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60" r:id="rId4"/>
    <p:sldId id="301" r:id="rId5"/>
    <p:sldId id="319" r:id="rId6"/>
    <p:sldId id="261" r:id="rId7"/>
    <p:sldId id="317" r:id="rId8"/>
    <p:sldId id="304" r:id="rId9"/>
    <p:sldId id="306" r:id="rId10"/>
    <p:sldId id="307" r:id="rId11"/>
    <p:sldId id="308" r:id="rId12"/>
    <p:sldId id="311" r:id="rId13"/>
    <p:sldId id="312" r:id="rId14"/>
    <p:sldId id="313" r:id="rId15"/>
    <p:sldId id="296" r:id="rId16"/>
    <p:sldId id="297" r:id="rId17"/>
    <p:sldId id="314" r:id="rId18"/>
    <p:sldId id="302" r:id="rId19"/>
    <p:sldId id="300" r:id="rId20"/>
    <p:sldId id="299" r:id="rId21"/>
    <p:sldId id="287" r:id="rId22"/>
    <p:sldId id="303" r:id="rId23"/>
    <p:sldId id="286" r:id="rId24"/>
    <p:sldId id="315" r:id="rId25"/>
    <p:sldId id="274" r:id="rId26"/>
  </p:sldIdLst>
  <p:sldSz cx="9144000" cy="5143500" type="screen16x9"/>
  <p:notesSz cx="6858000" cy="9144000"/>
  <p:embeddedFontLst>
    <p:embeddedFont>
      <p:font typeface="Lora" panose="020B0604020202020204" charset="0"/>
      <p:regular r:id="rId29"/>
      <p:bold r:id="rId30"/>
      <p:italic r:id="rId31"/>
      <p:boldItalic r:id="rId32"/>
    </p:embeddedFont>
    <p:embeddedFont>
      <p:font typeface="Quattrocento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AML &amp; KYC fines by 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1.38</c:v>
                </c:pt>
                <c:pt idx="1">
                  <c:v>3.16</c:v>
                </c:pt>
                <c:pt idx="2">
                  <c:v>5.72</c:v>
                </c:pt>
                <c:pt idx="3">
                  <c:v>10.38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B9-4F99-A0E9-2AF443B7784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08571455"/>
        <c:axId val="2026929663"/>
      </c:barChart>
      <c:catAx>
        <c:axId val="17085714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929663"/>
        <c:crosses val="autoZero"/>
        <c:auto val="1"/>
        <c:lblAlgn val="ctr"/>
        <c:lblOffset val="100"/>
        <c:noMultiLvlLbl val="0"/>
      </c:catAx>
      <c:valAx>
        <c:axId val="2026929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Total amounts </a:t>
                </a:r>
                <a:r>
                  <a:rPr lang="en-US" baseline="0" dirty="0"/>
                  <a:t>of money in billions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571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D76FF9-EBE1-45D1-B4BE-7F491EA234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1F539-DE46-4B03-8484-BAB8EE69D1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1818C-25EF-4720-AB7E-B4682ACFF70E}" type="datetimeFigureOut">
              <a:rPr lang="en-US" smtClean="0"/>
              <a:t>22-Oct-22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112C0-D50B-4528-BD3B-6722853E63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0D821-6A5C-4B51-9E0B-C807F854AC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4FDAD-5B0B-4144-9D4D-AE5D6547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413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644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604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564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10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888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96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000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416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30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10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165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5a3b4cb5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d5a3b4cb5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5a3b4cb58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5a3b4cb58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044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d5a3b4cb5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d5a3b4cb5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040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765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55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127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34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61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1193369"/>
            <a:ext cx="7039242" cy="19703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Know Your Customer (KYC) Implementation on a </a:t>
            </a:r>
            <a:r>
              <a:rPr lang="en-US" sz="2800" dirty="0">
                <a:highlight>
                  <a:schemeClr val="accent1"/>
                </a:highlight>
              </a:rPr>
              <a:t>Decentralized Architecture</a:t>
            </a:r>
            <a:r>
              <a:rPr lang="en" sz="2800" dirty="0"/>
              <a:t> </a:t>
            </a:r>
            <a:r>
              <a:rPr lang="en-US" sz="2800" dirty="0"/>
              <a:t>with Hyperledger Fabric and IPFS</a:t>
            </a:r>
            <a:endParaRPr sz="28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Partners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Central Bank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State-Owned Commercial Banks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Private Commercial Banks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Foreign Commercial Banks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Credit unions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Wealth management firms and broker-dealers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Private lenders and lending platform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E712489B-A9A8-4353-A89B-C4D831E3E7A2}"/>
              </a:ext>
            </a:extLst>
          </p:cNvPr>
          <p:cNvSpPr txBox="1">
            <a:spLocks/>
          </p:cNvSpPr>
          <p:nvPr/>
        </p:nvSpPr>
        <p:spPr>
          <a:xfrm>
            <a:off x="8496732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13989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49" y="1618700"/>
            <a:ext cx="6382683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Central </a:t>
            </a:r>
            <a:r>
              <a:rPr lang="en-US" b="1" dirty="0">
                <a:highlight>
                  <a:schemeClr val="accent1"/>
                </a:highlight>
              </a:rPr>
              <a:t>bank</a:t>
            </a:r>
            <a:endParaRPr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450F85F-FB6F-4566-98A3-CE8211FF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</a:t>
            </a:r>
          </a:p>
        </p:txBody>
      </p:sp>
      <p:sp>
        <p:nvSpPr>
          <p:cNvPr id="15" name="Google Shape;125;p17">
            <a:extLst>
              <a:ext uri="{FF2B5EF4-FFF2-40B4-BE49-F238E27FC236}">
                <a16:creationId xmlns:a16="http://schemas.microsoft.com/office/drawing/2014/main" id="{310FC02E-6E78-4375-8533-58A62383CD53}"/>
              </a:ext>
            </a:extLst>
          </p:cNvPr>
          <p:cNvSpPr txBox="1">
            <a:spLocks/>
          </p:cNvSpPr>
          <p:nvPr/>
        </p:nvSpPr>
        <p:spPr>
          <a:xfrm>
            <a:off x="1343880" y="1544489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-381000">
              <a:spcBef>
                <a:spcPts val="0"/>
              </a:spcBef>
              <a:buSzPts val="2400"/>
            </a:pPr>
            <a:endParaRPr lang="en-US" dirty="0"/>
          </a:p>
          <a:p>
            <a:pPr indent="-381000">
              <a:spcBef>
                <a:spcPts val="0"/>
              </a:spcBef>
              <a:buSzPts val="2400"/>
            </a:pPr>
            <a:endParaRPr lang="en-US" dirty="0"/>
          </a:p>
          <a:p>
            <a:pPr indent="-381000">
              <a:spcBef>
                <a:spcPts val="0"/>
              </a:spcBef>
              <a:buSzPts val="2400"/>
            </a:pPr>
            <a:r>
              <a:rPr lang="en-US" dirty="0"/>
              <a:t>Domain operator</a:t>
            </a:r>
          </a:p>
          <a:p>
            <a:pPr indent="-381000">
              <a:spcBef>
                <a:spcPts val="0"/>
              </a:spcBef>
              <a:buSzPts val="2400"/>
            </a:pPr>
            <a:r>
              <a:rPr lang="en-US" dirty="0"/>
              <a:t>Domain regulator</a:t>
            </a:r>
          </a:p>
          <a:p>
            <a:pPr indent="-381000">
              <a:spcBef>
                <a:spcPts val="0"/>
              </a:spcBef>
              <a:buSzPts val="2400"/>
            </a:pPr>
            <a:r>
              <a:rPr lang="en-US" dirty="0"/>
              <a:t>Give incentive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CE37A92E-E1DE-4D14-BE2E-B8FCC373F115}"/>
              </a:ext>
            </a:extLst>
          </p:cNvPr>
          <p:cNvSpPr txBox="1">
            <a:spLocks/>
          </p:cNvSpPr>
          <p:nvPr/>
        </p:nvSpPr>
        <p:spPr>
          <a:xfrm>
            <a:off x="8496732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5720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49" y="1618700"/>
            <a:ext cx="6382683" cy="650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E-KYC</a:t>
            </a:r>
            <a:endParaRPr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450F85F-FB6F-4566-98A3-CE8211FF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15" name="Google Shape;125;p17">
            <a:extLst>
              <a:ext uri="{FF2B5EF4-FFF2-40B4-BE49-F238E27FC236}">
                <a16:creationId xmlns:a16="http://schemas.microsoft.com/office/drawing/2014/main" id="{310FC02E-6E78-4375-8533-58A62383CD53}"/>
              </a:ext>
            </a:extLst>
          </p:cNvPr>
          <p:cNvSpPr txBox="1">
            <a:spLocks/>
          </p:cNvSpPr>
          <p:nvPr/>
        </p:nvSpPr>
        <p:spPr>
          <a:xfrm>
            <a:off x="1380068" y="1565664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-381000">
              <a:spcBef>
                <a:spcPts val="0"/>
              </a:spcBef>
              <a:buSzPts val="2400"/>
            </a:pPr>
            <a:endParaRPr lang="en-US" dirty="0"/>
          </a:p>
          <a:p>
            <a:pPr indent="-381000">
              <a:spcBef>
                <a:spcPts val="0"/>
              </a:spcBef>
              <a:buSzPts val="2400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Identity Mind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 err="1"/>
              <a:t>Shufti</a:t>
            </a:r>
            <a:r>
              <a:rPr lang="en-US" dirty="0"/>
              <a:t> Pro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Beam Solutions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KMS Solutions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 err="1"/>
              <a:t>Jumio</a:t>
            </a: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 err="1"/>
              <a:t>IDnow</a:t>
            </a:r>
            <a:endParaRPr 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A5EA3FC-01F5-4BF5-AE9E-C9F7FC3D7107}"/>
              </a:ext>
            </a:extLst>
          </p:cNvPr>
          <p:cNvSpPr txBox="1">
            <a:spLocks/>
          </p:cNvSpPr>
          <p:nvPr/>
        </p:nvSpPr>
        <p:spPr>
          <a:xfrm>
            <a:off x="8496732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2655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build="p"/>
      <p:bldP spid="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E-KYC</a:t>
            </a:r>
            <a:r>
              <a:rPr lang="en" dirty="0"/>
              <a:t> </a:t>
            </a:r>
            <a:r>
              <a:rPr lang="en" dirty="0">
                <a:highlight>
                  <a:schemeClr val="accent1"/>
                </a:highlight>
              </a:rPr>
              <a:t>problems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Data is fetched from a central server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Database recovery measures are very costly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Data security is always an issue</a:t>
            </a: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This model i</a:t>
            </a:r>
            <a:r>
              <a:rPr lang="en-US" dirty="0"/>
              <a:t>s not very trustable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The data is mutable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Central bank can’t monitor the whole system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09D4C81B-B1C9-414D-BD62-2DDFD22E6512}"/>
              </a:ext>
            </a:extLst>
          </p:cNvPr>
          <p:cNvSpPr txBox="1">
            <a:spLocks/>
          </p:cNvSpPr>
          <p:nvPr/>
        </p:nvSpPr>
        <p:spPr>
          <a:xfrm>
            <a:off x="8496732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54531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E-KYC</a:t>
            </a:r>
            <a:r>
              <a:rPr lang="en" dirty="0"/>
              <a:t> </a:t>
            </a:r>
            <a:r>
              <a:rPr lang="en" dirty="0">
                <a:highlight>
                  <a:schemeClr val="accent1"/>
                </a:highlight>
              </a:rPr>
              <a:t>solutions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Data is fetched from different peers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Do not have extra cost in database recovery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Cryptographic data security </a:t>
            </a: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This model i</a:t>
            </a:r>
            <a:r>
              <a:rPr lang="en-US" dirty="0"/>
              <a:t>s trustable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The data is immutable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Central bank can monitor the full network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D8FEB67E-CEA2-495A-8C7F-47D72AD07DA4}"/>
              </a:ext>
            </a:extLst>
          </p:cNvPr>
          <p:cNvSpPr txBox="1">
            <a:spLocks/>
          </p:cNvSpPr>
          <p:nvPr/>
        </p:nvSpPr>
        <p:spPr>
          <a:xfrm>
            <a:off x="8496732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64876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Hyperledger Fabric</a:t>
            </a:r>
          </a:p>
        </p:txBody>
      </p:sp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highlight>
                  <a:schemeClr val="accent1"/>
                </a:highlight>
              </a:rPr>
              <a:t>Identity management</a:t>
            </a:r>
            <a:endParaRPr sz="1200"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Membership Service Provider (MSP) provides support for identity management.</a:t>
            </a:r>
            <a:endParaRPr sz="1200" dirty="0"/>
          </a:p>
        </p:txBody>
      </p:sp>
      <p:sp>
        <p:nvSpPr>
          <p:cNvPr id="337" name="Google Shape;337;p31"/>
          <p:cNvSpPr txBox="1">
            <a:spLocks noGrp="1"/>
          </p:cNvSpPr>
          <p:nvPr>
            <p:ph type="body" idx="2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highlight>
                  <a:schemeClr val="accent1"/>
                </a:highlight>
              </a:rPr>
              <a:t>Privacy and confidentiality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It offers private channels that are out of bounds from peers or members without permission.</a:t>
            </a:r>
          </a:p>
        </p:txBody>
      </p:sp>
      <p:sp>
        <p:nvSpPr>
          <p:cNvPr id="338" name="Google Shape;338;p31"/>
          <p:cNvSpPr txBox="1">
            <a:spLocks noGrp="1"/>
          </p:cNvSpPr>
          <p:nvPr>
            <p:ph type="body" idx="3"/>
          </p:nvPr>
        </p:nvSpPr>
        <p:spPr>
          <a:xfrm>
            <a:off x="6288578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highlight>
                  <a:schemeClr val="accent1"/>
                </a:highlight>
              </a:rPr>
              <a:t>Efficiency</a:t>
            </a:r>
            <a:endParaRPr sz="1200"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</a:t>
            </a:r>
            <a:r>
              <a:rPr lang="en-US" sz="1200" dirty="0"/>
              <a:t>t’s concurrency and parallelism feature improves its performance.</a:t>
            </a:r>
            <a:endParaRPr sz="1200" dirty="0"/>
          </a:p>
        </p:txBody>
      </p:sp>
      <p:grpSp>
        <p:nvGrpSpPr>
          <p:cNvPr id="339" name="Google Shape;339;p3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40" name="Google Shape;340;p3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31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body" idx="1"/>
          </p:nvPr>
        </p:nvSpPr>
        <p:spPr>
          <a:xfrm>
            <a:off x="1381250" y="30867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err="1">
                <a:highlight>
                  <a:schemeClr val="accent1"/>
                </a:highlight>
              </a:rPr>
              <a:t>Chaincode</a:t>
            </a:r>
            <a:r>
              <a:rPr lang="en-US" sz="1200" b="1" dirty="0">
                <a:highlight>
                  <a:schemeClr val="accent1"/>
                </a:highlight>
              </a:rPr>
              <a:t> execution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/>
              <a:t>Chaincode</a:t>
            </a:r>
            <a:r>
              <a:rPr lang="en-US" sz="1200" dirty="0"/>
              <a:t> logic is written in general purpose languages, making the develop process comfortable for developers.</a:t>
            </a:r>
          </a:p>
        </p:txBody>
      </p:sp>
      <p:sp>
        <p:nvSpPr>
          <p:cNvPr id="346" name="Google Shape;346;p31"/>
          <p:cNvSpPr txBox="1">
            <a:spLocks noGrp="1"/>
          </p:cNvSpPr>
          <p:nvPr>
            <p:ph type="body" idx="2"/>
          </p:nvPr>
        </p:nvSpPr>
        <p:spPr>
          <a:xfrm>
            <a:off x="3834914" y="30867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highlight>
                  <a:schemeClr val="accent1"/>
                </a:highlight>
              </a:rPr>
              <a:t>Governance</a:t>
            </a:r>
            <a:endParaRPr sz="1200"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</a:t>
            </a:r>
            <a:r>
              <a:rPr lang="en-US" sz="1200" dirty="0"/>
              <a:t>t makes use of governance policies to identify peers who can deploy a </a:t>
            </a:r>
            <a:r>
              <a:rPr lang="en-US" sz="1200" dirty="0" err="1"/>
              <a:t>Chaincode</a:t>
            </a:r>
            <a:r>
              <a:rPr lang="en-US" sz="1200" dirty="0"/>
              <a:t> or add an MSP to a channel.</a:t>
            </a:r>
            <a:endParaRPr sz="1200"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body" idx="3"/>
          </p:nvPr>
        </p:nvSpPr>
        <p:spPr>
          <a:xfrm>
            <a:off x="6288578" y="30867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highlight>
                  <a:schemeClr val="accent1"/>
                </a:highlight>
              </a:rPr>
              <a:t>Modular architecture</a:t>
            </a:r>
            <a:endParaRPr sz="1200"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</a:t>
            </a:r>
            <a:r>
              <a:rPr lang="en-US" sz="1200" dirty="0"/>
              <a:t>t’s modular architecture makes it flexible to changes.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82342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/>
      <p:bldP spid="336" grpId="0" build="p"/>
      <p:bldP spid="337" grpId="0" build="p"/>
      <p:bldP spid="338" grpId="0" build="p"/>
      <p:bldP spid="345" grpId="0" build="p"/>
      <p:bldP spid="346" grpId="0" build="p"/>
      <p:bldP spid="34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IPFS </a:t>
            </a:r>
            <a:r>
              <a:rPr lang="en-US" dirty="0"/>
              <a:t>as a Database</a:t>
            </a:r>
            <a:endParaRPr dirty="0"/>
          </a:p>
        </p:txBody>
      </p:sp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highlight>
                  <a:schemeClr val="accent1"/>
                </a:highlight>
              </a:rPr>
              <a:t>Distributed system</a:t>
            </a:r>
            <a:endParaRPr sz="1200"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It is a distributed system for storing and accessing files, websites, applications, and data built by Protocol Labs.</a:t>
            </a:r>
            <a:endParaRPr sz="1200" dirty="0"/>
          </a:p>
        </p:txBody>
      </p:sp>
      <p:sp>
        <p:nvSpPr>
          <p:cNvPr id="337" name="Google Shape;337;p31"/>
          <p:cNvSpPr txBox="1">
            <a:spLocks noGrp="1"/>
          </p:cNvSpPr>
          <p:nvPr>
            <p:ph type="body" idx="2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highlight>
                  <a:schemeClr val="accent1"/>
                </a:highlight>
              </a:rPr>
              <a:t>Content-based addressing</a:t>
            </a:r>
            <a:endParaRPr sz="1200"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</a:t>
            </a:r>
            <a:r>
              <a:rPr lang="en-US" sz="1200" dirty="0"/>
              <a:t>t uses “content-based addressing” which serves up files based on its content.</a:t>
            </a:r>
            <a:endParaRPr sz="1200" dirty="0"/>
          </a:p>
        </p:txBody>
      </p:sp>
      <p:sp>
        <p:nvSpPr>
          <p:cNvPr id="338" name="Google Shape;338;p31"/>
          <p:cNvSpPr txBox="1">
            <a:spLocks noGrp="1"/>
          </p:cNvSpPr>
          <p:nvPr>
            <p:ph type="body" idx="3"/>
          </p:nvPr>
        </p:nvSpPr>
        <p:spPr>
          <a:xfrm>
            <a:off x="6288578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chemeClr val="accent1"/>
                </a:highlight>
              </a:rPr>
              <a:t>Serverless system</a:t>
            </a:r>
            <a:endParaRPr sz="1200"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</a:t>
            </a:r>
            <a:r>
              <a:rPr lang="en-US" sz="1200" dirty="0"/>
              <a:t>t requires no server so the creators can distribute their work without any cost.</a:t>
            </a:r>
            <a:endParaRPr sz="1200" dirty="0"/>
          </a:p>
        </p:txBody>
      </p:sp>
      <p:grpSp>
        <p:nvGrpSpPr>
          <p:cNvPr id="339" name="Google Shape;339;p3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40" name="Google Shape;340;p3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31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</a:t>
            </a:r>
            <a:endParaRPr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body" idx="1"/>
          </p:nvPr>
        </p:nvSpPr>
        <p:spPr>
          <a:xfrm>
            <a:off x="1381250" y="30867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chemeClr val="accent1"/>
                </a:highlight>
              </a:rPr>
              <a:t>Faster Bandwidth</a:t>
            </a:r>
            <a:endParaRPr sz="1200"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Data load faster as it has higher bandwidth.</a:t>
            </a:r>
            <a:endParaRPr sz="1200"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body" idx="2"/>
          </p:nvPr>
        </p:nvSpPr>
        <p:spPr>
          <a:xfrm>
            <a:off x="3834914" y="30867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chemeClr val="accent1"/>
                </a:highlight>
              </a:rPr>
              <a:t>Always accessable</a:t>
            </a:r>
            <a:endParaRPr sz="1200"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Users in a local network can communicate with each other, even if the Wide Area network is blocked for some reason.</a:t>
            </a:r>
            <a:endParaRPr sz="1200" dirty="0"/>
          </a:p>
        </p:txBody>
      </p:sp>
      <p:sp>
        <p:nvSpPr>
          <p:cNvPr id="347" name="Google Shape;347;p31"/>
          <p:cNvSpPr txBox="1">
            <a:spLocks noGrp="1"/>
          </p:cNvSpPr>
          <p:nvPr>
            <p:ph type="body" idx="3"/>
          </p:nvPr>
        </p:nvSpPr>
        <p:spPr>
          <a:xfrm>
            <a:off x="6288578" y="30867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highlight>
                  <a:schemeClr val="accent1"/>
                </a:highlight>
              </a:rPr>
              <a:t>Distributed hash tables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For discovering content that is already in the network, distributed hash tables (DHTs) are used. </a:t>
            </a:r>
          </a:p>
        </p:txBody>
      </p:sp>
    </p:spTree>
    <p:extLst>
      <p:ext uri="{BB962C8B-B14F-4D97-AF65-F5344CB8AC3E}">
        <p14:creationId xmlns:p14="http://schemas.microsoft.com/office/powerpoint/2010/main" val="59325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/>
      <p:bldP spid="336" grpId="0" build="p"/>
      <p:bldP spid="337" grpId="0" build="p"/>
      <p:bldP spid="338" grpId="0" build="p"/>
      <p:bldP spid="345" grpId="0" build="p"/>
      <p:bldP spid="346" grpId="0" build="p"/>
      <p:bldP spid="3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Three layers of the framework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chemeClr val="accent1"/>
                </a:highlight>
              </a:rPr>
              <a:t>Hyperledger Network Layer</a:t>
            </a:r>
            <a:endParaRPr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This layer includes Peers, </a:t>
            </a:r>
            <a:r>
              <a:rPr lang="en-US" dirty="0" err="1"/>
              <a:t>Orderer</a:t>
            </a:r>
            <a:r>
              <a:rPr lang="en-US" dirty="0"/>
              <a:t> peer, Channels, and Certificate Authority (CA).</a:t>
            </a:r>
            <a:endParaRPr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chemeClr val="accent1"/>
                </a:highlight>
              </a:rPr>
              <a:t>Application Layer</a:t>
            </a:r>
            <a:endParaRPr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This layer uses the SDK (Software Development Kit) to interact with the blockchain network</a:t>
            </a:r>
            <a:r>
              <a:rPr lang="en" dirty="0"/>
              <a:t>.</a:t>
            </a:r>
            <a:endParaRPr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chemeClr val="accent1"/>
                </a:highlight>
              </a:rPr>
              <a:t>Storage Layer</a:t>
            </a:r>
            <a:endParaRPr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Peers that join the same channel will also join the channel’s IPFS network.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87EF74B-A50B-4686-BD8B-6D0BAE6C8C8E}"/>
              </a:ext>
            </a:extLst>
          </p:cNvPr>
          <p:cNvSpPr txBox="1">
            <a:spLocks/>
          </p:cNvSpPr>
          <p:nvPr/>
        </p:nvSpPr>
        <p:spPr>
          <a:xfrm>
            <a:off x="8496732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7970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 build="p"/>
      <p:bldP spid="172" grpId="0" build="p"/>
      <p:bldP spid="17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246A0FD-D048-4597-93E9-D2BD62B2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56" y="1331712"/>
            <a:ext cx="6844892" cy="3146032"/>
          </a:xfrm>
          <a:prstGeom prst="rect">
            <a:avLst/>
          </a:prstGeom>
        </p:spPr>
      </p:pic>
      <p:sp>
        <p:nvSpPr>
          <p:cNvPr id="13" name="Google Shape;345;p31">
            <a:extLst>
              <a:ext uri="{FF2B5EF4-FFF2-40B4-BE49-F238E27FC236}">
                <a16:creationId xmlns:a16="http://schemas.microsoft.com/office/drawing/2014/main" id="{F19208CB-F896-4271-96BE-D03B12434D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94296" y="4477744"/>
            <a:ext cx="4355407" cy="466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Fig: Architecture of the Hyperledger-based KYC process</a:t>
            </a:r>
            <a:endParaRPr sz="120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293A271A-7462-4972-9885-BC95D2BE2F54}"/>
              </a:ext>
            </a:extLst>
          </p:cNvPr>
          <p:cNvSpPr txBox="1">
            <a:spLocks/>
          </p:cNvSpPr>
          <p:nvPr/>
        </p:nvSpPr>
        <p:spPr>
          <a:xfrm>
            <a:off x="8496732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69679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Dataflow</a:t>
            </a: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C72186F-1847-4849-B48F-F75AD38C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650" y="1331712"/>
            <a:ext cx="5692900" cy="3519689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906DC0C9-ED39-4EB2-A086-EC966FF87B88}"/>
              </a:ext>
            </a:extLst>
          </p:cNvPr>
          <p:cNvSpPr txBox="1">
            <a:spLocks/>
          </p:cNvSpPr>
          <p:nvPr/>
        </p:nvSpPr>
        <p:spPr>
          <a:xfrm>
            <a:off x="8496732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50603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Team </a:t>
            </a: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ForT</a:t>
            </a:r>
            <a:r>
              <a:rPr lang="en-US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oZero</a:t>
            </a:r>
            <a:endParaRPr sz="3600" b="1" i="1" dirty="0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37910D-7E56-4E17-980A-610BD59D59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5478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9" name="Google Shape;326;p30">
            <a:extLst>
              <a:ext uri="{FF2B5EF4-FFF2-40B4-BE49-F238E27FC236}">
                <a16:creationId xmlns:a16="http://schemas.microsoft.com/office/drawing/2014/main" id="{97CD2398-1899-4C80-B081-1FCA5C7B1391}"/>
              </a:ext>
            </a:extLst>
          </p:cNvPr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0;p14">
            <a:extLst>
              <a:ext uri="{FF2B5EF4-FFF2-40B4-BE49-F238E27FC236}">
                <a16:creationId xmlns:a16="http://schemas.microsoft.com/office/drawing/2014/main" id="{7940A18E-9C05-4550-902E-5A16B2A5C961}"/>
              </a:ext>
            </a:extLst>
          </p:cNvPr>
          <p:cNvSpPr txBox="1">
            <a:spLocks/>
          </p:cNvSpPr>
          <p:nvPr/>
        </p:nvSpPr>
        <p:spPr>
          <a:xfrm>
            <a:off x="831925" y="2996000"/>
            <a:ext cx="842056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highlight>
                  <a:schemeClr val="accent1"/>
                </a:highlight>
                <a:latin typeface="Lora"/>
                <a:sym typeface="Lora"/>
              </a:rPr>
              <a:t>International</a:t>
            </a:r>
            <a:r>
              <a:rPr lang="en-US" b="1" dirty="0"/>
              <a:t> </a:t>
            </a:r>
            <a:r>
              <a:rPr lang="en-US" sz="2800" b="1" dirty="0">
                <a:latin typeface="Lora" panose="020B0604020202020204" charset="0"/>
              </a:rPr>
              <a:t>Blockchain Olympiad 2022</a:t>
            </a: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4EC0B561-286D-431F-A2F0-C47FFFFFCB24}"/>
              </a:ext>
            </a:extLst>
          </p:cNvPr>
          <p:cNvSpPr/>
          <p:nvPr/>
        </p:nvSpPr>
        <p:spPr>
          <a:xfrm>
            <a:off x="1154624" y="1160810"/>
            <a:ext cx="534691" cy="535879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  <p:bldP spid="10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Dataflow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53975D-D0ED-492A-9614-3420EA9AD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17" y="1331712"/>
            <a:ext cx="5914633" cy="3470887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E93FF99D-4D43-4074-B0D2-0F03CAFDA12E}"/>
              </a:ext>
            </a:extLst>
          </p:cNvPr>
          <p:cNvSpPr txBox="1">
            <a:spLocks/>
          </p:cNvSpPr>
          <p:nvPr/>
        </p:nvSpPr>
        <p:spPr>
          <a:xfrm>
            <a:off x="8496732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93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3"/>
          <p:cNvSpPr txBox="1">
            <a:spLocks noGrp="1"/>
          </p:cNvSpPr>
          <p:nvPr>
            <p:ph type="title" idx="4294967295"/>
          </p:nvPr>
        </p:nvSpPr>
        <p:spPr>
          <a:xfrm>
            <a:off x="259350" y="-4149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Business Model Canvas</a:t>
            </a:r>
            <a:endParaRPr sz="1200" dirty="0"/>
          </a:p>
        </p:txBody>
      </p:sp>
      <p:sp>
        <p:nvSpPr>
          <p:cNvPr id="578" name="Google Shape;578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</a:t>
            </a:r>
            <a:endParaRPr dirty="0"/>
          </a:p>
        </p:txBody>
      </p:sp>
      <p:sp>
        <p:nvSpPr>
          <p:cNvPr id="579" name="Google Shape;579;p43"/>
          <p:cNvSpPr txBox="1"/>
          <p:nvPr/>
        </p:nvSpPr>
        <p:spPr>
          <a:xfrm>
            <a:off x="2039325" y="512550"/>
            <a:ext cx="1688400" cy="15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Activities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9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 Client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of KYC Data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Integrity of Clients Data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-US" sz="800" b="1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0" name="Google Shape;580;p43"/>
          <p:cNvSpPr txBox="1"/>
          <p:nvPr/>
        </p:nvSpPr>
        <p:spPr>
          <a:xfrm>
            <a:off x="2039325" y="2074407"/>
            <a:ext cx="1688400" cy="15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Resources</a:t>
            </a:r>
            <a:endParaRPr sz="9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" sz="800" b="1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Permissioned Blockchain (Hyperledger Fabric)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IPFS (Interplanetary File System)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React.js, Node.js, Docker</a:t>
            </a:r>
          </a:p>
        </p:txBody>
      </p:sp>
      <p:sp>
        <p:nvSpPr>
          <p:cNvPr id="581" name="Google Shape;581;p43"/>
          <p:cNvSpPr txBox="1"/>
          <p:nvPr/>
        </p:nvSpPr>
        <p:spPr>
          <a:xfrm>
            <a:off x="3727775" y="512550"/>
            <a:ext cx="1688400" cy="312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Value Propositions</a:t>
            </a:r>
            <a:endParaRPr sz="9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" sz="800" b="1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and Security of Data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Transparency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Time and Cost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Duplication of Process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Immutability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Efficiency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-US" sz="9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2" name="Google Shape;582;p43"/>
          <p:cNvSpPr txBox="1"/>
          <p:nvPr/>
        </p:nvSpPr>
        <p:spPr>
          <a:xfrm>
            <a:off x="5416225" y="512550"/>
            <a:ext cx="1688400" cy="15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Relationships</a:t>
            </a:r>
            <a:endParaRPr sz="9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" sz="800" b="1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marketing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9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3" name="Google Shape;583;p43"/>
          <p:cNvSpPr txBox="1"/>
          <p:nvPr/>
        </p:nvSpPr>
        <p:spPr>
          <a:xfrm>
            <a:off x="5416225" y="2074407"/>
            <a:ext cx="1688400" cy="15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Channels</a:t>
            </a:r>
            <a:endParaRPr sz="9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" sz="800" b="1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Online(Web app/Mobile App/ Website)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Offline( Submit all the necessary documents to bank)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9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4" name="Google Shape;584;p43"/>
          <p:cNvSpPr txBox="1"/>
          <p:nvPr/>
        </p:nvSpPr>
        <p:spPr>
          <a:xfrm>
            <a:off x="7104675" y="512550"/>
            <a:ext cx="1688400" cy="312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Segments</a:t>
            </a:r>
          </a:p>
          <a:p>
            <a:pPr algn="ctr"/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of a country who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open account in the 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banks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-US" sz="9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5" name="Google Shape;585;p43"/>
          <p:cNvSpPr txBox="1"/>
          <p:nvPr/>
        </p:nvSpPr>
        <p:spPr>
          <a:xfrm>
            <a:off x="350875" y="512550"/>
            <a:ext cx="1688400" cy="312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Partners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9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Bank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State-Owned Commercial Banks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Commercial Banks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Commercial Banks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Unions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management firms and broker-dealers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lenders and lending platform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-US" sz="800" b="1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6" name="Google Shape;586;p43"/>
          <p:cNvSpPr txBox="1"/>
          <p:nvPr/>
        </p:nvSpPr>
        <p:spPr>
          <a:xfrm>
            <a:off x="348150" y="3635414"/>
            <a:ext cx="4221000" cy="12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Cost Structure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		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		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9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7" name="Google Shape;587;p43"/>
          <p:cNvSpPr txBox="1"/>
          <p:nvPr/>
        </p:nvSpPr>
        <p:spPr>
          <a:xfrm>
            <a:off x="4572000" y="3636264"/>
            <a:ext cx="4221000" cy="12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Revenue Streams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efficiency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Job Opportunities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9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8" name="Google Shape;588;p43"/>
          <p:cNvSpPr/>
          <p:nvPr/>
        </p:nvSpPr>
        <p:spPr>
          <a:xfrm>
            <a:off x="4285413" y="3710737"/>
            <a:ext cx="211941" cy="21071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3"/>
          <p:cNvSpPr/>
          <p:nvPr/>
        </p:nvSpPr>
        <p:spPr>
          <a:xfrm>
            <a:off x="6818693" y="587257"/>
            <a:ext cx="211332" cy="189704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3"/>
          <p:cNvSpPr/>
          <p:nvPr/>
        </p:nvSpPr>
        <p:spPr>
          <a:xfrm>
            <a:off x="1761279" y="587252"/>
            <a:ext cx="203302" cy="20330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3"/>
          <p:cNvSpPr/>
          <p:nvPr/>
        </p:nvSpPr>
        <p:spPr>
          <a:xfrm>
            <a:off x="8525077" y="587180"/>
            <a:ext cx="193408" cy="203911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43"/>
          <p:cNvGrpSpPr/>
          <p:nvPr/>
        </p:nvGrpSpPr>
        <p:grpSpPr>
          <a:xfrm>
            <a:off x="8495237" y="3710595"/>
            <a:ext cx="223066" cy="161899"/>
            <a:chOff x="4604550" y="3714775"/>
            <a:chExt cx="439625" cy="319075"/>
          </a:xfrm>
        </p:grpSpPr>
        <p:sp>
          <p:nvSpPr>
            <p:cNvPr id="593" name="Google Shape;593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43"/>
          <p:cNvGrpSpPr/>
          <p:nvPr/>
        </p:nvGrpSpPr>
        <p:grpSpPr>
          <a:xfrm>
            <a:off x="5156730" y="586978"/>
            <a:ext cx="184770" cy="235434"/>
            <a:chOff x="1959600" y="4980625"/>
            <a:chExt cx="364150" cy="464000"/>
          </a:xfrm>
        </p:grpSpPr>
        <p:sp>
          <p:nvSpPr>
            <p:cNvPr id="596" name="Google Shape;596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43"/>
          <p:cNvGrpSpPr/>
          <p:nvPr/>
        </p:nvGrpSpPr>
        <p:grpSpPr>
          <a:xfrm>
            <a:off x="6756559" y="2148684"/>
            <a:ext cx="273121" cy="261996"/>
            <a:chOff x="5233525" y="4954450"/>
            <a:chExt cx="538275" cy="516350"/>
          </a:xfrm>
        </p:grpSpPr>
        <p:sp>
          <p:nvSpPr>
            <p:cNvPr id="604" name="Google Shape;604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43"/>
          <p:cNvGrpSpPr/>
          <p:nvPr/>
        </p:nvGrpSpPr>
        <p:grpSpPr>
          <a:xfrm>
            <a:off x="3382891" y="2148686"/>
            <a:ext cx="278068" cy="252736"/>
            <a:chOff x="4556450" y="4963575"/>
            <a:chExt cx="548025" cy="498100"/>
          </a:xfrm>
        </p:grpSpPr>
        <p:sp>
          <p:nvSpPr>
            <p:cNvPr id="616" name="Google Shape;616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43"/>
          <p:cNvSpPr/>
          <p:nvPr/>
        </p:nvSpPr>
        <p:spPr>
          <a:xfrm>
            <a:off x="3430092" y="587256"/>
            <a:ext cx="223039" cy="223093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2F946-AE51-44A8-BB99-299F21FB7DF7}"/>
              </a:ext>
            </a:extLst>
          </p:cNvPr>
          <p:cNvSpPr txBox="1"/>
          <p:nvPr/>
        </p:nvSpPr>
        <p:spPr>
          <a:xfrm>
            <a:off x="2039275" y="3959548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Consulting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 proposition </a:t>
            </a:r>
            <a:endParaRPr dirty="0"/>
          </a:p>
        </p:txBody>
      </p:sp>
      <p:sp>
        <p:nvSpPr>
          <p:cNvPr id="627" name="Google Shape;627;p44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</a:t>
            </a:r>
            <a:endParaRPr dirty="0"/>
          </a:p>
        </p:txBody>
      </p:sp>
      <p:grpSp>
        <p:nvGrpSpPr>
          <p:cNvPr id="648" name="Google Shape;648;p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49" name="Google Shape;649;p4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2179D7-1118-45C7-9DF8-19330AB3993F}"/>
              </a:ext>
            </a:extLst>
          </p:cNvPr>
          <p:cNvGrpSpPr/>
          <p:nvPr/>
        </p:nvGrpSpPr>
        <p:grpSpPr>
          <a:xfrm>
            <a:off x="272856" y="1463179"/>
            <a:ext cx="8559992" cy="3335458"/>
            <a:chOff x="891983" y="1049867"/>
            <a:chExt cx="10842817" cy="441113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5420B00-16D9-4066-951F-261823E7771B}"/>
                </a:ext>
              </a:extLst>
            </p:cNvPr>
            <p:cNvSpPr/>
            <p:nvPr/>
          </p:nvSpPr>
          <p:spPr>
            <a:xfrm>
              <a:off x="922867" y="1151467"/>
              <a:ext cx="4766733" cy="4309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D2C310C-56EE-4AFB-911A-A0C382D0EA36}"/>
                </a:ext>
              </a:extLst>
            </p:cNvPr>
            <p:cNvSpPr/>
            <p:nvPr/>
          </p:nvSpPr>
          <p:spPr>
            <a:xfrm>
              <a:off x="7484533" y="1049867"/>
              <a:ext cx="4250267" cy="44111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F600CB-4852-438D-B152-698D35AF1A3A}"/>
                </a:ext>
              </a:extLst>
            </p:cNvPr>
            <p:cNvCxnSpPr>
              <a:cxnSpLocks/>
            </p:cNvCxnSpPr>
            <p:nvPr/>
          </p:nvCxnSpPr>
          <p:spPr>
            <a:xfrm>
              <a:off x="922867" y="1151467"/>
              <a:ext cx="2573866" cy="21166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570D14-8EA4-4DC3-A48C-9E9C3EF6E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867" y="3268133"/>
              <a:ext cx="2573866" cy="21928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A635CA4-FDBC-426B-9602-E5A523B85681}"/>
                </a:ext>
              </a:extLst>
            </p:cNvPr>
            <p:cNvCxnSpPr>
              <a:cxnSpLocks/>
            </p:cNvCxnSpPr>
            <p:nvPr/>
          </p:nvCxnSpPr>
          <p:spPr>
            <a:xfrm>
              <a:off x="3496733" y="3268133"/>
              <a:ext cx="28802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13B3F5-45EE-4D12-9CB9-114CB4F63179}"/>
                </a:ext>
              </a:extLst>
            </p:cNvPr>
            <p:cNvCxnSpPr>
              <a:cxnSpLocks/>
              <a:endCxn id="31" idx="7"/>
            </p:cNvCxnSpPr>
            <p:nvPr/>
          </p:nvCxnSpPr>
          <p:spPr>
            <a:xfrm flipV="1">
              <a:off x="9508063" y="1695862"/>
              <a:ext cx="1604300" cy="1572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3A2943D-3381-4719-B0A8-84778C72ECFC}"/>
                </a:ext>
              </a:extLst>
            </p:cNvPr>
            <p:cNvCxnSpPr>
              <a:cxnSpLocks/>
              <a:endCxn id="31" idx="5"/>
            </p:cNvCxnSpPr>
            <p:nvPr/>
          </p:nvCxnSpPr>
          <p:spPr>
            <a:xfrm>
              <a:off x="9508063" y="3268133"/>
              <a:ext cx="1604300" cy="15468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92B95A7-F0A5-4F70-A78B-698C3DB01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7290" y="3268133"/>
              <a:ext cx="2860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6AAD0A-45FB-456D-96D1-3457AF7CC1AF}"/>
                </a:ext>
              </a:extLst>
            </p:cNvPr>
            <p:cNvSpPr txBox="1"/>
            <p:nvPr/>
          </p:nvSpPr>
          <p:spPr>
            <a:xfrm>
              <a:off x="8778065" y="1737178"/>
              <a:ext cx="763875" cy="773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🙂</a:t>
              </a:r>
            </a:p>
            <a:p>
              <a:pPr algn="ctr"/>
              <a:r>
                <a:rPr lang="en" sz="1200" b="1" i="1" dirty="0">
                  <a:highlight>
                    <a:schemeClr val="accent1"/>
                  </a:highlight>
                  <a:latin typeface="Lora"/>
                  <a:sym typeface="Lora"/>
                </a:rPr>
                <a:t>Gains</a:t>
              </a:r>
              <a:endParaRPr 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B486C2-3469-4764-9D22-4359E96F1854}"/>
                </a:ext>
              </a:extLst>
            </p:cNvPr>
            <p:cNvSpPr txBox="1"/>
            <p:nvPr/>
          </p:nvSpPr>
          <p:spPr>
            <a:xfrm>
              <a:off x="8790248" y="3955444"/>
              <a:ext cx="739509" cy="773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🙁</a:t>
              </a:r>
            </a:p>
            <a:p>
              <a:pPr algn="ctr"/>
              <a:r>
                <a:rPr lang="en" sz="1200" b="1" i="1" dirty="0">
                  <a:highlight>
                    <a:schemeClr val="accent1"/>
                  </a:highlight>
                  <a:latin typeface="Lora"/>
                  <a:sym typeface="Lora"/>
                </a:rPr>
                <a:t>Pains</a:t>
              </a:r>
              <a:endParaRPr lang="en-US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FD6B17-E050-4042-95C7-914F1CA93600}"/>
                </a:ext>
              </a:extLst>
            </p:cNvPr>
            <p:cNvSpPr txBox="1"/>
            <p:nvPr/>
          </p:nvSpPr>
          <p:spPr>
            <a:xfrm>
              <a:off x="9989334" y="2839371"/>
              <a:ext cx="1496885" cy="773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👨‍💼</a:t>
              </a:r>
            </a:p>
            <a:p>
              <a:pPr algn="ctr"/>
              <a:r>
                <a:rPr lang="en" sz="1200" b="1" i="1" dirty="0">
                  <a:highlight>
                    <a:schemeClr val="accent1"/>
                  </a:highlight>
                  <a:latin typeface="Lora"/>
                  <a:sym typeface="Lora"/>
                </a:rPr>
                <a:t>Custome</a:t>
              </a:r>
              <a:r>
                <a:rPr lang="en-US" sz="1200" b="1" i="1" dirty="0">
                  <a:highlight>
                    <a:schemeClr val="accent1"/>
                  </a:highlight>
                  <a:latin typeface="Lora"/>
                  <a:sym typeface="Lora"/>
                </a:rPr>
                <a:t>r jobs</a:t>
              </a:r>
              <a:endParaRPr lang="en-US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52E993D-BEAA-4912-8494-C71F31C2AC9C}"/>
                </a:ext>
              </a:extLst>
            </p:cNvPr>
            <p:cNvSpPr txBox="1"/>
            <p:nvPr/>
          </p:nvSpPr>
          <p:spPr>
            <a:xfrm>
              <a:off x="3344177" y="4104147"/>
              <a:ext cx="1470489" cy="773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💊</a:t>
              </a:r>
            </a:p>
            <a:p>
              <a:pPr algn="ctr"/>
              <a:r>
                <a:rPr lang="en" sz="1200" b="1" i="1" dirty="0">
                  <a:highlight>
                    <a:schemeClr val="accent1"/>
                  </a:highlight>
                  <a:latin typeface="Lora"/>
                  <a:sym typeface="Lora"/>
                </a:rPr>
                <a:t>Pain reli</a:t>
              </a:r>
              <a:r>
                <a:rPr lang="en-US" sz="1200" b="1" i="1" dirty="0">
                  <a:highlight>
                    <a:schemeClr val="accent1"/>
                  </a:highlight>
                  <a:latin typeface="Lora"/>
                  <a:sym typeface="Lora"/>
                </a:rPr>
                <a:t>e</a:t>
              </a:r>
              <a:r>
                <a:rPr lang="en" sz="1200" b="1" i="1" dirty="0">
                  <a:highlight>
                    <a:schemeClr val="accent1"/>
                  </a:highlight>
                  <a:latin typeface="Lora"/>
                  <a:sym typeface="Lora"/>
                </a:rPr>
                <a:t>vers</a:t>
              </a:r>
              <a:endParaRPr lang="en-US" sz="1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C86469-BE00-4376-BCBD-881CB587FFFA}"/>
                </a:ext>
              </a:extLst>
            </p:cNvPr>
            <p:cNvSpPr txBox="1"/>
            <p:nvPr/>
          </p:nvSpPr>
          <p:spPr>
            <a:xfrm>
              <a:off x="3284180" y="1679701"/>
              <a:ext cx="1460336" cy="773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000" dirty="0"/>
            </a:p>
            <a:p>
              <a:pPr algn="ctr"/>
              <a:r>
                <a:rPr lang="en" sz="1200" b="1" i="1" dirty="0">
                  <a:highlight>
                    <a:schemeClr val="accent1"/>
                  </a:highlight>
                  <a:latin typeface="Lora"/>
                  <a:sym typeface="Lora"/>
                </a:rPr>
                <a:t>Gain creators</a:t>
              </a:r>
              <a:endParaRPr lang="en-US" sz="1200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E955909-FC31-49FF-9989-BC242A149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7404" y="1679700"/>
              <a:ext cx="402134" cy="402134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14DA3A-DD7A-4E2D-A66E-4FCCE57747A7}"/>
                </a:ext>
              </a:extLst>
            </p:cNvPr>
            <p:cNvSpPr txBox="1"/>
            <p:nvPr/>
          </p:nvSpPr>
          <p:spPr>
            <a:xfrm>
              <a:off x="891983" y="2771073"/>
              <a:ext cx="2173042" cy="773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📦</a:t>
              </a:r>
            </a:p>
            <a:p>
              <a:pPr algn="ctr"/>
              <a:r>
                <a:rPr lang="en" sz="1200" b="1" i="1" dirty="0">
                  <a:highlight>
                    <a:schemeClr val="accent1"/>
                  </a:highlight>
                  <a:latin typeface="Lora"/>
                  <a:sym typeface="Lora"/>
                </a:rPr>
                <a:t>Products and services</a:t>
              </a:r>
              <a:endParaRPr lang="en-US" sz="1200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A7765E2C-4922-47FD-A7ED-E1B4FB661CF2}"/>
              </a:ext>
            </a:extLst>
          </p:cNvPr>
          <p:cNvSpPr/>
          <p:nvPr/>
        </p:nvSpPr>
        <p:spPr>
          <a:xfrm>
            <a:off x="7968149" y="2342839"/>
            <a:ext cx="1101617" cy="4421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Secure the private key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E49538-BAA2-4C34-A218-3F832419CC10}"/>
              </a:ext>
            </a:extLst>
          </p:cNvPr>
          <p:cNvSpPr/>
          <p:nvPr/>
        </p:nvSpPr>
        <p:spPr>
          <a:xfrm>
            <a:off x="7968149" y="3432068"/>
            <a:ext cx="1101617" cy="4219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Give all the info correctly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932919-6045-4290-89F9-36E1906AB5C3}"/>
              </a:ext>
            </a:extLst>
          </p:cNvPr>
          <p:cNvSpPr/>
          <p:nvPr/>
        </p:nvSpPr>
        <p:spPr>
          <a:xfrm>
            <a:off x="7022044" y="1449372"/>
            <a:ext cx="1149266" cy="3586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Easily open bank account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1B50CB-1295-44EB-8933-A82F87338A6E}"/>
              </a:ext>
            </a:extLst>
          </p:cNvPr>
          <p:cNvSpPr/>
          <p:nvPr/>
        </p:nvSpPr>
        <p:spPr>
          <a:xfrm>
            <a:off x="4999294" y="2486432"/>
            <a:ext cx="1168682" cy="5226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KYC verification without any hustle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5C28C4-9F27-4CE2-9134-10A7B712E835}"/>
              </a:ext>
            </a:extLst>
          </p:cNvPr>
          <p:cNvSpPr/>
          <p:nvPr/>
        </p:nvSpPr>
        <p:spPr>
          <a:xfrm>
            <a:off x="4991417" y="1899409"/>
            <a:ext cx="1168681" cy="3045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Protection from identity theft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98F052-5CE8-481B-89B8-B9CD489001F7}"/>
              </a:ext>
            </a:extLst>
          </p:cNvPr>
          <p:cNvSpPr/>
          <p:nvPr/>
        </p:nvSpPr>
        <p:spPr>
          <a:xfrm>
            <a:off x="5568590" y="1442278"/>
            <a:ext cx="1367115" cy="3507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Smooth information flow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D33404-CC94-40F6-BEAD-A5B0A6F1951F}"/>
              </a:ext>
            </a:extLst>
          </p:cNvPr>
          <p:cNvSpPr/>
          <p:nvPr/>
        </p:nvSpPr>
        <p:spPr>
          <a:xfrm>
            <a:off x="5003534" y="3271984"/>
            <a:ext cx="1367115" cy="4421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Technological challenges during earlier stage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4881B8-6446-4CCF-83E0-933923D7786B}"/>
              </a:ext>
            </a:extLst>
          </p:cNvPr>
          <p:cNvSpPr/>
          <p:nvPr/>
        </p:nvSpPr>
        <p:spPr>
          <a:xfrm>
            <a:off x="5003534" y="4050588"/>
            <a:ext cx="1367115" cy="393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Doesn’t have proper devices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3399E-1838-43EA-969A-CA81D49DA2AF}"/>
              </a:ext>
            </a:extLst>
          </p:cNvPr>
          <p:cNvSpPr/>
          <p:nvPr/>
        </p:nvSpPr>
        <p:spPr>
          <a:xfrm>
            <a:off x="3062003" y="1457901"/>
            <a:ext cx="1209147" cy="3327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- efficiency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812763-CA56-4147-B586-11B1FD6DEB60}"/>
              </a:ext>
            </a:extLst>
          </p:cNvPr>
          <p:cNvSpPr/>
          <p:nvPr/>
        </p:nvSpPr>
        <p:spPr>
          <a:xfrm>
            <a:off x="3062004" y="1890812"/>
            <a:ext cx="1221392" cy="34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Immutability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9FC27-D8AD-40F1-8FC5-21D6192F29BD}"/>
              </a:ext>
            </a:extLst>
          </p:cNvPr>
          <p:cNvSpPr/>
          <p:nvPr/>
        </p:nvSpPr>
        <p:spPr>
          <a:xfrm>
            <a:off x="1952587" y="1447645"/>
            <a:ext cx="1019983" cy="3399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privacy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1E758C-441D-4975-952F-D04E875CDF56}"/>
              </a:ext>
            </a:extLst>
          </p:cNvPr>
          <p:cNvSpPr/>
          <p:nvPr/>
        </p:nvSpPr>
        <p:spPr>
          <a:xfrm>
            <a:off x="3096267" y="2521564"/>
            <a:ext cx="1221392" cy="3478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security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0F4B3E-A733-4427-8CDD-AAD6BA12D5BA}"/>
              </a:ext>
            </a:extLst>
          </p:cNvPr>
          <p:cNvSpPr/>
          <p:nvPr/>
        </p:nvSpPr>
        <p:spPr>
          <a:xfrm>
            <a:off x="821498" y="1445861"/>
            <a:ext cx="1056079" cy="3434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friendly environment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722F63-3771-46B7-85BF-C46E9910E6A0}"/>
              </a:ext>
            </a:extLst>
          </p:cNvPr>
          <p:cNvSpPr/>
          <p:nvPr/>
        </p:nvSpPr>
        <p:spPr>
          <a:xfrm>
            <a:off x="2931462" y="3646469"/>
            <a:ext cx="1367115" cy="3159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Reduction of unnecessary hassle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5ABA98-3818-4F95-832B-C779628E98F7}"/>
              </a:ext>
            </a:extLst>
          </p:cNvPr>
          <p:cNvSpPr/>
          <p:nvPr/>
        </p:nvSpPr>
        <p:spPr>
          <a:xfrm>
            <a:off x="2931463" y="3221746"/>
            <a:ext cx="1367115" cy="314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Reduction of repetitive process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CD6C756-C768-4D25-A0EA-7C30A99FB6E4}"/>
              </a:ext>
            </a:extLst>
          </p:cNvPr>
          <p:cNvSpPr/>
          <p:nvPr/>
        </p:nvSpPr>
        <p:spPr>
          <a:xfrm>
            <a:off x="2931462" y="4384520"/>
            <a:ext cx="1367115" cy="3077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Every info will be secured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DB97D7-904F-4298-AB7D-2D5205E443D1}"/>
              </a:ext>
            </a:extLst>
          </p:cNvPr>
          <p:cNvSpPr/>
          <p:nvPr/>
        </p:nvSpPr>
        <p:spPr>
          <a:xfrm>
            <a:off x="1395015" y="4384519"/>
            <a:ext cx="1367115" cy="3077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Will save a lot of time and money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0C5FED-734C-4C3A-A678-3D515DCA18A7}"/>
              </a:ext>
            </a:extLst>
          </p:cNvPr>
          <p:cNvSpPr/>
          <p:nvPr/>
        </p:nvSpPr>
        <p:spPr>
          <a:xfrm>
            <a:off x="108821" y="3390756"/>
            <a:ext cx="1367115" cy="3499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KYC verification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66117D-B1C5-4D50-A4E7-AFF75C53DFC1}"/>
              </a:ext>
            </a:extLst>
          </p:cNvPr>
          <p:cNvSpPr/>
          <p:nvPr/>
        </p:nvSpPr>
        <p:spPr>
          <a:xfrm>
            <a:off x="108820" y="3853979"/>
            <a:ext cx="1367115" cy="4735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Online based documents transfer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60FB2D8-C799-4EFE-8701-14DD8F8A9203}"/>
              </a:ext>
            </a:extLst>
          </p:cNvPr>
          <p:cNvSpPr/>
          <p:nvPr/>
        </p:nvSpPr>
        <p:spPr>
          <a:xfrm>
            <a:off x="74234" y="2187872"/>
            <a:ext cx="1449493" cy="5313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Open accounts in multiple banks without wasting time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74ED17-52BC-40C1-846D-9AD12ABD3B9F}"/>
              </a:ext>
            </a:extLst>
          </p:cNvPr>
          <p:cNvSpPr txBox="1"/>
          <p:nvPr/>
        </p:nvSpPr>
        <p:spPr>
          <a:xfrm>
            <a:off x="4615576" y="6082275"/>
            <a:ext cx="2898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Value proposition canvas</a:t>
            </a:r>
          </a:p>
        </p:txBody>
      </p:sp>
    </p:spTree>
    <p:extLst>
      <p:ext uri="{BB962C8B-B14F-4D97-AF65-F5344CB8AC3E}">
        <p14:creationId xmlns:p14="http://schemas.microsoft.com/office/powerpoint/2010/main" val="85758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 Analysis</a:t>
            </a:r>
            <a:endParaRPr dirty="0"/>
          </a:p>
        </p:txBody>
      </p:sp>
      <p:sp>
        <p:nvSpPr>
          <p:cNvPr id="555" name="Google Shape;555;p42"/>
          <p:cNvSpPr txBox="1">
            <a:spLocks noGrp="1"/>
          </p:cNvSpPr>
          <p:nvPr>
            <p:ph type="sldNum" idx="4294967295"/>
          </p:nvPr>
        </p:nvSpPr>
        <p:spPr>
          <a:xfrm>
            <a:off x="8543224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</a:t>
            </a:r>
            <a:endParaRPr dirty="0"/>
          </a:p>
        </p:txBody>
      </p:sp>
      <p:sp>
        <p:nvSpPr>
          <p:cNvPr id="556" name="Google Shape;556;p42"/>
          <p:cNvSpPr/>
          <p:nvPr/>
        </p:nvSpPr>
        <p:spPr>
          <a:xfrm>
            <a:off x="1506150" y="1665075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STRENGTHS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Decentralized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Secured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Easy to use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5095924" y="1665075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WEAKNESSES</a:t>
            </a:r>
            <a:endParaRPr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New technology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Need expert people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8" name="Google Shape;558;p42"/>
          <p:cNvSpPr/>
          <p:nvPr/>
        </p:nvSpPr>
        <p:spPr>
          <a:xfrm>
            <a:off x="1506150" y="3106208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Top notch security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privacy risks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More efficient system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OPPORTUNITIES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9" name="Google Shape;559;p42"/>
          <p:cNvSpPr/>
          <p:nvPr/>
        </p:nvSpPr>
        <p:spPr>
          <a:xfrm>
            <a:off x="5095924" y="3106208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Challenge in development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THREATS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0" name="Google Shape;560;p42"/>
          <p:cNvSpPr/>
          <p:nvPr/>
        </p:nvSpPr>
        <p:spPr>
          <a:xfrm>
            <a:off x="3963788" y="1972387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2"/>
          <p:cNvSpPr/>
          <p:nvPr/>
        </p:nvSpPr>
        <p:spPr>
          <a:xfrm rot="5400000">
            <a:off x="4106573" y="1972387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2"/>
          <p:cNvSpPr/>
          <p:nvPr/>
        </p:nvSpPr>
        <p:spPr>
          <a:xfrm rot="10800000">
            <a:off x="4106573" y="2116280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2"/>
          <p:cNvSpPr/>
          <p:nvPr/>
        </p:nvSpPr>
        <p:spPr>
          <a:xfrm rot="-5400000">
            <a:off x="3963788" y="2116280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2"/>
          <p:cNvSpPr/>
          <p:nvPr/>
        </p:nvSpPr>
        <p:spPr>
          <a:xfrm>
            <a:off x="4419834" y="2385582"/>
            <a:ext cx="263198" cy="3704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S</a:t>
            </a:r>
          </a:p>
        </p:txBody>
      </p:sp>
      <p:sp>
        <p:nvSpPr>
          <p:cNvPr id="565" name="Google Shape;565;p42"/>
          <p:cNvSpPr/>
          <p:nvPr/>
        </p:nvSpPr>
        <p:spPr>
          <a:xfrm>
            <a:off x="5252163" y="2391908"/>
            <a:ext cx="508175" cy="3573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W</a:t>
            </a:r>
          </a:p>
        </p:txBody>
      </p:sp>
      <p:sp>
        <p:nvSpPr>
          <p:cNvPr id="566" name="Google Shape;566;p42"/>
          <p:cNvSpPr/>
          <p:nvPr/>
        </p:nvSpPr>
        <p:spPr>
          <a:xfrm>
            <a:off x="4391490" y="3292282"/>
            <a:ext cx="353799" cy="3704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O</a:t>
            </a:r>
          </a:p>
        </p:txBody>
      </p:sp>
      <p:sp>
        <p:nvSpPr>
          <p:cNvPr id="567" name="Google Shape;567;p42"/>
          <p:cNvSpPr/>
          <p:nvPr/>
        </p:nvSpPr>
        <p:spPr>
          <a:xfrm>
            <a:off x="5345801" y="3298609"/>
            <a:ext cx="312295" cy="3542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T</a:t>
            </a:r>
          </a:p>
        </p:txBody>
      </p:sp>
      <p:grpSp>
        <p:nvGrpSpPr>
          <p:cNvPr id="568" name="Google Shape;568;p4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69" name="Google Shape;569;p4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316012"/>
            <a:ext cx="3425400" cy="488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chemeClr val="accent1"/>
                </a:highlight>
              </a:rPr>
              <a:t>Initial cost</a:t>
            </a:r>
            <a:endParaRPr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distribution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2916" y="1322364"/>
            <a:ext cx="3425400" cy="488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chemeClr val="accent1"/>
                </a:highlight>
              </a:rPr>
              <a:t>Maintenance cost</a:t>
            </a:r>
            <a:endParaRPr b="1" dirty="0">
              <a:highlight>
                <a:schemeClr val="accent1"/>
              </a:highlight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5EC3499F-6A52-4CBF-BFC1-05E210530CAC}"/>
              </a:ext>
            </a:extLst>
          </p:cNvPr>
          <p:cNvSpPr txBox="1">
            <a:spLocks/>
          </p:cNvSpPr>
          <p:nvPr/>
        </p:nvSpPr>
        <p:spPr>
          <a:xfrm>
            <a:off x="1463800" y="1580700"/>
            <a:ext cx="3108200" cy="33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spcBef>
                <a:spcPts val="0"/>
              </a:spcBef>
              <a:buSzPts val="2400"/>
              <a:buNone/>
            </a:pPr>
            <a:endParaRPr lang="en-US" dirty="0"/>
          </a:p>
          <a:p>
            <a:pPr indent="-381000">
              <a:spcBef>
                <a:spcPts val="0"/>
              </a:spcBef>
              <a:buSzPts val="2400"/>
            </a:pPr>
            <a:r>
              <a:rPr lang="en-US" dirty="0"/>
              <a:t>Includes cost of making the whole blockchain and IPFS storage network and deployment server</a:t>
            </a:r>
          </a:p>
          <a:p>
            <a:pPr indent="-381000">
              <a:spcBef>
                <a:spcPts val="0"/>
              </a:spcBef>
              <a:buSzPts val="2400"/>
            </a:pPr>
            <a:r>
              <a:rPr lang="en-US" dirty="0"/>
              <a:t>Borne by the central bank.</a:t>
            </a:r>
          </a:p>
          <a:p>
            <a:pPr indent="-381000">
              <a:spcBef>
                <a:spcPts val="0"/>
              </a:spcBef>
              <a:buSzPts val="2400"/>
            </a:pPr>
            <a:r>
              <a:rPr lang="en-US" dirty="0"/>
              <a:t>Partners will have to pay a premium</a:t>
            </a:r>
          </a:p>
          <a:p>
            <a:pPr indent="-381000">
              <a:spcBef>
                <a:spcPts val="0"/>
              </a:spcBef>
              <a:buSzPts val="2400"/>
            </a:pPr>
            <a:endParaRPr lang="en-US" dirty="0"/>
          </a:p>
        </p:txBody>
      </p:sp>
      <p:sp>
        <p:nvSpPr>
          <p:cNvPr id="13" name="Google Shape;125;p17">
            <a:extLst>
              <a:ext uri="{FF2B5EF4-FFF2-40B4-BE49-F238E27FC236}">
                <a16:creationId xmlns:a16="http://schemas.microsoft.com/office/drawing/2014/main" id="{B370D34D-5CC3-4845-BE00-5B74410F03FA}"/>
              </a:ext>
            </a:extLst>
          </p:cNvPr>
          <p:cNvSpPr txBox="1">
            <a:spLocks/>
          </p:cNvSpPr>
          <p:nvPr/>
        </p:nvSpPr>
        <p:spPr>
          <a:xfrm>
            <a:off x="5113400" y="1592205"/>
            <a:ext cx="3108200" cy="255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>
              <a:spcBef>
                <a:spcPts val="0"/>
              </a:spcBef>
              <a:buSzPts val="2400"/>
              <a:buNone/>
            </a:pPr>
            <a:endParaRPr lang="en-US" dirty="0"/>
          </a:p>
          <a:p>
            <a:pPr indent="-381000">
              <a:spcBef>
                <a:spcPts val="0"/>
              </a:spcBef>
              <a:buSzPts val="2400"/>
            </a:pPr>
            <a:r>
              <a:rPr lang="en-US" dirty="0"/>
              <a:t>Includes the cost of maintaining the server </a:t>
            </a:r>
          </a:p>
          <a:p>
            <a:pPr indent="-381000">
              <a:spcBef>
                <a:spcPts val="0"/>
              </a:spcBef>
              <a:buSzPts val="2400"/>
            </a:pPr>
            <a:r>
              <a:rPr lang="en-US" dirty="0"/>
              <a:t>Divided amongst the other partners</a:t>
            </a:r>
          </a:p>
          <a:p>
            <a:pPr indent="-381000">
              <a:spcBef>
                <a:spcPts val="0"/>
              </a:spcBef>
              <a:buSzPts val="2400"/>
            </a:pPr>
            <a:r>
              <a:rPr lang="en-US" dirty="0"/>
              <a:t>Partners will pay an annual fee</a:t>
            </a:r>
          </a:p>
          <a:p>
            <a:pPr indent="-381000">
              <a:spcBef>
                <a:spcPts val="0"/>
              </a:spcBef>
              <a:buSzPts val="2400"/>
            </a:pPr>
            <a:endParaRPr lang="en-US" dirty="0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9529B78D-18FC-4533-8D92-C4ED81615043}"/>
              </a:ext>
            </a:extLst>
          </p:cNvPr>
          <p:cNvSpPr txBox="1">
            <a:spLocks/>
          </p:cNvSpPr>
          <p:nvPr/>
        </p:nvSpPr>
        <p:spPr>
          <a:xfrm>
            <a:off x="8496732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072120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build="p"/>
      <p:bldP spid="158" grpId="0"/>
      <p:bldP spid="159" grpId="0" build="p"/>
      <p:bldP spid="11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1805555"/>
            <a:ext cx="4819714" cy="867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Team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Members: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" b="1" i="1" dirty="0">
              <a:latin typeface="Lora"/>
              <a:ea typeface="Lora"/>
              <a:cs typeface="Lora"/>
              <a:sym typeface="Lora"/>
            </a:endParaRPr>
          </a:p>
          <a:p>
            <a:r>
              <a:rPr lang="en-US" sz="1800" spc="40" dirty="0"/>
              <a:t>Shuvo Ahmed, CUET(ME)</a:t>
            </a:r>
          </a:p>
          <a:p>
            <a:r>
              <a:rPr lang="en-US" sz="1800" spc="40" dirty="0"/>
              <a:t>Istiaqur Rahman Fuad, RU(CSE)</a:t>
            </a:r>
          </a:p>
          <a:p>
            <a:r>
              <a:rPr lang="en-US" sz="1800" spc="40" dirty="0"/>
              <a:t>Nayemur Rahman, JU(IBA)</a:t>
            </a:r>
          </a:p>
          <a:p>
            <a:r>
              <a:rPr lang="en-US" sz="1800" spc="40" dirty="0"/>
              <a:t>Fahim Kabir, BRACU(CSE)</a:t>
            </a:r>
          </a:p>
          <a:p>
            <a:r>
              <a:rPr lang="en-US" sz="1800" spc="40" dirty="0"/>
              <a:t>SM Al Meraj, RUET(MTE)</a:t>
            </a:r>
            <a:endParaRPr lang="en-US" b="1" dirty="0"/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324;p30">
            <a:extLst>
              <a:ext uri="{FF2B5EF4-FFF2-40B4-BE49-F238E27FC236}">
                <a16:creationId xmlns:a16="http://schemas.microsoft.com/office/drawing/2014/main" id="{A60E58D5-C1CC-4C6C-B836-4B7BA6FA1029}"/>
              </a:ext>
            </a:extLst>
          </p:cNvPr>
          <p:cNvSpPr txBox="1">
            <a:spLocks/>
          </p:cNvSpPr>
          <p:nvPr/>
        </p:nvSpPr>
        <p:spPr>
          <a:xfrm>
            <a:off x="5933065" y="4393770"/>
            <a:ext cx="3043625" cy="695485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dirty="0"/>
              <a:t>Team id: BD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 build="p"/>
      <p:bldP spid="324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Over 90 percent of corporate treasurers said that responding to KYC requests is</a:t>
            </a:r>
            <a:r>
              <a:rPr lang="en" dirty="0"/>
              <a:t> </a:t>
            </a:r>
            <a:r>
              <a:rPr lang="en-US" dirty="0">
                <a:highlight>
                  <a:schemeClr val="accent1"/>
                </a:highlight>
              </a:rPr>
              <a:t>a lot more demanding</a:t>
            </a:r>
            <a:r>
              <a:rPr lang="en" dirty="0"/>
              <a:t>  </a:t>
            </a:r>
            <a:r>
              <a:rPr lang="en-US" dirty="0"/>
              <a:t>today than five years ago</a:t>
            </a:r>
            <a:r>
              <a:rPr lang="en" dirty="0"/>
              <a:t>.</a:t>
            </a:r>
            <a:endParaRPr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21714A80-0136-44AA-9DEA-9AA7C0593DC0}"/>
              </a:ext>
            </a:extLst>
          </p:cNvPr>
          <p:cNvSpPr txBox="1">
            <a:spLocks/>
          </p:cNvSpPr>
          <p:nvPr/>
        </p:nvSpPr>
        <p:spPr>
          <a:xfrm>
            <a:off x="8496732" y="47576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dirty="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of the </a:t>
            </a:r>
            <a:r>
              <a:rPr lang="en-US" dirty="0">
                <a:highlight>
                  <a:srgbClr val="FFCD00"/>
                </a:highlight>
              </a:rPr>
              <a:t>complicated KYC processes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dirty="0"/>
              <a:t>Quite a few companies have reduced the number of their banking partners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dirty="0"/>
              <a:t>Traditional KYC process is slow, inefficient and expensive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dirty="0"/>
              <a:t>Most of the current KYC procedures are often lengthy, onerous and costly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2AB45DCB-708A-46DE-8FFA-0077145C4B3E}"/>
              </a:ext>
            </a:extLst>
          </p:cNvPr>
          <p:cNvSpPr txBox="1">
            <a:spLocks/>
          </p:cNvSpPr>
          <p:nvPr/>
        </p:nvSpPr>
        <p:spPr>
          <a:xfrm>
            <a:off x="8504481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30406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Blockchain </a:t>
            </a:r>
            <a:r>
              <a:rPr lang="en-US" dirty="0">
                <a:highlight>
                  <a:schemeClr val="accent1"/>
                </a:highlight>
              </a:rPr>
              <a:t>advantages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2D0E752-5E2C-4304-83F7-BC069D400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46" y="1819473"/>
            <a:ext cx="2574204" cy="1930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36FDAC-0DFD-4789-8538-D5335B344E3C}"/>
              </a:ext>
            </a:extLst>
          </p:cNvPr>
          <p:cNvSpPr txBox="1"/>
          <p:nvPr/>
        </p:nvSpPr>
        <p:spPr>
          <a:xfrm>
            <a:off x="4365052" y="233394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Quattrocento Sans" panose="020B0604020202020204" charset="0"/>
              </a:rPr>
              <a:t>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61D3C6-C9A7-439B-A2F4-3A8DABDE5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49" y="1819473"/>
            <a:ext cx="2489200" cy="1866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C91E5E-EE2F-4F75-88FF-73BD2EAF2D06}"/>
              </a:ext>
            </a:extLst>
          </p:cNvPr>
          <p:cNvSpPr txBox="1"/>
          <p:nvPr/>
        </p:nvSpPr>
        <p:spPr>
          <a:xfrm>
            <a:off x="1429074" y="4002261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Quattrocento Sans" panose="020B0604020202020204" charset="0"/>
              </a:rPr>
              <a:t>Blockchain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D752A9-3E98-42B6-82C6-F62CD995C49A}"/>
              </a:ext>
            </a:extLst>
          </p:cNvPr>
          <p:cNvSpPr txBox="1"/>
          <p:nvPr/>
        </p:nvSpPr>
        <p:spPr>
          <a:xfrm>
            <a:off x="5770941" y="4002260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Quattrocento Sans" panose="020B0604020202020204" charset="0"/>
              </a:rPr>
              <a:t>Smart contacts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FFD95292-83AA-4A21-90D2-AACB8D1E6A90}"/>
              </a:ext>
            </a:extLst>
          </p:cNvPr>
          <p:cNvSpPr txBox="1">
            <a:spLocks/>
          </p:cNvSpPr>
          <p:nvPr/>
        </p:nvSpPr>
        <p:spPr>
          <a:xfrm>
            <a:off x="8496732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70400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Traditional</a:t>
            </a:r>
            <a:r>
              <a:rPr lang="en-US" dirty="0"/>
              <a:t> KYC</a:t>
            </a:r>
            <a:r>
              <a:rPr lang="en" dirty="0"/>
              <a:t> </a:t>
            </a:r>
            <a:r>
              <a:rPr lang="en" dirty="0">
                <a:highlight>
                  <a:schemeClr val="accent1"/>
                </a:highlight>
              </a:rPr>
              <a:t>problems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Duplication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Regulation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Redundancy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Security concer</a:t>
            </a:r>
            <a:r>
              <a:rPr lang="en-US" dirty="0"/>
              <a:t>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Cost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DE3C899D-52F3-4B8B-8537-7D1AE435D5D1}"/>
              </a:ext>
            </a:extLst>
          </p:cNvPr>
          <p:cNvSpPr txBox="1">
            <a:spLocks/>
          </p:cNvSpPr>
          <p:nvPr/>
        </p:nvSpPr>
        <p:spPr>
          <a:xfrm>
            <a:off x="8496732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dirty="0"/>
              <a:t>5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796FBB2-0456-4421-8418-462D57A3EA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809339"/>
              </p:ext>
            </p:extLst>
          </p:nvPr>
        </p:nvGraphicFramePr>
        <p:xfrm>
          <a:off x="1524000" y="42333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3F13983-3E32-4CAD-A73F-4DD26C9D8DEC}"/>
              </a:ext>
            </a:extLst>
          </p:cNvPr>
          <p:cNvSpPr txBox="1">
            <a:spLocks/>
          </p:cNvSpPr>
          <p:nvPr/>
        </p:nvSpPr>
        <p:spPr>
          <a:xfrm>
            <a:off x="8496732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0866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Blockchain </a:t>
            </a:r>
            <a:r>
              <a:rPr lang="en" dirty="0">
                <a:highlight>
                  <a:schemeClr val="accent1"/>
                </a:highlight>
              </a:rPr>
              <a:t>solutions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Remove duplication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Added security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Increased transp</a:t>
            </a:r>
            <a:r>
              <a:rPr lang="en-US" dirty="0"/>
              <a:t>arency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Efficient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dirty="0"/>
              <a:t>Reduced cost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07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</a:t>
            </a:r>
            <a:endParaRPr dirty="0"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89;p28">
            <a:extLst>
              <a:ext uri="{FF2B5EF4-FFF2-40B4-BE49-F238E27FC236}">
                <a16:creationId xmlns:a16="http://schemas.microsoft.com/office/drawing/2014/main" id="{B3674E14-9669-47E6-884D-BE2DF53805DD}"/>
              </a:ext>
            </a:extLst>
          </p:cNvPr>
          <p:cNvSpPr txBox="1">
            <a:spLocks/>
          </p:cNvSpPr>
          <p:nvPr/>
        </p:nvSpPr>
        <p:spPr>
          <a:xfrm>
            <a:off x="700772" y="1591740"/>
            <a:ext cx="7772400" cy="66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3600" dirty="0"/>
              <a:t>$60 million</a:t>
            </a:r>
          </a:p>
        </p:txBody>
      </p:sp>
      <p:sp>
        <p:nvSpPr>
          <p:cNvPr id="15" name="Google Shape;290;p28">
            <a:extLst>
              <a:ext uri="{FF2B5EF4-FFF2-40B4-BE49-F238E27FC236}">
                <a16:creationId xmlns:a16="http://schemas.microsoft.com/office/drawing/2014/main" id="{597E86FD-D5E3-4567-AB2C-BE2FEEE3DDB8}"/>
              </a:ext>
            </a:extLst>
          </p:cNvPr>
          <p:cNvSpPr txBox="1">
            <a:spLocks/>
          </p:cNvSpPr>
          <p:nvPr/>
        </p:nvSpPr>
        <p:spPr>
          <a:xfrm>
            <a:off x="660181" y="1926123"/>
            <a:ext cx="7772400" cy="45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ctr">
              <a:buFont typeface="Quattrocento Sans"/>
              <a:buNone/>
            </a:pPr>
            <a:r>
              <a:rPr lang="en-US" sz="1400" dirty="0"/>
              <a:t>Financial firms’ average costs for KYC</a:t>
            </a:r>
          </a:p>
        </p:txBody>
      </p:sp>
      <p:sp>
        <p:nvSpPr>
          <p:cNvPr id="16" name="Google Shape;291;p28">
            <a:extLst>
              <a:ext uri="{FF2B5EF4-FFF2-40B4-BE49-F238E27FC236}">
                <a16:creationId xmlns:a16="http://schemas.microsoft.com/office/drawing/2014/main" id="{6BD32642-55C2-4341-8543-2F7EE5045F0C}"/>
              </a:ext>
            </a:extLst>
          </p:cNvPr>
          <p:cNvSpPr txBox="1">
            <a:spLocks/>
          </p:cNvSpPr>
          <p:nvPr/>
        </p:nvSpPr>
        <p:spPr>
          <a:xfrm>
            <a:off x="684624" y="3530649"/>
            <a:ext cx="7772400" cy="69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3600" dirty="0">
                <a:highlight>
                  <a:schemeClr val="accent1"/>
                </a:highlight>
              </a:rPr>
              <a:t>$1.35 billion</a:t>
            </a:r>
          </a:p>
        </p:txBody>
      </p:sp>
      <p:sp>
        <p:nvSpPr>
          <p:cNvPr id="17" name="Google Shape;292;p28">
            <a:extLst>
              <a:ext uri="{FF2B5EF4-FFF2-40B4-BE49-F238E27FC236}">
                <a16:creationId xmlns:a16="http://schemas.microsoft.com/office/drawing/2014/main" id="{C9AB05C6-FCA0-4256-8240-2384D396340F}"/>
              </a:ext>
            </a:extLst>
          </p:cNvPr>
          <p:cNvSpPr txBox="1">
            <a:spLocks/>
          </p:cNvSpPr>
          <p:nvPr/>
        </p:nvSpPr>
        <p:spPr>
          <a:xfrm>
            <a:off x="700772" y="4026454"/>
            <a:ext cx="7772400" cy="65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ctr">
              <a:buFont typeface="Quattrocento Sans"/>
              <a:buNone/>
            </a:pPr>
            <a:r>
              <a:rPr lang="en-US" sz="1400" dirty="0"/>
              <a:t>Global spend on Anti-Money Laundering (AML)/ Know-Your-Customer (KYC) data &amp; services is projected in 2021</a:t>
            </a:r>
          </a:p>
        </p:txBody>
      </p:sp>
      <p:sp>
        <p:nvSpPr>
          <p:cNvPr id="18" name="Google Shape;293;p28">
            <a:extLst>
              <a:ext uri="{FF2B5EF4-FFF2-40B4-BE49-F238E27FC236}">
                <a16:creationId xmlns:a16="http://schemas.microsoft.com/office/drawing/2014/main" id="{309BC96B-C741-4DFE-88E3-2BC75E047FF0}"/>
              </a:ext>
            </a:extLst>
          </p:cNvPr>
          <p:cNvSpPr txBox="1">
            <a:spLocks/>
          </p:cNvSpPr>
          <p:nvPr/>
        </p:nvSpPr>
        <p:spPr>
          <a:xfrm>
            <a:off x="685800" y="2563045"/>
            <a:ext cx="7772400" cy="61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3600" dirty="0"/>
              <a:t>$500 million</a:t>
            </a:r>
          </a:p>
        </p:txBody>
      </p:sp>
      <p:sp>
        <p:nvSpPr>
          <p:cNvPr id="19" name="Google Shape;294;p28">
            <a:extLst>
              <a:ext uri="{FF2B5EF4-FFF2-40B4-BE49-F238E27FC236}">
                <a16:creationId xmlns:a16="http://schemas.microsoft.com/office/drawing/2014/main" id="{B746E74A-6198-4A64-B1B8-69F5020D619A}"/>
              </a:ext>
            </a:extLst>
          </p:cNvPr>
          <p:cNvSpPr txBox="1">
            <a:spLocks/>
          </p:cNvSpPr>
          <p:nvPr/>
        </p:nvSpPr>
        <p:spPr>
          <a:xfrm>
            <a:off x="700772" y="2873498"/>
            <a:ext cx="7772400" cy="65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ctr">
              <a:buFont typeface="Quattrocento Sans"/>
              <a:buNone/>
            </a:pPr>
            <a:r>
              <a:rPr lang="en-US" sz="1400" dirty="0"/>
              <a:t>Some FIs spending up to on compliance with KYC and Customer Due Diligence (CDD).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3531F30A-6397-4756-A25A-417FFE5292F2}"/>
              </a:ext>
            </a:extLst>
          </p:cNvPr>
          <p:cNvSpPr txBox="1">
            <a:spLocks/>
          </p:cNvSpPr>
          <p:nvPr/>
        </p:nvSpPr>
        <p:spPr>
          <a:xfrm>
            <a:off x="8496732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25610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996</Words>
  <Application>Microsoft Office PowerPoint</Application>
  <PresentationFormat>On-screen Show (16:9)</PresentationFormat>
  <Paragraphs>288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Times New Roman</vt:lpstr>
      <vt:lpstr>Quattrocento Sans</vt:lpstr>
      <vt:lpstr>Lora</vt:lpstr>
      <vt:lpstr>Wingdings</vt:lpstr>
      <vt:lpstr>Arial</vt:lpstr>
      <vt:lpstr>Viola template</vt:lpstr>
      <vt:lpstr>Know Your Customer (KYC) Implementation on a Decentralized Architecture with Hyperledger Fabric and IPFS</vt:lpstr>
      <vt:lpstr>Hello!</vt:lpstr>
      <vt:lpstr>PowerPoint Presentation</vt:lpstr>
      <vt:lpstr>Because of the complicated KYC processes</vt:lpstr>
      <vt:lpstr>Blockchain advantages</vt:lpstr>
      <vt:lpstr>Traditional KYC problems</vt:lpstr>
      <vt:lpstr>PowerPoint Presentation</vt:lpstr>
      <vt:lpstr>Blockchain solutions</vt:lpstr>
      <vt:lpstr>Market</vt:lpstr>
      <vt:lpstr>Partners</vt:lpstr>
      <vt:lpstr>Partners</vt:lpstr>
      <vt:lpstr>Competition</vt:lpstr>
      <vt:lpstr>E-KYC problems</vt:lpstr>
      <vt:lpstr>E-KYC solutions</vt:lpstr>
      <vt:lpstr>Why Hyperledger Fabric</vt:lpstr>
      <vt:lpstr>Why IPFS as a Database</vt:lpstr>
      <vt:lpstr>Three layers of the framework</vt:lpstr>
      <vt:lpstr>Architecture</vt:lpstr>
      <vt:lpstr>Dataflow</vt:lpstr>
      <vt:lpstr>Dataflow</vt:lpstr>
      <vt:lpstr>Business Model Canvas</vt:lpstr>
      <vt:lpstr>Value proposition </vt:lpstr>
      <vt:lpstr>SWOT Analysis</vt:lpstr>
      <vt:lpstr>Cost distribution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Shuvo Ahmed</cp:lastModifiedBy>
  <cp:revision>55</cp:revision>
  <dcterms:modified xsi:type="dcterms:W3CDTF">2022-10-22T16:49:19Z</dcterms:modified>
</cp:coreProperties>
</file>