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3"/>
  </p:notesMasterIdLst>
  <p:sldIdLst>
    <p:sldId id="259" r:id="rId2"/>
  </p:sldIdLst>
  <p:sldSz cx="43891200" cy="329184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12C"/>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6" d="100"/>
          <a:sy n="16" d="100"/>
        </p:scale>
        <p:origin x="1228" y="11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99629A03-0403-43B2-8EC6-245EE2E0242B}" type="datetimeFigureOut">
              <a:rPr lang="en-US" smtClean="0"/>
              <a:t>22-Oct-22</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222D122B-AA9A-467B-9F80-7C2B23826E22}" type="slidenum">
              <a:rPr lang="en-US" smtClean="0"/>
              <a:t>‹#›</a:t>
            </a:fld>
            <a:endParaRPr lang="en-US"/>
          </a:p>
        </p:txBody>
      </p:sp>
    </p:spTree>
    <p:extLst>
      <p:ext uri="{BB962C8B-B14F-4D97-AF65-F5344CB8AC3E}">
        <p14:creationId xmlns:p14="http://schemas.microsoft.com/office/powerpoint/2010/main" val="346762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76676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3535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4385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21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4688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5579435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2227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7" name="Date Placeholder 6"/>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196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010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59024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9" name="Date Placeholder 8"/>
          <p:cNvSpPr>
            <a:spLocks noGrp="1"/>
          </p:cNvSpPr>
          <p:nvPr>
            <p:ph type="dt" sz="half" idx="10"/>
          </p:nvPr>
        </p:nvSpPr>
        <p:spPr/>
        <p:txBody>
          <a:bodyPr/>
          <a:lstStyle/>
          <a:p>
            <a:fld id="{985D6BDF-9D0E-4E2B-85B8-D8F4790360C9}" type="datetimeFigureOut">
              <a:rPr lang="en-US" smtClean="0"/>
              <a:t>22-Oct-22</a:t>
            </a:fld>
            <a:endParaRPr lang="en-US" dirty="0"/>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2432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5D6BDF-9D0E-4E2B-85B8-D8F4790360C9}" type="datetimeFigureOut">
              <a:rPr lang="en-US" smtClean="0"/>
              <a:t>22-Oct-22</a:t>
            </a:fld>
            <a:endParaRPr lang="en-US" dirty="0"/>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6669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985D6BDF-9D0E-4E2B-85B8-D8F4790360C9}" type="datetimeFigureOut">
              <a:rPr lang="en-US" smtClean="0"/>
              <a:t>22-Oct-22</a:t>
            </a:fld>
            <a:endParaRPr lang="en-US" dirty="0"/>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79DB22F4-DBCB-4E04-A494-4982681005D8}"/>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2A9048B1-D403-4AF7-8579-61A02A70D3F9}"/>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DF661F5-B7C1-45DA-AE5C-C22E0CCF6A02}"/>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6B71F3E4-3226-4721-A884-43E378A8876E}"/>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11" name="Picture 10">
            <a:extLst>
              <a:ext uri="{FF2B5EF4-FFF2-40B4-BE49-F238E27FC236}">
                <a16:creationId xmlns:a16="http://schemas.microsoft.com/office/drawing/2014/main" id="{4AB47CEB-A605-43FA-96F9-08CD3D96EA8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186123844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plaid.com/resources/banking/what-is-kyc/" TargetMode="Externa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spc="40" dirty="0">
                <a:solidFill>
                  <a:schemeClr val="bg1"/>
                </a:solidFill>
                <a:latin typeface="+mn-lt"/>
              </a:rPr>
              <a:t>Know your Customer (KYC) Implementation on a Decentralized Architecture with Hyperledger Fabric and IPFS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spc="40" dirty="0">
                <a:solidFill>
                  <a:schemeClr val="bg1"/>
                </a:solidFill>
                <a:latin typeface="+mn-lt"/>
              </a:rPr>
              <a:t>Team: ForToZero</a:t>
            </a:r>
          </a:p>
        </p:txBody>
      </p:sp>
      <p:sp>
        <p:nvSpPr>
          <p:cNvPr id="24" name="TextBox 23"/>
          <p:cNvSpPr txBox="1"/>
          <p:nvPr/>
        </p:nvSpPr>
        <p:spPr>
          <a:xfrm>
            <a:off x="1556558" y="29929899"/>
            <a:ext cx="12923519" cy="2654561"/>
          </a:xfrm>
          <a:prstGeom prst="rect">
            <a:avLst/>
          </a:prstGeom>
          <a:noFill/>
        </p:spPr>
        <p:txBody>
          <a:bodyPr wrap="square" lIns="68568" tIns="34284" rIns="68568" bIns="34284" rtlCol="0">
            <a:spAutoFit/>
          </a:bodyPr>
          <a:lstStyle/>
          <a:p>
            <a:r>
              <a:rPr lang="en-US" sz="2800" spc="40" dirty="0"/>
              <a:t>Members:</a:t>
            </a:r>
          </a:p>
          <a:p>
            <a:r>
              <a:rPr lang="en-US" sz="2800" spc="40" dirty="0"/>
              <a:t>Shuvo Ahmed, CUET(ME)</a:t>
            </a:r>
          </a:p>
          <a:p>
            <a:r>
              <a:rPr lang="en-US" sz="2800" spc="40" dirty="0"/>
              <a:t>Istiaqur Rahman Fuad, RU(CSE)</a:t>
            </a:r>
          </a:p>
          <a:p>
            <a:r>
              <a:rPr lang="en-US" sz="2800" spc="40" dirty="0"/>
              <a:t>Nayemur Rahman, JU(IBA)</a:t>
            </a:r>
          </a:p>
          <a:p>
            <a:r>
              <a:rPr lang="en-US" sz="2800" spc="40" dirty="0"/>
              <a:t>Fahim Kabir, BRACU(CSE)</a:t>
            </a:r>
          </a:p>
          <a:p>
            <a:r>
              <a:rPr lang="en-US" sz="2800" spc="40" dirty="0"/>
              <a:t>SM Al </a:t>
            </a:r>
            <a:r>
              <a:rPr lang="en-US" sz="2800" spc="40" dirty="0" err="1"/>
              <a:t>Meraj</a:t>
            </a:r>
            <a:r>
              <a:rPr lang="en-US" sz="2800" spc="40" dirty="0"/>
              <a:t>, RUET(MTE)</a:t>
            </a:r>
          </a:p>
        </p:txBody>
      </p:sp>
      <p:sp>
        <p:nvSpPr>
          <p:cNvPr id="25" name="TextBox 24"/>
          <p:cNvSpPr txBox="1"/>
          <p:nvPr/>
        </p:nvSpPr>
        <p:spPr>
          <a:xfrm>
            <a:off x="1469884" y="29146502"/>
            <a:ext cx="6787447" cy="1485010"/>
          </a:xfrm>
          <a:prstGeom prst="rect">
            <a:avLst/>
          </a:prstGeom>
          <a:noFill/>
        </p:spPr>
        <p:txBody>
          <a:bodyPr wrap="square" lIns="68568" tIns="34284" rIns="68568" bIns="34284" rtlCol="0">
            <a:spAutoFit/>
          </a:bodyPr>
          <a:lstStyle/>
          <a:p>
            <a:r>
              <a:rPr lang="en-US" sz="4400" b="1" spc="40" dirty="0"/>
              <a:t>Team ID</a:t>
            </a:r>
            <a:r>
              <a:rPr lang="en-US" sz="4400" spc="40" dirty="0"/>
              <a:t>: </a:t>
            </a:r>
            <a:r>
              <a:rPr lang="en-US" sz="4800" b="1" spc="40" dirty="0"/>
              <a:t>BD 10</a:t>
            </a:r>
          </a:p>
          <a:p>
            <a:endParaRPr lang="en-US" sz="4400" b="1" spc="40" dirty="0"/>
          </a:p>
        </p:txBody>
      </p:sp>
      <p:sp>
        <p:nvSpPr>
          <p:cNvPr id="26" name="TextBox 25"/>
          <p:cNvSpPr txBox="1"/>
          <p:nvPr/>
        </p:nvSpPr>
        <p:spPr>
          <a:xfrm>
            <a:off x="28108739" y="29917252"/>
            <a:ext cx="14329159" cy="2354466"/>
          </a:xfrm>
          <a:prstGeom prst="rect">
            <a:avLst/>
          </a:prstGeom>
          <a:noFill/>
        </p:spPr>
        <p:txBody>
          <a:bodyPr wrap="square" lIns="68568" tIns="68568" rIns="68568" bIns="68568" numCol="1" spcCol="342842" rtlCol="0">
            <a:spAutoFit/>
          </a:bodyPr>
          <a:lstStyle/>
          <a:p>
            <a:pPr marL="342842" indent="-342842" algn="just">
              <a:buFont typeface="+mj-lt"/>
              <a:buAutoNum type="arabicPeriod"/>
            </a:pPr>
            <a:r>
              <a:rPr lang="en-US" sz="1600" spc="40" dirty="0" err="1">
                <a:latin typeface="Calibri" panose="020F0502020204030204" pitchFamily="34" charset="0"/>
                <a:cs typeface="Calibri" panose="020F0502020204030204" pitchFamily="34" charset="0"/>
              </a:rPr>
              <a:t>Amesar</a:t>
            </a:r>
            <a:r>
              <a:rPr lang="en-US" sz="1600" spc="40" dirty="0">
                <a:latin typeface="Calibri" panose="020F0502020204030204" pitchFamily="34" charset="0"/>
                <a:cs typeface="Calibri" panose="020F0502020204030204" pitchFamily="34" charset="0"/>
              </a:rPr>
              <a:t>, Yash &amp; </a:t>
            </a:r>
            <a:r>
              <a:rPr lang="en-US" sz="1600" spc="40" dirty="0" err="1">
                <a:latin typeface="Calibri" panose="020F0502020204030204" pitchFamily="34" charset="0"/>
                <a:cs typeface="Calibri" panose="020F0502020204030204" pitchFamily="34" charset="0"/>
              </a:rPr>
              <a:t>Nerkar</a:t>
            </a:r>
            <a:r>
              <a:rPr lang="en-US" sz="1600" spc="40" dirty="0">
                <a:latin typeface="Calibri" panose="020F0502020204030204" pitchFamily="34" charset="0"/>
                <a:cs typeface="Calibri" panose="020F0502020204030204" pitchFamily="34" charset="0"/>
              </a:rPr>
              <a:t>, Yash &amp; Mali, Nitesh &amp; </a:t>
            </a:r>
            <a:r>
              <a:rPr lang="en-US" sz="1600" spc="40" dirty="0" err="1">
                <a:latin typeface="Calibri" panose="020F0502020204030204" pitchFamily="34" charset="0"/>
                <a:cs typeface="Calibri" panose="020F0502020204030204" pitchFamily="34" charset="0"/>
              </a:rPr>
              <a:t>Nitnaware</a:t>
            </a:r>
            <a:r>
              <a:rPr lang="en-US" sz="1600" spc="40" dirty="0">
                <a:latin typeface="Calibri" panose="020F0502020204030204" pitchFamily="34" charset="0"/>
                <a:cs typeface="Calibri" panose="020F0502020204030204" pitchFamily="34" charset="0"/>
              </a:rPr>
              <a:t>, Ashwin &amp; Prashant, </a:t>
            </a:r>
            <a:r>
              <a:rPr lang="en-US" sz="1600" spc="40" dirty="0" err="1">
                <a:latin typeface="Calibri" panose="020F0502020204030204" pitchFamily="34" charset="0"/>
                <a:cs typeface="Calibri" panose="020F0502020204030204" pitchFamily="34" charset="0"/>
              </a:rPr>
              <a:t>Yawalkar</a:t>
            </a:r>
            <a:r>
              <a:rPr lang="en-US" sz="1600" spc="40" dirty="0">
                <a:latin typeface="Calibri" panose="020F0502020204030204" pitchFamily="34" charset="0"/>
                <a:cs typeface="Calibri" panose="020F0502020204030204" pitchFamily="34" charset="0"/>
              </a:rPr>
              <a:t>. (2020). Decentralized Banking Application using Block chain Technology. </a:t>
            </a:r>
          </a:p>
          <a:p>
            <a:pPr marL="342842" indent="-342842" algn="just">
              <a:buFont typeface="+mj-lt"/>
              <a:buAutoNum type="arabicPeriod"/>
            </a:pPr>
            <a:r>
              <a:rPr lang="en-US" sz="1600" spc="40" dirty="0">
                <a:latin typeface="Calibri" panose="020F0502020204030204" pitchFamily="34" charset="0"/>
                <a:cs typeface="Calibri" panose="020F0502020204030204" pitchFamily="34" charset="0"/>
              </a:rPr>
              <a:t>Uddin, </a:t>
            </a:r>
            <a:r>
              <a:rPr lang="en-US" sz="1600" spc="40" dirty="0" err="1">
                <a:latin typeface="Calibri" panose="020F0502020204030204" pitchFamily="34" charset="0"/>
                <a:cs typeface="Calibri" panose="020F0502020204030204" pitchFamily="34" charset="0"/>
              </a:rPr>
              <a:t>Mueen</a:t>
            </a:r>
            <a:r>
              <a:rPr lang="en-US" sz="1600" spc="40" dirty="0">
                <a:latin typeface="Calibri" panose="020F0502020204030204" pitchFamily="34" charset="0"/>
                <a:cs typeface="Calibri" panose="020F0502020204030204" pitchFamily="34" charset="0"/>
              </a:rPr>
              <a:t> &amp; </a:t>
            </a:r>
            <a:r>
              <a:rPr lang="en-US" sz="1600" spc="40" dirty="0" err="1">
                <a:latin typeface="Calibri" panose="020F0502020204030204" pitchFamily="34" charset="0"/>
                <a:cs typeface="Calibri" panose="020F0502020204030204" pitchFamily="34" charset="0"/>
              </a:rPr>
              <a:t>Memon</a:t>
            </a:r>
            <a:r>
              <a:rPr lang="en-US" sz="1600" spc="40" dirty="0">
                <a:latin typeface="Calibri" panose="020F0502020204030204" pitchFamily="34" charset="0"/>
                <a:cs typeface="Calibri" panose="020F0502020204030204" pitchFamily="34" charset="0"/>
              </a:rPr>
              <a:t>, M &amp; </a:t>
            </a:r>
            <a:r>
              <a:rPr lang="en-US" sz="1600" spc="40" dirty="0" err="1">
                <a:latin typeface="Calibri" panose="020F0502020204030204" pitchFamily="34" charset="0"/>
                <a:cs typeface="Calibri" panose="020F0502020204030204" pitchFamily="34" charset="0"/>
              </a:rPr>
              <a:t>Memon</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Irfana</a:t>
            </a:r>
            <a:r>
              <a:rPr lang="en-US" sz="1600" spc="40" dirty="0">
                <a:latin typeface="Calibri" panose="020F0502020204030204" pitchFamily="34" charset="0"/>
                <a:cs typeface="Calibri" panose="020F0502020204030204" pitchFamily="34" charset="0"/>
              </a:rPr>
              <a:t> &amp; </a:t>
            </a:r>
            <a:r>
              <a:rPr lang="en-US" sz="1600" spc="40" dirty="0" err="1">
                <a:latin typeface="Calibri" panose="020F0502020204030204" pitchFamily="34" charset="0"/>
                <a:cs typeface="Calibri" panose="020F0502020204030204" pitchFamily="34" charset="0"/>
              </a:rPr>
              <a:t>Halepoto</a:t>
            </a:r>
            <a:r>
              <a:rPr lang="en-US" sz="1600" spc="40" dirty="0">
                <a:latin typeface="Calibri" panose="020F0502020204030204" pitchFamily="34" charset="0"/>
                <a:cs typeface="Calibri" panose="020F0502020204030204" pitchFamily="34" charset="0"/>
              </a:rPr>
              <a:t>, Imtiaz &amp; </a:t>
            </a:r>
            <a:r>
              <a:rPr lang="en-US" sz="1600" spc="40" dirty="0" err="1">
                <a:latin typeface="Calibri" panose="020F0502020204030204" pitchFamily="34" charset="0"/>
                <a:cs typeface="Calibri" panose="020F0502020204030204" pitchFamily="34" charset="0"/>
              </a:rPr>
              <a:t>Memon</a:t>
            </a:r>
            <a:r>
              <a:rPr lang="en-US" sz="1600" spc="40" dirty="0">
                <a:latin typeface="Calibri" panose="020F0502020204030204" pitchFamily="34" charset="0"/>
                <a:cs typeface="Calibri" panose="020F0502020204030204" pitchFamily="34" charset="0"/>
              </a:rPr>
              <a:t>, Jamshed &amp; </a:t>
            </a:r>
            <a:r>
              <a:rPr lang="en-US" sz="1600" spc="40" dirty="0" err="1">
                <a:latin typeface="Calibri" panose="020F0502020204030204" pitchFamily="34" charset="0"/>
                <a:cs typeface="Calibri" panose="020F0502020204030204" pitchFamily="34" charset="0"/>
              </a:rPr>
              <a:t>Abdelhaq</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Maha</a:t>
            </a:r>
            <a:r>
              <a:rPr lang="en-US" sz="1600" spc="40" dirty="0">
                <a:latin typeface="Calibri" panose="020F0502020204030204" pitchFamily="34" charset="0"/>
                <a:cs typeface="Calibri" panose="020F0502020204030204" pitchFamily="34" charset="0"/>
              </a:rPr>
              <a:t> &amp; </a:t>
            </a:r>
            <a:r>
              <a:rPr lang="en-US" sz="1600" spc="40" dirty="0" err="1">
                <a:latin typeface="Calibri" panose="020F0502020204030204" pitchFamily="34" charset="0"/>
                <a:cs typeface="Calibri" panose="020F0502020204030204" pitchFamily="34" charset="0"/>
              </a:rPr>
              <a:t>Alsaqour</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Raed</a:t>
            </a:r>
            <a:r>
              <a:rPr lang="en-US" sz="1600" spc="40" dirty="0">
                <a:latin typeface="Calibri" panose="020F0502020204030204" pitchFamily="34" charset="0"/>
                <a:cs typeface="Calibri" panose="020F0502020204030204" pitchFamily="34" charset="0"/>
              </a:rPr>
              <a:t>. (2021). Hyperledger Fabric Blockchain:  Secure and Efficient Solution for Electronic Health Records. Computers, Materials and Continua. 68. 2377-2397.10.32604/cmc.2021.015354.</a:t>
            </a:r>
          </a:p>
          <a:p>
            <a:pPr algn="just"/>
            <a:r>
              <a:rPr lang="en-US" sz="1600" spc="40" dirty="0">
                <a:latin typeface="Calibri" panose="020F0502020204030204" pitchFamily="34" charset="0"/>
                <a:cs typeface="Calibri" panose="020F0502020204030204" pitchFamily="34" charset="0"/>
              </a:rPr>
              <a:t>3.   </a:t>
            </a:r>
            <a:r>
              <a:rPr lang="en-US" sz="1600" spc="40" dirty="0" err="1">
                <a:latin typeface="Calibri" panose="020F0502020204030204" pitchFamily="34" charset="0"/>
                <a:cs typeface="Calibri" panose="020F0502020204030204" pitchFamily="34" charset="0"/>
              </a:rPr>
              <a:t>Drgon</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Matus</a:t>
            </a:r>
            <a:r>
              <a:rPr lang="en-US" sz="1600" spc="40" dirty="0">
                <a:latin typeface="Calibri" panose="020F0502020204030204" pitchFamily="34" charset="0"/>
                <a:cs typeface="Calibri" panose="020F0502020204030204" pitchFamily="34" charset="0"/>
              </a:rPr>
              <a:t> &amp; Georgiou, </a:t>
            </a:r>
            <a:r>
              <a:rPr lang="en-US" sz="1600" spc="40" dirty="0" err="1">
                <a:latin typeface="Calibri" panose="020F0502020204030204" pitchFamily="34" charset="0"/>
                <a:cs typeface="Calibri" panose="020F0502020204030204" pitchFamily="34" charset="0"/>
              </a:rPr>
              <a:t>Lamprini</a:t>
            </a:r>
            <a:r>
              <a:rPr lang="en-US" sz="1600" spc="40" dirty="0">
                <a:latin typeface="Calibri" panose="020F0502020204030204" pitchFamily="34" charset="0"/>
                <a:cs typeface="Calibri" panose="020F0502020204030204" pitchFamily="34" charset="0"/>
              </a:rPr>
              <a:t> &amp; </a:t>
            </a:r>
            <a:r>
              <a:rPr lang="en-US" sz="1600" spc="40" dirty="0" err="1">
                <a:latin typeface="Calibri" panose="020F0502020204030204" pitchFamily="34" charset="0"/>
                <a:cs typeface="Calibri" panose="020F0502020204030204" pitchFamily="34" charset="0"/>
              </a:rPr>
              <a:t>Kiayias</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Aggelos</a:t>
            </a:r>
            <a:r>
              <a:rPr lang="en-US" sz="1600" spc="40" dirty="0">
                <a:latin typeface="Calibri" panose="020F0502020204030204" pitchFamily="34" charset="0"/>
                <a:cs typeface="Calibri" panose="020F0502020204030204" pitchFamily="34" charset="0"/>
              </a:rPr>
              <a:t>. (2020). Robust KYC via Distributed Ledger Technology. 10.6084/m9.figshare.13301363.</a:t>
            </a:r>
          </a:p>
          <a:p>
            <a:pPr marL="342900" indent="-342900" algn="just">
              <a:buAutoNum type="arabicPeriod" startAt="4"/>
            </a:pPr>
            <a:r>
              <a:rPr lang="en-US" sz="1600" spc="40" dirty="0">
                <a:latin typeface="Calibri" panose="020F0502020204030204" pitchFamily="34" charset="0"/>
                <a:cs typeface="Calibri" panose="020F0502020204030204" pitchFamily="34" charset="0"/>
              </a:rPr>
              <a:t>Global AML/KYC Spending Projected to Total $1.4 Billion in 2021, Rising 26% as Governments Continue to Focus on Fighting Financial Crime - New Burton-Taylor Report</a:t>
            </a:r>
          </a:p>
          <a:p>
            <a:pPr marL="342900" indent="-342900" algn="just">
              <a:buAutoNum type="arabicPeriod" startAt="4"/>
            </a:pPr>
            <a:r>
              <a:rPr lang="en-US" sz="1600" spc="40" dirty="0">
                <a:latin typeface="Calibri" panose="020F0502020204030204" pitchFamily="34" charset="0"/>
                <a:cs typeface="Calibri" panose="020F0502020204030204" pitchFamily="34" charset="0"/>
              </a:rPr>
              <a:t>What is KYC and why does it matter? Available: </a:t>
            </a:r>
            <a:r>
              <a:rPr lang="en-US" sz="1600" spc="40" dirty="0">
                <a:latin typeface="Calibri" panose="020F0502020204030204" pitchFamily="34" charset="0"/>
                <a:cs typeface="Calibri" panose="020F0502020204030204" pitchFamily="34" charset="0"/>
                <a:hlinkClick r:id="rId2"/>
              </a:rPr>
              <a:t>https://plaid.com/resources/banking/what-is-kyc/</a:t>
            </a:r>
            <a:endParaRPr lang="en-US" sz="1600" spc="40" dirty="0">
              <a:latin typeface="Calibri" panose="020F0502020204030204" pitchFamily="34" charset="0"/>
              <a:cs typeface="Calibri" panose="020F0502020204030204" pitchFamily="34" charset="0"/>
            </a:endParaRPr>
          </a:p>
          <a:p>
            <a:pPr marL="342900" indent="-342900" algn="just">
              <a:buAutoNum type="arabicPeriod" startAt="4"/>
            </a:pPr>
            <a:r>
              <a:rPr lang="en-US" sz="1600" spc="40" dirty="0" err="1">
                <a:latin typeface="Calibri" panose="020F0502020204030204" pitchFamily="34" charset="0"/>
                <a:cs typeface="Calibri" panose="020F0502020204030204" pitchFamily="34" charset="0"/>
              </a:rPr>
              <a:t>Hegadekatti</a:t>
            </a:r>
            <a:r>
              <a:rPr lang="en-US" sz="1600" spc="40" dirty="0">
                <a:latin typeface="Calibri" panose="020F0502020204030204" pitchFamily="34" charset="0"/>
                <a:cs typeface="Calibri" panose="020F0502020204030204" pitchFamily="34" charset="0"/>
              </a:rPr>
              <a:t>, Kartik &amp; </a:t>
            </a:r>
            <a:r>
              <a:rPr lang="en-US" sz="1600" spc="40" dirty="0" err="1">
                <a:latin typeface="Calibri" panose="020F0502020204030204" pitchFamily="34" charset="0"/>
                <a:cs typeface="Calibri" panose="020F0502020204030204" pitchFamily="34" charset="0"/>
              </a:rPr>
              <a:t>Yatish</a:t>
            </a:r>
            <a:r>
              <a:rPr lang="en-US" sz="1600" spc="40" dirty="0">
                <a:latin typeface="Calibri" panose="020F0502020204030204" pitchFamily="34" charset="0"/>
                <a:cs typeface="Calibri" panose="020F0502020204030204" pitchFamily="34" charset="0"/>
              </a:rPr>
              <a:t>, </a:t>
            </a:r>
            <a:r>
              <a:rPr lang="en-US" sz="1600" spc="40" dirty="0" err="1">
                <a:latin typeface="Calibri" panose="020F0502020204030204" pitchFamily="34" charset="0"/>
                <a:cs typeface="Calibri" panose="020F0502020204030204" pitchFamily="34" charset="0"/>
              </a:rPr>
              <a:t>Yatish</a:t>
            </a:r>
            <a:r>
              <a:rPr lang="en-US" sz="1600" spc="40" dirty="0">
                <a:latin typeface="Calibri" panose="020F0502020204030204" pitchFamily="34" charset="0"/>
                <a:cs typeface="Calibri" panose="020F0502020204030204" pitchFamily="34" charset="0"/>
              </a:rPr>
              <a:t>. (2016). Roadmap for a Controlled Block Chain Architecture. SSRN Electronic Journal. 10.2139/ssrn.2822667.</a:t>
            </a:r>
          </a:p>
        </p:txBody>
      </p:sp>
      <p:sp>
        <p:nvSpPr>
          <p:cNvPr id="27" name="TextBox 26"/>
          <p:cNvSpPr txBox="1"/>
          <p:nvPr/>
        </p:nvSpPr>
        <p:spPr>
          <a:xfrm>
            <a:off x="28036101" y="29151742"/>
            <a:ext cx="3338967" cy="807901"/>
          </a:xfrm>
          <a:prstGeom prst="rect">
            <a:avLst/>
          </a:prstGeom>
          <a:noFill/>
        </p:spPr>
        <p:txBody>
          <a:bodyPr wrap="none" lIns="68568" tIns="34284" rIns="68568" bIns="34284" rtlCol="0">
            <a:spAutoFit/>
          </a:bodyPr>
          <a:lstStyle/>
          <a:p>
            <a:r>
              <a:rPr lang="en-US" sz="4800" b="1" spc="40" dirty="0"/>
              <a:t>References</a:t>
            </a:r>
          </a:p>
        </p:txBody>
      </p:sp>
      <p:sp>
        <p:nvSpPr>
          <p:cNvPr id="10" name="Text Box 189"/>
          <p:cNvSpPr txBox="1">
            <a:spLocks noChangeArrowheads="1"/>
          </p:cNvSpPr>
          <p:nvPr/>
        </p:nvSpPr>
        <p:spPr bwMode="auto">
          <a:xfrm>
            <a:off x="1463040" y="5486400"/>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spc="40" dirty="0">
                <a:latin typeface="+mn-lt"/>
              </a:rPr>
              <a:t>The traditional KYC process has many shortcomings. It is a very inefficient and time-consuming process which leads to financial loss both for the client and the organization. If any client wants to open accounts in multiple banks then the sufferings knew no bounds. The problem can easily be solved by the integration of blockchain technology. In the proposed model, integration of Hyperledger Fabric (a private blockchain) and Interplanetary File System (IPFS) will be used to build a decentralized application for Banks to upload files containing KYC details. The proposed model will be designed using the private blockchain for it’s striking features like enhanced privacy and transparency. The trust issue for KYC file storage will have been solved by the Interplanetary File System (IPFS) which is a decentralized platform.</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Abstract</a:t>
            </a:r>
          </a:p>
        </p:txBody>
      </p:sp>
      <p:sp>
        <p:nvSpPr>
          <p:cNvPr id="15" name="Text Box 194"/>
          <p:cNvSpPr txBox="1">
            <a:spLocks noChangeArrowheads="1"/>
          </p:cNvSpPr>
          <p:nvPr/>
        </p:nvSpPr>
        <p:spPr bwMode="auto">
          <a:xfrm>
            <a:off x="15361920" y="5532121"/>
            <a:ext cx="13167360" cy="769395"/>
          </a:xfrm>
          <a:prstGeom prst="rect">
            <a:avLst/>
          </a:prstGeom>
          <a:solidFill>
            <a:schemeClr val="bg1"/>
          </a:solidFill>
          <a:ln w="12700">
            <a:no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Framework overview:</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29260800" y="4800600"/>
            <a:ext cx="13208924" cy="9003503"/>
            <a:chOff x="29219236" y="12344400"/>
            <a:chExt cx="13208924" cy="9003503"/>
          </a:xfrm>
        </p:grpSpPr>
        <p:sp>
          <p:nvSpPr>
            <p:cNvPr id="12" name="Text Box 191"/>
            <p:cNvSpPr txBox="1">
              <a:spLocks noChangeArrowheads="1"/>
            </p:cNvSpPr>
            <p:nvPr/>
          </p:nvSpPr>
          <p:spPr bwMode="auto">
            <a:xfrm>
              <a:off x="29260800" y="13075920"/>
              <a:ext cx="13167360" cy="769395"/>
            </a:xfrm>
            <a:prstGeom prst="rect">
              <a:avLst/>
            </a:prstGeom>
            <a:solidFill>
              <a:schemeClr val="bg1"/>
            </a:solidFill>
            <a:ln w="12700">
              <a:no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Business model canvas:</a:t>
              </a: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Business Model &amp; Value Proposition</a:t>
              </a:r>
            </a:p>
          </p:txBody>
        </p:sp>
        <p:sp>
          <p:nvSpPr>
            <p:cNvPr id="90" name="Text Box 191">
              <a:extLst>
                <a:ext uri="{FF2B5EF4-FFF2-40B4-BE49-F238E27FC236}">
                  <a16:creationId xmlns:a16="http://schemas.microsoft.com/office/drawing/2014/main" id="{23444741-8BA2-4B70-A81A-FD608B78C527}"/>
                </a:ext>
              </a:extLst>
            </p:cNvPr>
            <p:cNvSpPr txBox="1">
              <a:spLocks noChangeArrowheads="1"/>
            </p:cNvSpPr>
            <p:nvPr/>
          </p:nvSpPr>
          <p:spPr bwMode="auto">
            <a:xfrm>
              <a:off x="29219236" y="20578508"/>
              <a:ext cx="13167360" cy="769395"/>
            </a:xfrm>
            <a:prstGeom prst="rect">
              <a:avLst/>
            </a:prstGeom>
            <a:solidFill>
              <a:schemeClr val="bg1"/>
            </a:solidFill>
            <a:ln w="12700">
              <a:no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Value proposition canvas:</a:t>
              </a:r>
            </a:p>
          </p:txBody>
        </p:sp>
      </p:grpSp>
      <p:grpSp>
        <p:nvGrpSpPr>
          <p:cNvPr id="2" name="Group 1">
            <a:extLst>
              <a:ext uri="{FF2B5EF4-FFF2-40B4-BE49-F238E27FC236}">
                <a16:creationId xmlns:a16="http://schemas.microsoft.com/office/drawing/2014/main" id="{B5A1DB20-C080-4DAC-AA55-805C662FD43A}"/>
              </a:ext>
            </a:extLst>
          </p:cNvPr>
          <p:cNvGrpSpPr/>
          <p:nvPr/>
        </p:nvGrpSpPr>
        <p:grpSpPr>
          <a:xfrm>
            <a:off x="1447800" y="11368448"/>
            <a:ext cx="27104491" cy="9851122"/>
            <a:chOff x="29260800" y="14792286"/>
            <a:chExt cx="27104491" cy="9851122"/>
          </a:xfrm>
        </p:grpSpPr>
        <p:sp>
          <p:nvSpPr>
            <p:cNvPr id="14" name="Text Box 193"/>
            <p:cNvSpPr txBox="1">
              <a:spLocks noChangeArrowheads="1"/>
            </p:cNvSpPr>
            <p:nvPr/>
          </p:nvSpPr>
          <p:spPr bwMode="auto">
            <a:xfrm>
              <a:off x="29260800" y="20919358"/>
              <a:ext cx="1316736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spc="40" dirty="0">
                  <a:latin typeface="+mn-lt"/>
                </a:rPr>
                <a:t>Financial institutions have reported spending $60 million annually, based on research conducted by Consult Hyperion in 2017. Some are spending up to $500 million each year on KYC. Global spend on Anti-Money Laundering (AML)/ Know-Your-Customer (KYC) data &amp; services is projected to total a record $1.35 billion in 2021. As such, there is a huge market for this project to tap-into despite the pre-existing competitors and alternative solutions besides Hyperledger Fabric.</a:t>
              </a:r>
            </a:p>
          </p:txBody>
        </p:sp>
        <p:sp>
          <p:nvSpPr>
            <p:cNvPr id="36" name="Rectangle 35"/>
            <p:cNvSpPr/>
            <p:nvPr/>
          </p:nvSpPr>
          <p:spPr>
            <a:xfrm>
              <a:off x="29260800" y="2018783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Market </a:t>
              </a:r>
            </a:p>
          </p:txBody>
        </p:sp>
        <p:sp>
          <p:nvSpPr>
            <p:cNvPr id="132" name="Text Box 193">
              <a:extLst>
                <a:ext uri="{FF2B5EF4-FFF2-40B4-BE49-F238E27FC236}">
                  <a16:creationId xmlns:a16="http://schemas.microsoft.com/office/drawing/2014/main" id="{019213FF-EB3B-4DBE-B6A4-893FA199A671}"/>
                </a:ext>
              </a:extLst>
            </p:cNvPr>
            <p:cNvSpPr txBox="1">
              <a:spLocks noChangeArrowheads="1"/>
            </p:cNvSpPr>
            <p:nvPr/>
          </p:nvSpPr>
          <p:spPr bwMode="auto">
            <a:xfrm>
              <a:off x="43197931" y="14792286"/>
              <a:ext cx="13167360" cy="8156032"/>
            </a:xfrm>
            <a:prstGeom prst="rect">
              <a:avLst/>
            </a:prstGeom>
            <a:solidFill>
              <a:schemeClr val="bg1"/>
            </a:solidFill>
            <a:ln w="12700">
              <a:no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3200" spc="40" dirty="0">
                <a:latin typeface="+mn-lt"/>
              </a:endParaRPr>
            </a:p>
            <a:p>
              <a:pPr algn="just" eaLnBrk="1" hangingPunct="1"/>
              <a:r>
                <a:rPr lang="en-US" sz="3200" spc="40" dirty="0">
                  <a:latin typeface="+mn-lt"/>
                </a:rPr>
                <a:t>The framework is divided into three layers -</a:t>
              </a:r>
            </a:p>
            <a:p>
              <a:pPr marL="514350" indent="-514350" algn="just" eaLnBrk="1" hangingPunct="1">
                <a:buAutoNum type="arabicPeriod"/>
              </a:pPr>
              <a:r>
                <a:rPr lang="en-US" sz="3200" b="1" spc="40" dirty="0">
                  <a:latin typeface="+mn-lt"/>
                </a:rPr>
                <a:t>Hyperledger Network Layer: </a:t>
              </a:r>
              <a:r>
                <a:rPr lang="en-US" sz="3200" spc="40" dirty="0">
                  <a:latin typeface="+mn-lt"/>
                </a:rPr>
                <a:t>This includes Peers, </a:t>
              </a:r>
              <a:r>
                <a:rPr lang="en-US" sz="3200" spc="40" dirty="0" err="1">
                  <a:latin typeface="+mn-lt"/>
                </a:rPr>
                <a:t>Orderer</a:t>
              </a:r>
              <a:r>
                <a:rPr lang="en-US" sz="3200" spc="40" dirty="0">
                  <a:latin typeface="+mn-lt"/>
                </a:rPr>
                <a:t> peer, Channels, and Certificate Authority (CA). The CA is responsible for issuing public and private keys and digital certificates. Administrators and Peers must be authenticated by the CA to become part of the   blockchain network. </a:t>
              </a:r>
            </a:p>
            <a:p>
              <a:pPr marL="514350" indent="-514350" algn="just" eaLnBrk="1" hangingPunct="1">
                <a:buAutoNum type="arabicPeriod"/>
              </a:pPr>
              <a:r>
                <a:rPr lang="en-US" sz="3200" b="1" spc="40" dirty="0">
                  <a:latin typeface="+mn-lt"/>
                </a:rPr>
                <a:t>Application Layer: </a:t>
              </a:r>
              <a:r>
                <a:rPr lang="en-US" sz="3200" spc="40" dirty="0">
                  <a:latin typeface="+mn-lt"/>
                </a:rPr>
                <a:t>The partners or the peers are connected to the blockchain network through the application, which uses the SDK to interact with the blockchain network and can access the ledger through Peers using the </a:t>
              </a:r>
              <a:r>
                <a:rPr lang="en-US" sz="3200" spc="40" dirty="0" err="1">
                  <a:latin typeface="+mn-lt"/>
                </a:rPr>
                <a:t>Chaincode</a:t>
              </a:r>
              <a:r>
                <a:rPr lang="en-US" sz="3200" spc="40" dirty="0">
                  <a:latin typeface="+mn-lt"/>
                </a:rPr>
                <a:t>, and the administrator(central bank) needs to register through CA to participate in transactions in the system.</a:t>
              </a:r>
              <a:endParaRPr lang="en-US" sz="3200" b="1" spc="40" dirty="0">
                <a:latin typeface="+mn-lt"/>
              </a:endParaRPr>
            </a:p>
            <a:p>
              <a:pPr marL="514350" indent="-514350" algn="just" eaLnBrk="1" hangingPunct="1">
                <a:buAutoNum type="arabicPeriod"/>
              </a:pPr>
              <a:r>
                <a:rPr lang="en-US" sz="3200" b="1" spc="40" dirty="0">
                  <a:latin typeface="+mn-lt"/>
                </a:rPr>
                <a:t>Storage Layer: </a:t>
              </a:r>
              <a:r>
                <a:rPr lang="en-US" sz="3200" spc="40" dirty="0">
                  <a:latin typeface="+mn-lt"/>
                </a:rPr>
                <a:t>Peers that join the same channel will also join the                   channel’s IPFS network, which is a distributed file system for storing and    sharing data, and generating a hash address for storing data, which is a key component.</a:t>
              </a:r>
            </a:p>
          </p:txBody>
        </p:sp>
      </p:grpSp>
      <p:sp>
        <p:nvSpPr>
          <p:cNvPr id="11" name="Text Box 190"/>
          <p:cNvSpPr txBox="1">
            <a:spLocks noChangeArrowheads="1"/>
          </p:cNvSpPr>
          <p:nvPr/>
        </p:nvSpPr>
        <p:spPr bwMode="auto">
          <a:xfrm>
            <a:off x="1469884" y="12233806"/>
            <a:ext cx="6137386" cy="3912568"/>
          </a:xfrm>
          <a:custGeom>
            <a:avLst/>
            <a:gdLst>
              <a:gd name="connsiteX0" fmla="*/ 0 w 6202598"/>
              <a:gd name="connsiteY0" fmla="*/ 0 h 3308552"/>
              <a:gd name="connsiteX1" fmla="*/ 6202598 w 6202598"/>
              <a:gd name="connsiteY1" fmla="*/ 0 h 3308552"/>
              <a:gd name="connsiteX2" fmla="*/ 6202598 w 6202598"/>
              <a:gd name="connsiteY2" fmla="*/ 3308552 h 3308552"/>
              <a:gd name="connsiteX3" fmla="*/ 0 w 6202598"/>
              <a:gd name="connsiteY3" fmla="*/ 3308552 h 3308552"/>
              <a:gd name="connsiteX4" fmla="*/ 0 w 6202598"/>
              <a:gd name="connsiteY4" fmla="*/ 0 h 3308552"/>
              <a:gd name="connsiteX0" fmla="*/ 0 w 6222053"/>
              <a:gd name="connsiteY0" fmla="*/ 0 h 3639293"/>
              <a:gd name="connsiteX1" fmla="*/ 6202598 w 6222053"/>
              <a:gd name="connsiteY1" fmla="*/ 0 h 3639293"/>
              <a:gd name="connsiteX2" fmla="*/ 6222053 w 6222053"/>
              <a:gd name="connsiteY2" fmla="*/ 3639293 h 3639293"/>
              <a:gd name="connsiteX3" fmla="*/ 0 w 6222053"/>
              <a:gd name="connsiteY3" fmla="*/ 3308552 h 3639293"/>
              <a:gd name="connsiteX4" fmla="*/ 0 w 6222053"/>
              <a:gd name="connsiteY4" fmla="*/ 0 h 3639293"/>
              <a:gd name="connsiteX0" fmla="*/ 19455 w 6241508"/>
              <a:gd name="connsiteY0" fmla="*/ 0 h 3639293"/>
              <a:gd name="connsiteX1" fmla="*/ 6222053 w 6241508"/>
              <a:gd name="connsiteY1" fmla="*/ 0 h 3639293"/>
              <a:gd name="connsiteX2" fmla="*/ 6241508 w 6241508"/>
              <a:gd name="connsiteY2" fmla="*/ 3639293 h 3639293"/>
              <a:gd name="connsiteX3" fmla="*/ 0 w 6241508"/>
              <a:gd name="connsiteY3" fmla="*/ 3619837 h 3639293"/>
              <a:gd name="connsiteX4" fmla="*/ 19455 w 6241508"/>
              <a:gd name="connsiteY4" fmla="*/ 0 h 3639293"/>
              <a:gd name="connsiteX0" fmla="*/ 19455 w 6241508"/>
              <a:gd name="connsiteY0" fmla="*/ 0 h 3833846"/>
              <a:gd name="connsiteX1" fmla="*/ 6222053 w 6241508"/>
              <a:gd name="connsiteY1" fmla="*/ 0 h 3833846"/>
              <a:gd name="connsiteX2" fmla="*/ 6241508 w 6241508"/>
              <a:gd name="connsiteY2" fmla="*/ 3833846 h 3833846"/>
              <a:gd name="connsiteX3" fmla="*/ 0 w 6241508"/>
              <a:gd name="connsiteY3" fmla="*/ 3619837 h 3833846"/>
              <a:gd name="connsiteX4" fmla="*/ 19455 w 6241508"/>
              <a:gd name="connsiteY4" fmla="*/ 0 h 3833846"/>
              <a:gd name="connsiteX0" fmla="*/ 19455 w 6241508"/>
              <a:gd name="connsiteY0" fmla="*/ 0 h 3853301"/>
              <a:gd name="connsiteX1" fmla="*/ 6222053 w 6241508"/>
              <a:gd name="connsiteY1" fmla="*/ 0 h 3853301"/>
              <a:gd name="connsiteX2" fmla="*/ 6241508 w 6241508"/>
              <a:gd name="connsiteY2" fmla="*/ 3833846 h 3853301"/>
              <a:gd name="connsiteX3" fmla="*/ 0 w 6241508"/>
              <a:gd name="connsiteY3" fmla="*/ 3853301 h 3853301"/>
              <a:gd name="connsiteX4" fmla="*/ 19455 w 6241508"/>
              <a:gd name="connsiteY4" fmla="*/ 0 h 3853301"/>
              <a:gd name="connsiteX0" fmla="*/ 19455 w 6222053"/>
              <a:gd name="connsiteY0" fmla="*/ 0 h 3910046"/>
              <a:gd name="connsiteX1" fmla="*/ 6222053 w 6222053"/>
              <a:gd name="connsiteY1" fmla="*/ 0 h 3910046"/>
              <a:gd name="connsiteX2" fmla="*/ 6122975 w 6222053"/>
              <a:gd name="connsiteY2" fmla="*/ 3910046 h 3910046"/>
              <a:gd name="connsiteX3" fmla="*/ 0 w 6222053"/>
              <a:gd name="connsiteY3" fmla="*/ 3853301 h 3910046"/>
              <a:gd name="connsiteX4" fmla="*/ 19455 w 6222053"/>
              <a:gd name="connsiteY4" fmla="*/ 0 h 3910046"/>
              <a:gd name="connsiteX0" fmla="*/ 19455 w 6137386"/>
              <a:gd name="connsiteY0" fmla="*/ 0 h 3910046"/>
              <a:gd name="connsiteX1" fmla="*/ 6137386 w 6137386"/>
              <a:gd name="connsiteY1" fmla="*/ 25400 h 3910046"/>
              <a:gd name="connsiteX2" fmla="*/ 6122975 w 6137386"/>
              <a:gd name="connsiteY2" fmla="*/ 3910046 h 3910046"/>
              <a:gd name="connsiteX3" fmla="*/ 0 w 6137386"/>
              <a:gd name="connsiteY3" fmla="*/ 3853301 h 3910046"/>
              <a:gd name="connsiteX4" fmla="*/ 19455 w 6137386"/>
              <a:gd name="connsiteY4" fmla="*/ 0 h 3910046"/>
              <a:gd name="connsiteX0" fmla="*/ 19455 w 6137386"/>
              <a:gd name="connsiteY0" fmla="*/ 0 h 3912568"/>
              <a:gd name="connsiteX1" fmla="*/ 6137386 w 6137386"/>
              <a:gd name="connsiteY1" fmla="*/ 25400 h 3912568"/>
              <a:gd name="connsiteX2" fmla="*/ 6122975 w 6137386"/>
              <a:gd name="connsiteY2" fmla="*/ 3910046 h 3912568"/>
              <a:gd name="connsiteX3" fmla="*/ 0 w 6137386"/>
              <a:gd name="connsiteY3" fmla="*/ 3912568 h 3912568"/>
              <a:gd name="connsiteX4" fmla="*/ 19455 w 6137386"/>
              <a:gd name="connsiteY4" fmla="*/ 0 h 391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7386" h="3912568">
                <a:moveTo>
                  <a:pt x="19455" y="0"/>
                </a:moveTo>
                <a:lnTo>
                  <a:pt x="6137386" y="25400"/>
                </a:lnTo>
                <a:cubicBezTo>
                  <a:pt x="6132582" y="1320282"/>
                  <a:pt x="6127779" y="2615164"/>
                  <a:pt x="6122975" y="3910046"/>
                </a:cubicBezTo>
                <a:lnTo>
                  <a:pt x="0" y="3912568"/>
                </a:lnTo>
                <a:lnTo>
                  <a:pt x="19455" y="0"/>
                </a:lnTo>
                <a:close/>
              </a:path>
            </a:pathLst>
          </a:custGeom>
          <a:solidFill>
            <a:schemeClr val="bg1"/>
          </a:solidFill>
          <a:ln w="12700">
            <a:noFill/>
          </a:ln>
          <a:effectLst/>
        </p:spPr>
        <p:txBody>
          <a:bodyPr wrap="square" lIns="137137" tIns="137137" rIns="137137" bIns="137137" anchor="ct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Problems:</a:t>
            </a:r>
          </a:p>
          <a:p>
            <a:pPr marL="457200" lvl="0" indent="-381000" rtl="0">
              <a:spcBef>
                <a:spcPts val="600"/>
              </a:spcBef>
              <a:spcAft>
                <a:spcPts val="0"/>
              </a:spcAft>
              <a:buClr>
                <a:schemeClr val="accent1"/>
              </a:buClr>
              <a:buSzPts val="2400"/>
              <a:buChar char="◉"/>
            </a:pPr>
            <a:r>
              <a:rPr lang="en-US" sz="3200" spc="40" dirty="0">
                <a:latin typeface="+mn-lt"/>
              </a:rPr>
              <a:t>Duplication</a:t>
            </a:r>
          </a:p>
          <a:p>
            <a:pPr marL="457200" lvl="0" indent="-381000" rtl="0">
              <a:spcBef>
                <a:spcPts val="0"/>
              </a:spcBef>
              <a:spcAft>
                <a:spcPts val="0"/>
              </a:spcAft>
              <a:buClr>
                <a:schemeClr val="accent1"/>
              </a:buClr>
              <a:buSzPts val="2400"/>
              <a:buChar char="◉"/>
            </a:pPr>
            <a:r>
              <a:rPr lang="en-US" sz="3200" spc="40" dirty="0">
                <a:latin typeface="+mn-lt"/>
              </a:rPr>
              <a:t>Regulation</a:t>
            </a:r>
          </a:p>
          <a:p>
            <a:pPr marL="457200" lvl="0" indent="-381000" rtl="0">
              <a:spcBef>
                <a:spcPts val="0"/>
              </a:spcBef>
              <a:spcAft>
                <a:spcPts val="0"/>
              </a:spcAft>
              <a:buClr>
                <a:schemeClr val="accent1"/>
              </a:buClr>
              <a:buSzPts val="2400"/>
              <a:buChar char="◉"/>
            </a:pPr>
            <a:r>
              <a:rPr lang="en-US" sz="3200" spc="40" dirty="0">
                <a:latin typeface="+mn-lt"/>
              </a:rPr>
              <a:t>Redundancy</a:t>
            </a:r>
          </a:p>
          <a:p>
            <a:pPr marL="457200" lvl="0" indent="-381000" rtl="0">
              <a:spcBef>
                <a:spcPts val="0"/>
              </a:spcBef>
              <a:spcAft>
                <a:spcPts val="0"/>
              </a:spcAft>
              <a:buClr>
                <a:schemeClr val="accent1"/>
              </a:buClr>
              <a:buSzPts val="2400"/>
              <a:buChar char="◉"/>
            </a:pPr>
            <a:r>
              <a:rPr lang="en-US" sz="3200" spc="40" dirty="0">
                <a:latin typeface="+mn-lt"/>
              </a:rPr>
              <a:t>Security concerns</a:t>
            </a:r>
          </a:p>
          <a:p>
            <a:pPr marL="457200" lvl="0" indent="-381000" rtl="0">
              <a:spcBef>
                <a:spcPts val="0"/>
              </a:spcBef>
              <a:spcAft>
                <a:spcPts val="0"/>
              </a:spcAft>
              <a:buClr>
                <a:schemeClr val="accent1"/>
              </a:buClr>
              <a:buSzPts val="2400"/>
              <a:buChar char="◉"/>
            </a:pPr>
            <a:r>
              <a:rPr lang="en-US" sz="3200" spc="40" dirty="0">
                <a:latin typeface="+mn-lt"/>
              </a:rPr>
              <a:t>Costly</a:t>
            </a:r>
          </a:p>
        </p:txBody>
      </p:sp>
      <p:sp>
        <p:nvSpPr>
          <p:cNvPr id="45" name="Rectangle 44"/>
          <p:cNvSpPr/>
          <p:nvPr/>
        </p:nvSpPr>
        <p:spPr>
          <a:xfrm>
            <a:off x="15361920" y="480060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Architecture &amp; Dataflow</a:t>
            </a:r>
          </a:p>
        </p:txBody>
      </p:sp>
      <p:pic>
        <p:nvPicPr>
          <p:cNvPr id="8" name="Picture 7">
            <a:extLst>
              <a:ext uri="{FF2B5EF4-FFF2-40B4-BE49-F238E27FC236}">
                <a16:creationId xmlns:a16="http://schemas.microsoft.com/office/drawing/2014/main" id="{62424C4D-DA6E-45CE-A575-B1E062E9310B}"/>
              </a:ext>
            </a:extLst>
          </p:cNvPr>
          <p:cNvPicPr>
            <a:picLocks noChangeAspect="1"/>
          </p:cNvPicPr>
          <p:nvPr/>
        </p:nvPicPr>
        <p:blipFill>
          <a:blip r:embed="rId3"/>
          <a:stretch>
            <a:fillRect/>
          </a:stretch>
        </p:blipFill>
        <p:spPr>
          <a:xfrm>
            <a:off x="16208767" y="6281700"/>
            <a:ext cx="11473666" cy="5267401"/>
          </a:xfrm>
          <a:prstGeom prst="rect">
            <a:avLst/>
          </a:prstGeom>
        </p:spPr>
      </p:pic>
      <p:sp>
        <p:nvSpPr>
          <p:cNvPr id="156" name="Text Box 194">
            <a:extLst>
              <a:ext uri="{FF2B5EF4-FFF2-40B4-BE49-F238E27FC236}">
                <a16:creationId xmlns:a16="http://schemas.microsoft.com/office/drawing/2014/main" id="{B2F7E4D6-4FEF-419C-849D-FDCFBC9BEED9}"/>
              </a:ext>
            </a:extLst>
          </p:cNvPr>
          <p:cNvSpPr txBox="1">
            <a:spLocks noChangeArrowheads="1"/>
          </p:cNvSpPr>
          <p:nvPr/>
        </p:nvSpPr>
        <p:spPr bwMode="auto">
          <a:xfrm>
            <a:off x="15392898" y="19519235"/>
            <a:ext cx="13123020" cy="782743"/>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Dataflow:</a:t>
            </a:r>
          </a:p>
        </p:txBody>
      </p:sp>
      <p:sp>
        <p:nvSpPr>
          <p:cNvPr id="17" name="Rectangle 16">
            <a:extLst>
              <a:ext uri="{FF2B5EF4-FFF2-40B4-BE49-F238E27FC236}">
                <a16:creationId xmlns:a16="http://schemas.microsoft.com/office/drawing/2014/main" id="{A58BB541-FE0F-46E4-9042-B561CFB40BE8}"/>
              </a:ext>
            </a:extLst>
          </p:cNvPr>
          <p:cNvSpPr/>
          <p:nvPr/>
        </p:nvSpPr>
        <p:spPr>
          <a:xfrm>
            <a:off x="15361920" y="4800601"/>
            <a:ext cx="13167360" cy="23317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40"/>
          </a:p>
        </p:txBody>
      </p:sp>
      <p:grpSp>
        <p:nvGrpSpPr>
          <p:cNvPr id="18" name="Group 17">
            <a:extLst>
              <a:ext uri="{FF2B5EF4-FFF2-40B4-BE49-F238E27FC236}">
                <a16:creationId xmlns:a16="http://schemas.microsoft.com/office/drawing/2014/main" id="{151E78A2-E038-48AC-A36C-28B1726EDDEE}"/>
              </a:ext>
            </a:extLst>
          </p:cNvPr>
          <p:cNvGrpSpPr/>
          <p:nvPr/>
        </p:nvGrpSpPr>
        <p:grpSpPr>
          <a:xfrm>
            <a:off x="29376126" y="6147766"/>
            <a:ext cx="12991027" cy="6772890"/>
            <a:chOff x="348150" y="483853"/>
            <a:chExt cx="8444875" cy="4362011"/>
          </a:xfrm>
        </p:grpSpPr>
        <p:sp>
          <p:nvSpPr>
            <p:cNvPr id="39" name="Google Shape;579;p43">
              <a:extLst>
                <a:ext uri="{FF2B5EF4-FFF2-40B4-BE49-F238E27FC236}">
                  <a16:creationId xmlns:a16="http://schemas.microsoft.com/office/drawing/2014/main" id="{A8C187E8-BF48-4F5E-8CAA-A740A007F4E0}"/>
                </a:ext>
              </a:extLst>
            </p:cNvPr>
            <p:cNvSpPr txBox="1"/>
            <p:nvPr/>
          </p:nvSpPr>
          <p:spPr>
            <a:xfrm>
              <a:off x="2646945" y="485130"/>
              <a:ext cx="2061276" cy="1746807"/>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Key  Activities</a:t>
              </a:r>
            </a:p>
            <a:p>
              <a:pPr marL="0" lvl="0" indent="0" algn="l" rtl="0">
                <a:spcBef>
                  <a:spcPts val="0"/>
                </a:spcBef>
                <a:spcAft>
                  <a:spcPts val="0"/>
                </a:spcAft>
                <a:buNone/>
              </a:pPr>
              <a:endParaRPr sz="1600" b="1" spc="40" dirty="0">
                <a:solidFill>
                  <a:schemeClr val="dk1"/>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Register a Client</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Verification of KYC Data</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Ensuring Integrity of Clients Data</a:t>
              </a:r>
            </a:p>
            <a:p>
              <a:pPr marL="0" lvl="0" indent="0" algn="l" rtl="0">
                <a:spcBef>
                  <a:spcPts val="400"/>
                </a:spcBef>
                <a:spcAft>
                  <a:spcPts val="400"/>
                </a:spcAft>
                <a:buNone/>
              </a:pPr>
              <a:endParaRPr lang="en-US" sz="800" b="1" spc="40" dirty="0">
                <a:solidFill>
                  <a:schemeClr val="dk2"/>
                </a:solidFill>
                <a:ea typeface="Quattrocento Sans"/>
                <a:cs typeface="Quattrocento Sans"/>
                <a:sym typeface="Quattrocento Sans"/>
              </a:endParaRPr>
            </a:p>
          </p:txBody>
        </p:sp>
        <p:sp>
          <p:nvSpPr>
            <p:cNvPr id="40" name="Google Shape;580;p43">
              <a:extLst>
                <a:ext uri="{FF2B5EF4-FFF2-40B4-BE49-F238E27FC236}">
                  <a16:creationId xmlns:a16="http://schemas.microsoft.com/office/drawing/2014/main" id="{DF409B56-750F-4206-A4F3-48169DE194E3}"/>
                </a:ext>
              </a:extLst>
            </p:cNvPr>
            <p:cNvSpPr txBox="1"/>
            <p:nvPr/>
          </p:nvSpPr>
          <p:spPr>
            <a:xfrm>
              <a:off x="2645947" y="1994774"/>
              <a:ext cx="2094291" cy="1933636"/>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b="1" spc="40" dirty="0">
                  <a:solidFill>
                    <a:schemeClr val="dk1"/>
                  </a:solidFill>
                  <a:ea typeface="Quattrocento Sans"/>
                  <a:cs typeface="Quattrocento Sans"/>
                  <a:sym typeface="Quattrocento Sans"/>
                </a:rPr>
                <a:t>Key Resources</a:t>
              </a:r>
            </a:p>
            <a:p>
              <a:pPr marL="0" lvl="0" indent="0" algn="l" rtl="0">
                <a:spcBef>
                  <a:spcPts val="0"/>
                </a:spcBef>
                <a:spcAft>
                  <a:spcPts val="0"/>
                </a:spcAft>
                <a:buNone/>
              </a:pPr>
              <a:endParaRPr lang="en" sz="1300" b="1" spc="40" dirty="0">
                <a:solidFill>
                  <a:schemeClr val="dk2"/>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Permissioned Blockchain (Hyperledger Fabric)</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IPFS (Interplanetary File System)</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React.js, Node.js, Docker</a:t>
              </a:r>
            </a:p>
          </p:txBody>
        </p:sp>
        <p:sp>
          <p:nvSpPr>
            <p:cNvPr id="41" name="Google Shape;581;p43">
              <a:extLst>
                <a:ext uri="{FF2B5EF4-FFF2-40B4-BE49-F238E27FC236}">
                  <a16:creationId xmlns:a16="http://schemas.microsoft.com/office/drawing/2014/main" id="{B03B317F-CF77-45C3-B593-800D7333E72F}"/>
                </a:ext>
              </a:extLst>
            </p:cNvPr>
            <p:cNvSpPr txBox="1"/>
            <p:nvPr/>
          </p:nvSpPr>
          <p:spPr>
            <a:xfrm>
              <a:off x="4629254" y="484379"/>
              <a:ext cx="2320206" cy="3445412"/>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Value </a:t>
              </a:r>
            </a:p>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Propositions</a:t>
              </a:r>
            </a:p>
            <a:p>
              <a:pPr marL="0" lvl="0" indent="0" algn="l" rtl="0">
                <a:spcBef>
                  <a:spcPts val="0"/>
                </a:spcBef>
                <a:spcAft>
                  <a:spcPts val="0"/>
                </a:spcAft>
                <a:buNone/>
              </a:pPr>
              <a:endParaRPr lang="en" sz="1600" b="1" spc="40" dirty="0">
                <a:solidFill>
                  <a:schemeClr val="dk2"/>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Privacy and Security of Data</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Increase Transparency</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Reduce Time and Cost</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Remove Duplication of Process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Immutability</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Improve Efficiency</a:t>
              </a:r>
            </a:p>
            <a:p>
              <a:pPr marL="0" lvl="0" indent="0" algn="l" rtl="0">
                <a:spcBef>
                  <a:spcPts val="400"/>
                </a:spcBef>
                <a:spcAft>
                  <a:spcPts val="400"/>
                </a:spcAft>
                <a:buNone/>
              </a:pPr>
              <a:endParaRPr lang="en-US" sz="900" b="1" spc="40" dirty="0">
                <a:solidFill>
                  <a:schemeClr val="dk1"/>
                </a:solidFill>
                <a:ea typeface="Quattrocento Sans"/>
                <a:cs typeface="Quattrocento Sans"/>
                <a:sym typeface="Quattrocento Sans"/>
              </a:endParaRPr>
            </a:p>
          </p:txBody>
        </p:sp>
        <p:sp>
          <p:nvSpPr>
            <p:cNvPr id="42" name="Google Shape;582;p43">
              <a:extLst>
                <a:ext uri="{FF2B5EF4-FFF2-40B4-BE49-F238E27FC236}">
                  <a16:creationId xmlns:a16="http://schemas.microsoft.com/office/drawing/2014/main" id="{386608E7-0CA1-4AC1-B497-130159E0E230}"/>
                </a:ext>
              </a:extLst>
            </p:cNvPr>
            <p:cNvSpPr txBox="1"/>
            <p:nvPr/>
          </p:nvSpPr>
          <p:spPr>
            <a:xfrm>
              <a:off x="6806942" y="484378"/>
              <a:ext cx="1985084" cy="1561800"/>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b="1" spc="40" dirty="0">
                  <a:solidFill>
                    <a:schemeClr val="dk1"/>
                  </a:solidFill>
                  <a:ea typeface="Quattrocento Sans"/>
                  <a:cs typeface="Quattrocento Sans"/>
                  <a:sym typeface="Quattrocento Sans"/>
                </a:rPr>
                <a:t>Customer </a:t>
              </a:r>
            </a:p>
            <a:p>
              <a:pPr marL="0" lvl="0" indent="0" algn="l" rtl="0">
                <a:spcBef>
                  <a:spcPts val="0"/>
                </a:spcBef>
                <a:spcAft>
                  <a:spcPts val="0"/>
                </a:spcAft>
                <a:buNone/>
              </a:pPr>
              <a:r>
                <a:rPr lang="en" sz="2000" b="1" spc="40" dirty="0">
                  <a:solidFill>
                    <a:schemeClr val="dk1"/>
                  </a:solidFill>
                  <a:ea typeface="Quattrocento Sans"/>
                  <a:cs typeface="Quattrocento Sans"/>
                  <a:sym typeface="Quattrocento Sans"/>
                </a:rPr>
                <a:t>Relationships</a:t>
              </a:r>
            </a:p>
            <a:p>
              <a:pPr marL="0" lvl="0" indent="0" algn="l" rtl="0">
                <a:spcBef>
                  <a:spcPts val="0"/>
                </a:spcBef>
                <a:spcAft>
                  <a:spcPts val="0"/>
                </a:spcAft>
                <a:buNone/>
              </a:pPr>
              <a:endParaRPr lang="en" sz="800" b="1" spc="40" dirty="0">
                <a:solidFill>
                  <a:schemeClr val="dk2"/>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Digital marketing</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Offline marketing</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Customer feedback</a:t>
              </a:r>
            </a:p>
            <a:p>
              <a:pPr marL="0" lvl="0" indent="0" algn="l" rtl="0">
                <a:spcBef>
                  <a:spcPts val="400"/>
                </a:spcBef>
                <a:spcAft>
                  <a:spcPts val="400"/>
                </a:spcAft>
                <a:buNone/>
              </a:pPr>
              <a:endParaRPr sz="900" b="1" spc="40" dirty="0">
                <a:solidFill>
                  <a:schemeClr val="dk1"/>
                </a:solidFill>
                <a:ea typeface="Quattrocento Sans"/>
                <a:cs typeface="Quattrocento Sans"/>
                <a:sym typeface="Quattrocento Sans"/>
              </a:endParaRPr>
            </a:p>
          </p:txBody>
        </p:sp>
        <p:sp>
          <p:nvSpPr>
            <p:cNvPr id="43" name="Google Shape;583;p43">
              <a:extLst>
                <a:ext uri="{FF2B5EF4-FFF2-40B4-BE49-F238E27FC236}">
                  <a16:creationId xmlns:a16="http://schemas.microsoft.com/office/drawing/2014/main" id="{94233C84-AE7F-4A2B-9205-F67F5FE76310}"/>
                </a:ext>
              </a:extLst>
            </p:cNvPr>
            <p:cNvSpPr txBox="1"/>
            <p:nvPr/>
          </p:nvSpPr>
          <p:spPr>
            <a:xfrm>
              <a:off x="6806942" y="2041519"/>
              <a:ext cx="1985084" cy="1588088"/>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Channels</a:t>
              </a:r>
              <a:endParaRPr sz="2200" b="1" spc="40" dirty="0">
                <a:solidFill>
                  <a:schemeClr val="dk1"/>
                </a:solidFill>
                <a:ea typeface="Quattrocento Sans"/>
                <a:cs typeface="Quattrocento Sans"/>
                <a:sym typeface="Quattrocento Sans"/>
              </a:endParaRPr>
            </a:p>
            <a:p>
              <a:pPr marL="0" lvl="0" indent="0" algn="l" rtl="0">
                <a:spcBef>
                  <a:spcPts val="400"/>
                </a:spcBef>
                <a:spcAft>
                  <a:spcPts val="400"/>
                </a:spcAft>
                <a:buNone/>
              </a:pPr>
              <a:endParaRPr lang="en" sz="1200" b="1" spc="40" dirty="0">
                <a:solidFill>
                  <a:schemeClr val="dk2"/>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Online(Web app/Mobile App/ Website)</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Offline( Submit all the necessary documents to bank)</a:t>
              </a:r>
            </a:p>
            <a:p>
              <a:pPr marL="0" lvl="0" indent="0" algn="l" rtl="0">
                <a:spcBef>
                  <a:spcPts val="400"/>
                </a:spcBef>
                <a:spcAft>
                  <a:spcPts val="400"/>
                </a:spcAft>
                <a:buNone/>
              </a:pPr>
              <a:endParaRPr sz="900" b="1" spc="40" dirty="0">
                <a:solidFill>
                  <a:schemeClr val="dk1"/>
                </a:solidFill>
                <a:ea typeface="Quattrocento Sans"/>
                <a:cs typeface="Quattrocento Sans"/>
                <a:sym typeface="Quattrocento Sans"/>
              </a:endParaRPr>
            </a:p>
          </p:txBody>
        </p:sp>
        <p:sp>
          <p:nvSpPr>
            <p:cNvPr id="46" name="Google Shape;584;p43">
              <a:extLst>
                <a:ext uri="{FF2B5EF4-FFF2-40B4-BE49-F238E27FC236}">
                  <a16:creationId xmlns:a16="http://schemas.microsoft.com/office/drawing/2014/main" id="{BF9DB5B1-3118-4A49-80AE-EAB4D4C412DD}"/>
                </a:ext>
              </a:extLst>
            </p:cNvPr>
            <p:cNvSpPr txBox="1"/>
            <p:nvPr/>
          </p:nvSpPr>
          <p:spPr>
            <a:xfrm>
              <a:off x="5959917" y="3632975"/>
              <a:ext cx="2833108" cy="1212038"/>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Customer Segments</a:t>
              </a:r>
            </a:p>
            <a:p>
              <a:pPr algn="ctr"/>
              <a:endParaRPr lang="en-US" sz="900" spc="40" dirty="0">
                <a:cs typeface="Times New Roman" panose="02020603050405020304" pitchFamily="18" charset="0"/>
              </a:endParaRPr>
            </a:p>
            <a:p>
              <a:pPr algn="ctr"/>
              <a:endParaRPr lang="en-US" sz="1600" spc="40" dirty="0">
                <a:cs typeface="Times New Roman" panose="02020603050405020304" pitchFamily="18" charset="0"/>
              </a:endParaRPr>
            </a:p>
            <a:p>
              <a:pPr algn="ctr"/>
              <a:r>
                <a:rPr lang="en-US" sz="1600" spc="40" dirty="0">
                  <a:cs typeface="Times New Roman" panose="02020603050405020304" pitchFamily="18" charset="0"/>
                </a:rPr>
                <a:t>People of a country who</a:t>
              </a:r>
            </a:p>
            <a:p>
              <a:pPr algn="ctr"/>
              <a:r>
                <a:rPr lang="en-US" sz="1600" spc="40" dirty="0">
                  <a:cs typeface="Times New Roman" panose="02020603050405020304" pitchFamily="18" charset="0"/>
                </a:rPr>
                <a:t>want to open account in the </a:t>
              </a:r>
            </a:p>
            <a:p>
              <a:pPr algn="ctr"/>
              <a:r>
                <a:rPr lang="en-US" sz="1600" spc="40" dirty="0">
                  <a:cs typeface="Times New Roman" panose="02020603050405020304" pitchFamily="18" charset="0"/>
                </a:rPr>
                <a:t>banks</a:t>
              </a:r>
            </a:p>
            <a:p>
              <a:pPr marL="0" lvl="0" indent="0" algn="l" rtl="0">
                <a:spcBef>
                  <a:spcPts val="400"/>
                </a:spcBef>
                <a:spcAft>
                  <a:spcPts val="400"/>
                </a:spcAft>
                <a:buNone/>
              </a:pPr>
              <a:endParaRPr lang="en-US" sz="900" b="1" spc="40" dirty="0">
                <a:solidFill>
                  <a:schemeClr val="dk1"/>
                </a:solidFill>
                <a:ea typeface="Quattrocento Sans"/>
                <a:cs typeface="Quattrocento Sans"/>
                <a:sym typeface="Quattrocento Sans"/>
              </a:endParaRPr>
            </a:p>
          </p:txBody>
        </p:sp>
        <p:sp>
          <p:nvSpPr>
            <p:cNvPr id="47" name="Google Shape;585;p43">
              <a:extLst>
                <a:ext uri="{FF2B5EF4-FFF2-40B4-BE49-F238E27FC236}">
                  <a16:creationId xmlns:a16="http://schemas.microsoft.com/office/drawing/2014/main" id="{3A88E979-3CF5-469E-B1BD-31F1F8B21151}"/>
                </a:ext>
              </a:extLst>
            </p:cNvPr>
            <p:cNvSpPr txBox="1"/>
            <p:nvPr/>
          </p:nvSpPr>
          <p:spPr>
            <a:xfrm>
              <a:off x="350875" y="483853"/>
              <a:ext cx="2294073" cy="3168782"/>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Key </a:t>
              </a:r>
            </a:p>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Partners</a:t>
              </a:r>
            </a:p>
            <a:p>
              <a:pPr marL="0" lvl="0" indent="0" algn="l" rtl="0">
                <a:spcBef>
                  <a:spcPts val="0"/>
                </a:spcBef>
                <a:spcAft>
                  <a:spcPts val="0"/>
                </a:spcAft>
                <a:buNone/>
              </a:pPr>
              <a:endParaRPr lang="en" sz="900" b="1" spc="40" dirty="0">
                <a:solidFill>
                  <a:schemeClr val="dk1"/>
                </a:solidFill>
                <a:ea typeface="Quattrocento Sans"/>
                <a:cs typeface="Quattrocento Sans"/>
                <a:sym typeface="Quattrocento Sans"/>
              </a:endParaRPr>
            </a:p>
            <a:p>
              <a:pPr marL="0" lvl="0" indent="0" algn="l" rtl="0">
                <a:spcBef>
                  <a:spcPts val="0"/>
                </a:spcBef>
                <a:spcAft>
                  <a:spcPts val="0"/>
                </a:spcAft>
                <a:buNone/>
              </a:pPr>
              <a:endParaRPr sz="900" b="1" spc="40" dirty="0">
                <a:solidFill>
                  <a:schemeClr val="dk1"/>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Central Bank</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State-Owned Commercial Banks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Private Commercial Banks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Foreign Commercial Banks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Credit Unions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Wealth management firms and broke-dealers</a:t>
              </a:r>
            </a:p>
            <a:p>
              <a:pPr marL="171450" indent="-1714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Private lenders and lending platforms</a:t>
              </a:r>
            </a:p>
            <a:p>
              <a:pPr marL="0" lvl="0" indent="0" algn="l" rtl="0">
                <a:spcBef>
                  <a:spcPts val="400"/>
                </a:spcBef>
                <a:spcAft>
                  <a:spcPts val="400"/>
                </a:spcAft>
                <a:buNone/>
              </a:pPr>
              <a:endParaRPr lang="en-US" sz="800" b="1" spc="40" dirty="0">
                <a:solidFill>
                  <a:schemeClr val="dk2"/>
                </a:solidFill>
                <a:ea typeface="Quattrocento Sans"/>
                <a:cs typeface="Quattrocento Sans"/>
                <a:sym typeface="Quattrocento Sans"/>
              </a:endParaRPr>
            </a:p>
          </p:txBody>
        </p:sp>
        <p:sp>
          <p:nvSpPr>
            <p:cNvPr id="48" name="Google Shape;586;p43">
              <a:extLst>
                <a:ext uri="{FF2B5EF4-FFF2-40B4-BE49-F238E27FC236}">
                  <a16:creationId xmlns:a16="http://schemas.microsoft.com/office/drawing/2014/main" id="{21588F53-6BD8-4F52-8E13-C6F3307CC09F}"/>
                </a:ext>
              </a:extLst>
            </p:cNvPr>
            <p:cNvSpPr txBox="1"/>
            <p:nvPr/>
          </p:nvSpPr>
          <p:spPr>
            <a:xfrm>
              <a:off x="348150" y="3635414"/>
              <a:ext cx="4221000" cy="1209600"/>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Cost Structure</a:t>
              </a:r>
            </a:p>
            <a:p>
              <a:pPr marL="0" lvl="0" indent="0" algn="l" rtl="0">
                <a:spcBef>
                  <a:spcPts val="0"/>
                </a:spcBef>
                <a:spcAft>
                  <a:spcPts val="0"/>
                </a:spcAft>
                <a:buNone/>
              </a:pPr>
              <a:endParaRPr sz="900" b="1" spc="40" dirty="0">
                <a:solidFill>
                  <a:schemeClr val="dk1"/>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Design		</a:t>
              </a:r>
            </a:p>
            <a:p>
              <a:pPr marL="171450" indent="-171450">
                <a:buFont typeface="Wingdings" panose="05000000000000000000" pitchFamily="2" charset="2"/>
                <a:buChar char="q"/>
              </a:pPr>
              <a:endParaRPr lang="en-US" sz="15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Development		</a:t>
              </a:r>
            </a:p>
            <a:p>
              <a:pPr marL="171450" indent="-171450">
                <a:buFont typeface="Wingdings" panose="05000000000000000000" pitchFamily="2" charset="2"/>
                <a:buChar char="q"/>
              </a:pPr>
              <a:endParaRPr lang="en-US" sz="15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Quality Assurance</a:t>
              </a:r>
            </a:p>
            <a:p>
              <a:pPr marL="0" lvl="0" indent="0" algn="l" rtl="0">
                <a:spcBef>
                  <a:spcPts val="400"/>
                </a:spcBef>
                <a:spcAft>
                  <a:spcPts val="400"/>
                </a:spcAft>
                <a:buNone/>
              </a:pPr>
              <a:endParaRPr sz="900" b="1" spc="40" dirty="0">
                <a:solidFill>
                  <a:schemeClr val="dk1"/>
                </a:solidFill>
                <a:ea typeface="Quattrocento Sans"/>
                <a:cs typeface="Quattrocento Sans"/>
                <a:sym typeface="Quattrocento Sans"/>
              </a:endParaRPr>
            </a:p>
          </p:txBody>
        </p:sp>
        <p:sp>
          <p:nvSpPr>
            <p:cNvPr id="54" name="Google Shape;587;p43">
              <a:extLst>
                <a:ext uri="{FF2B5EF4-FFF2-40B4-BE49-F238E27FC236}">
                  <a16:creationId xmlns:a16="http://schemas.microsoft.com/office/drawing/2014/main" id="{BC0977B4-4845-4525-85BB-6A998A363891}"/>
                </a:ext>
              </a:extLst>
            </p:cNvPr>
            <p:cNvSpPr txBox="1"/>
            <p:nvPr/>
          </p:nvSpPr>
          <p:spPr>
            <a:xfrm>
              <a:off x="3430092" y="3636264"/>
              <a:ext cx="2529825" cy="1209600"/>
            </a:xfrm>
            <a:prstGeom prst="rect">
              <a:avLst/>
            </a:prstGeom>
            <a:solidFill>
              <a:schemeClr val="lt1"/>
            </a:solidFill>
            <a:ln w="38100" cap="flat" cmpd="sng">
              <a:solidFill>
                <a:schemeClr val="accent4">
                  <a:lumMod val="75000"/>
                </a:schemeClr>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00" b="1" spc="40" dirty="0">
                  <a:solidFill>
                    <a:schemeClr val="dk1"/>
                  </a:solidFill>
                  <a:ea typeface="Quattrocento Sans"/>
                  <a:cs typeface="Quattrocento Sans"/>
                  <a:sym typeface="Quattrocento Sans"/>
                </a:rPr>
                <a:t>Revenue Streams</a:t>
              </a:r>
            </a:p>
            <a:p>
              <a:pPr marL="0" lvl="0" indent="0" algn="l" rtl="0">
                <a:spcBef>
                  <a:spcPts val="0"/>
                </a:spcBef>
                <a:spcAft>
                  <a:spcPts val="0"/>
                </a:spcAft>
                <a:buNone/>
              </a:pPr>
              <a:endParaRPr sz="900" b="1" spc="40" dirty="0">
                <a:solidFill>
                  <a:schemeClr val="dk1"/>
                </a:solidFill>
                <a:ea typeface="Quattrocento Sans"/>
                <a:cs typeface="Quattrocento Sans"/>
                <a:sym typeface="Quattrocento Sans"/>
              </a:endParaRPr>
            </a:p>
            <a:p>
              <a:pPr marL="171450" indent="-171450">
                <a:buFont typeface="Wingdings" panose="05000000000000000000" pitchFamily="2" charset="2"/>
                <a:buChar char="q"/>
              </a:pPr>
              <a:r>
                <a:rPr lang="en-US" sz="1600" spc="40" dirty="0">
                  <a:cs typeface="Times New Roman" panose="02020603050405020304" pitchFamily="18" charset="0"/>
                </a:rPr>
                <a:t> Time efficiency</a:t>
              </a:r>
            </a:p>
            <a:p>
              <a:pPr marL="171450" indent="-171450">
                <a:buFont typeface="Wingdings" panose="05000000000000000000" pitchFamily="2" charset="2"/>
                <a:buChar char="q"/>
              </a:pPr>
              <a:endParaRPr lang="en-US" sz="15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Security</a:t>
              </a:r>
            </a:p>
            <a:p>
              <a:pPr marL="171450" indent="-171450">
                <a:buFont typeface="Wingdings" panose="05000000000000000000" pitchFamily="2" charset="2"/>
                <a:buChar char="q"/>
              </a:pPr>
              <a:endParaRPr lang="en-US" sz="15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New Job Opportunities</a:t>
              </a:r>
            </a:p>
            <a:p>
              <a:pPr marL="171450" indent="-171450">
                <a:buFont typeface="Wingdings" panose="05000000000000000000" pitchFamily="2" charset="2"/>
                <a:buChar char="q"/>
              </a:pPr>
              <a:endParaRPr lang="en-US" sz="900" spc="40" dirty="0">
                <a:cs typeface="Times New Roman" panose="02020603050405020304" pitchFamily="18" charset="0"/>
              </a:endParaRPr>
            </a:p>
            <a:p>
              <a:pPr marL="0" lvl="0" indent="0" algn="l" rtl="0">
                <a:spcBef>
                  <a:spcPts val="400"/>
                </a:spcBef>
                <a:spcAft>
                  <a:spcPts val="400"/>
                </a:spcAft>
                <a:buNone/>
              </a:pPr>
              <a:endParaRPr sz="900" b="1" spc="40" dirty="0">
                <a:solidFill>
                  <a:schemeClr val="dk1"/>
                </a:solidFill>
                <a:ea typeface="Quattrocento Sans"/>
                <a:cs typeface="Quattrocento Sans"/>
                <a:sym typeface="Quattrocento Sans"/>
              </a:endParaRPr>
            </a:p>
          </p:txBody>
        </p:sp>
        <p:sp>
          <p:nvSpPr>
            <p:cNvPr id="55" name="Google Shape;588;p43">
              <a:extLst>
                <a:ext uri="{FF2B5EF4-FFF2-40B4-BE49-F238E27FC236}">
                  <a16:creationId xmlns:a16="http://schemas.microsoft.com/office/drawing/2014/main" id="{6291EF76-19EC-44C5-96DC-A04CD74FEBF2}"/>
                </a:ext>
              </a:extLst>
            </p:cNvPr>
            <p:cNvSpPr/>
            <p:nvPr/>
          </p:nvSpPr>
          <p:spPr>
            <a:xfrm>
              <a:off x="3143454" y="3719080"/>
              <a:ext cx="211941" cy="21071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56" name="Google Shape;589;p43">
              <a:extLst>
                <a:ext uri="{FF2B5EF4-FFF2-40B4-BE49-F238E27FC236}">
                  <a16:creationId xmlns:a16="http://schemas.microsoft.com/office/drawing/2014/main" id="{EBB6A2BE-3E61-433E-A090-E61C7E7809EC}"/>
                </a:ext>
              </a:extLst>
            </p:cNvPr>
            <p:cNvSpPr/>
            <p:nvPr/>
          </p:nvSpPr>
          <p:spPr>
            <a:xfrm>
              <a:off x="8514372" y="546479"/>
              <a:ext cx="211332" cy="18970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57" name="Google Shape;590;p43">
              <a:extLst>
                <a:ext uri="{FF2B5EF4-FFF2-40B4-BE49-F238E27FC236}">
                  <a16:creationId xmlns:a16="http://schemas.microsoft.com/office/drawing/2014/main" id="{269252F1-F6D9-4C0A-974F-AD218AA0405A}"/>
                </a:ext>
              </a:extLst>
            </p:cNvPr>
            <p:cNvSpPr/>
            <p:nvPr/>
          </p:nvSpPr>
          <p:spPr>
            <a:xfrm>
              <a:off x="2348930" y="607488"/>
              <a:ext cx="203302" cy="20330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58" name="Google Shape;591;p43">
              <a:extLst>
                <a:ext uri="{FF2B5EF4-FFF2-40B4-BE49-F238E27FC236}">
                  <a16:creationId xmlns:a16="http://schemas.microsoft.com/office/drawing/2014/main" id="{39F0BA74-EC97-4AF2-B7C0-B9C14A93AAA7}"/>
                </a:ext>
              </a:extLst>
            </p:cNvPr>
            <p:cNvSpPr/>
            <p:nvPr/>
          </p:nvSpPr>
          <p:spPr>
            <a:xfrm>
              <a:off x="8535851" y="3689449"/>
              <a:ext cx="193408" cy="2039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grpSp>
          <p:nvGrpSpPr>
            <p:cNvPr id="59" name="Google Shape;592;p43">
              <a:extLst>
                <a:ext uri="{FF2B5EF4-FFF2-40B4-BE49-F238E27FC236}">
                  <a16:creationId xmlns:a16="http://schemas.microsoft.com/office/drawing/2014/main" id="{D0DAA67C-CE07-4207-B0FA-3E0C8E3095F8}"/>
                </a:ext>
              </a:extLst>
            </p:cNvPr>
            <p:cNvGrpSpPr/>
            <p:nvPr/>
          </p:nvGrpSpPr>
          <p:grpSpPr>
            <a:xfrm>
              <a:off x="5629212" y="3741023"/>
              <a:ext cx="223066" cy="164357"/>
              <a:chOff x="-1043898" y="3774751"/>
              <a:chExt cx="439626" cy="323920"/>
            </a:xfrm>
          </p:grpSpPr>
          <p:sp>
            <p:nvSpPr>
              <p:cNvPr id="60" name="Google Shape;593;p43">
                <a:extLst>
                  <a:ext uri="{FF2B5EF4-FFF2-40B4-BE49-F238E27FC236}">
                    <a16:creationId xmlns:a16="http://schemas.microsoft.com/office/drawing/2014/main" id="{FFF60029-9B34-4F9C-A879-967584211C1A}"/>
                  </a:ext>
                </a:extLst>
              </p:cNvPr>
              <p:cNvSpPr/>
              <p:nvPr/>
            </p:nvSpPr>
            <p:spPr>
              <a:xfrm>
                <a:off x="-1043898" y="3779596"/>
                <a:ext cx="439626"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61" name="Google Shape;594;p43">
                <a:extLst>
                  <a:ext uri="{FF2B5EF4-FFF2-40B4-BE49-F238E27FC236}">
                    <a16:creationId xmlns:a16="http://schemas.microsoft.com/office/drawing/2014/main" id="{A5DBFFFF-382B-43A0-84F5-E931051AA059}"/>
                  </a:ext>
                </a:extLst>
              </p:cNvPr>
              <p:cNvSpPr/>
              <p:nvPr/>
            </p:nvSpPr>
            <p:spPr>
              <a:xfrm>
                <a:off x="-988390" y="3774751"/>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grpSp>
        <p:grpSp>
          <p:nvGrpSpPr>
            <p:cNvPr id="62" name="Google Shape;595;p43">
              <a:extLst>
                <a:ext uri="{FF2B5EF4-FFF2-40B4-BE49-F238E27FC236}">
                  <a16:creationId xmlns:a16="http://schemas.microsoft.com/office/drawing/2014/main" id="{808CEBA7-F342-42ED-96EF-BEC7D2B49664}"/>
                </a:ext>
              </a:extLst>
            </p:cNvPr>
            <p:cNvGrpSpPr/>
            <p:nvPr/>
          </p:nvGrpSpPr>
          <p:grpSpPr>
            <a:xfrm>
              <a:off x="6540541" y="547084"/>
              <a:ext cx="184769" cy="235433"/>
              <a:chOff x="4686880" y="4902030"/>
              <a:chExt cx="364150" cy="464001"/>
            </a:xfrm>
          </p:grpSpPr>
          <p:sp>
            <p:nvSpPr>
              <p:cNvPr id="63" name="Google Shape;596;p43">
                <a:extLst>
                  <a:ext uri="{FF2B5EF4-FFF2-40B4-BE49-F238E27FC236}">
                    <a16:creationId xmlns:a16="http://schemas.microsoft.com/office/drawing/2014/main" id="{893DE70B-1029-4700-A62C-362F15062B18}"/>
                  </a:ext>
                </a:extLst>
              </p:cNvPr>
              <p:cNvSpPr/>
              <p:nvPr/>
            </p:nvSpPr>
            <p:spPr>
              <a:xfrm>
                <a:off x="4686880" y="4902030"/>
                <a:ext cx="364150" cy="239324"/>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64" name="Google Shape;597;p43">
                <a:extLst>
                  <a:ext uri="{FF2B5EF4-FFF2-40B4-BE49-F238E27FC236}">
                    <a16:creationId xmlns:a16="http://schemas.microsoft.com/office/drawing/2014/main" id="{55A7284E-1EB8-4133-9CC8-50B5866EB295}"/>
                  </a:ext>
                </a:extLst>
              </p:cNvPr>
              <p:cNvSpPr/>
              <p:nvPr/>
            </p:nvSpPr>
            <p:spPr>
              <a:xfrm>
                <a:off x="4770917" y="5036553"/>
                <a:ext cx="176600" cy="25"/>
              </a:xfrm>
              <a:custGeom>
                <a:avLst/>
                <a:gdLst/>
                <a:ahLst/>
                <a:cxnLst/>
                <a:rect l="l" t="t" r="r" b="b"/>
                <a:pathLst>
                  <a:path w="7064" h="1" fill="none" extrusionOk="0">
                    <a:moveTo>
                      <a:pt x="1" y="1"/>
                    </a:moveTo>
                    <a:lnTo>
                      <a:pt x="7063"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65" name="Google Shape;598;p43">
                <a:extLst>
                  <a:ext uri="{FF2B5EF4-FFF2-40B4-BE49-F238E27FC236}">
                    <a16:creationId xmlns:a16="http://schemas.microsoft.com/office/drawing/2014/main" id="{896A69C3-7AC7-4E3E-A5A0-0CE9B7676499}"/>
                  </a:ext>
                </a:extLst>
              </p:cNvPr>
              <p:cNvSpPr/>
              <p:nvPr/>
            </p:nvSpPr>
            <p:spPr>
              <a:xfrm>
                <a:off x="4831800" y="5042664"/>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66" name="Google Shape;599;p43">
                <a:extLst>
                  <a:ext uri="{FF2B5EF4-FFF2-40B4-BE49-F238E27FC236}">
                    <a16:creationId xmlns:a16="http://schemas.microsoft.com/office/drawing/2014/main" id="{6210A507-7317-4AB9-B819-14E96DA9CDAD}"/>
                  </a:ext>
                </a:extLst>
              </p:cNvPr>
              <p:cNvSpPr/>
              <p:nvPr/>
            </p:nvSpPr>
            <p:spPr>
              <a:xfrm>
                <a:off x="4893910" y="4945265"/>
                <a:ext cx="85276"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67" name="Google Shape;600;p43">
                <a:extLst>
                  <a:ext uri="{FF2B5EF4-FFF2-40B4-BE49-F238E27FC236}">
                    <a16:creationId xmlns:a16="http://schemas.microsoft.com/office/drawing/2014/main" id="{BDFE138B-EDCF-4C7C-B97D-8A970A4CD16F}"/>
                  </a:ext>
                </a:extLst>
              </p:cNvPr>
              <p:cNvSpPr/>
              <p:nvPr/>
            </p:nvSpPr>
            <p:spPr>
              <a:xfrm>
                <a:off x="4758728" y="4945253"/>
                <a:ext cx="85276"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68" name="Google Shape;601;p43">
                <a:extLst>
                  <a:ext uri="{FF2B5EF4-FFF2-40B4-BE49-F238E27FC236}">
                    <a16:creationId xmlns:a16="http://schemas.microsoft.com/office/drawing/2014/main" id="{06A10F08-46C0-4E73-A1D1-D924C7A66763}"/>
                  </a:ext>
                </a:extLst>
              </p:cNvPr>
              <p:cNvSpPr/>
              <p:nvPr/>
            </p:nvSpPr>
            <p:spPr>
              <a:xfrm>
                <a:off x="4706375" y="5141323"/>
                <a:ext cx="125451" cy="224701"/>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69" name="Google Shape;602;p43">
                <a:extLst>
                  <a:ext uri="{FF2B5EF4-FFF2-40B4-BE49-F238E27FC236}">
                    <a16:creationId xmlns:a16="http://schemas.microsoft.com/office/drawing/2014/main" id="{0F983651-EA53-4FB5-839C-014E03A76A14}"/>
                  </a:ext>
                </a:extLst>
              </p:cNvPr>
              <p:cNvSpPr/>
              <p:nvPr/>
            </p:nvSpPr>
            <p:spPr>
              <a:xfrm>
                <a:off x="4906085" y="5141330"/>
                <a:ext cx="125451" cy="224701"/>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grpSp>
        <p:grpSp>
          <p:nvGrpSpPr>
            <p:cNvPr id="70" name="Google Shape;603;p43">
              <a:extLst>
                <a:ext uri="{FF2B5EF4-FFF2-40B4-BE49-F238E27FC236}">
                  <a16:creationId xmlns:a16="http://schemas.microsoft.com/office/drawing/2014/main" id="{CF87DB1E-60A4-46D8-8676-E1A90CA0AD17}"/>
                </a:ext>
              </a:extLst>
            </p:cNvPr>
            <p:cNvGrpSpPr/>
            <p:nvPr/>
          </p:nvGrpSpPr>
          <p:grpSpPr>
            <a:xfrm>
              <a:off x="8478569" y="2094059"/>
              <a:ext cx="273124" cy="261992"/>
              <a:chOff x="8627350" y="4846783"/>
              <a:chExt cx="538283" cy="516341"/>
            </a:xfrm>
          </p:grpSpPr>
          <p:sp>
            <p:nvSpPr>
              <p:cNvPr id="71" name="Google Shape;604;p43">
                <a:extLst>
                  <a:ext uri="{FF2B5EF4-FFF2-40B4-BE49-F238E27FC236}">
                    <a16:creationId xmlns:a16="http://schemas.microsoft.com/office/drawing/2014/main" id="{0547C321-D9D7-4E8E-ACC3-1566756185EC}"/>
                  </a:ext>
                </a:extLst>
              </p:cNvPr>
              <p:cNvSpPr/>
              <p:nvPr/>
            </p:nvSpPr>
            <p:spPr>
              <a:xfrm>
                <a:off x="9031644" y="4846783"/>
                <a:ext cx="89525" cy="89523"/>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2" name="Google Shape;605;p43">
                <a:extLst>
                  <a:ext uri="{FF2B5EF4-FFF2-40B4-BE49-F238E27FC236}">
                    <a16:creationId xmlns:a16="http://schemas.microsoft.com/office/drawing/2014/main" id="{C4227A20-D33A-40CF-A83B-2C85AECF0200}"/>
                  </a:ext>
                </a:extLst>
              </p:cNvPr>
              <p:cNvSpPr/>
              <p:nvPr/>
            </p:nvSpPr>
            <p:spPr>
              <a:xfrm>
                <a:off x="8716845" y="4872973"/>
                <a:ext cx="88925" cy="88924"/>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3" name="Google Shape;606;p43">
                <a:extLst>
                  <a:ext uri="{FF2B5EF4-FFF2-40B4-BE49-F238E27FC236}">
                    <a16:creationId xmlns:a16="http://schemas.microsoft.com/office/drawing/2014/main" id="{94894E28-E7F5-4ED9-8228-CE09EE354F07}"/>
                  </a:ext>
                </a:extLst>
              </p:cNvPr>
              <p:cNvSpPr/>
              <p:nvPr/>
            </p:nvSpPr>
            <p:spPr>
              <a:xfrm>
                <a:off x="8627350" y="5147586"/>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74" name="Google Shape;607;p43">
                <a:extLst>
                  <a:ext uri="{FF2B5EF4-FFF2-40B4-BE49-F238E27FC236}">
                    <a16:creationId xmlns:a16="http://schemas.microsoft.com/office/drawing/2014/main" id="{CA03B105-9EE8-4AF9-B08E-60B24A3FB223}"/>
                  </a:ext>
                </a:extLst>
              </p:cNvPr>
              <p:cNvSpPr/>
              <p:nvPr/>
            </p:nvSpPr>
            <p:spPr>
              <a:xfrm>
                <a:off x="8847161" y="5274799"/>
                <a:ext cx="88923"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5" name="Google Shape;608;p43">
                <a:extLst>
                  <a:ext uri="{FF2B5EF4-FFF2-40B4-BE49-F238E27FC236}">
                    <a16:creationId xmlns:a16="http://schemas.microsoft.com/office/drawing/2014/main" id="{D915CCF6-0944-4112-9C99-F951A7116DFF}"/>
                  </a:ext>
                </a:extLst>
              </p:cNvPr>
              <p:cNvSpPr/>
              <p:nvPr/>
            </p:nvSpPr>
            <p:spPr>
              <a:xfrm>
                <a:off x="9076710" y="5081235"/>
                <a:ext cx="88923"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6" name="Google Shape;609;p43">
                <a:extLst>
                  <a:ext uri="{FF2B5EF4-FFF2-40B4-BE49-F238E27FC236}">
                    <a16:creationId xmlns:a16="http://schemas.microsoft.com/office/drawing/2014/main" id="{6AFE845C-0CFA-49E8-8529-7FE6DEECE6A9}"/>
                  </a:ext>
                </a:extLst>
              </p:cNvPr>
              <p:cNvSpPr/>
              <p:nvPr/>
            </p:nvSpPr>
            <p:spPr>
              <a:xfrm>
                <a:off x="8805754" y="5003280"/>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77" name="Google Shape;610;p43">
                <a:extLst>
                  <a:ext uri="{FF2B5EF4-FFF2-40B4-BE49-F238E27FC236}">
                    <a16:creationId xmlns:a16="http://schemas.microsoft.com/office/drawing/2014/main" id="{65129923-B5FD-449C-B42B-4DCE08AD80F5}"/>
                  </a:ext>
                </a:extLst>
              </p:cNvPr>
              <p:cNvSpPr/>
              <p:nvPr/>
            </p:nvSpPr>
            <p:spPr>
              <a:xfrm>
                <a:off x="8761299" y="4917415"/>
                <a:ext cx="81601" cy="105973"/>
              </a:xfrm>
              <a:custGeom>
                <a:avLst/>
                <a:gdLst/>
                <a:ahLst/>
                <a:cxnLst/>
                <a:rect l="l" t="t" r="r" b="b"/>
                <a:pathLst>
                  <a:path w="3264" h="4239" fill="none" extrusionOk="0">
                    <a:moveTo>
                      <a:pt x="0" y="1"/>
                    </a:moveTo>
                    <a:lnTo>
                      <a:pt x="3264" y="4238"/>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8" name="Google Shape;611;p43">
                <a:extLst>
                  <a:ext uri="{FF2B5EF4-FFF2-40B4-BE49-F238E27FC236}">
                    <a16:creationId xmlns:a16="http://schemas.microsoft.com/office/drawing/2014/main" id="{159A8488-F84A-4B79-922A-8E45C89991D8}"/>
                  </a:ext>
                </a:extLst>
              </p:cNvPr>
              <p:cNvSpPr/>
              <p:nvPr/>
            </p:nvSpPr>
            <p:spPr>
              <a:xfrm>
                <a:off x="8961619" y="4891840"/>
                <a:ext cx="115100" cy="133975"/>
              </a:xfrm>
              <a:custGeom>
                <a:avLst/>
                <a:gdLst/>
                <a:ahLst/>
                <a:cxnLst/>
                <a:rect l="l" t="t" r="r" b="b"/>
                <a:pathLst>
                  <a:path w="4604" h="5359" fill="none" extrusionOk="0">
                    <a:moveTo>
                      <a:pt x="0" y="5359"/>
                    </a:moveTo>
                    <a:lnTo>
                      <a:pt x="4603"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79" name="Google Shape;612;p43">
                <a:extLst>
                  <a:ext uri="{FF2B5EF4-FFF2-40B4-BE49-F238E27FC236}">
                    <a16:creationId xmlns:a16="http://schemas.microsoft.com/office/drawing/2014/main" id="{4FCFFA52-1457-49D8-B7DA-9EEEB3AC78A8}"/>
                  </a:ext>
                </a:extLst>
              </p:cNvPr>
              <p:cNvSpPr/>
              <p:nvPr/>
            </p:nvSpPr>
            <p:spPr>
              <a:xfrm>
                <a:off x="8993903" y="5109836"/>
                <a:ext cx="127274" cy="16475"/>
              </a:xfrm>
              <a:custGeom>
                <a:avLst/>
                <a:gdLst/>
                <a:ahLst/>
                <a:cxnLst/>
                <a:rect l="l" t="t" r="r" b="b"/>
                <a:pathLst>
                  <a:path w="5091" h="659" fill="none" extrusionOk="0">
                    <a:moveTo>
                      <a:pt x="5090" y="658"/>
                    </a:moveTo>
                    <a:lnTo>
                      <a:pt x="0"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80" name="Google Shape;613;p43">
                <a:extLst>
                  <a:ext uri="{FF2B5EF4-FFF2-40B4-BE49-F238E27FC236}">
                    <a16:creationId xmlns:a16="http://schemas.microsoft.com/office/drawing/2014/main" id="{961B4899-9DB9-4911-BBB3-D44E851CE0B7}"/>
                  </a:ext>
                </a:extLst>
              </p:cNvPr>
              <p:cNvSpPr/>
              <p:nvPr/>
            </p:nvSpPr>
            <p:spPr>
              <a:xfrm>
                <a:off x="8891593" y="5192010"/>
                <a:ext cx="4900" cy="126677"/>
              </a:xfrm>
              <a:custGeom>
                <a:avLst/>
                <a:gdLst/>
                <a:ahLst/>
                <a:cxnLst/>
                <a:rect l="l" t="t" r="r" b="b"/>
                <a:pathLst>
                  <a:path w="196" h="5067" fill="none" extrusionOk="0">
                    <a:moveTo>
                      <a:pt x="0" y="5067"/>
                    </a:moveTo>
                    <a:lnTo>
                      <a:pt x="195"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81" name="Google Shape;614;p43">
                <a:extLst>
                  <a:ext uri="{FF2B5EF4-FFF2-40B4-BE49-F238E27FC236}">
                    <a16:creationId xmlns:a16="http://schemas.microsoft.com/office/drawing/2014/main" id="{CAF0B312-6D2C-4838-9B32-3A63E4F167DB}"/>
                  </a:ext>
                </a:extLst>
              </p:cNvPr>
              <p:cNvSpPr/>
              <p:nvPr/>
            </p:nvSpPr>
            <p:spPr>
              <a:xfrm>
                <a:off x="8671803" y="5134184"/>
                <a:ext cx="141275" cy="58499"/>
              </a:xfrm>
              <a:custGeom>
                <a:avLst/>
                <a:gdLst/>
                <a:ahLst/>
                <a:cxnLst/>
                <a:rect l="l" t="t" r="r" b="b"/>
                <a:pathLst>
                  <a:path w="5651" h="2340" fill="none" extrusionOk="0">
                    <a:moveTo>
                      <a:pt x="0" y="2339"/>
                    </a:moveTo>
                    <a:lnTo>
                      <a:pt x="5651"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grpSp>
        <p:grpSp>
          <p:nvGrpSpPr>
            <p:cNvPr id="82" name="Google Shape;615;p43">
              <a:extLst>
                <a:ext uri="{FF2B5EF4-FFF2-40B4-BE49-F238E27FC236}">
                  <a16:creationId xmlns:a16="http://schemas.microsoft.com/office/drawing/2014/main" id="{8C319FFA-0F53-47BA-9ACE-8501E49BCE3F}"/>
                </a:ext>
              </a:extLst>
            </p:cNvPr>
            <p:cNvGrpSpPr/>
            <p:nvPr/>
          </p:nvGrpSpPr>
          <p:grpSpPr>
            <a:xfrm>
              <a:off x="4298663" y="2105266"/>
              <a:ext cx="278068" cy="252742"/>
              <a:chOff x="6361297" y="4878002"/>
              <a:chExt cx="548026" cy="498112"/>
            </a:xfrm>
          </p:grpSpPr>
          <p:sp>
            <p:nvSpPr>
              <p:cNvPr id="83" name="Google Shape;616;p43">
                <a:extLst>
                  <a:ext uri="{FF2B5EF4-FFF2-40B4-BE49-F238E27FC236}">
                    <a16:creationId xmlns:a16="http://schemas.microsoft.com/office/drawing/2014/main" id="{CD356C77-C6D0-430C-B75C-1A43E0527EAE}"/>
                  </a:ext>
                </a:extLst>
              </p:cNvPr>
              <p:cNvSpPr/>
              <p:nvPr/>
            </p:nvSpPr>
            <p:spPr>
              <a:xfrm>
                <a:off x="6416698" y="5136776"/>
                <a:ext cx="436599"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84" name="Google Shape;617;p43">
                <a:extLst>
                  <a:ext uri="{FF2B5EF4-FFF2-40B4-BE49-F238E27FC236}">
                    <a16:creationId xmlns:a16="http://schemas.microsoft.com/office/drawing/2014/main" id="{FF83CA9B-C53C-419D-856A-B0168490A279}"/>
                  </a:ext>
                </a:extLst>
              </p:cNvPr>
              <p:cNvSpPr/>
              <p:nvPr/>
            </p:nvSpPr>
            <p:spPr>
              <a:xfrm>
                <a:off x="6417322" y="4878002"/>
                <a:ext cx="435976" cy="125450"/>
              </a:xfrm>
              <a:custGeom>
                <a:avLst/>
                <a:gdLst/>
                <a:ahLst/>
                <a:cxnLst/>
                <a:rect l="l" t="t" r="r" b="b"/>
                <a:pathLst>
                  <a:path w="17439" h="5018" fill="none" extrusionOk="0">
                    <a:moveTo>
                      <a:pt x="17438" y="5018"/>
                    </a:moveTo>
                    <a:lnTo>
                      <a:pt x="8671" y="1"/>
                    </a:lnTo>
                    <a:lnTo>
                      <a:pt x="0" y="5018"/>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a:p>
            </p:txBody>
          </p:sp>
          <p:sp>
            <p:nvSpPr>
              <p:cNvPr id="85" name="Google Shape;618;p43">
                <a:extLst>
                  <a:ext uri="{FF2B5EF4-FFF2-40B4-BE49-F238E27FC236}">
                    <a16:creationId xmlns:a16="http://schemas.microsoft.com/office/drawing/2014/main" id="{E4D6B53C-22D1-4887-877A-3753620D1851}"/>
                  </a:ext>
                </a:extLst>
              </p:cNvPr>
              <p:cNvSpPr/>
              <p:nvPr/>
            </p:nvSpPr>
            <p:spPr>
              <a:xfrm>
                <a:off x="6361297" y="5003427"/>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86" name="Google Shape;619;p43">
                <a:extLst>
                  <a:ext uri="{FF2B5EF4-FFF2-40B4-BE49-F238E27FC236}">
                    <a16:creationId xmlns:a16="http://schemas.microsoft.com/office/drawing/2014/main" id="{A4369485-9659-4617-9581-2A60180997D6}"/>
                  </a:ext>
                </a:extLst>
              </p:cNvPr>
              <p:cNvSpPr/>
              <p:nvPr/>
            </p:nvSpPr>
            <p:spPr>
              <a:xfrm>
                <a:off x="6635298" y="5003427"/>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87" name="Google Shape;620;p43">
                <a:extLst>
                  <a:ext uri="{FF2B5EF4-FFF2-40B4-BE49-F238E27FC236}">
                    <a16:creationId xmlns:a16="http://schemas.microsoft.com/office/drawing/2014/main" id="{040746AF-2407-42FE-A04C-A12112B45B4A}"/>
                  </a:ext>
                </a:extLst>
              </p:cNvPr>
              <p:cNvSpPr/>
              <p:nvPr/>
            </p:nvSpPr>
            <p:spPr>
              <a:xfrm>
                <a:off x="6635295" y="5127664"/>
                <a:ext cx="26" cy="248450"/>
              </a:xfrm>
              <a:custGeom>
                <a:avLst/>
                <a:gdLst/>
                <a:ahLst/>
                <a:cxnLst/>
                <a:rect l="l" t="t" r="r" b="b"/>
                <a:pathLst>
                  <a:path w="1" h="9938" fill="none" extrusionOk="0">
                    <a:moveTo>
                      <a:pt x="0" y="0"/>
                    </a:moveTo>
                    <a:lnTo>
                      <a:pt x="0" y="9937"/>
                    </a:lnTo>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grpSp>
        <p:sp>
          <p:nvSpPr>
            <p:cNvPr id="88" name="Google Shape;621;p43">
              <a:extLst>
                <a:ext uri="{FF2B5EF4-FFF2-40B4-BE49-F238E27FC236}">
                  <a16:creationId xmlns:a16="http://schemas.microsoft.com/office/drawing/2014/main" id="{CB62B20E-B936-4F58-82BA-B9368DC27242}"/>
                </a:ext>
              </a:extLst>
            </p:cNvPr>
            <p:cNvSpPr/>
            <p:nvPr/>
          </p:nvSpPr>
          <p:spPr>
            <a:xfrm>
              <a:off x="4353692" y="532717"/>
              <a:ext cx="223039" cy="22309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38100" cap="rnd" cmpd="sng">
              <a:solidFill>
                <a:schemeClr val="accent4">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pc="40" dirty="0"/>
            </a:p>
          </p:txBody>
        </p:sp>
        <p:sp>
          <p:nvSpPr>
            <p:cNvPr id="89" name="TextBox 88">
              <a:extLst>
                <a:ext uri="{FF2B5EF4-FFF2-40B4-BE49-F238E27FC236}">
                  <a16:creationId xmlns:a16="http://schemas.microsoft.com/office/drawing/2014/main" id="{99DFFEC6-E352-4378-BD42-21D63D1FA6A3}"/>
                </a:ext>
              </a:extLst>
            </p:cNvPr>
            <p:cNvSpPr txBox="1"/>
            <p:nvPr/>
          </p:nvSpPr>
          <p:spPr>
            <a:xfrm>
              <a:off x="2039275" y="3959548"/>
              <a:ext cx="1048094" cy="535195"/>
            </a:xfrm>
            <a:prstGeom prst="rect">
              <a:avLst/>
            </a:prstGeom>
            <a:noFill/>
            <a:ln w="38100">
              <a:noFill/>
            </a:ln>
          </p:spPr>
          <p:txBody>
            <a:bodyPr wrap="none" rtlCol="0">
              <a:spAutoFit/>
            </a:bodyPr>
            <a:lstStyle/>
            <a:p>
              <a:pPr marL="171450" indent="-171450">
                <a:buFont typeface="Wingdings" panose="05000000000000000000" pitchFamily="2" charset="2"/>
                <a:buChar char="q"/>
              </a:pPr>
              <a:r>
                <a:rPr lang="en-US" sz="1600" spc="40" dirty="0">
                  <a:cs typeface="Times New Roman" panose="02020603050405020304" pitchFamily="18" charset="0"/>
                </a:rPr>
                <a:t> Maintenance</a:t>
              </a:r>
            </a:p>
            <a:p>
              <a:pPr marL="285750" indent="-285750">
                <a:buFont typeface="Wingdings" panose="05000000000000000000" pitchFamily="2" charset="2"/>
                <a:buChar char="q"/>
              </a:pPr>
              <a:endParaRPr lang="en-US" sz="1600" spc="40" dirty="0">
                <a:cs typeface="Times New Roman" panose="02020603050405020304" pitchFamily="18" charset="0"/>
              </a:endParaRPr>
            </a:p>
            <a:p>
              <a:pPr marL="171450" indent="-171450">
                <a:buFont typeface="Wingdings" panose="05000000000000000000" pitchFamily="2" charset="2"/>
                <a:buChar char="q"/>
              </a:pPr>
              <a:r>
                <a:rPr lang="en-US" sz="1600" spc="40" dirty="0">
                  <a:cs typeface="Times New Roman" panose="02020603050405020304" pitchFamily="18" charset="0"/>
                </a:rPr>
                <a:t> Consulting</a:t>
              </a:r>
            </a:p>
          </p:txBody>
        </p:sp>
      </p:grpSp>
      <p:grpSp>
        <p:nvGrpSpPr>
          <p:cNvPr id="19" name="Group 18">
            <a:extLst>
              <a:ext uri="{FF2B5EF4-FFF2-40B4-BE49-F238E27FC236}">
                <a16:creationId xmlns:a16="http://schemas.microsoft.com/office/drawing/2014/main" id="{FF5C07F2-18FD-4F03-894E-F81D50132730}"/>
              </a:ext>
            </a:extLst>
          </p:cNvPr>
          <p:cNvGrpSpPr/>
          <p:nvPr/>
        </p:nvGrpSpPr>
        <p:grpSpPr>
          <a:xfrm>
            <a:off x="29406606" y="13928102"/>
            <a:ext cx="12982427" cy="5947252"/>
            <a:chOff x="74234" y="1442278"/>
            <a:chExt cx="8995532" cy="3451415"/>
          </a:xfrm>
        </p:grpSpPr>
        <p:grpSp>
          <p:nvGrpSpPr>
            <p:cNvPr id="91" name="Group 90">
              <a:extLst>
                <a:ext uri="{FF2B5EF4-FFF2-40B4-BE49-F238E27FC236}">
                  <a16:creationId xmlns:a16="http://schemas.microsoft.com/office/drawing/2014/main" id="{34AD0625-BF52-4445-BD26-36337D62FED6}"/>
                </a:ext>
              </a:extLst>
            </p:cNvPr>
            <p:cNvGrpSpPr/>
            <p:nvPr/>
          </p:nvGrpSpPr>
          <p:grpSpPr>
            <a:xfrm>
              <a:off x="297239" y="1463179"/>
              <a:ext cx="8535610" cy="3335458"/>
              <a:chOff x="922867" y="1049867"/>
              <a:chExt cx="10811933" cy="4411134"/>
            </a:xfrm>
          </p:grpSpPr>
          <p:sp>
            <p:nvSpPr>
              <p:cNvPr id="92" name="Rectangle 91">
                <a:extLst>
                  <a:ext uri="{FF2B5EF4-FFF2-40B4-BE49-F238E27FC236}">
                    <a16:creationId xmlns:a16="http://schemas.microsoft.com/office/drawing/2014/main" id="{2FD2D023-8A29-4478-BAAE-7C9F34044CE6}"/>
                  </a:ext>
                </a:extLst>
              </p:cNvPr>
              <p:cNvSpPr/>
              <p:nvPr/>
            </p:nvSpPr>
            <p:spPr>
              <a:xfrm>
                <a:off x="922867" y="1151467"/>
                <a:ext cx="4766733" cy="4309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40"/>
              </a:p>
            </p:txBody>
          </p:sp>
          <p:sp>
            <p:nvSpPr>
              <p:cNvPr id="93" name="Oval 92">
                <a:extLst>
                  <a:ext uri="{FF2B5EF4-FFF2-40B4-BE49-F238E27FC236}">
                    <a16:creationId xmlns:a16="http://schemas.microsoft.com/office/drawing/2014/main" id="{348D8B7C-6593-4869-B677-783FF3B3557F}"/>
                  </a:ext>
                </a:extLst>
              </p:cNvPr>
              <p:cNvSpPr/>
              <p:nvPr/>
            </p:nvSpPr>
            <p:spPr>
              <a:xfrm>
                <a:off x="7484533" y="1049867"/>
                <a:ext cx="4250267" cy="441113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40" dirty="0"/>
              </a:p>
            </p:txBody>
          </p:sp>
          <p:cxnSp>
            <p:nvCxnSpPr>
              <p:cNvPr id="94" name="Straight Connector 93">
                <a:extLst>
                  <a:ext uri="{FF2B5EF4-FFF2-40B4-BE49-F238E27FC236}">
                    <a16:creationId xmlns:a16="http://schemas.microsoft.com/office/drawing/2014/main" id="{3E184421-ECD8-4FF3-8503-303AAE10738E}"/>
                  </a:ext>
                </a:extLst>
              </p:cNvPr>
              <p:cNvCxnSpPr>
                <a:cxnSpLocks/>
              </p:cNvCxnSpPr>
              <p:nvPr/>
            </p:nvCxnSpPr>
            <p:spPr>
              <a:xfrm>
                <a:off x="922867" y="1151467"/>
                <a:ext cx="2573866" cy="2116666"/>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a:extLst>
                  <a:ext uri="{FF2B5EF4-FFF2-40B4-BE49-F238E27FC236}">
                    <a16:creationId xmlns:a16="http://schemas.microsoft.com/office/drawing/2014/main" id="{593B0853-C799-4047-8F0F-6D357A55D1E3}"/>
                  </a:ext>
                </a:extLst>
              </p:cNvPr>
              <p:cNvCxnSpPr>
                <a:cxnSpLocks/>
              </p:cNvCxnSpPr>
              <p:nvPr/>
            </p:nvCxnSpPr>
            <p:spPr>
              <a:xfrm flipV="1">
                <a:off x="922867" y="3268133"/>
                <a:ext cx="2573866" cy="2192868"/>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17C4908F-B5A5-43D0-88E1-C82A67F33D3F}"/>
                  </a:ext>
                </a:extLst>
              </p:cNvPr>
              <p:cNvCxnSpPr>
                <a:cxnSpLocks/>
              </p:cNvCxnSpPr>
              <p:nvPr/>
            </p:nvCxnSpPr>
            <p:spPr>
              <a:xfrm>
                <a:off x="3496733" y="3268133"/>
                <a:ext cx="2880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9176520F-AEC9-4AB1-851B-A8A42A0AD82D}"/>
                  </a:ext>
                </a:extLst>
              </p:cNvPr>
              <p:cNvCxnSpPr>
                <a:cxnSpLocks/>
                <a:endCxn id="93" idx="7"/>
              </p:cNvCxnSpPr>
              <p:nvPr/>
            </p:nvCxnSpPr>
            <p:spPr>
              <a:xfrm flipV="1">
                <a:off x="9508063" y="1695862"/>
                <a:ext cx="1604300" cy="1572274"/>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E048FA01-9F52-4ACA-BCF1-332A507AC549}"/>
                  </a:ext>
                </a:extLst>
              </p:cNvPr>
              <p:cNvCxnSpPr>
                <a:cxnSpLocks/>
                <a:endCxn id="93" idx="5"/>
              </p:cNvCxnSpPr>
              <p:nvPr/>
            </p:nvCxnSpPr>
            <p:spPr>
              <a:xfrm>
                <a:off x="9508063" y="3268133"/>
                <a:ext cx="1604300" cy="1546872"/>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E1CA61EB-E4DE-49D6-96AF-B143079BB8F5}"/>
                  </a:ext>
                </a:extLst>
              </p:cNvPr>
              <p:cNvCxnSpPr>
                <a:cxnSpLocks/>
              </p:cNvCxnSpPr>
              <p:nvPr/>
            </p:nvCxnSpPr>
            <p:spPr>
              <a:xfrm flipH="1">
                <a:off x="6647290" y="3268133"/>
                <a:ext cx="286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0" name="TextBox 99">
                <a:extLst>
                  <a:ext uri="{FF2B5EF4-FFF2-40B4-BE49-F238E27FC236}">
                    <a16:creationId xmlns:a16="http://schemas.microsoft.com/office/drawing/2014/main" id="{859D821A-E85B-4FFB-A53F-5108FC227948}"/>
                  </a:ext>
                </a:extLst>
              </p:cNvPr>
              <p:cNvSpPr txBox="1"/>
              <p:nvPr/>
            </p:nvSpPr>
            <p:spPr>
              <a:xfrm>
                <a:off x="8797577" y="1737178"/>
                <a:ext cx="724853" cy="543299"/>
              </a:xfrm>
              <a:prstGeom prst="rect">
                <a:avLst/>
              </a:prstGeom>
              <a:noFill/>
            </p:spPr>
            <p:txBody>
              <a:bodyPr wrap="none" rtlCol="0">
                <a:spAutoFit/>
              </a:bodyPr>
              <a:lstStyle/>
              <a:p>
                <a:pPr algn="ctr"/>
                <a:r>
                  <a:rPr lang="en-US" sz="2000" spc="40" dirty="0"/>
                  <a:t>🙂</a:t>
                </a:r>
              </a:p>
              <a:p>
                <a:pPr algn="ctr"/>
                <a:r>
                  <a:rPr lang="en" sz="2000" b="1" i="1" spc="40" dirty="0">
                    <a:sym typeface="Lora"/>
                  </a:rPr>
                  <a:t>Gains</a:t>
                </a:r>
                <a:endParaRPr lang="en-US" sz="2000" spc="40" dirty="0"/>
              </a:p>
            </p:txBody>
          </p:sp>
          <p:sp>
            <p:nvSpPr>
              <p:cNvPr id="101" name="TextBox 100">
                <a:extLst>
                  <a:ext uri="{FF2B5EF4-FFF2-40B4-BE49-F238E27FC236}">
                    <a16:creationId xmlns:a16="http://schemas.microsoft.com/office/drawing/2014/main" id="{CC9D7448-25F9-4916-A927-77DECAF5FE42}"/>
                  </a:ext>
                </a:extLst>
              </p:cNvPr>
              <p:cNvSpPr txBox="1"/>
              <p:nvPr/>
            </p:nvSpPr>
            <p:spPr>
              <a:xfrm>
                <a:off x="8811026" y="3955444"/>
                <a:ext cx="697953" cy="543299"/>
              </a:xfrm>
              <a:prstGeom prst="rect">
                <a:avLst/>
              </a:prstGeom>
              <a:noFill/>
            </p:spPr>
            <p:txBody>
              <a:bodyPr wrap="none" rtlCol="0">
                <a:spAutoFit/>
              </a:bodyPr>
              <a:lstStyle/>
              <a:p>
                <a:pPr algn="ctr"/>
                <a:r>
                  <a:rPr lang="en-US" sz="2000" spc="40" dirty="0"/>
                  <a:t>🙁</a:t>
                </a:r>
              </a:p>
              <a:p>
                <a:pPr algn="ctr"/>
                <a:r>
                  <a:rPr lang="en" sz="2000" b="1" i="1" spc="40" dirty="0">
                    <a:sym typeface="Lora"/>
                  </a:rPr>
                  <a:t>Pains</a:t>
                </a:r>
                <a:endParaRPr lang="en-US" sz="2000" spc="40" dirty="0"/>
              </a:p>
            </p:txBody>
          </p:sp>
          <p:sp>
            <p:nvSpPr>
              <p:cNvPr id="102" name="TextBox 101">
                <a:extLst>
                  <a:ext uri="{FF2B5EF4-FFF2-40B4-BE49-F238E27FC236}">
                    <a16:creationId xmlns:a16="http://schemas.microsoft.com/office/drawing/2014/main" id="{F4CE21FD-8CF2-426E-9CAA-58FC6CE957CF}"/>
                  </a:ext>
                </a:extLst>
              </p:cNvPr>
              <p:cNvSpPr txBox="1"/>
              <p:nvPr/>
            </p:nvSpPr>
            <p:spPr>
              <a:xfrm>
                <a:off x="9946656" y="2839371"/>
                <a:ext cx="1582240" cy="543299"/>
              </a:xfrm>
              <a:prstGeom prst="rect">
                <a:avLst/>
              </a:prstGeom>
              <a:noFill/>
            </p:spPr>
            <p:txBody>
              <a:bodyPr wrap="none" rtlCol="0">
                <a:spAutoFit/>
              </a:bodyPr>
              <a:lstStyle/>
              <a:p>
                <a:pPr algn="ctr"/>
                <a:r>
                  <a:rPr lang="en-US" sz="2000" spc="40" dirty="0"/>
                  <a:t>👨‍💼</a:t>
                </a:r>
              </a:p>
              <a:p>
                <a:pPr algn="ctr"/>
                <a:r>
                  <a:rPr lang="en" sz="2000" b="1" i="1" spc="40" dirty="0">
                    <a:sym typeface="Lora"/>
                  </a:rPr>
                  <a:t>Custome</a:t>
                </a:r>
                <a:r>
                  <a:rPr lang="en-US" sz="2000" b="1" i="1" spc="40" dirty="0">
                    <a:sym typeface="Lora"/>
                  </a:rPr>
                  <a:t>r jobs</a:t>
                </a:r>
                <a:endParaRPr lang="en-US" sz="2000" spc="40" dirty="0"/>
              </a:p>
            </p:txBody>
          </p:sp>
          <p:sp>
            <p:nvSpPr>
              <p:cNvPr id="103" name="TextBox 102">
                <a:extLst>
                  <a:ext uri="{FF2B5EF4-FFF2-40B4-BE49-F238E27FC236}">
                    <a16:creationId xmlns:a16="http://schemas.microsoft.com/office/drawing/2014/main" id="{FC99801F-363B-40A7-BB85-469FFF68FEB8}"/>
                  </a:ext>
                </a:extLst>
              </p:cNvPr>
              <p:cNvSpPr txBox="1"/>
              <p:nvPr/>
            </p:nvSpPr>
            <p:spPr>
              <a:xfrm>
                <a:off x="2920442" y="4104147"/>
                <a:ext cx="1523935" cy="543299"/>
              </a:xfrm>
              <a:prstGeom prst="rect">
                <a:avLst/>
              </a:prstGeom>
              <a:noFill/>
            </p:spPr>
            <p:txBody>
              <a:bodyPr wrap="none" rtlCol="0">
                <a:spAutoFit/>
              </a:bodyPr>
              <a:lstStyle/>
              <a:p>
                <a:pPr algn="ctr"/>
                <a:r>
                  <a:rPr lang="en-US" sz="2000" spc="40" dirty="0"/>
                  <a:t>💊</a:t>
                </a:r>
              </a:p>
              <a:p>
                <a:pPr algn="ctr"/>
                <a:r>
                  <a:rPr lang="en" sz="2000" b="1" i="1" spc="40" dirty="0">
                    <a:sym typeface="Lora"/>
                  </a:rPr>
                  <a:t>Pain reli</a:t>
                </a:r>
                <a:r>
                  <a:rPr lang="en-US" sz="2000" b="1" i="1" spc="40" dirty="0">
                    <a:sym typeface="Lora"/>
                  </a:rPr>
                  <a:t>e</a:t>
                </a:r>
                <a:r>
                  <a:rPr lang="en" sz="2000" b="1" i="1" spc="40" dirty="0">
                    <a:sym typeface="Lora"/>
                  </a:rPr>
                  <a:t>vers</a:t>
                </a:r>
                <a:endParaRPr lang="en-US" sz="2000" spc="40" dirty="0"/>
              </a:p>
            </p:txBody>
          </p:sp>
          <p:sp>
            <p:nvSpPr>
              <p:cNvPr id="104" name="TextBox 103">
                <a:extLst>
                  <a:ext uri="{FF2B5EF4-FFF2-40B4-BE49-F238E27FC236}">
                    <a16:creationId xmlns:a16="http://schemas.microsoft.com/office/drawing/2014/main" id="{D38AFD19-35BB-49D1-B04F-0C42C783DBEA}"/>
                  </a:ext>
                </a:extLst>
              </p:cNvPr>
              <p:cNvSpPr txBox="1"/>
              <p:nvPr/>
            </p:nvSpPr>
            <p:spPr>
              <a:xfrm>
                <a:off x="2872081" y="1679701"/>
                <a:ext cx="1511441" cy="543299"/>
              </a:xfrm>
              <a:prstGeom prst="rect">
                <a:avLst/>
              </a:prstGeom>
              <a:noFill/>
            </p:spPr>
            <p:txBody>
              <a:bodyPr wrap="none" rtlCol="0">
                <a:spAutoFit/>
              </a:bodyPr>
              <a:lstStyle/>
              <a:p>
                <a:pPr algn="ctr"/>
                <a:endParaRPr lang="en-US" sz="2000" spc="40" dirty="0"/>
              </a:p>
              <a:p>
                <a:pPr algn="ctr"/>
                <a:r>
                  <a:rPr lang="en" sz="2000" b="1" i="1" spc="40" dirty="0">
                    <a:sym typeface="Lora"/>
                  </a:rPr>
                  <a:t>Gain creators</a:t>
                </a:r>
                <a:endParaRPr lang="en-US" sz="2000" spc="40" dirty="0"/>
              </a:p>
            </p:txBody>
          </p:sp>
          <p:pic>
            <p:nvPicPr>
              <p:cNvPr id="105" name="Picture 104">
                <a:extLst>
                  <a:ext uri="{FF2B5EF4-FFF2-40B4-BE49-F238E27FC236}">
                    <a16:creationId xmlns:a16="http://schemas.microsoft.com/office/drawing/2014/main" id="{CFAA94F0-185D-4DE4-B95E-E65FEB777259}"/>
                  </a:ext>
                </a:extLst>
              </p:cNvPr>
              <p:cNvPicPr>
                <a:picLocks noChangeAspect="1"/>
              </p:cNvPicPr>
              <p:nvPr/>
            </p:nvPicPr>
            <p:blipFill>
              <a:blip r:embed="rId4"/>
              <a:stretch>
                <a:fillRect/>
              </a:stretch>
            </p:blipFill>
            <p:spPr>
              <a:xfrm>
                <a:off x="3356402" y="1679700"/>
                <a:ext cx="402134" cy="402134"/>
              </a:xfrm>
              <a:prstGeom prst="rect">
                <a:avLst/>
              </a:prstGeom>
            </p:spPr>
          </p:pic>
          <p:sp>
            <p:nvSpPr>
              <p:cNvPr id="106" name="TextBox 105">
                <a:extLst>
                  <a:ext uri="{FF2B5EF4-FFF2-40B4-BE49-F238E27FC236}">
                    <a16:creationId xmlns:a16="http://schemas.microsoft.com/office/drawing/2014/main" id="{37FBE19E-3878-4E64-B937-43C11E2FF5E5}"/>
                  </a:ext>
                </a:extLst>
              </p:cNvPr>
              <p:cNvSpPr txBox="1"/>
              <p:nvPr/>
            </p:nvSpPr>
            <p:spPr>
              <a:xfrm>
                <a:off x="996496" y="2771073"/>
                <a:ext cx="2327126" cy="543299"/>
              </a:xfrm>
              <a:prstGeom prst="rect">
                <a:avLst/>
              </a:prstGeom>
              <a:noFill/>
            </p:spPr>
            <p:txBody>
              <a:bodyPr wrap="none" rtlCol="0">
                <a:spAutoFit/>
              </a:bodyPr>
              <a:lstStyle/>
              <a:p>
                <a:pPr algn="ctr"/>
                <a:r>
                  <a:rPr lang="en-US" sz="2000" spc="40" dirty="0"/>
                  <a:t>📦</a:t>
                </a:r>
              </a:p>
              <a:p>
                <a:pPr algn="ctr"/>
                <a:r>
                  <a:rPr lang="en" sz="2000" b="1" i="1" spc="40" dirty="0">
                    <a:sym typeface="Lora"/>
                  </a:rPr>
                  <a:t>Products and services</a:t>
                </a:r>
                <a:endParaRPr lang="en-US" sz="2000" spc="40" dirty="0"/>
              </a:p>
            </p:txBody>
          </p:sp>
        </p:grpSp>
        <p:sp>
          <p:nvSpPr>
            <p:cNvPr id="107" name="Rectangle 106">
              <a:extLst>
                <a:ext uri="{FF2B5EF4-FFF2-40B4-BE49-F238E27FC236}">
                  <a16:creationId xmlns:a16="http://schemas.microsoft.com/office/drawing/2014/main" id="{E1D7949C-0E9E-4D1B-94E6-04F93F8597ED}"/>
                </a:ext>
              </a:extLst>
            </p:cNvPr>
            <p:cNvSpPr/>
            <p:nvPr/>
          </p:nvSpPr>
          <p:spPr>
            <a:xfrm>
              <a:off x="7968149" y="2342839"/>
              <a:ext cx="1101617" cy="4421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spc="40" dirty="0"/>
                <a:t>Secure the private key</a:t>
              </a:r>
            </a:p>
          </p:txBody>
        </p:sp>
        <p:sp>
          <p:nvSpPr>
            <p:cNvPr id="108" name="Rectangle 107">
              <a:extLst>
                <a:ext uri="{FF2B5EF4-FFF2-40B4-BE49-F238E27FC236}">
                  <a16:creationId xmlns:a16="http://schemas.microsoft.com/office/drawing/2014/main" id="{8E94959B-2150-464C-B4CF-DBFB5C1FCFCA}"/>
                </a:ext>
              </a:extLst>
            </p:cNvPr>
            <p:cNvSpPr/>
            <p:nvPr/>
          </p:nvSpPr>
          <p:spPr>
            <a:xfrm>
              <a:off x="7968149" y="3432068"/>
              <a:ext cx="1101617" cy="4219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spc="40" dirty="0"/>
                <a:t>Give all the info correctly</a:t>
              </a:r>
            </a:p>
          </p:txBody>
        </p:sp>
        <p:sp>
          <p:nvSpPr>
            <p:cNvPr id="109" name="Rectangle 108">
              <a:extLst>
                <a:ext uri="{FF2B5EF4-FFF2-40B4-BE49-F238E27FC236}">
                  <a16:creationId xmlns:a16="http://schemas.microsoft.com/office/drawing/2014/main" id="{15C10B54-EA1D-4CAC-8EBA-D5F4855F8AF3}"/>
                </a:ext>
              </a:extLst>
            </p:cNvPr>
            <p:cNvSpPr/>
            <p:nvPr/>
          </p:nvSpPr>
          <p:spPr>
            <a:xfrm>
              <a:off x="7022044" y="1449372"/>
              <a:ext cx="1149266" cy="3586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Easily open bank account</a:t>
              </a:r>
            </a:p>
          </p:txBody>
        </p:sp>
        <p:sp>
          <p:nvSpPr>
            <p:cNvPr id="110" name="Rectangle 109">
              <a:extLst>
                <a:ext uri="{FF2B5EF4-FFF2-40B4-BE49-F238E27FC236}">
                  <a16:creationId xmlns:a16="http://schemas.microsoft.com/office/drawing/2014/main" id="{A0148F9D-4C68-4847-99E0-F909DF6C68C6}"/>
                </a:ext>
              </a:extLst>
            </p:cNvPr>
            <p:cNvSpPr/>
            <p:nvPr/>
          </p:nvSpPr>
          <p:spPr>
            <a:xfrm>
              <a:off x="4999294" y="2486432"/>
              <a:ext cx="1168682" cy="522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KYC verification without any hustle</a:t>
              </a:r>
            </a:p>
          </p:txBody>
        </p:sp>
        <p:sp>
          <p:nvSpPr>
            <p:cNvPr id="111" name="Rectangle 110">
              <a:extLst>
                <a:ext uri="{FF2B5EF4-FFF2-40B4-BE49-F238E27FC236}">
                  <a16:creationId xmlns:a16="http://schemas.microsoft.com/office/drawing/2014/main" id="{FA31A3B0-34D4-47EF-9BA0-94E83851C8FF}"/>
                </a:ext>
              </a:extLst>
            </p:cNvPr>
            <p:cNvSpPr/>
            <p:nvPr/>
          </p:nvSpPr>
          <p:spPr>
            <a:xfrm>
              <a:off x="4991417" y="1899409"/>
              <a:ext cx="1168681" cy="304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Protection from identity theft</a:t>
              </a:r>
            </a:p>
          </p:txBody>
        </p:sp>
        <p:sp>
          <p:nvSpPr>
            <p:cNvPr id="112" name="Rectangle 111">
              <a:extLst>
                <a:ext uri="{FF2B5EF4-FFF2-40B4-BE49-F238E27FC236}">
                  <a16:creationId xmlns:a16="http://schemas.microsoft.com/office/drawing/2014/main" id="{C0F819C5-D65C-49D3-AF24-BDACEAC5EA0E}"/>
                </a:ext>
              </a:extLst>
            </p:cNvPr>
            <p:cNvSpPr/>
            <p:nvPr/>
          </p:nvSpPr>
          <p:spPr>
            <a:xfrm>
              <a:off x="5568590" y="1442278"/>
              <a:ext cx="1367115" cy="3507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Smooth information flow</a:t>
              </a:r>
            </a:p>
          </p:txBody>
        </p:sp>
        <p:sp>
          <p:nvSpPr>
            <p:cNvPr id="113" name="Rectangle 112">
              <a:extLst>
                <a:ext uri="{FF2B5EF4-FFF2-40B4-BE49-F238E27FC236}">
                  <a16:creationId xmlns:a16="http://schemas.microsoft.com/office/drawing/2014/main" id="{5E6EF975-212C-42B1-A1E1-5558A7D9ED3A}"/>
                </a:ext>
              </a:extLst>
            </p:cNvPr>
            <p:cNvSpPr/>
            <p:nvPr/>
          </p:nvSpPr>
          <p:spPr>
            <a:xfrm>
              <a:off x="5003534" y="3271984"/>
              <a:ext cx="1367115" cy="4421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Technological challenges during earlier stage</a:t>
              </a:r>
            </a:p>
          </p:txBody>
        </p:sp>
        <p:sp>
          <p:nvSpPr>
            <p:cNvPr id="114" name="Rectangle 113">
              <a:extLst>
                <a:ext uri="{FF2B5EF4-FFF2-40B4-BE49-F238E27FC236}">
                  <a16:creationId xmlns:a16="http://schemas.microsoft.com/office/drawing/2014/main" id="{754A4B53-6606-40EF-B080-832FA714D373}"/>
                </a:ext>
              </a:extLst>
            </p:cNvPr>
            <p:cNvSpPr/>
            <p:nvPr/>
          </p:nvSpPr>
          <p:spPr>
            <a:xfrm>
              <a:off x="5003534" y="4050588"/>
              <a:ext cx="1367115" cy="393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Doesn’t have proper devices</a:t>
              </a:r>
            </a:p>
          </p:txBody>
        </p:sp>
        <p:sp>
          <p:nvSpPr>
            <p:cNvPr id="115" name="Rectangle 114">
              <a:extLst>
                <a:ext uri="{FF2B5EF4-FFF2-40B4-BE49-F238E27FC236}">
                  <a16:creationId xmlns:a16="http://schemas.microsoft.com/office/drawing/2014/main" id="{73B6C48A-CB59-429D-93B1-BDA1C8571E5E}"/>
                </a:ext>
              </a:extLst>
            </p:cNvPr>
            <p:cNvSpPr/>
            <p:nvPr/>
          </p:nvSpPr>
          <p:spPr>
            <a:xfrm>
              <a:off x="3062003" y="1457901"/>
              <a:ext cx="1209147" cy="3327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Time - efficiency</a:t>
              </a:r>
            </a:p>
          </p:txBody>
        </p:sp>
        <p:sp>
          <p:nvSpPr>
            <p:cNvPr id="116" name="Rectangle 115">
              <a:extLst>
                <a:ext uri="{FF2B5EF4-FFF2-40B4-BE49-F238E27FC236}">
                  <a16:creationId xmlns:a16="http://schemas.microsoft.com/office/drawing/2014/main" id="{5F500FA3-E723-4C57-ACD4-B8AA6CBE3393}"/>
                </a:ext>
              </a:extLst>
            </p:cNvPr>
            <p:cNvSpPr/>
            <p:nvPr/>
          </p:nvSpPr>
          <p:spPr>
            <a:xfrm>
              <a:off x="3062004" y="1890812"/>
              <a:ext cx="1221392" cy="347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Immutability</a:t>
              </a:r>
            </a:p>
          </p:txBody>
        </p:sp>
        <p:sp>
          <p:nvSpPr>
            <p:cNvPr id="117" name="Rectangle 116">
              <a:extLst>
                <a:ext uri="{FF2B5EF4-FFF2-40B4-BE49-F238E27FC236}">
                  <a16:creationId xmlns:a16="http://schemas.microsoft.com/office/drawing/2014/main" id="{860A473A-6EEA-447E-8050-402D670BCDEC}"/>
                </a:ext>
              </a:extLst>
            </p:cNvPr>
            <p:cNvSpPr/>
            <p:nvPr/>
          </p:nvSpPr>
          <p:spPr>
            <a:xfrm>
              <a:off x="1952587" y="1447645"/>
              <a:ext cx="1019983" cy="3399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Data privacy</a:t>
              </a:r>
            </a:p>
          </p:txBody>
        </p:sp>
        <p:sp>
          <p:nvSpPr>
            <p:cNvPr id="118" name="Rectangle 117">
              <a:extLst>
                <a:ext uri="{FF2B5EF4-FFF2-40B4-BE49-F238E27FC236}">
                  <a16:creationId xmlns:a16="http://schemas.microsoft.com/office/drawing/2014/main" id="{0C8777A0-1513-4E9A-84F5-84325D5F5180}"/>
                </a:ext>
              </a:extLst>
            </p:cNvPr>
            <p:cNvSpPr/>
            <p:nvPr/>
          </p:nvSpPr>
          <p:spPr>
            <a:xfrm>
              <a:off x="3096267" y="2521564"/>
              <a:ext cx="1221392" cy="3478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Data security</a:t>
              </a:r>
            </a:p>
          </p:txBody>
        </p:sp>
        <p:sp>
          <p:nvSpPr>
            <p:cNvPr id="119" name="Rectangle 118">
              <a:extLst>
                <a:ext uri="{FF2B5EF4-FFF2-40B4-BE49-F238E27FC236}">
                  <a16:creationId xmlns:a16="http://schemas.microsoft.com/office/drawing/2014/main" id="{10A159F6-B023-4DB3-AC8D-A8083F95CEB2}"/>
                </a:ext>
              </a:extLst>
            </p:cNvPr>
            <p:cNvSpPr/>
            <p:nvPr/>
          </p:nvSpPr>
          <p:spPr>
            <a:xfrm>
              <a:off x="821498" y="1445861"/>
              <a:ext cx="1056079" cy="3434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spc="40" dirty="0"/>
                <a:t>User friendly environment</a:t>
              </a:r>
            </a:p>
          </p:txBody>
        </p:sp>
        <p:sp>
          <p:nvSpPr>
            <p:cNvPr id="120" name="Rectangle 119">
              <a:extLst>
                <a:ext uri="{FF2B5EF4-FFF2-40B4-BE49-F238E27FC236}">
                  <a16:creationId xmlns:a16="http://schemas.microsoft.com/office/drawing/2014/main" id="{6FC4BE34-CC67-4939-BC8D-937F0F8A08BC}"/>
                </a:ext>
              </a:extLst>
            </p:cNvPr>
            <p:cNvSpPr/>
            <p:nvPr/>
          </p:nvSpPr>
          <p:spPr>
            <a:xfrm>
              <a:off x="2931462" y="3646469"/>
              <a:ext cx="1367115" cy="3159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Reduction of unnecessary hassle</a:t>
              </a:r>
            </a:p>
          </p:txBody>
        </p:sp>
        <p:sp>
          <p:nvSpPr>
            <p:cNvPr id="121" name="Rectangle 120">
              <a:extLst>
                <a:ext uri="{FF2B5EF4-FFF2-40B4-BE49-F238E27FC236}">
                  <a16:creationId xmlns:a16="http://schemas.microsoft.com/office/drawing/2014/main" id="{19597742-5B6E-4E6E-A826-A48DAC2B4727}"/>
                </a:ext>
              </a:extLst>
            </p:cNvPr>
            <p:cNvSpPr/>
            <p:nvPr/>
          </p:nvSpPr>
          <p:spPr>
            <a:xfrm>
              <a:off x="2931463" y="3221746"/>
              <a:ext cx="1367115" cy="314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Reduction of repetitive process</a:t>
              </a:r>
            </a:p>
          </p:txBody>
        </p:sp>
        <p:sp>
          <p:nvSpPr>
            <p:cNvPr id="122" name="Rectangle 121">
              <a:extLst>
                <a:ext uri="{FF2B5EF4-FFF2-40B4-BE49-F238E27FC236}">
                  <a16:creationId xmlns:a16="http://schemas.microsoft.com/office/drawing/2014/main" id="{9B7402CD-2EE7-44BB-950A-3083B9BDFE41}"/>
                </a:ext>
              </a:extLst>
            </p:cNvPr>
            <p:cNvSpPr/>
            <p:nvPr/>
          </p:nvSpPr>
          <p:spPr>
            <a:xfrm>
              <a:off x="2931462" y="4537440"/>
              <a:ext cx="1367115" cy="35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Every info will be secured</a:t>
              </a:r>
            </a:p>
          </p:txBody>
        </p:sp>
        <p:sp>
          <p:nvSpPr>
            <p:cNvPr id="123" name="Rectangle 122">
              <a:extLst>
                <a:ext uri="{FF2B5EF4-FFF2-40B4-BE49-F238E27FC236}">
                  <a16:creationId xmlns:a16="http://schemas.microsoft.com/office/drawing/2014/main" id="{A7D2C67D-7A0A-4B71-A3C2-72809D1F1A98}"/>
                </a:ext>
              </a:extLst>
            </p:cNvPr>
            <p:cNvSpPr/>
            <p:nvPr/>
          </p:nvSpPr>
          <p:spPr>
            <a:xfrm>
              <a:off x="1395015" y="4536949"/>
              <a:ext cx="1367115" cy="349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pc="40" dirty="0"/>
                <a:t>Will save a lot of time and money</a:t>
              </a:r>
            </a:p>
          </p:txBody>
        </p:sp>
        <p:sp>
          <p:nvSpPr>
            <p:cNvPr id="124" name="Rectangle 123">
              <a:extLst>
                <a:ext uri="{FF2B5EF4-FFF2-40B4-BE49-F238E27FC236}">
                  <a16:creationId xmlns:a16="http://schemas.microsoft.com/office/drawing/2014/main" id="{1A7C6BB0-0C4A-49DC-80A6-9360F171A9EC}"/>
                </a:ext>
              </a:extLst>
            </p:cNvPr>
            <p:cNvSpPr/>
            <p:nvPr/>
          </p:nvSpPr>
          <p:spPr>
            <a:xfrm>
              <a:off x="108821" y="3390756"/>
              <a:ext cx="1367115" cy="3499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spc="40" dirty="0"/>
                <a:t>KYC verification</a:t>
              </a:r>
            </a:p>
          </p:txBody>
        </p:sp>
        <p:sp>
          <p:nvSpPr>
            <p:cNvPr id="125" name="Rectangle 124">
              <a:extLst>
                <a:ext uri="{FF2B5EF4-FFF2-40B4-BE49-F238E27FC236}">
                  <a16:creationId xmlns:a16="http://schemas.microsoft.com/office/drawing/2014/main" id="{BFB2E53E-8144-4F87-87BA-FE752F6E1ED3}"/>
                </a:ext>
              </a:extLst>
            </p:cNvPr>
            <p:cNvSpPr/>
            <p:nvPr/>
          </p:nvSpPr>
          <p:spPr>
            <a:xfrm>
              <a:off x="108820" y="3853979"/>
              <a:ext cx="1367115" cy="4735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spc="40" dirty="0"/>
                <a:t>Online based documents transfer</a:t>
              </a:r>
            </a:p>
          </p:txBody>
        </p:sp>
        <p:sp>
          <p:nvSpPr>
            <p:cNvPr id="126" name="Rectangle 125">
              <a:extLst>
                <a:ext uri="{FF2B5EF4-FFF2-40B4-BE49-F238E27FC236}">
                  <a16:creationId xmlns:a16="http://schemas.microsoft.com/office/drawing/2014/main" id="{83351549-1F8A-47F3-8FBE-D291B7FA413B}"/>
                </a:ext>
              </a:extLst>
            </p:cNvPr>
            <p:cNvSpPr/>
            <p:nvPr/>
          </p:nvSpPr>
          <p:spPr>
            <a:xfrm>
              <a:off x="74234" y="2187872"/>
              <a:ext cx="1449493" cy="5313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spc="40" dirty="0"/>
                <a:t>Open accounts in multiple banks without wasting time</a:t>
              </a:r>
            </a:p>
          </p:txBody>
        </p:sp>
      </p:grpSp>
      <p:sp>
        <p:nvSpPr>
          <p:cNvPr id="22" name="Rectangle 21">
            <a:extLst>
              <a:ext uri="{FF2B5EF4-FFF2-40B4-BE49-F238E27FC236}">
                <a16:creationId xmlns:a16="http://schemas.microsoft.com/office/drawing/2014/main" id="{8E868AC6-A129-4DEF-BEB9-7FD1D7992380}"/>
              </a:ext>
            </a:extLst>
          </p:cNvPr>
          <p:cNvSpPr/>
          <p:nvPr/>
        </p:nvSpPr>
        <p:spPr>
          <a:xfrm>
            <a:off x="29299051" y="5523032"/>
            <a:ext cx="13129109" cy="144722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pc="40"/>
          </a:p>
        </p:txBody>
      </p:sp>
      <p:sp>
        <p:nvSpPr>
          <p:cNvPr id="127" name="Text Box 190">
            <a:extLst>
              <a:ext uri="{FF2B5EF4-FFF2-40B4-BE49-F238E27FC236}">
                <a16:creationId xmlns:a16="http://schemas.microsoft.com/office/drawing/2014/main" id="{06D2B76D-6EC2-477A-8A8D-C6B9358A1E70}"/>
              </a:ext>
            </a:extLst>
          </p:cNvPr>
          <p:cNvSpPr txBox="1">
            <a:spLocks noChangeArrowheads="1"/>
          </p:cNvSpPr>
          <p:nvPr/>
        </p:nvSpPr>
        <p:spPr bwMode="auto">
          <a:xfrm>
            <a:off x="7965450" y="12496799"/>
            <a:ext cx="6613338" cy="3659145"/>
          </a:xfrm>
          <a:custGeom>
            <a:avLst/>
            <a:gdLst>
              <a:gd name="connsiteX0" fmla="*/ 0 w 6613338"/>
              <a:gd name="connsiteY0" fmla="*/ 0 h 3709945"/>
              <a:gd name="connsiteX1" fmla="*/ 6613338 w 6613338"/>
              <a:gd name="connsiteY1" fmla="*/ 0 h 3709945"/>
              <a:gd name="connsiteX2" fmla="*/ 6613338 w 6613338"/>
              <a:gd name="connsiteY2" fmla="*/ 3709945 h 3709945"/>
              <a:gd name="connsiteX3" fmla="*/ 0 w 6613338"/>
              <a:gd name="connsiteY3" fmla="*/ 3709945 h 3709945"/>
              <a:gd name="connsiteX4" fmla="*/ 0 w 6613338"/>
              <a:gd name="connsiteY4" fmla="*/ 0 h 3709945"/>
              <a:gd name="connsiteX0" fmla="*/ 0 w 6613338"/>
              <a:gd name="connsiteY0" fmla="*/ 0 h 3709945"/>
              <a:gd name="connsiteX1" fmla="*/ 6613338 w 6613338"/>
              <a:gd name="connsiteY1" fmla="*/ 0 h 3709945"/>
              <a:gd name="connsiteX2" fmla="*/ 6613338 w 6613338"/>
              <a:gd name="connsiteY2" fmla="*/ 3659145 h 3709945"/>
              <a:gd name="connsiteX3" fmla="*/ 0 w 6613338"/>
              <a:gd name="connsiteY3" fmla="*/ 3709945 h 3709945"/>
              <a:gd name="connsiteX4" fmla="*/ 0 w 6613338"/>
              <a:gd name="connsiteY4" fmla="*/ 0 h 3709945"/>
              <a:gd name="connsiteX0" fmla="*/ 0 w 6613338"/>
              <a:gd name="connsiteY0" fmla="*/ 0 h 3676079"/>
              <a:gd name="connsiteX1" fmla="*/ 6613338 w 6613338"/>
              <a:gd name="connsiteY1" fmla="*/ 0 h 3676079"/>
              <a:gd name="connsiteX2" fmla="*/ 6613338 w 6613338"/>
              <a:gd name="connsiteY2" fmla="*/ 3659145 h 3676079"/>
              <a:gd name="connsiteX3" fmla="*/ 0 w 6613338"/>
              <a:gd name="connsiteY3" fmla="*/ 3676079 h 3676079"/>
              <a:gd name="connsiteX4" fmla="*/ 0 w 6613338"/>
              <a:gd name="connsiteY4" fmla="*/ 0 h 3676079"/>
              <a:gd name="connsiteX0" fmla="*/ 0 w 6613338"/>
              <a:gd name="connsiteY0" fmla="*/ 0 h 3659145"/>
              <a:gd name="connsiteX1" fmla="*/ 6613338 w 6613338"/>
              <a:gd name="connsiteY1" fmla="*/ 0 h 3659145"/>
              <a:gd name="connsiteX2" fmla="*/ 6613338 w 6613338"/>
              <a:gd name="connsiteY2" fmla="*/ 3659145 h 3659145"/>
              <a:gd name="connsiteX3" fmla="*/ 0 w 6613338"/>
              <a:gd name="connsiteY3" fmla="*/ 3659145 h 3659145"/>
              <a:gd name="connsiteX4" fmla="*/ 0 w 6613338"/>
              <a:gd name="connsiteY4" fmla="*/ 0 h 365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338" h="3659145">
                <a:moveTo>
                  <a:pt x="0" y="0"/>
                </a:moveTo>
                <a:lnTo>
                  <a:pt x="6613338" y="0"/>
                </a:lnTo>
                <a:lnTo>
                  <a:pt x="6613338" y="3659145"/>
                </a:lnTo>
                <a:lnTo>
                  <a:pt x="0" y="3659145"/>
                </a:lnTo>
                <a:lnTo>
                  <a:pt x="0" y="0"/>
                </a:lnTo>
                <a:close/>
              </a:path>
            </a:pathLst>
          </a:cu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6200" lvl="0" algn="l" rtl="0">
              <a:spcBef>
                <a:spcPts val="0"/>
              </a:spcBef>
              <a:spcAft>
                <a:spcPts val="0"/>
              </a:spcAft>
              <a:buClr>
                <a:schemeClr val="accent1"/>
              </a:buClr>
              <a:buSzPts val="2400"/>
            </a:pPr>
            <a:r>
              <a:rPr lang="en-US" sz="3200" b="1" spc="40" dirty="0">
                <a:latin typeface="+mn-lt"/>
              </a:rPr>
              <a:t>Solutions:</a:t>
            </a:r>
          </a:p>
          <a:p>
            <a:pPr marL="457200" lvl="0" indent="-381000" algn="l" rtl="0">
              <a:spcBef>
                <a:spcPts val="600"/>
              </a:spcBef>
              <a:spcAft>
                <a:spcPts val="0"/>
              </a:spcAft>
              <a:buClr>
                <a:schemeClr val="accent1"/>
              </a:buClr>
              <a:buSzPts val="2400"/>
              <a:buChar char="◉"/>
            </a:pPr>
            <a:r>
              <a:rPr lang="en-US" sz="3200" spc="40" dirty="0">
                <a:latin typeface="+mn-lt"/>
              </a:rPr>
              <a:t>Remove duplication</a:t>
            </a:r>
          </a:p>
          <a:p>
            <a:pPr marL="457200" lvl="0" indent="-381000" algn="l" rtl="0">
              <a:spcBef>
                <a:spcPts val="600"/>
              </a:spcBef>
              <a:spcAft>
                <a:spcPts val="0"/>
              </a:spcAft>
              <a:buClr>
                <a:schemeClr val="accent1"/>
              </a:buClr>
              <a:buSzPts val="2400"/>
              <a:buChar char="◉"/>
            </a:pPr>
            <a:r>
              <a:rPr lang="en-US" sz="3200" spc="40" dirty="0">
                <a:latin typeface="+mn-lt"/>
              </a:rPr>
              <a:t>Added security</a:t>
            </a:r>
          </a:p>
          <a:p>
            <a:pPr marL="457200" lvl="0" indent="-381000" algn="l" rtl="0">
              <a:spcBef>
                <a:spcPts val="600"/>
              </a:spcBef>
              <a:spcAft>
                <a:spcPts val="0"/>
              </a:spcAft>
              <a:buClr>
                <a:schemeClr val="accent1"/>
              </a:buClr>
              <a:buSzPts val="2400"/>
              <a:buChar char="◉"/>
            </a:pPr>
            <a:r>
              <a:rPr lang="en-US" sz="3200" spc="40" dirty="0">
                <a:latin typeface="+mn-lt"/>
              </a:rPr>
              <a:t>Increased transparency</a:t>
            </a:r>
          </a:p>
          <a:p>
            <a:pPr marL="457200" lvl="0" indent="-381000" algn="l" rtl="0">
              <a:spcBef>
                <a:spcPts val="600"/>
              </a:spcBef>
              <a:spcAft>
                <a:spcPts val="0"/>
              </a:spcAft>
              <a:buClr>
                <a:schemeClr val="accent1"/>
              </a:buClr>
              <a:buSzPts val="2400"/>
              <a:buChar char="◉"/>
            </a:pPr>
            <a:r>
              <a:rPr lang="en-US" sz="3200" spc="40" dirty="0">
                <a:latin typeface="+mn-lt"/>
              </a:rPr>
              <a:t>Efficient</a:t>
            </a:r>
          </a:p>
          <a:p>
            <a:pPr marL="457200" lvl="0" indent="-381000" algn="l" rtl="0">
              <a:spcBef>
                <a:spcPts val="600"/>
              </a:spcBef>
              <a:spcAft>
                <a:spcPts val="0"/>
              </a:spcAft>
              <a:buClr>
                <a:schemeClr val="accent1"/>
              </a:buClr>
              <a:buSzPts val="2400"/>
              <a:buChar char="◉"/>
            </a:pPr>
            <a:r>
              <a:rPr lang="en-US" sz="3200" spc="40" dirty="0">
                <a:latin typeface="+mn-lt"/>
              </a:rPr>
              <a:t>Reduced cost</a:t>
            </a:r>
          </a:p>
        </p:txBody>
      </p:sp>
      <p:sp>
        <p:nvSpPr>
          <p:cNvPr id="33" name="Rectangle 32"/>
          <p:cNvSpPr/>
          <p:nvPr/>
        </p:nvSpPr>
        <p:spPr>
          <a:xfrm>
            <a:off x="1463040" y="118110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Opportunity</a:t>
            </a:r>
          </a:p>
        </p:txBody>
      </p:sp>
      <p:cxnSp>
        <p:nvCxnSpPr>
          <p:cNvPr id="7" name="Straight Connector 6">
            <a:extLst>
              <a:ext uri="{FF2B5EF4-FFF2-40B4-BE49-F238E27FC236}">
                <a16:creationId xmlns:a16="http://schemas.microsoft.com/office/drawing/2014/main" id="{C5D3340D-7C99-441F-B023-9595E62D7415}"/>
              </a:ext>
            </a:extLst>
          </p:cNvPr>
          <p:cNvCxnSpPr>
            <a:cxnSpLocks/>
          </p:cNvCxnSpPr>
          <p:nvPr/>
        </p:nvCxnSpPr>
        <p:spPr>
          <a:xfrm>
            <a:off x="7772400" y="13628062"/>
            <a:ext cx="0" cy="1597304"/>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0F187D-FDE4-48EC-8BCD-DEAED0E02773}"/>
              </a:ext>
            </a:extLst>
          </p:cNvPr>
          <p:cNvSpPr/>
          <p:nvPr/>
        </p:nvSpPr>
        <p:spPr>
          <a:xfrm>
            <a:off x="1463040" y="12542520"/>
            <a:ext cx="13139590" cy="3611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40"/>
          </a:p>
        </p:txBody>
      </p:sp>
      <p:grpSp>
        <p:nvGrpSpPr>
          <p:cNvPr id="129" name="Group 128">
            <a:extLst>
              <a:ext uri="{FF2B5EF4-FFF2-40B4-BE49-F238E27FC236}">
                <a16:creationId xmlns:a16="http://schemas.microsoft.com/office/drawing/2014/main" id="{A0846027-EDB4-460C-AB8E-F801E038CE37}"/>
              </a:ext>
            </a:extLst>
          </p:cNvPr>
          <p:cNvGrpSpPr/>
          <p:nvPr/>
        </p:nvGrpSpPr>
        <p:grpSpPr>
          <a:xfrm>
            <a:off x="1447800" y="21320450"/>
            <a:ext cx="40980360" cy="6832592"/>
            <a:chOff x="29260800" y="19897147"/>
            <a:chExt cx="40980360" cy="5562126"/>
          </a:xfrm>
        </p:grpSpPr>
        <p:sp>
          <p:nvSpPr>
            <p:cNvPr id="130" name="Text Box 193">
              <a:extLst>
                <a:ext uri="{FF2B5EF4-FFF2-40B4-BE49-F238E27FC236}">
                  <a16:creationId xmlns:a16="http://schemas.microsoft.com/office/drawing/2014/main" id="{5ECA27BA-5F4D-44C1-B79F-6E18F3AF2B2D}"/>
                </a:ext>
              </a:extLst>
            </p:cNvPr>
            <p:cNvSpPr txBox="1">
              <a:spLocks noChangeArrowheads="1"/>
            </p:cNvSpPr>
            <p:nvPr/>
          </p:nvSpPr>
          <p:spPr bwMode="auto">
            <a:xfrm>
              <a:off x="29260800" y="21214080"/>
              <a:ext cx="13141036" cy="4245193"/>
            </a:xfrm>
            <a:prstGeom prst="rect">
              <a:avLst/>
            </a:prstGeom>
            <a:solidFill>
              <a:schemeClr val="bg1"/>
            </a:solidFill>
            <a:ln w="12700">
              <a:solidFill>
                <a:schemeClr val="accent1">
                  <a:lumMod val="75000"/>
                </a:schemeClr>
              </a:solidFill>
            </a:ln>
            <a:effectLst/>
          </p:spPr>
          <p:txBody>
            <a:bodyPr wrap="square"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spc="40" dirty="0">
                  <a:latin typeface="+mn-lt"/>
                </a:rPr>
                <a:t>e-KYC</a:t>
              </a:r>
              <a:r>
                <a:rPr lang="en-US" sz="3200" spc="40" dirty="0">
                  <a:latin typeface="+mn-lt"/>
                </a:rPr>
                <a:t> registration services in the market</a:t>
              </a:r>
            </a:p>
            <a:p>
              <a:pPr eaLnBrk="1" hangingPunct="1"/>
              <a:r>
                <a:rPr lang="en-US" sz="3200" b="1" spc="40" dirty="0">
                  <a:latin typeface="+mn-lt"/>
                </a:rPr>
                <a:t>Shortcomings:</a:t>
              </a:r>
            </a:p>
            <a:p>
              <a:pPr eaLnBrk="1" hangingPunct="1"/>
              <a:endParaRPr lang="en-US" sz="3200" b="1" spc="40" dirty="0">
                <a:latin typeface="+mn-lt"/>
              </a:endParaRPr>
            </a:p>
            <a:p>
              <a:pPr marL="457200" lvl="0" indent="-381000" algn="l" rtl="0">
                <a:spcBef>
                  <a:spcPts val="600"/>
                </a:spcBef>
                <a:spcAft>
                  <a:spcPts val="0"/>
                </a:spcAft>
                <a:buClr>
                  <a:schemeClr val="accent1"/>
                </a:buClr>
                <a:buSzPts val="2400"/>
                <a:buChar char="◉"/>
              </a:pPr>
              <a:r>
                <a:rPr lang="en-US" sz="3200" spc="40" dirty="0">
                  <a:latin typeface="+mn-lt"/>
                </a:rPr>
                <a:t>Data is fetched from a central server</a:t>
              </a:r>
            </a:p>
            <a:p>
              <a:pPr marL="457200" lvl="0" indent="-381000" algn="l" rtl="0">
                <a:spcBef>
                  <a:spcPts val="0"/>
                </a:spcBef>
                <a:spcAft>
                  <a:spcPts val="0"/>
                </a:spcAft>
                <a:buClr>
                  <a:schemeClr val="accent1"/>
                </a:buClr>
                <a:buSzPts val="2400"/>
                <a:buChar char="◉"/>
              </a:pPr>
              <a:r>
                <a:rPr lang="en-US" sz="3200" spc="40" dirty="0">
                  <a:latin typeface="+mn-lt"/>
                </a:rPr>
                <a:t>Database recovery measures are very costly</a:t>
              </a:r>
            </a:p>
            <a:p>
              <a:pPr marL="457200" lvl="0" indent="-381000" algn="l" rtl="0">
                <a:spcBef>
                  <a:spcPts val="0"/>
                </a:spcBef>
                <a:spcAft>
                  <a:spcPts val="0"/>
                </a:spcAft>
                <a:buClr>
                  <a:schemeClr val="accent1"/>
                </a:buClr>
                <a:buSzPts val="2400"/>
                <a:buChar char="◉"/>
              </a:pPr>
              <a:r>
                <a:rPr lang="en-US" sz="3200" spc="40" dirty="0">
                  <a:latin typeface="+mn-lt"/>
                </a:rPr>
                <a:t>Data security is always an issue</a:t>
              </a:r>
            </a:p>
            <a:p>
              <a:pPr marL="457200" lvl="0" indent="-381000" algn="l" rtl="0">
                <a:spcBef>
                  <a:spcPts val="0"/>
                </a:spcBef>
                <a:spcAft>
                  <a:spcPts val="0"/>
                </a:spcAft>
                <a:buClr>
                  <a:schemeClr val="accent1"/>
                </a:buClr>
                <a:buSzPts val="2400"/>
                <a:buChar char="◉"/>
              </a:pPr>
              <a:r>
                <a:rPr lang="en-US" sz="3200" spc="40" dirty="0">
                  <a:latin typeface="+mn-lt"/>
                </a:rPr>
                <a:t>This model is not very trustable</a:t>
              </a:r>
            </a:p>
            <a:p>
              <a:pPr marL="457200" lvl="0" indent="-381000" algn="l" rtl="0">
                <a:spcBef>
                  <a:spcPts val="0"/>
                </a:spcBef>
                <a:spcAft>
                  <a:spcPts val="0"/>
                </a:spcAft>
                <a:buClr>
                  <a:schemeClr val="accent1"/>
                </a:buClr>
                <a:buSzPts val="2400"/>
                <a:buChar char="◉"/>
              </a:pPr>
              <a:r>
                <a:rPr lang="en-US" sz="3200" spc="40" dirty="0">
                  <a:latin typeface="+mn-lt"/>
                </a:rPr>
                <a:t>The data is mutable</a:t>
              </a:r>
            </a:p>
            <a:p>
              <a:pPr marL="457200" lvl="0" indent="-381000" algn="l" rtl="0">
                <a:spcBef>
                  <a:spcPts val="0"/>
                </a:spcBef>
                <a:spcAft>
                  <a:spcPts val="0"/>
                </a:spcAft>
                <a:buClr>
                  <a:schemeClr val="accent1"/>
                </a:buClr>
                <a:buSzPts val="2400"/>
                <a:buChar char="◉"/>
              </a:pPr>
              <a:r>
                <a:rPr lang="en-US" sz="3200" spc="40" dirty="0">
                  <a:latin typeface="+mn-lt"/>
                </a:rPr>
                <a:t>Central bank can’t monitor the whole system</a:t>
              </a:r>
            </a:p>
            <a:p>
              <a:pPr eaLnBrk="1" hangingPunct="1"/>
              <a:endParaRPr lang="en-US" sz="3200" b="1" spc="40" dirty="0">
                <a:latin typeface="+mn-lt"/>
              </a:endParaRPr>
            </a:p>
          </p:txBody>
        </p:sp>
        <p:sp>
          <p:nvSpPr>
            <p:cNvPr id="131" name="Rectangle 130">
              <a:extLst>
                <a:ext uri="{FF2B5EF4-FFF2-40B4-BE49-F238E27FC236}">
                  <a16:creationId xmlns:a16="http://schemas.microsoft.com/office/drawing/2014/main" id="{C64F23D7-1719-4B51-8677-5BBE5286F10C}"/>
                </a:ext>
              </a:extLst>
            </p:cNvPr>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Competitors </a:t>
              </a:r>
            </a:p>
          </p:txBody>
        </p:sp>
        <p:sp>
          <p:nvSpPr>
            <p:cNvPr id="146" name="Text Box 193">
              <a:extLst>
                <a:ext uri="{FF2B5EF4-FFF2-40B4-BE49-F238E27FC236}">
                  <a16:creationId xmlns:a16="http://schemas.microsoft.com/office/drawing/2014/main" id="{4575E93B-5176-4A3E-91B2-D9EDFF5BC282}"/>
                </a:ext>
              </a:extLst>
            </p:cNvPr>
            <p:cNvSpPr txBox="1">
              <a:spLocks noChangeArrowheads="1"/>
            </p:cNvSpPr>
            <p:nvPr/>
          </p:nvSpPr>
          <p:spPr bwMode="auto">
            <a:xfrm>
              <a:off x="57073800" y="19897147"/>
              <a:ext cx="13167360" cy="556212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6200" lvl="0" algn="just" rtl="0">
                <a:spcBef>
                  <a:spcPts val="600"/>
                </a:spcBef>
                <a:spcAft>
                  <a:spcPts val="0"/>
                </a:spcAft>
                <a:buClr>
                  <a:schemeClr val="accent1"/>
                </a:buClr>
                <a:buSzPts val="2400"/>
              </a:pPr>
              <a:r>
                <a:rPr lang="en-US" sz="3200" spc="40" dirty="0">
                  <a:latin typeface="+mn-lt"/>
                </a:rPr>
                <a:t>The cost for this initiative can be divided into two sections: the initial cost to set up the system and the maintenance cost to ensure smooth operation.</a:t>
              </a:r>
            </a:p>
            <a:p>
              <a:pPr marL="457200" lvl="0" indent="-381000" algn="just" rtl="0">
                <a:spcBef>
                  <a:spcPts val="600"/>
                </a:spcBef>
                <a:spcAft>
                  <a:spcPts val="0"/>
                </a:spcAft>
                <a:buClr>
                  <a:schemeClr val="accent1"/>
                </a:buClr>
                <a:buSzPts val="2400"/>
                <a:buChar char="◉"/>
              </a:pPr>
              <a:r>
                <a:rPr lang="en-US" sz="3200" b="1" spc="40" dirty="0">
                  <a:latin typeface="+mn-lt"/>
                </a:rPr>
                <a:t>Initial cost: </a:t>
              </a:r>
              <a:r>
                <a:rPr lang="en-US" sz="3200" spc="40" dirty="0">
                  <a:latin typeface="+mn-lt"/>
                </a:rPr>
                <a:t>It includes cost of making the whole blockchain and IPFS storage network and deployment server cost. This cost will be borne by the central bank. Other partners will have to pay a premium to the central bank in order to be added to the private blockchain network.</a:t>
              </a:r>
            </a:p>
            <a:p>
              <a:pPr marL="457200" lvl="0" indent="-381000" algn="just" rtl="0">
                <a:spcBef>
                  <a:spcPts val="600"/>
                </a:spcBef>
                <a:spcAft>
                  <a:spcPts val="0"/>
                </a:spcAft>
                <a:buClr>
                  <a:schemeClr val="accent1"/>
                </a:buClr>
                <a:buSzPts val="2400"/>
                <a:buChar char="◉"/>
              </a:pPr>
              <a:r>
                <a:rPr lang="en-US" sz="3200" b="1" spc="40" dirty="0">
                  <a:latin typeface="+mn-lt"/>
                </a:rPr>
                <a:t>Maintenance cost: </a:t>
              </a:r>
              <a:r>
                <a:rPr lang="en-US" sz="3200" spc="40" dirty="0">
                  <a:latin typeface="+mn-lt"/>
                </a:rPr>
                <a:t>It includes the cost of maintaining the server. Some developers and system admins will be in charge of maintaining it. The central bank will bear a certain percentage and the rest would be divided amongst the other partners. These partners will pay an annual fee according to the amount of resources allocated towards their needs and the number of their clientele in regards to the maintenance cost.</a:t>
              </a:r>
            </a:p>
          </p:txBody>
        </p:sp>
      </p:grpSp>
      <p:sp>
        <p:nvSpPr>
          <p:cNvPr id="145" name="Rectangle 144">
            <a:extLst>
              <a:ext uri="{FF2B5EF4-FFF2-40B4-BE49-F238E27FC236}">
                <a16:creationId xmlns:a16="http://schemas.microsoft.com/office/drawing/2014/main" id="{18BBC693-2D38-4662-B649-2CE733636A70}"/>
              </a:ext>
            </a:extLst>
          </p:cNvPr>
          <p:cNvSpPr/>
          <p:nvPr/>
        </p:nvSpPr>
        <p:spPr>
          <a:xfrm>
            <a:off x="29270538" y="206044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40" dirty="0">
                <a:solidFill>
                  <a:schemeClr val="bg1"/>
                </a:solidFill>
              </a:rPr>
              <a:t>Cost Distribution</a:t>
            </a:r>
          </a:p>
        </p:txBody>
      </p:sp>
      <p:pic>
        <p:nvPicPr>
          <p:cNvPr id="21" name="Graphic 20">
            <a:extLst>
              <a:ext uri="{FF2B5EF4-FFF2-40B4-BE49-F238E27FC236}">
                <a16:creationId xmlns:a16="http://schemas.microsoft.com/office/drawing/2014/main" id="{482D734C-8847-49A1-AB27-72E4E56253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29961" y="20243926"/>
            <a:ext cx="6734620" cy="7381494"/>
          </a:xfrm>
          <a:prstGeom prst="rect">
            <a:avLst/>
          </a:prstGeom>
        </p:spPr>
      </p:pic>
      <p:pic>
        <p:nvPicPr>
          <p:cNvPr id="37" name="Graphic 36">
            <a:extLst>
              <a:ext uri="{FF2B5EF4-FFF2-40B4-BE49-F238E27FC236}">
                <a16:creationId xmlns:a16="http://schemas.microsoft.com/office/drawing/2014/main" id="{851075AC-1F17-4ED0-A17D-7447A48C9D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131461" y="20191119"/>
            <a:ext cx="7195139" cy="7566627"/>
          </a:xfrm>
          <a:prstGeom prst="rect">
            <a:avLst/>
          </a:prstGeom>
        </p:spPr>
      </p:pic>
    </p:spTree>
    <p:extLst>
      <p:ext uri="{BB962C8B-B14F-4D97-AF65-F5344CB8AC3E}">
        <p14:creationId xmlns:p14="http://schemas.microsoft.com/office/powerpoint/2010/main" val="34916084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3452</TotalTime>
  <Words>1176</Words>
  <Application>Microsoft Office PowerPoint</Application>
  <PresentationFormat>Custom</PresentationFormat>
  <Paragraphs>171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Wingdings</vt:lpstr>
      <vt:lpstr>Parcel</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Shuvo Ahmed</cp:lastModifiedBy>
  <cp:revision>118</cp:revision>
  <cp:lastPrinted>2017-11-03T00:56:36Z</cp:lastPrinted>
  <dcterms:created xsi:type="dcterms:W3CDTF">2013-02-10T21:14:48Z</dcterms:created>
  <dcterms:modified xsi:type="dcterms:W3CDTF">2022-10-22T16:07:07Z</dcterms:modified>
</cp:coreProperties>
</file>