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7B97FB-D7D1-4E35-8875-0813E4371CAE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61C1E6-B140-4FBC-9525-F8662343F38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7B97FB-D7D1-4E35-8875-0813E4371CAE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1C1E6-B140-4FBC-9525-F8662343F38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7B97FB-D7D1-4E35-8875-0813E4371CAE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1C1E6-B140-4FBC-9525-F8662343F38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7B97FB-D7D1-4E35-8875-0813E4371CAE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1C1E6-B140-4FBC-9525-F8662343F3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7B97FB-D7D1-4E35-8875-0813E4371CAE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1C1E6-B140-4FBC-9525-F8662343F3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7B97FB-D7D1-4E35-8875-0813E4371CAE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1C1E6-B140-4FBC-9525-F8662343F3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7B97FB-D7D1-4E35-8875-0813E4371CAE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1C1E6-B140-4FBC-9525-F8662343F389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7B97FB-D7D1-4E35-8875-0813E4371CAE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1C1E6-B140-4FBC-9525-F8662343F3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7B97FB-D7D1-4E35-8875-0813E4371CAE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1C1E6-B140-4FBC-9525-F8662343F38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7B97FB-D7D1-4E35-8875-0813E4371CAE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1C1E6-B140-4FBC-9525-F8662343F389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7B97FB-D7D1-4E35-8875-0813E4371CAE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61C1E6-B140-4FBC-9525-F8662343F3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7B97FB-D7D1-4E35-8875-0813E4371CAE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361C1E6-B140-4FBC-9525-F8662343F38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JUSTICE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justice in terms of the distribution of wealth, opportunities, and privileges within a society.</a:t>
            </a:r>
          </a:p>
          <a:p>
            <a:r>
              <a:rPr lang="en-US" dirty="0"/>
              <a:t>"individuality gives way to the struggle for social justice"</a:t>
            </a:r>
          </a:p>
        </p:txBody>
      </p:sp>
    </p:spTree>
    <p:extLst>
      <p:ext uri="{BB962C8B-B14F-4D97-AF65-F5344CB8AC3E}">
        <p14:creationId xmlns:p14="http://schemas.microsoft.com/office/powerpoint/2010/main" val="898853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>
        <p14:pan dir="u"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2" lvl="0" indent="-182562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“Institutions are just when no arbitrary distinctions are made between persons in the assigning of basic rights and duties and when the rules determine a proper balance between competing claims to the advantages of social life” (1999:5).</a:t>
            </a:r>
            <a:endParaRPr lang="en-US" dirty="0"/>
          </a:p>
          <a:p>
            <a:pPr marL="182562" lvl="0" indent="-182562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None/>
            </a:pPr>
            <a:endParaRPr lang="en-US" sz="2800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82562" lvl="0" indent="-182562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Society is a fair system of cooperation (reciprocity)  between free and equal citizens. Thus citizens and institutions must cooperate to fulfill basic needs.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Candara"/>
                <a:ea typeface="Candara"/>
                <a:cs typeface="Candara"/>
                <a:sym typeface="Candara"/>
              </a:rPr>
              <a:t>RAWLS’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9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47799"/>
          </a:xfrm>
        </p:spPr>
        <p:txBody>
          <a:bodyPr>
            <a:normAutofit fontScale="90000"/>
          </a:bodyPr>
          <a:lstStyle/>
          <a:p>
            <a:r>
              <a:rPr lang="en-US" b="0" dirty="0">
                <a:latin typeface="Candara"/>
                <a:ea typeface="Candara"/>
                <a:cs typeface="Candara"/>
                <a:sym typeface="Candara"/>
              </a:rPr>
              <a:t>2 PRINCIPLES OF RAWLSIAN JUSTICE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05000"/>
            <a:ext cx="8001000" cy="3048000"/>
          </a:xfrm>
        </p:spPr>
        <p:txBody>
          <a:bodyPr>
            <a:normAutofit fontScale="85000" lnSpcReduction="20000"/>
          </a:bodyPr>
          <a:lstStyle/>
          <a:p>
            <a:pPr marL="182562" marR="0" lvl="0" indent="-182562" algn="l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ts val="2040"/>
              <a:buFont typeface="Noto Sans Symbols"/>
              <a:buChar char="❖"/>
            </a:pPr>
            <a:r>
              <a:rPr lang="en-US" sz="3200" b="1" dirty="0">
                <a:solidFill>
                  <a:srgbClr val="0070C0"/>
                </a:solidFill>
                <a:latin typeface="Candara"/>
                <a:ea typeface="Candara"/>
                <a:cs typeface="Candara"/>
                <a:sym typeface="Candara"/>
              </a:rPr>
              <a:t>Principle of equal basic  liberty </a:t>
            </a:r>
            <a:endParaRPr lang="en-US" dirty="0"/>
          </a:p>
          <a:p>
            <a:pPr marL="182562" marR="0" lvl="0" indent="-182562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 person should have the equal basic liberties  compatible with similar scheme that holds to another person residing in the same society</a:t>
            </a:r>
            <a:endParaRPr lang="en-US" dirty="0"/>
          </a:p>
          <a:p>
            <a:pPr marL="182562" marR="0" lvl="0" indent="-182562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8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Two moral powers:</a:t>
            </a:r>
            <a:endParaRPr lang="en-US" dirty="0"/>
          </a:p>
          <a:p>
            <a:pPr marL="182562" marR="0" lvl="0" indent="-182562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Courier New"/>
              <a:buChar char="o"/>
            </a:pP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Capacity for a sense of justice which is the capacity to understand, to apply and to act;</a:t>
            </a:r>
            <a:endParaRPr lang="en-US" dirty="0"/>
          </a:p>
          <a:p>
            <a:pPr marL="182562" marR="0" lvl="0" indent="-182562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Courier New"/>
              <a:buChar char="o"/>
            </a:pP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Capacity for a conception of good  which is the capacity to have, to revise and to rationally pursue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57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066799"/>
          </a:xfrm>
        </p:spPr>
        <p:txBody>
          <a:bodyPr>
            <a:normAutofit fontScale="90000"/>
          </a:bodyPr>
          <a:lstStyle/>
          <a:p>
            <a:r>
              <a:rPr lang="en-US" b="0" dirty="0">
                <a:latin typeface="Candara"/>
                <a:ea typeface="Candara"/>
                <a:cs typeface="Candara"/>
                <a:sym typeface="Candara"/>
              </a:rPr>
              <a:t>2 PRINCIPLES OF RAWLSIAN JUSTICE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52600"/>
            <a:ext cx="7772400" cy="3058711"/>
          </a:xfrm>
        </p:spPr>
        <p:txBody>
          <a:bodyPr>
            <a:normAutofit fontScale="77500" lnSpcReduction="20000"/>
          </a:bodyPr>
          <a:lstStyle/>
          <a:p>
            <a:pPr marL="182562" marR="0" lvl="0" indent="-182562" algn="l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ts val="2040"/>
              <a:buFont typeface="Noto Sans Symbols"/>
              <a:buChar char="❖"/>
            </a:pPr>
            <a:r>
              <a:rPr lang="en-US" sz="3200" b="1" dirty="0">
                <a:solidFill>
                  <a:srgbClr val="0070C0"/>
                </a:solidFill>
                <a:latin typeface="Candara"/>
                <a:ea typeface="Candara"/>
                <a:cs typeface="Candara"/>
                <a:sym typeface="Candara"/>
              </a:rPr>
              <a:t>Principle of fair equality of opportunity and difference</a:t>
            </a:r>
            <a:endParaRPr lang="en-US" dirty="0"/>
          </a:p>
          <a:p>
            <a:pPr marL="182562" marR="0" lvl="0" indent="-182562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Fair equality of opportunity guarantees </a:t>
            </a:r>
            <a:r>
              <a:rPr lang="en-US" sz="2800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fair access </a:t>
            </a: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for all citizens with </a:t>
            </a:r>
            <a:r>
              <a:rPr lang="en-US" sz="2800" dirty="0">
                <a:solidFill>
                  <a:srgbClr val="0070C0"/>
                </a:solidFill>
                <a:latin typeface="Candara"/>
                <a:ea typeface="Candara"/>
                <a:cs typeface="Candara"/>
                <a:sym typeface="Candara"/>
              </a:rPr>
              <a:t>equal ability and talent </a:t>
            </a: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irrespective of their socio-economic background</a:t>
            </a:r>
            <a:endParaRPr lang="en-US" dirty="0"/>
          </a:p>
          <a:p>
            <a:pPr marL="182562" marR="0" lvl="0" indent="-182562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Emphasizes on </a:t>
            </a:r>
            <a:r>
              <a:rPr lang="en-US" sz="2800" dirty="0">
                <a:solidFill>
                  <a:srgbClr val="0070C0"/>
                </a:solidFill>
                <a:latin typeface="Candara"/>
                <a:ea typeface="Candara"/>
                <a:cs typeface="Candara"/>
                <a:sym typeface="Candara"/>
              </a:rPr>
              <a:t>incorporation of free market system within political and legal institutions </a:t>
            </a: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to </a:t>
            </a:r>
            <a:r>
              <a:rPr lang="en-US" sz="2800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prevent excessive concentration of wealth and opportunity </a:t>
            </a: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to a particular group</a:t>
            </a:r>
            <a:endParaRPr lang="en-US" dirty="0"/>
          </a:p>
          <a:p>
            <a:pPr marL="182562" marR="0" lvl="0" indent="-182562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More emphasis on education. Recommends for fair amount of budget for education who are economically disadvantaged but not obligatory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98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772400" cy="1066799"/>
          </a:xfrm>
        </p:spPr>
        <p:txBody>
          <a:bodyPr>
            <a:normAutofit fontScale="90000"/>
          </a:bodyPr>
          <a:lstStyle/>
          <a:p>
            <a:r>
              <a:rPr lang="en-US" b="0" dirty="0">
                <a:latin typeface="Candara"/>
                <a:ea typeface="Candara"/>
                <a:cs typeface="Candara"/>
                <a:sym typeface="Candara"/>
              </a:rPr>
              <a:t>2 PRINCIPLES OF RAWLSIAN JUSTICE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7772400" cy="2830111"/>
          </a:xfrm>
        </p:spPr>
        <p:txBody>
          <a:bodyPr>
            <a:normAutofit fontScale="85000" lnSpcReduction="20000"/>
          </a:bodyPr>
          <a:lstStyle/>
          <a:p>
            <a:pPr marL="182562" marR="0" lvl="0" indent="-182562" algn="l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lang="en-US" sz="3200" b="1" dirty="0">
                <a:solidFill>
                  <a:srgbClr val="0070C0"/>
                </a:solidFill>
                <a:latin typeface="Candara"/>
                <a:ea typeface="Candara"/>
                <a:cs typeface="Candara"/>
                <a:sym typeface="Candara"/>
              </a:rPr>
              <a:t>Three groups can claim:</a:t>
            </a:r>
            <a:endParaRPr lang="en-US" dirty="0"/>
          </a:p>
          <a:p>
            <a:pPr marL="182562" marR="0" lvl="0" indent="-182562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Courier New"/>
              <a:buChar char="o"/>
            </a:pP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People who cooperate  with the economy and work but fail to make a living wage;</a:t>
            </a:r>
            <a:endParaRPr lang="en-US" dirty="0"/>
          </a:p>
          <a:p>
            <a:pPr marL="182562" marR="0" lvl="0" indent="-182562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Courier New"/>
              <a:buChar char="o"/>
            </a:pP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People who are unable to work because of ill health;</a:t>
            </a:r>
            <a:endParaRPr lang="en-US" dirty="0"/>
          </a:p>
          <a:p>
            <a:pPr marL="182562" marR="0" lvl="0" indent="-182562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Courier New"/>
              <a:buChar char="o"/>
            </a:pP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People who remain unemployed due to the seasonal or temporary nature of jobs</a:t>
            </a:r>
            <a:endParaRPr lang="en-US" dirty="0"/>
          </a:p>
          <a:p>
            <a:pPr marL="182562" marR="0" lvl="0" indent="-182562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⮚"/>
            </a:pP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They will receive an amount pegged to the “</a:t>
            </a:r>
            <a:r>
              <a:rPr lang="en-US" sz="2800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social minimum</a:t>
            </a: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”.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8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6705600" cy="685800"/>
          </a:xfrm>
        </p:spPr>
        <p:txBody>
          <a:bodyPr>
            <a:normAutofit fontScale="90000"/>
          </a:bodyPr>
          <a:lstStyle/>
          <a:p>
            <a:r>
              <a:rPr lang="en-US" b="0" dirty="0">
                <a:latin typeface="Candara"/>
                <a:ea typeface="Candara"/>
                <a:cs typeface="Candara"/>
                <a:sym typeface="Candara"/>
              </a:rPr>
              <a:t>2 PRINCIPLES OF RAWLS….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600200"/>
            <a:ext cx="8610600" cy="3124200"/>
          </a:xfrm>
        </p:spPr>
        <p:txBody>
          <a:bodyPr>
            <a:normAutofit fontScale="77500" lnSpcReduction="20000"/>
          </a:bodyPr>
          <a:lstStyle/>
          <a:p>
            <a:pPr marL="182562" marR="0" lvl="0" indent="-182562" algn="l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Difference principle recognizes economic and social inequality to some extent if it fulfills the greatest interest of the least advantaged</a:t>
            </a:r>
            <a:endParaRPr lang="en-US" dirty="0"/>
          </a:p>
          <a:p>
            <a:pPr marL="182562" marR="0" lvl="0" indent="-182562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</a:pPr>
            <a:r>
              <a:rPr lang="en-US" sz="2800" b="1" dirty="0">
                <a:solidFill>
                  <a:srgbClr val="0070C0"/>
                </a:solidFill>
                <a:latin typeface="Candara"/>
                <a:ea typeface="Candara"/>
                <a:cs typeface="Candara"/>
                <a:sym typeface="Candara"/>
              </a:rPr>
              <a:t>Least advantaged will be identified based on five primary goods:</a:t>
            </a:r>
            <a:endParaRPr lang="en-US" dirty="0"/>
          </a:p>
          <a:p>
            <a:pPr marL="182562" marR="0" lvl="0" indent="-182562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Courier New"/>
              <a:buChar char="o"/>
            </a:pP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Basic rights and liberties;</a:t>
            </a:r>
            <a:endParaRPr lang="en-US" dirty="0"/>
          </a:p>
          <a:p>
            <a:pPr marL="182562" marR="0" lvl="0" indent="-182562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Courier New"/>
              <a:buChar char="o"/>
            </a:pP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Freedom of movement and free choice of occupation;</a:t>
            </a:r>
            <a:endParaRPr lang="en-US" dirty="0"/>
          </a:p>
          <a:p>
            <a:pPr marL="182562" marR="0" lvl="0" indent="-182562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Courier New"/>
              <a:buChar char="o"/>
            </a:pP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Power and prerogatives of offices;</a:t>
            </a:r>
            <a:endParaRPr lang="en-US" dirty="0"/>
          </a:p>
          <a:p>
            <a:pPr marL="182562" marR="0" lvl="0" indent="-182562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Courier New"/>
              <a:buChar char="o"/>
            </a:pP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Positions of authority and responsibility;</a:t>
            </a:r>
            <a:endParaRPr lang="en-US" dirty="0"/>
          </a:p>
          <a:p>
            <a:pPr marL="182562" marR="0" lvl="0" indent="-182562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Courier New"/>
              <a:buChar char="o"/>
            </a:pP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Income wealth and social bases of respect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3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143759"/>
            <a:ext cx="7620000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2" lvl="0" indent="-182562" algn="just">
              <a:lnSpc>
                <a:spcPct val="90000"/>
              </a:lnSpc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lang="en-US" sz="2400" b="1" i="0" u="none" dirty="0" smtClean="0">
                <a:solidFill>
                  <a:srgbClr val="211E1E"/>
                </a:solidFill>
                <a:latin typeface="Candara"/>
                <a:ea typeface="Candara"/>
                <a:cs typeface="Candara"/>
                <a:sym typeface="Candara"/>
              </a:rPr>
              <a:t>“All these primary goods are to be distributed equally unless an unequal distribution of any, or all, of these values is to everyone’s advantage” (1999, p. 54).</a:t>
            </a:r>
            <a:endParaRPr lang="en-US" sz="2400" b="1" dirty="0" smtClean="0"/>
          </a:p>
          <a:p>
            <a:pPr marL="182562" lvl="0" indent="-182562" algn="just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lang="en-US" sz="2400" b="1" i="0" u="none" dirty="0" smtClean="0">
                <a:solidFill>
                  <a:srgbClr val="211E1E"/>
                </a:solidFill>
                <a:latin typeface="Candara"/>
                <a:ea typeface="Candara"/>
                <a:cs typeface="Candara"/>
                <a:sym typeface="Candara"/>
              </a:rPr>
              <a:t>a ratio of shares would be created on the basis of citizens’ “appropriate contributions . . . to the good of others by training and educating their native endowments and putting them to work within a fair system of cooperation”. </a:t>
            </a:r>
            <a:endParaRPr lang="en-US" sz="2400" b="1" dirty="0" smtClean="0"/>
          </a:p>
          <a:p>
            <a:pPr marL="182562" lvl="0" indent="-182562" algn="just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lang="en-US" sz="2400" b="1" i="0" u="none" dirty="0" smtClean="0">
                <a:solidFill>
                  <a:srgbClr val="211E1E"/>
                </a:solidFill>
                <a:latin typeface="Candara"/>
                <a:ea typeface="Candara"/>
                <a:cs typeface="Candara"/>
                <a:sym typeface="Candara"/>
              </a:rPr>
              <a:t> Citizen’s index of primary goods could be low, medium, or high based on the market value of their contributions. </a:t>
            </a:r>
            <a:endParaRPr lang="en-US" sz="2400" b="1" dirty="0" smtClean="0"/>
          </a:p>
          <a:p>
            <a:pPr marL="182562" lvl="0" indent="-182562" algn="just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lang="en-US" sz="2400" b="1" i="0" u="none" dirty="0" smtClean="0">
                <a:solidFill>
                  <a:srgbClr val="211E1E"/>
                </a:solidFill>
                <a:latin typeface="Candara"/>
                <a:ea typeface="Candara"/>
                <a:cs typeface="Candara"/>
                <a:sym typeface="Candara"/>
              </a:rPr>
              <a:t>It emphasizes on incentive for work and productivity. </a:t>
            </a:r>
            <a:endParaRPr lang="en-US" sz="2400" b="1" i="0" u="none" dirty="0" smtClean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lvl="0"/>
            <a:endParaRPr lang="en-US" b="0" i="0" u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93510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3050" lvl="0" indent="-273050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ts val="2040"/>
              <a:buNone/>
            </a:pPr>
            <a:r>
              <a:rPr lang="en-US" sz="2800" dirty="0">
                <a:solidFill>
                  <a:srgbClr val="00B0F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‘A just society is one where people are free to be and to do what is valuable to them. It focuses on the opportunity of functioning of the individual’.</a:t>
            </a:r>
            <a:endParaRPr lang="en-US" dirty="0"/>
          </a:p>
          <a:p>
            <a:pPr marL="273050" lvl="0" indent="-273050">
              <a:lnSpc>
                <a:spcPct val="90000"/>
              </a:lnSpc>
              <a:spcBef>
                <a:spcPts val="500"/>
              </a:spcBef>
              <a:buClr>
                <a:srgbClr val="9E3611"/>
              </a:buClr>
              <a:buSzPts val="2040"/>
              <a:buNone/>
            </a:pPr>
            <a:r>
              <a:rPr lang="en-US" sz="2800" b="1" dirty="0">
                <a:solidFill>
                  <a:srgbClr val="0070C0"/>
                </a:solidFill>
                <a:latin typeface="Candara"/>
                <a:ea typeface="Candara"/>
                <a:cs typeface="Candara"/>
                <a:sym typeface="Candara"/>
              </a:rPr>
              <a:t>Key elements of Sen’s Approach  </a:t>
            </a:r>
            <a:endParaRPr lang="en-US" dirty="0"/>
          </a:p>
          <a:p>
            <a:pPr marL="273050" lvl="0" indent="-273050">
              <a:lnSpc>
                <a:spcPct val="90000"/>
              </a:lnSpc>
              <a:spcBef>
                <a:spcPts val="500"/>
              </a:spcBef>
              <a:buClr>
                <a:srgbClr val="9E3611"/>
              </a:buClr>
              <a:buSzPts val="2040"/>
              <a:buFont typeface="Noto Sans Symbols"/>
              <a:buChar char="⮚"/>
            </a:pPr>
            <a:r>
              <a:rPr lang="en-US" sz="28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Freedoms: </a:t>
            </a: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person is able to choose from a set of possible alternatives (the more the opportunities, the more opportunities for functioning and choices)</a:t>
            </a:r>
            <a:endParaRPr lang="en-US" dirty="0"/>
          </a:p>
          <a:p>
            <a:pPr marL="273050" lvl="0" indent="-273050">
              <a:lnSpc>
                <a:spcPct val="90000"/>
              </a:lnSpc>
              <a:spcBef>
                <a:spcPts val="500"/>
              </a:spcBef>
              <a:buClr>
                <a:srgbClr val="9E3611"/>
              </a:buClr>
              <a:buSzPts val="2040"/>
              <a:buFont typeface="Noto Sans Symbols"/>
              <a:buChar char="⮚"/>
            </a:pPr>
            <a:r>
              <a:rPr lang="en-US" sz="28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Functioning/Achievement: </a:t>
            </a: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beings and doings (fed, clothed, literate…to …being able to appear in public)/ actual functioning</a:t>
            </a:r>
            <a:endParaRPr lang="en-US" dirty="0"/>
          </a:p>
          <a:p>
            <a:pPr marL="273050" lvl="0" indent="-273050">
              <a:lnSpc>
                <a:spcPct val="90000"/>
              </a:lnSpc>
              <a:spcBef>
                <a:spcPts val="500"/>
              </a:spcBef>
              <a:buClr>
                <a:srgbClr val="9E3611"/>
              </a:buClr>
              <a:buSzPts val="2040"/>
              <a:buFont typeface="Noto Sans Symbols"/>
              <a:buChar char="⮚"/>
            </a:pPr>
            <a:r>
              <a:rPr lang="en-US" sz="28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Agency and Wellbeing: </a:t>
            </a: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Responsible agents, commitments and obligations vs. self-wellbeing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kern="0" dirty="0">
                <a:solidFill>
                  <a:srgbClr val="0070C0"/>
                </a:solidFill>
                <a:effectLst/>
                <a:latin typeface="Candara"/>
                <a:ea typeface="Candara"/>
                <a:cs typeface="Candara"/>
                <a:sym typeface="Candara"/>
              </a:rPr>
              <a:t>CAPABILITY AND SOCIAL JUSTICE </a:t>
            </a:r>
            <a:br>
              <a:rPr lang="en-US" sz="2800" b="0" kern="0" dirty="0">
                <a:solidFill>
                  <a:srgbClr val="0070C0"/>
                </a:solidFill>
                <a:effectLst/>
                <a:latin typeface="Candara"/>
                <a:ea typeface="Candara"/>
                <a:cs typeface="Candara"/>
                <a:sym typeface="Candara"/>
              </a:rPr>
            </a:br>
            <a:r>
              <a:rPr lang="en-US" sz="2800" b="0" kern="0" dirty="0">
                <a:solidFill>
                  <a:srgbClr val="0070C0"/>
                </a:solidFill>
                <a:effectLst/>
                <a:latin typeface="Candara"/>
                <a:ea typeface="Candara"/>
                <a:cs typeface="Candara"/>
                <a:sym typeface="Candara"/>
              </a:rPr>
              <a:t>(SEN, 2009, THE IDEA OF JUSTICE)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633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ct val="85000"/>
              <a:buNone/>
            </a:pPr>
            <a:r>
              <a:rPr lang="en-US" sz="2600" kern="0" dirty="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In showing the link between capability and wellbeing of a person, Sen  focusses on</a:t>
            </a:r>
            <a:r>
              <a:rPr lang="en-US" sz="2600" kern="0" dirty="0">
                <a:solidFill>
                  <a:srgbClr val="000000"/>
                </a:solidFill>
                <a:highlight>
                  <a:srgbClr val="FFFF00"/>
                </a:highlight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600" b="1" kern="0" dirty="0">
                <a:solidFill>
                  <a:srgbClr val="000000"/>
                </a:solidFill>
                <a:highlight>
                  <a:srgbClr val="FFFF00"/>
                </a:highlight>
                <a:latin typeface="Candara"/>
                <a:ea typeface="Candara"/>
                <a:cs typeface="Candara"/>
                <a:sym typeface="Candara"/>
              </a:rPr>
              <a:t>2 </a:t>
            </a:r>
            <a:r>
              <a:rPr lang="en-US" sz="2600" kern="0" dirty="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important issues; wellbeing freedom and  agency freedom.</a:t>
            </a:r>
            <a:endParaRPr lang="en-US" sz="1900" kern="0" dirty="0">
              <a:solidFill>
                <a:srgbClr val="000000"/>
              </a:solidFill>
              <a:latin typeface="Candara"/>
              <a:sym typeface="Candara"/>
            </a:endParaRPr>
          </a:p>
          <a:p>
            <a:pPr marL="0" lvl="0" indent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None/>
            </a:pPr>
            <a:endParaRPr lang="en-US" sz="2600" kern="0" dirty="0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74320" lvl="0" indent="-274320">
              <a:lnSpc>
                <a:spcPct val="90000"/>
              </a:lnSpc>
              <a:spcBef>
                <a:spcPts val="580"/>
              </a:spcBef>
              <a:buClr>
                <a:srgbClr val="9E3611"/>
              </a:buClr>
              <a:buSzPct val="85000"/>
              <a:buFont typeface="Noto Sans Symbols"/>
              <a:buChar char="▪"/>
            </a:pPr>
            <a:r>
              <a:rPr lang="en-US" sz="2600" b="1" kern="0" dirty="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Wellbeing freedom: </a:t>
            </a:r>
            <a:r>
              <a:rPr lang="en-US" sz="2600" kern="0" dirty="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passive recipients of policies designed to remove inequalities and achieve better conditions for them</a:t>
            </a:r>
            <a:endParaRPr lang="en-US" sz="1900" kern="0" dirty="0">
              <a:solidFill>
                <a:srgbClr val="000000"/>
              </a:solidFill>
              <a:latin typeface="Candara"/>
              <a:sym typeface="Candara"/>
            </a:endParaRPr>
          </a:p>
          <a:p>
            <a:pPr marL="274320" lvl="0" indent="-274320">
              <a:lnSpc>
                <a:spcPct val="90000"/>
              </a:lnSpc>
              <a:spcBef>
                <a:spcPts val="580"/>
              </a:spcBef>
              <a:buClr>
                <a:srgbClr val="9E3611"/>
              </a:buClr>
              <a:buSzPct val="85000"/>
              <a:buFont typeface="Noto Sans Symbols"/>
              <a:buChar char="▪"/>
            </a:pPr>
            <a:r>
              <a:rPr lang="en-US" sz="2600" b="1" kern="0" dirty="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Agency freedom: </a:t>
            </a:r>
            <a:r>
              <a:rPr lang="en-US" sz="2600" kern="0" dirty="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To become active agents to promote and achieve social and political transformation </a:t>
            </a:r>
            <a:endParaRPr lang="en-US" sz="1900" kern="0" dirty="0">
              <a:solidFill>
                <a:srgbClr val="000000"/>
              </a:solidFill>
              <a:latin typeface="Candara"/>
              <a:sym typeface="Candara"/>
            </a:endParaRPr>
          </a:p>
          <a:p>
            <a:pPr marL="274320" lvl="0" indent="-134524">
              <a:lnSpc>
                <a:spcPct val="90000"/>
              </a:lnSpc>
              <a:spcBef>
                <a:spcPts val="580"/>
              </a:spcBef>
              <a:buClr>
                <a:srgbClr val="9E3611"/>
              </a:buClr>
              <a:buSzPct val="85000"/>
              <a:buNone/>
            </a:pPr>
            <a:endParaRPr lang="en-US" sz="2600" kern="0" dirty="0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lvl="0" indent="0">
              <a:lnSpc>
                <a:spcPct val="90000"/>
              </a:lnSpc>
              <a:spcBef>
                <a:spcPts val="580"/>
              </a:spcBef>
              <a:buClr>
                <a:srgbClr val="9E3611"/>
              </a:buClr>
              <a:buSzPct val="85000"/>
              <a:buNone/>
            </a:pPr>
            <a:r>
              <a:rPr lang="en-US" sz="2600" b="1" kern="0" dirty="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Limitation: </a:t>
            </a:r>
            <a:r>
              <a:rPr lang="en-US" sz="2600" kern="0" dirty="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Absence of lists, too individualistic, under specification and less comprehensive</a:t>
            </a:r>
            <a:endParaRPr lang="en-US" sz="1900" kern="0" dirty="0">
              <a:solidFill>
                <a:srgbClr val="000000"/>
              </a:solidFill>
              <a:latin typeface="Candara"/>
              <a:sym typeface="Candara"/>
            </a:endParaRPr>
          </a:p>
          <a:p>
            <a:pPr marL="182880" lvl="0" indent="-18288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None/>
            </a:pPr>
            <a:endParaRPr lang="en-US" sz="2600" kern="0" dirty="0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82880" lvl="0" indent="-83026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None/>
            </a:pPr>
            <a:endParaRPr lang="en-US" sz="1900" kern="0" dirty="0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kern="0" dirty="0">
                <a:solidFill>
                  <a:srgbClr val="000000"/>
                </a:solidFill>
                <a:effectLst/>
                <a:latin typeface="Candara"/>
                <a:ea typeface="Candara"/>
                <a:cs typeface="Candara"/>
                <a:sym typeface="Candara"/>
              </a:rPr>
              <a:t>CAPABILITY AND SOCIAL JUSTICE…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30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ts val="2040"/>
              <a:buNone/>
            </a:pPr>
            <a:r>
              <a:rPr lang="en-US" sz="32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Positive: </a:t>
            </a:r>
            <a:r>
              <a:rPr lang="en-US" sz="32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individual and social context, social and market features,  universality and diversity, social action and change</a:t>
            </a:r>
            <a:endParaRPr lang="en-US" dirty="0"/>
          </a:p>
          <a:p>
            <a:pPr marL="0" lvl="0" indent="-107950">
              <a:lnSpc>
                <a:spcPct val="90000"/>
              </a:lnSpc>
              <a:spcBef>
                <a:spcPts val="500"/>
              </a:spcBef>
              <a:buClr>
                <a:srgbClr val="9E3611"/>
              </a:buClr>
              <a:buSzPts val="1700"/>
              <a:buFont typeface="Noto Sans Symbols"/>
              <a:buChar char="⚫"/>
            </a:pPr>
            <a:r>
              <a:rPr lang="en-US" sz="2800" b="1" dirty="0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Use of Capability Approach</a:t>
            </a:r>
            <a:endParaRPr lang="en-US" dirty="0"/>
          </a:p>
          <a:p>
            <a:pPr marL="0" lvl="0" indent="-107950">
              <a:lnSpc>
                <a:spcPct val="90000"/>
              </a:lnSpc>
              <a:spcBef>
                <a:spcPts val="500"/>
              </a:spcBef>
              <a:buClr>
                <a:srgbClr val="9E3611"/>
              </a:buClr>
              <a:buSzPts val="1700"/>
              <a:buFont typeface="Noto Sans Symbols"/>
              <a:buChar char="⮚"/>
            </a:pPr>
            <a:r>
              <a:rPr lang="en-US" sz="28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Capability for work: </a:t>
            </a: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issue of capability for work refers to ‘job quality’, the valuable work not only in terms of cash benefits but also conditions of work and benefits received.</a:t>
            </a:r>
            <a:endParaRPr lang="en-US" dirty="0"/>
          </a:p>
          <a:p>
            <a:pPr marL="0" lvl="0" indent="-107950">
              <a:lnSpc>
                <a:spcPct val="90000"/>
              </a:lnSpc>
              <a:spcBef>
                <a:spcPts val="500"/>
              </a:spcBef>
              <a:buClr>
                <a:srgbClr val="9E3611"/>
              </a:buClr>
              <a:buSzPts val="1700"/>
              <a:buFont typeface="Noto Sans Symbols"/>
              <a:buChar char="⮚"/>
            </a:pPr>
            <a:r>
              <a:rPr lang="en-US" sz="28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Capability for Voice: </a:t>
            </a: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notion of capability for voice designates the extent to which people are allowed to express their wishes, expectations and concerns in collective decision making process.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CAPABILITY AND SOCIAL JUSTICE…..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7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3200400" cy="1371600"/>
          </a:xfrm>
        </p:spPr>
        <p:txBody>
          <a:bodyPr>
            <a:normAutofit fontScale="90000"/>
          </a:bodyPr>
          <a:lstStyle/>
          <a:p>
            <a:r>
              <a:rPr lang="en-US" b="0" dirty="0" smtClean="0">
                <a:latin typeface="Candara"/>
                <a:ea typeface="Candara"/>
                <a:cs typeface="Candara"/>
                <a:sym typeface="Candara"/>
              </a:rPr>
              <a:t/>
            </a:r>
            <a:br>
              <a:rPr lang="en-US" b="0" dirty="0" smtClean="0">
                <a:latin typeface="Candara"/>
                <a:ea typeface="Candara"/>
                <a:cs typeface="Candara"/>
                <a:sym typeface="Candara"/>
              </a:rPr>
            </a:br>
            <a:r>
              <a:rPr lang="en-US" b="0" dirty="0">
                <a:latin typeface="Candara"/>
                <a:ea typeface="Candara"/>
                <a:cs typeface="Candara"/>
                <a:sym typeface="Candara"/>
              </a:rPr>
              <a:t/>
            </a:r>
            <a:br>
              <a:rPr lang="en-US" b="0" dirty="0">
                <a:latin typeface="Candara"/>
                <a:ea typeface="Candara"/>
                <a:cs typeface="Candara"/>
                <a:sym typeface="Candara"/>
              </a:rPr>
            </a:br>
            <a:r>
              <a:rPr lang="en-US" b="0" dirty="0" smtClean="0">
                <a:latin typeface="Candara"/>
                <a:ea typeface="Candara"/>
                <a:cs typeface="Candara"/>
                <a:sym typeface="Candara"/>
              </a:rPr>
              <a:t/>
            </a:r>
            <a:br>
              <a:rPr lang="en-US" b="0" dirty="0" smtClean="0">
                <a:latin typeface="Candara"/>
                <a:ea typeface="Candara"/>
                <a:cs typeface="Candara"/>
                <a:sym typeface="Candara"/>
              </a:rPr>
            </a:br>
            <a:r>
              <a:rPr lang="en-US" b="0" dirty="0">
                <a:latin typeface="Candara"/>
                <a:ea typeface="Candara"/>
                <a:cs typeface="Candara"/>
                <a:sym typeface="Candara"/>
              </a:rPr>
              <a:t/>
            </a:r>
            <a:br>
              <a:rPr lang="en-US" b="0" dirty="0">
                <a:latin typeface="Candara"/>
                <a:ea typeface="Candara"/>
                <a:cs typeface="Candara"/>
                <a:sym typeface="Candara"/>
              </a:rPr>
            </a:br>
            <a:r>
              <a:rPr lang="en-US" b="0" dirty="0" smtClean="0">
                <a:latin typeface="Candara"/>
                <a:ea typeface="Candara"/>
                <a:cs typeface="Candara"/>
                <a:sym typeface="Candara"/>
              </a:rPr>
              <a:t>REFERENCE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514600"/>
            <a:ext cx="7772400" cy="1199704"/>
          </a:xfrm>
        </p:spPr>
        <p:txBody>
          <a:bodyPr/>
          <a:lstStyle/>
          <a:p>
            <a:pPr marL="182562" marR="0" lvl="0" indent="-182562" algn="l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000" kern="0" dirty="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Islam, M. S. and Hossain, M. I (2016), Social Justice in Globalization of Production: </a:t>
            </a:r>
            <a:r>
              <a:rPr lang="en-US" sz="2000" kern="0" dirty="0" err="1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Labour</a:t>
            </a:r>
            <a:r>
              <a:rPr lang="en-US" sz="2000" kern="0" dirty="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 Gender and the Environmental Nexus. UK: Palgrave MacMillan </a:t>
            </a:r>
            <a:endParaRPr lang="en-US" sz="2000" kern="0" dirty="0">
              <a:solidFill>
                <a:srgbClr val="000000"/>
              </a:solidFill>
              <a:latin typeface="Candara"/>
              <a:sym typeface="Candar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45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HISTORY AND PHILOSOPHY OF JUSTICE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87573"/>
      </p:ext>
    </p:extLst>
  </p:cSld>
  <p:clrMapOvr>
    <a:masterClrMapping/>
  </p:clrMapOvr>
  <p:transition advClick="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1676399"/>
          </a:xfrm>
        </p:spPr>
        <p:txBody>
          <a:bodyPr/>
          <a:lstStyle/>
          <a:p>
            <a:r>
              <a:rPr lang="en-US" b="0" dirty="0">
                <a:latin typeface="Candara"/>
                <a:ea typeface="Candara"/>
                <a:cs typeface="Candara"/>
                <a:sym typeface="Candara"/>
              </a:rPr>
              <a:t>PERSPECTIVES OF DISTRIBUTIVE JUSTICE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182562" marR="0" lvl="0" indent="-182562" algn="l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Utilitarian (J.S Mill, 1963)</a:t>
            </a:r>
            <a:endParaRPr lang="en-US" dirty="0"/>
          </a:p>
          <a:p>
            <a:pPr marL="182562" marR="0" lvl="0" indent="-182562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Egalitarian (John Rawls, 1971)</a:t>
            </a:r>
            <a:endParaRPr lang="en-US" dirty="0"/>
          </a:p>
          <a:p>
            <a:pPr marL="182562" marR="0" lvl="0" indent="-182562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Libertarian (</a:t>
            </a:r>
            <a:r>
              <a:rPr lang="en-US" sz="28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Nozick</a:t>
            </a: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, 1974; Sen 2009)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550413"/>
      </p:ext>
    </p:extLst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2" lvl="0" indent="-182562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ts val="1700"/>
              <a:buFont typeface="Noto Sans Symbols"/>
              <a:buChar char="❑"/>
            </a:pP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Man is under two great masters, pain and pleasure.</a:t>
            </a:r>
            <a:endParaRPr lang="en-US" dirty="0"/>
          </a:p>
          <a:p>
            <a:pPr marL="182562" lvl="0" indent="-182562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❑"/>
            </a:pP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great good that we should seek is happiness. (a hedonistic perspective)</a:t>
            </a:r>
            <a:endParaRPr lang="en-US" dirty="0"/>
          </a:p>
          <a:p>
            <a:pPr marL="182562" lvl="0" indent="-182562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❑"/>
            </a:pP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Those actions whose results increase happiness or diminish pain are good. They have “utility. </a:t>
            </a:r>
            <a:b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BENTHAM’S FORMULATION OF UTILITARIANISM </a:t>
            </a:r>
          </a:p>
        </p:txBody>
      </p:sp>
    </p:spTree>
    <p:extLst>
      <p:ext uri="{BB962C8B-B14F-4D97-AF65-F5344CB8AC3E}">
        <p14:creationId xmlns:p14="http://schemas.microsoft.com/office/powerpoint/2010/main" val="4244956309"/>
      </p:ext>
    </p:extLst>
  </p:cSld>
  <p:clrMapOvr>
    <a:masterClrMapping/>
  </p:clrMapOvr>
  <p:transition advClick="0"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82562" lvl="0" indent="-182562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ts val="1700"/>
              <a:buFont typeface="Noto Sans Symbols"/>
              <a:buChar char="❖"/>
            </a:pPr>
            <a:r>
              <a:rPr lang="en-US" sz="28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Consequentialism: </a:t>
            </a: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rightness of actions is determined solely by their consequences.</a:t>
            </a:r>
            <a:endParaRPr lang="en-US" dirty="0"/>
          </a:p>
          <a:p>
            <a:pPr marL="182562" lvl="0" indent="-182562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❖"/>
            </a:pPr>
            <a:r>
              <a:rPr lang="en-US" sz="28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Hedonism: </a:t>
            </a: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Utility is the degree to which an act produces pleasure. Hedonism is the thesis that pleasure or happiness is the </a:t>
            </a:r>
            <a:r>
              <a:rPr lang="en-US" sz="28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good </a:t>
            </a: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that we seek and that we should seek.</a:t>
            </a:r>
            <a:endParaRPr lang="en-US" dirty="0"/>
          </a:p>
          <a:p>
            <a:pPr marL="182562" lvl="0" indent="-182562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❖"/>
            </a:pPr>
            <a:r>
              <a:rPr lang="en-US" sz="2800" b="1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Maximalism</a:t>
            </a: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 A right action produces the greatest good consequences and the least bad.</a:t>
            </a:r>
            <a:endParaRPr lang="en-US" dirty="0"/>
          </a:p>
          <a:p>
            <a:pPr marL="182562" lvl="0" indent="-182562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❖"/>
            </a:pPr>
            <a:r>
              <a:rPr lang="en-US" sz="28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Universalism: </a:t>
            </a: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consequences to be considered are those of everyone affected, and everyone equally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TYPES OF UTILITARIANISM</a:t>
            </a:r>
          </a:p>
        </p:txBody>
      </p:sp>
    </p:spTree>
    <p:extLst>
      <p:ext uri="{BB962C8B-B14F-4D97-AF65-F5344CB8AC3E}">
        <p14:creationId xmlns:p14="http://schemas.microsoft.com/office/powerpoint/2010/main" val="29680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randomBar dir="vert"/>
      </p:transition>
    </mc:Choice>
    <mc:Fallback>
      <p:transition advClick="0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b="0" dirty="0">
                <a:latin typeface="Candara"/>
                <a:ea typeface="Candara"/>
                <a:cs typeface="Candara"/>
                <a:sym typeface="Candara"/>
              </a:rPr>
              <a:t>2 FORMULATIONS OF UTILITARIANISM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057400"/>
            <a:ext cx="4040188" cy="3328657"/>
          </a:xfrm>
        </p:spPr>
        <p:txBody>
          <a:bodyPr/>
          <a:lstStyle/>
          <a:p>
            <a:pPr marL="182562" lvl="0" indent="-182562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Principle of Utility: </a:t>
            </a:r>
            <a:endParaRPr lang="en-US" dirty="0"/>
          </a:p>
          <a:p>
            <a:pPr marL="182562" lvl="0" indent="-182562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None/>
            </a:pP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  The best action is that which produces the greatest happiness and/or reduces pain.</a:t>
            </a:r>
            <a:b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/>
            </a:r>
            <a:b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041775" cy="3404857"/>
          </a:xfrm>
        </p:spPr>
        <p:txBody>
          <a:bodyPr/>
          <a:lstStyle/>
          <a:p>
            <a:pPr marL="182562" lvl="0" indent="-182562">
              <a:lnSpc>
                <a:spcPct val="90000"/>
              </a:lnSpc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Greatest Happiness:</a:t>
            </a:r>
            <a:endParaRPr lang="en-US" dirty="0"/>
          </a:p>
          <a:p>
            <a:pPr marL="182562" lvl="0" indent="-182562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None/>
            </a:pP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  We ought to do that which</a:t>
            </a:r>
            <a:b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produces the greatest</a:t>
            </a:r>
            <a:b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happiness and least pain for the greatest number of people.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9602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Candara"/>
                <a:ea typeface="Candara"/>
                <a:cs typeface="Candara"/>
                <a:sym typeface="Candara"/>
              </a:rPr>
              <a:t>2 TYPES OF UTILITARIANISM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82562" lvl="0" indent="-182562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Act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 An Action is right if and only if it produces the greatest balance of pleasure over pain for the greatest number.                  </a:t>
            </a:r>
            <a:endParaRPr lang="en-US" dirty="0"/>
          </a:p>
          <a:p>
            <a:pPr marL="182562" lvl="0" indent="-182562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None/>
            </a:pP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  </a:t>
            </a:r>
            <a:endParaRPr lang="en-US" dirty="0"/>
          </a:p>
          <a:p>
            <a:pPr marL="182562" lvl="0" indent="-182562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None/>
            </a:pP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                  (Jeremy Bentham) </a:t>
            </a:r>
            <a:b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Rule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 An action is right if and only if it conforms to a set of rules the general acceptance of which would produce the greatest balance of pleasure over pain for the greatest number.</a:t>
            </a:r>
            <a:b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                (John Stuart Mill)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94776"/>
      </p:ext>
    </p:extLst>
  </p:cSld>
  <p:clrMapOvr>
    <a:masterClrMapping/>
  </p:clrMapOvr>
  <p:transition advClick="0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949891"/>
          </a:xfrm>
        </p:spPr>
        <p:txBody>
          <a:bodyPr/>
          <a:lstStyle/>
          <a:p>
            <a:pPr marL="182562" lvl="0" indent="-182562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ts val="1700"/>
              <a:buNone/>
            </a:pP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Mill argues that we must consider the </a:t>
            </a:r>
            <a:r>
              <a:rPr lang="en-US" sz="28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quality </a:t>
            </a: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of the happiness, not merely the </a:t>
            </a:r>
            <a:r>
              <a:rPr lang="en-US" sz="28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quantity</a:t>
            </a: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endParaRPr lang="en-US" dirty="0"/>
          </a:p>
          <a:p>
            <a:pPr marL="182562" lvl="0" indent="-182562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None/>
            </a:pPr>
            <a:endParaRPr lang="en-US" sz="2800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82562" lvl="0" indent="-182562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None/>
            </a:pP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For example, some might find happiness with a pitcher of beer and a pizza. Others may find happiness watching a fine Shakespearean play. The </a:t>
            </a:r>
            <a:r>
              <a:rPr lang="en-US" sz="28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quality </a:t>
            </a:r>
            <a: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of happiness is greater with the latter. </a:t>
            </a:r>
            <a:br>
              <a:rPr lang="en-US" sz="2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0" dirty="0">
                <a:latin typeface="Candara"/>
                <a:ea typeface="Candara"/>
                <a:cs typeface="Candara"/>
                <a:sym typeface="Candara"/>
              </a:rPr>
              <a:t>JOHN STUART MILL’S ADJUSTMENTS TO UTILITARIANISM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76463"/>
      </p:ext>
    </p:extLst>
  </p:cSld>
  <p:clrMapOvr>
    <a:masterClrMapping/>
  </p:clrMapOvr>
  <p:transition advClick="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860755"/>
            <a:ext cx="4572000" cy="3549445"/>
          </a:xfrm>
        </p:spPr>
        <p:txBody>
          <a:bodyPr>
            <a:normAutofit/>
          </a:bodyPr>
          <a:lstStyle/>
          <a:p>
            <a:pPr marL="182562" lvl="0" indent="-182562" algn="l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000" kern="0" dirty="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“Justice as fairness” was proposed by John Rawls in his book “A theory of Justice” (1971). </a:t>
            </a:r>
            <a:endParaRPr lang="en-US" sz="2000" kern="0" dirty="0">
              <a:solidFill>
                <a:srgbClr val="000000"/>
              </a:solidFill>
              <a:latin typeface="Candara"/>
              <a:sym typeface="Candara"/>
            </a:endParaRPr>
          </a:p>
          <a:p>
            <a:pPr marL="182562" lvl="0" indent="-182562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000" kern="0" dirty="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Wellbeing of the people is largely dependent on the social system of cooperation, without which worthy living is impossible.</a:t>
            </a:r>
            <a:endParaRPr lang="en-US" sz="2000" kern="0" dirty="0">
              <a:solidFill>
                <a:srgbClr val="000000"/>
              </a:solidFill>
              <a:latin typeface="Candara"/>
              <a:sym typeface="Candara"/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6989663" cy="1397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Google Shape;190;p9" descr="images.jpg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1676400"/>
            <a:ext cx="2286000" cy="3168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7172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</TotalTime>
  <Words>1169</Words>
  <Application>Microsoft Office PowerPoint</Application>
  <PresentationFormat>On-screen Show (4:3)</PresentationFormat>
  <Paragraphs>87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SOCIAL JUSTICE </vt:lpstr>
      <vt:lpstr>HISTORY AND PHILOSOPHY OF JUSTICE</vt:lpstr>
      <vt:lpstr>PERSPECTIVES OF DISTRIBUTIVE JUSTICE</vt:lpstr>
      <vt:lpstr>BENTHAM’S FORMULATION OF UTILITARIANISM </vt:lpstr>
      <vt:lpstr>4 TYPES OF UTILITARIANISM</vt:lpstr>
      <vt:lpstr>2 FORMULATIONS OF UTILITARIANISM</vt:lpstr>
      <vt:lpstr>2 TYPES OF UTILITARIANISM</vt:lpstr>
      <vt:lpstr>JOHN STUART MILL’S ADJUSTMENTS TO UTILITARIANISM</vt:lpstr>
      <vt:lpstr>PowerPoint Presentation</vt:lpstr>
      <vt:lpstr>RAWLS’ ….</vt:lpstr>
      <vt:lpstr>2 PRINCIPLES OF RAWLSIAN JUSTICE</vt:lpstr>
      <vt:lpstr>2 PRINCIPLES OF RAWLSIAN JUSTICE</vt:lpstr>
      <vt:lpstr>2 PRINCIPLES OF RAWLSIAN JUSTICE</vt:lpstr>
      <vt:lpstr>2 PRINCIPLES OF RAWLS….</vt:lpstr>
      <vt:lpstr>PowerPoint Presentation</vt:lpstr>
      <vt:lpstr>CAPABILITY AND SOCIAL JUSTICE  (SEN, 2009, THE IDEA OF JUSTICE)</vt:lpstr>
      <vt:lpstr>CAPABILITY AND SOCIAL JUSTICE…</vt:lpstr>
      <vt:lpstr>CAPABILITY AND SOCIAL JUSTICE…..</vt:lpstr>
      <vt:lpstr>    REFERENCE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JUSTICE</dc:title>
  <dc:creator>ismail - [2010]</dc:creator>
  <cp:lastModifiedBy>ismail - [2010]</cp:lastModifiedBy>
  <cp:revision>9</cp:revision>
  <dcterms:created xsi:type="dcterms:W3CDTF">2025-01-07T16:07:17Z</dcterms:created>
  <dcterms:modified xsi:type="dcterms:W3CDTF">2025-01-09T04:39:09Z</dcterms:modified>
</cp:coreProperties>
</file>