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2" r:id="rId14"/>
    <p:sldId id="274" r:id="rId15"/>
    <p:sldId id="275" r:id="rId16"/>
    <p:sldId id="276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4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5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2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7E74F72E-2ABA-0EC2-B60B-19B58567A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7E4F0-0ABE-84CB-54B6-0C61FAED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041621"/>
            <a:ext cx="9456737" cy="4753698"/>
          </a:xfrm>
        </p:spPr>
        <p:txBody>
          <a:bodyPr anchor="t">
            <a:normAutofit/>
          </a:bodyPr>
          <a:lstStyle/>
          <a:p>
            <a:pPr algn="ctr"/>
            <a:r>
              <a:rPr lang="en-US" sz="2000" b="1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Predicting Injury Severity in New York City Car Accidents: An Analysis of Factors Impacting Crash Severity Using Machine Learning</a:t>
            </a:r>
            <a:br>
              <a:rPr lang="en-US" sz="20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20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sz="2000" b="0" i="0" spc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Mahamudul</a:t>
            </a:r>
            <a:r>
              <a:rPr lang="en-US" sz="2000" b="0" i="0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Hasan Khan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spc="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 602</a:t>
            </a: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Narasimhaswamy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spc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Banavara</a:t>
            </a:r>
            <a:r>
              <a:rPr lang="en-US" sz="2000" b="0" i="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Ph.D.</a:t>
            </a: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spc="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09, 2023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47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7899-A62E-A2FC-69AB-65E8FD14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52" y="506965"/>
            <a:ext cx="9238434" cy="857559"/>
          </a:xfrm>
        </p:spPr>
        <p:txBody>
          <a:bodyPr/>
          <a:lstStyle/>
          <a:p>
            <a:pPr algn="ctr"/>
            <a:r>
              <a:rPr lang="en-US" sz="2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Number of Accidents by Borough and Severity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6D8EF0-9671-050E-F728-E50C61446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42" y="1524000"/>
            <a:ext cx="7730315" cy="482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78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707C-8456-463A-A6D4-4165ED95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333220"/>
            <a:ext cx="9238434" cy="857559"/>
          </a:xfrm>
        </p:spPr>
        <p:txBody>
          <a:bodyPr/>
          <a:lstStyle/>
          <a:p>
            <a:pPr algn="ctr"/>
            <a:r>
              <a:rPr lang="en-US" sz="2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Number of Accidents In every Season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6FD92D9-2EE5-7A6F-AA21-D328B8A1E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81" y="1428440"/>
            <a:ext cx="6894838" cy="52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86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8821-84D6-1E73-E7C2-D509D8C5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i="0" spc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en-US" sz="22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3B68-FD53-8B5B-4680-99ECBD43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F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machine learning models used: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Decision Tree Classifier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Random Forest Classifier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Logistic Regression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Multilayer Perceptron (MLP) Classifier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766F-FFFF-6931-7542-9A1B2DCE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66" y="385045"/>
            <a:ext cx="9238434" cy="857559"/>
          </a:xfrm>
        </p:spPr>
        <p:txBody>
          <a:bodyPr/>
          <a:lstStyle/>
          <a:p>
            <a:pPr algn="ctr"/>
            <a:r>
              <a:rPr lang="en-US" sz="2200" b="0" i="0" spc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Decision Tree classifier</a:t>
            </a:r>
            <a:endParaRPr lang="en-US" sz="22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83280-D2AE-EDFF-BFD1-163A6963B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067" y="1981200"/>
            <a:ext cx="7269865" cy="3982720"/>
          </a:xfrm>
        </p:spPr>
      </p:pic>
    </p:spTree>
    <p:extLst>
      <p:ext uri="{BB962C8B-B14F-4D97-AF65-F5344CB8AC3E}">
        <p14:creationId xmlns:p14="http://schemas.microsoft.com/office/powerpoint/2010/main" val="351392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077F-BA9A-B3A3-9E4F-9FBF0524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b="0" i="0" spc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Random Forest Classifier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0E6C6-2753-4216-D6CD-AE701E84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853" y="2113280"/>
            <a:ext cx="7928293" cy="4090393"/>
          </a:xfrm>
        </p:spPr>
      </p:pic>
    </p:spTree>
    <p:extLst>
      <p:ext uri="{BB962C8B-B14F-4D97-AF65-F5344CB8AC3E}">
        <p14:creationId xmlns:p14="http://schemas.microsoft.com/office/powerpoint/2010/main" val="223273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833E-6163-BEAE-36B8-9DDACD9E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b="0" i="0" spc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Logistic Regression</a:t>
            </a:r>
            <a:endParaRPr lang="en-US" sz="2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2D87BB-B88D-6534-28C5-CF96C262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897" y="1903004"/>
            <a:ext cx="8067772" cy="4176563"/>
          </a:xfrm>
        </p:spPr>
      </p:pic>
    </p:spTree>
    <p:extLst>
      <p:ext uri="{BB962C8B-B14F-4D97-AF65-F5344CB8AC3E}">
        <p14:creationId xmlns:p14="http://schemas.microsoft.com/office/powerpoint/2010/main" val="380580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2F49-54C4-1C9B-200F-0BFDE31B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0" i="0" spc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MLP Classifier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E125E-3A22-3D19-6DAE-CBF54E96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065" y="2123441"/>
            <a:ext cx="7753436" cy="4333530"/>
          </a:xfrm>
        </p:spPr>
      </p:pic>
    </p:spTree>
    <p:extLst>
      <p:ext uri="{BB962C8B-B14F-4D97-AF65-F5344CB8AC3E}">
        <p14:creationId xmlns:p14="http://schemas.microsoft.com/office/powerpoint/2010/main" val="383134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F7EB-EA95-1013-6741-AC27F90C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0D8D-6061-B779-D33F-BD0BE482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main findings of the study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MLP Classifier is the most suitable model for predicting accident severity using the given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3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C59-DCBF-6719-A593-302FD532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200" b="0" i="0" spc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</a:t>
            </a:r>
            <a:endParaRPr lang="en-US" sz="22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343B-C6F7-D386-715B-5F8C4592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otential solutions to address traffic congestion and reduce accident rates in New York City: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Promoting remote work policies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Staggering the start times of schools and businesses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Encouraging and supporting the adoption of autonomous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0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B236-8BF3-1E29-9535-8D426455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E592-ED1F-85CB-2581-2F6EB600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Possible avenues for future research: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Examining road accident data from various countries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more detailed information about drivers and their vehicles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psychological aspects of drivers and their influence on driving behaviors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9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03F769-B5EB-B297-C380-A382ABFC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152BDD-A60C-A88F-3D10-EF46074D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problem of car accidents in New York 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predicting injury severity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study: Identifying key factors and using machine learning to predict accident severity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1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2081-DA67-14AD-830C-D4F293B4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Questions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8EAC86A-6E1F-D67F-7218-05D866C3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502" y="22860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9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13C0-5B3C-91EF-A43A-857137DB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b="0" i="0" spc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and Preprocessing</a:t>
            </a:r>
            <a:endParaRPr lang="en-US" sz="22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922E-C4AE-E6B6-9FAA-EAC525D5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New York City traffic accident data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taken in preprocessing the data: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6297-03B7-C3BD-570B-B1E61EB5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26" y="0"/>
            <a:ext cx="9238434" cy="889592"/>
          </a:xfrm>
        </p:spPr>
        <p:txBody>
          <a:bodyPr/>
          <a:lstStyle/>
          <a:p>
            <a:r>
              <a:rPr lang="en-US" sz="2200" b="0" i="0" spc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Contributing Factors in NYC Car Accidents</a:t>
            </a:r>
            <a:endParaRPr lang="en-US" sz="22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A9E96-4D09-7C71-6B34-567CAC64E7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1" y="975360"/>
            <a:ext cx="9357359" cy="56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4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6897-0FCD-9CCB-61F7-366F79EF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26" y="333220"/>
            <a:ext cx="9238434" cy="857559"/>
          </a:xfrm>
        </p:spPr>
        <p:txBody>
          <a:bodyPr/>
          <a:lstStyle/>
          <a:p>
            <a:r>
              <a:rPr lang="en-US" sz="2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 Number of Injured Persons by Hour of Day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27B624-88B1-916D-1D9D-578E6CE49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80" y="1584960"/>
            <a:ext cx="844296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3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22D7-13F1-9E9B-BE25-EE579793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51" y="598405"/>
            <a:ext cx="9238434" cy="857559"/>
          </a:xfrm>
        </p:spPr>
        <p:txBody>
          <a:bodyPr/>
          <a:lstStyle/>
          <a:p>
            <a:pPr algn="ctr"/>
            <a:r>
              <a:rPr lang="en-US" sz="2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Number of Accidents by Day of Week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0DA672A-3922-B40A-613F-EA7D7D76A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8" y="1669832"/>
            <a:ext cx="6428104" cy="49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7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EAA1-EAB7-8B8F-7DA1-B104830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35845"/>
            <a:ext cx="9238434" cy="857559"/>
          </a:xfrm>
        </p:spPr>
        <p:txBody>
          <a:bodyPr/>
          <a:lstStyle/>
          <a:p>
            <a:pPr algn="ctr"/>
            <a:r>
              <a:rPr lang="en-US" sz="2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Top 10 Most Dangerous Intersections in NYC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865D31-9B99-4438-BEF4-AE3C2E4A3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05" y="2286000"/>
            <a:ext cx="839032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B783-98D1-F7E1-0527-96F681B7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333220"/>
            <a:ext cx="9238434" cy="857559"/>
          </a:xfrm>
        </p:spPr>
        <p:txBody>
          <a:bodyPr/>
          <a:lstStyle/>
          <a:p>
            <a:pPr algn="ctr"/>
            <a:r>
              <a:rPr lang="en-US" sz="2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Top 10 Most Commonly Involved Vehicle Types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606355-3F9E-C812-F6E9-1CC73A8DEB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58" y="1190779"/>
            <a:ext cx="783748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82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0C53-775A-440B-9E26-45D38B08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2" y="0"/>
            <a:ext cx="9238434" cy="857559"/>
          </a:xfrm>
        </p:spPr>
        <p:txBody>
          <a:bodyPr/>
          <a:lstStyle/>
          <a:p>
            <a:pPr algn="ctr"/>
            <a:r>
              <a:rPr lang="en-US" sz="2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Crashes by Year in NYC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C66EF58-C26C-0A0B-D011-F2D4DDC23E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7" y="1364524"/>
            <a:ext cx="5839565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3254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310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Söhne</vt:lpstr>
      <vt:lpstr>Times New Roman</vt:lpstr>
      <vt:lpstr>Trade Gothic Next Cond</vt:lpstr>
      <vt:lpstr>Trade Gothic Next Light</vt:lpstr>
      <vt:lpstr>PortalVTI</vt:lpstr>
      <vt:lpstr>Predicting Injury Severity in New York City Car Accidents: An Analysis of Factors Impacting Crash Severity Using Machine Learning by Md Mahamudul Hasan Khan CISC 602 Narasimhaswamy Banavara, Ph.D. May 09, 2023</vt:lpstr>
      <vt:lpstr>Introduction</vt:lpstr>
      <vt:lpstr>Dataset and Preprocessing</vt:lpstr>
      <vt:lpstr>Frequency of Contributing Factors in NYC Car Accidents</vt:lpstr>
      <vt:lpstr>EDA -  Number of Injured Persons by Hour of Day</vt:lpstr>
      <vt:lpstr>EDA - Number of Accidents by Day of Week</vt:lpstr>
      <vt:lpstr>EDA - Top 10 Most Dangerous Intersections in NYC</vt:lpstr>
      <vt:lpstr>EDA - Top 10 Most Commonly Involved Vehicle Types</vt:lpstr>
      <vt:lpstr>EDA - Crashes by Year in NYC</vt:lpstr>
      <vt:lpstr>EDA - Number of Accidents by Borough and Severity</vt:lpstr>
      <vt:lpstr>EDA - Number of Accidents In every Season</vt:lpstr>
      <vt:lpstr>Machine Learning Models</vt:lpstr>
      <vt:lpstr>Model Comparison Decision Tree classifier</vt:lpstr>
      <vt:lpstr>Model Comparison Random Forest Classifier</vt:lpstr>
      <vt:lpstr>Model Comparison Logistic Regression</vt:lpstr>
      <vt:lpstr>Model Comparison MLP Classifier</vt:lpstr>
      <vt:lpstr>Conclusion</vt:lpstr>
      <vt:lpstr>   Possible Solutions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Injury Severity in New York City Car Accidents: An Analysis of Factors Impacting Crash Severity Using Machine Learning by Md Mahamudul Hasan Khan CISC 602 Narasimhaswamy Banavara, Ph.D. May 09, 2023</dc:title>
  <dc:creator>Khan, Md Mahamudul Hasan (Student)</dc:creator>
  <cp:lastModifiedBy>Khan, Md Mahamudul Hasan (Student)</cp:lastModifiedBy>
  <cp:revision>2</cp:revision>
  <dcterms:created xsi:type="dcterms:W3CDTF">2023-05-09T12:53:31Z</dcterms:created>
  <dcterms:modified xsi:type="dcterms:W3CDTF">2023-05-09T21:10:29Z</dcterms:modified>
</cp:coreProperties>
</file>