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7"/>
  </p:notesMasterIdLst>
  <p:sldIdLst>
    <p:sldId id="257" r:id="rId2"/>
    <p:sldId id="277" r:id="rId3"/>
    <p:sldId id="267" r:id="rId4"/>
    <p:sldId id="268" r:id="rId5"/>
    <p:sldId id="276" r:id="rId6"/>
    <p:sldId id="270" r:id="rId7"/>
    <p:sldId id="271" r:id="rId8"/>
    <p:sldId id="272" r:id="rId9"/>
    <p:sldId id="273" r:id="rId10"/>
    <p:sldId id="278" r:id="rId11"/>
    <p:sldId id="281" r:id="rId12"/>
    <p:sldId id="282" r:id="rId13"/>
    <p:sldId id="274" r:id="rId14"/>
    <p:sldId id="275" r:id="rId15"/>
    <p:sldId id="284" r:id="rId16"/>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57"/>
            <p14:sldId id="277"/>
            <p14:sldId id="267"/>
          </p14:sldIdLst>
        </p14:section>
        <p14:section name="Inteoduction" id="{34C61D3D-3DDA-8544-919D-38908B71CF6E}">
          <p14:sldIdLst>
            <p14:sldId id="268"/>
            <p14:sldId id="276"/>
          </p14:sldIdLst>
        </p14:section>
        <p14:section name="DS Used" id="{DBB0F080-D76F-2449-A8A8-97428CE5CDE4}">
          <p14:sldIdLst>
            <p14:sldId id="270"/>
            <p14:sldId id="271"/>
          </p14:sldIdLst>
        </p14:section>
        <p14:section name="Function" id="{D01103C6-D9B4-874A-903D-1D54C47D2E73}">
          <p14:sldIdLst>
            <p14:sldId id="272"/>
            <p14:sldId id="273"/>
            <p14:sldId id="278"/>
            <p14:sldId id="281"/>
            <p14:sldId id="282"/>
          </p14:sldIdLst>
        </p14:section>
        <p14:section name="Conclusion" id="{17ED8106-7472-CA40-A9D6-5927206203E6}">
          <p14:sldIdLst>
            <p14:sldId id="274"/>
            <p14:sldId id="275"/>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31D"/>
    <a:srgbClr val="101519"/>
    <a:srgbClr val="273E32"/>
    <a:srgbClr val="0D141A"/>
    <a:srgbClr val="0F141A"/>
    <a:srgbClr val="10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20F875-06B7-9942-BB3F-E42935B55AD6}" v="51" dt="2023-10-03T07:12:44.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96"/>
    <p:restoredTop sz="96860"/>
  </p:normalViewPr>
  <p:slideViewPr>
    <p:cSldViewPr snapToGrid="0" snapToObjects="1">
      <p:cViewPr varScale="1">
        <p:scale>
          <a:sx n="92" d="100"/>
          <a:sy n="92" d="100"/>
        </p:scale>
        <p:origin x="562"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t>5/19/2024</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707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13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BE92847-51ED-1449-A9AF-8F855167E8E6}" type="slidenum">
              <a:t>3</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t>5</a:t>
            </a:fld>
            <a:endParaRPr lang="en-LT"/>
          </a:p>
        </p:txBody>
      </p:sp>
    </p:spTree>
    <p:extLst>
      <p:ext uri="{BB962C8B-B14F-4D97-AF65-F5344CB8AC3E}">
        <p14:creationId xmlns:p14="http://schemas.microsoft.com/office/powerpoint/2010/main" val="240416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7</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9</a:t>
            </a:fld>
            <a:endParaRPr lang="en-LT"/>
          </a:p>
        </p:txBody>
      </p:sp>
    </p:spTree>
    <p:extLst>
      <p:ext uri="{BB962C8B-B14F-4D97-AF65-F5344CB8AC3E}">
        <p14:creationId xmlns:p14="http://schemas.microsoft.com/office/powerpoint/2010/main" val="176930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10</a:t>
            </a:fld>
            <a:endParaRPr lang="en-LT"/>
          </a:p>
        </p:txBody>
      </p:sp>
    </p:spTree>
    <p:extLst>
      <p:ext uri="{BB962C8B-B14F-4D97-AF65-F5344CB8AC3E}">
        <p14:creationId xmlns:p14="http://schemas.microsoft.com/office/powerpoint/2010/main" val="1827418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11</a:t>
            </a:fld>
            <a:endParaRPr lang="en-LT"/>
          </a:p>
        </p:txBody>
      </p:sp>
    </p:spTree>
    <p:extLst>
      <p:ext uri="{BB962C8B-B14F-4D97-AF65-F5344CB8AC3E}">
        <p14:creationId xmlns:p14="http://schemas.microsoft.com/office/powerpoint/2010/main" val="353229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12</a:t>
            </a:fld>
            <a:endParaRPr lang="en-LT"/>
          </a:p>
        </p:txBody>
      </p:sp>
    </p:spTree>
    <p:extLst>
      <p:ext uri="{BB962C8B-B14F-4D97-AF65-F5344CB8AC3E}">
        <p14:creationId xmlns:p14="http://schemas.microsoft.com/office/powerpoint/2010/main" val="426808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5/19/2024</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5/19/2024</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5/19/2024</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5/19/2024</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5/19/2024</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5/19/2024</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5/19/2024</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5/19/2024</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5/19/2024</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5/19/2024</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5/19/2024</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5/19/2024</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3.jpg"/><Relationship Id="rId7"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jpg"/><Relationship Id="rId11" Type="http://schemas.openxmlformats.org/officeDocument/2006/relationships/image" Target="../media/image23.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4.jpg"/><Relationship Id="rId9" Type="http://schemas.openxmlformats.org/officeDocument/2006/relationships/image" Target="../media/image21.jpg"/></Relationships>
</file>

<file path=ppt/slides/_rels/slide11.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3.jpg"/><Relationship Id="rId7"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jpg"/><Relationship Id="rId11" Type="http://schemas.openxmlformats.org/officeDocument/2006/relationships/image" Target="../media/image23.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4.jpg"/><Relationship Id="rId9" Type="http://schemas.openxmlformats.org/officeDocument/2006/relationships/image" Target="../media/image21.jpg"/></Relationships>
</file>

<file path=ppt/slides/_rels/slide12.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3.jpg"/><Relationship Id="rId7"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jpg"/><Relationship Id="rId11" Type="http://schemas.openxmlformats.org/officeDocument/2006/relationships/image" Target="../media/image23.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4.jpg"/><Relationship Id="rId9"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4.pn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4.pn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6.jp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11" Type="http://schemas.openxmlformats.org/officeDocument/2006/relationships/image" Target="../media/image90.png"/><Relationship Id="rId5" Type="http://schemas.openxmlformats.org/officeDocument/2006/relationships/image" Target="../media/image8.png"/><Relationship Id="rId1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9.png"/><Relationship Id="rId14" Type="http://schemas.openxmlformats.org/officeDocument/2006/relationships/image" Target="../media/image100.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2.pn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6.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90"/>
        <p:cNvGrpSpPr/>
        <p:nvPr/>
      </p:nvGrpSpPr>
      <p:grpSpPr>
        <a:xfrm>
          <a:off x="0" y="0"/>
          <a:ext cx="0" cy="0"/>
          <a:chOff x="0" y="0"/>
          <a:chExt cx="0" cy="0"/>
        </a:xfrm>
      </p:grpSpPr>
      <p:sp>
        <p:nvSpPr>
          <p:cNvPr id="91" name="Google Shape;91;p2"/>
          <p:cNvSpPr txBox="1"/>
          <p:nvPr/>
        </p:nvSpPr>
        <p:spPr>
          <a:xfrm>
            <a:off x="-14937200" y="1017598"/>
            <a:ext cx="121920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rgbClr val="0C0C0C"/>
                </a:solidFill>
                <a:latin typeface="Overlock"/>
                <a:ea typeface="Overlock"/>
                <a:cs typeface="Overlock"/>
                <a:sym typeface="Overlock"/>
              </a:rPr>
              <a:t>Team Introduction</a:t>
            </a:r>
            <a:endParaRPr sz="5400">
              <a:solidFill>
                <a:srgbClr val="0C0C0C"/>
              </a:solidFill>
              <a:latin typeface="Overlock"/>
              <a:ea typeface="Overlock"/>
              <a:cs typeface="Overlock"/>
              <a:sym typeface="Overlock"/>
            </a:endParaRPr>
          </a:p>
        </p:txBody>
      </p:sp>
      <p:sp>
        <p:nvSpPr>
          <p:cNvPr id="95" name="Google Shape;95;p2"/>
          <p:cNvSpPr/>
          <p:nvPr/>
        </p:nvSpPr>
        <p:spPr>
          <a:xfrm>
            <a:off x="3315081" y="10498643"/>
            <a:ext cx="1722783" cy="1653209"/>
          </a:xfrm>
          <a:prstGeom prst="flowChartConnector">
            <a:avLst/>
          </a:prstGeom>
          <a:blipFill rotWithShape="1">
            <a:blip r:embed="rId4">
              <a:alphaModFix/>
            </a:blip>
            <a:stretch>
              <a:fillRect/>
            </a:stretch>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
          <p:cNvSpPr/>
          <p:nvPr/>
        </p:nvSpPr>
        <p:spPr>
          <a:xfrm>
            <a:off x="10469217" y="10883362"/>
            <a:ext cx="1722783" cy="1653209"/>
          </a:xfrm>
          <a:prstGeom prst="flowChartConnector">
            <a:avLst/>
          </a:prstGeom>
          <a:blipFill rotWithShape="1">
            <a:blip r:embed="rId5"/>
            <a:stretch>
              <a:fillRect/>
            </a:stretch>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
          <p:cNvSpPr txBox="1"/>
          <p:nvPr/>
        </p:nvSpPr>
        <p:spPr>
          <a:xfrm>
            <a:off x="14181992" y="13094820"/>
            <a:ext cx="2686929"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Overlock" panose="020B0604020202020204" charset="0"/>
                <a:ea typeface="Overlock"/>
                <a:cs typeface="Overlock"/>
                <a:sym typeface="Overlock"/>
              </a:rPr>
              <a:t>SUVOSING PARTHO</a:t>
            </a:r>
            <a:endParaRPr lang="en-US" sz="2000">
              <a:latin typeface="Overlock" panose="020B0604020202020204" charset="0"/>
            </a:endParaRPr>
          </a:p>
          <a:p>
            <a:pPr marL="0" marR="0" lvl="0" indent="0" algn="ctr" rtl="0">
              <a:spcBef>
                <a:spcPts val="0"/>
              </a:spcBef>
              <a:spcAft>
                <a:spcPts val="0"/>
              </a:spcAft>
              <a:buNone/>
            </a:pPr>
            <a:r>
              <a:rPr lang="en-US" sz="2000">
                <a:solidFill>
                  <a:schemeClr val="dk1"/>
                </a:solidFill>
                <a:latin typeface="Overlock" panose="020B0604020202020204" charset="0"/>
                <a:ea typeface="Overlock"/>
                <a:cs typeface="Overlock"/>
                <a:sym typeface="Overlock"/>
              </a:rPr>
              <a:t>ID - 1445</a:t>
            </a:r>
            <a:endParaRPr lang="en-US" sz="2000">
              <a:latin typeface="Overlock" panose="020B0604020202020204" charset="0"/>
            </a:endParaRPr>
          </a:p>
        </p:txBody>
      </p:sp>
      <p:sp>
        <p:nvSpPr>
          <p:cNvPr id="99" name="Google Shape;99;p2"/>
          <p:cNvSpPr txBox="1"/>
          <p:nvPr/>
        </p:nvSpPr>
        <p:spPr>
          <a:xfrm>
            <a:off x="-5228888" y="9024323"/>
            <a:ext cx="2686929"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a:latin typeface="Overlock" panose="020B0604020202020204" charset="0"/>
              </a:rPr>
              <a:t>Nahid Mahbub</a:t>
            </a:r>
          </a:p>
          <a:p>
            <a:pPr marL="0" marR="0" lvl="0" indent="0" algn="ctr" rtl="0">
              <a:spcBef>
                <a:spcPts val="0"/>
              </a:spcBef>
              <a:spcAft>
                <a:spcPts val="0"/>
              </a:spcAft>
              <a:buNone/>
            </a:pPr>
            <a:r>
              <a:rPr lang="en-US" sz="2200">
                <a:latin typeface="Overlock" panose="020B0604020202020204" charset="0"/>
              </a:rPr>
              <a:t>ID - 1632</a:t>
            </a:r>
            <a:endParaRPr sz="2200">
              <a:latin typeface="Overlock" panose="020B0604020202020204" charset="0"/>
            </a:endParaRPr>
          </a:p>
        </p:txBody>
      </p:sp>
      <p:sp>
        <p:nvSpPr>
          <p:cNvPr id="100" name="Google Shape;100;p2"/>
          <p:cNvSpPr txBox="1"/>
          <p:nvPr/>
        </p:nvSpPr>
        <p:spPr>
          <a:xfrm>
            <a:off x="3979729" y="11325247"/>
            <a:ext cx="2116271"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a:solidFill>
                  <a:schemeClr val="dk1"/>
                </a:solidFill>
                <a:latin typeface="Overlock"/>
                <a:ea typeface="Overlock"/>
                <a:cs typeface="Overlock"/>
                <a:sym typeface="Overlock"/>
              </a:rPr>
              <a:t>Nayeem Hasan</a:t>
            </a:r>
            <a:endParaRPr lang="en-US" sz="2400"/>
          </a:p>
          <a:p>
            <a:pPr marL="0" marR="0" lvl="0" indent="0" algn="ctr" rtl="0">
              <a:spcBef>
                <a:spcPts val="0"/>
              </a:spcBef>
              <a:spcAft>
                <a:spcPts val="0"/>
              </a:spcAft>
              <a:buNone/>
            </a:pPr>
            <a:r>
              <a:rPr lang="en-US" sz="2200">
                <a:solidFill>
                  <a:schemeClr val="dk1"/>
                </a:solidFill>
                <a:latin typeface="Overlock"/>
                <a:ea typeface="Overlock"/>
                <a:cs typeface="Overlock"/>
                <a:sym typeface="Overlock"/>
              </a:rPr>
              <a:t>ID - 1003</a:t>
            </a:r>
            <a:endParaRPr lang="en-US" sz="2400"/>
          </a:p>
        </p:txBody>
      </p:sp>
      <p:sp>
        <p:nvSpPr>
          <p:cNvPr id="101" name="Google Shape;101;p2"/>
          <p:cNvSpPr txBox="1"/>
          <p:nvPr/>
        </p:nvSpPr>
        <p:spPr>
          <a:xfrm>
            <a:off x="15525456" y="13745849"/>
            <a:ext cx="1974982"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a:solidFill>
                  <a:schemeClr val="dk1"/>
                </a:solidFill>
                <a:latin typeface="Overlock"/>
                <a:ea typeface="Overlock"/>
                <a:cs typeface="Overlock"/>
                <a:sym typeface="Overlock"/>
              </a:rPr>
              <a:t>Awal Hossan</a:t>
            </a:r>
          </a:p>
          <a:p>
            <a:pPr marL="0" marR="0" lvl="0" indent="0" algn="ctr" rtl="0">
              <a:spcBef>
                <a:spcPts val="0"/>
              </a:spcBef>
              <a:spcAft>
                <a:spcPts val="0"/>
              </a:spcAft>
              <a:buNone/>
            </a:pPr>
            <a:r>
              <a:rPr lang="en-US" sz="2200">
                <a:solidFill>
                  <a:schemeClr val="dk1"/>
                </a:solidFill>
                <a:latin typeface="Overlock"/>
                <a:ea typeface="Overlock"/>
                <a:cs typeface="Overlock"/>
                <a:sym typeface="Overlock"/>
              </a:rPr>
              <a:t>ID - 1840</a:t>
            </a:r>
            <a:endParaRPr sz="2200">
              <a:solidFill>
                <a:schemeClr val="dk1"/>
              </a:solidFill>
              <a:latin typeface="Overlock"/>
              <a:ea typeface="Overlock"/>
              <a:cs typeface="Overlock"/>
              <a:sym typeface="Overlock"/>
            </a:endParaRPr>
          </a:p>
        </p:txBody>
      </p:sp>
      <p:sp>
        <p:nvSpPr>
          <p:cNvPr id="2" name="Google Shape;93;p2">
            <a:extLst>
              <a:ext uri="{FF2B5EF4-FFF2-40B4-BE49-F238E27FC236}">
                <a16:creationId xmlns:a16="http://schemas.microsoft.com/office/drawing/2014/main" id="{BCBCBFE0-9590-A858-507E-1A757B8B4B0D}"/>
              </a:ext>
            </a:extLst>
          </p:cNvPr>
          <p:cNvSpPr/>
          <p:nvPr/>
        </p:nvSpPr>
        <p:spPr>
          <a:xfrm>
            <a:off x="8483433" y="12094688"/>
            <a:ext cx="1722783" cy="1653209"/>
          </a:xfrm>
          <a:prstGeom prst="flowChartConnector">
            <a:avLst/>
          </a:prstGeom>
          <a:blipFill rotWithShape="1">
            <a:blip r:embed="rId6">
              <a:alphaModFix/>
            </a:blip>
            <a:stretch>
              <a:fillRect/>
            </a:stretch>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92;p2">
            <a:extLst>
              <a:ext uri="{FF2B5EF4-FFF2-40B4-BE49-F238E27FC236}">
                <a16:creationId xmlns:a16="http://schemas.microsoft.com/office/drawing/2014/main" id="{79609B4C-BE85-C400-7A02-515EF9BE7C47}"/>
              </a:ext>
            </a:extLst>
          </p:cNvPr>
          <p:cNvSpPr/>
          <p:nvPr/>
        </p:nvSpPr>
        <p:spPr>
          <a:xfrm>
            <a:off x="-10357950" y="3246907"/>
            <a:ext cx="1722783" cy="1653209"/>
          </a:xfrm>
          <a:prstGeom prst="flowChartConnector">
            <a:avLst/>
          </a:prstGeom>
          <a:blipFill rotWithShape="1">
            <a:blip r:embed="rId7">
              <a:alphaModFix/>
            </a:blip>
            <a:stretch>
              <a:fillRect/>
            </a:stretch>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84;p1">
            <a:extLst>
              <a:ext uri="{FF2B5EF4-FFF2-40B4-BE49-F238E27FC236}">
                <a16:creationId xmlns:a16="http://schemas.microsoft.com/office/drawing/2014/main" id="{E5AAA03F-749B-2A19-6E35-3E49E3791468}"/>
              </a:ext>
            </a:extLst>
          </p:cNvPr>
          <p:cNvSpPr txBox="1"/>
          <p:nvPr/>
        </p:nvSpPr>
        <p:spPr>
          <a:xfrm>
            <a:off x="0" y="517803"/>
            <a:ext cx="12192000"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i="0" u="none" strike="noStrike" cap="none">
                <a:solidFill>
                  <a:srgbClr val="0C0C0C"/>
                </a:solidFill>
                <a:ea typeface="Arial"/>
                <a:cs typeface="Arial"/>
                <a:sym typeface="Arial"/>
              </a:rPr>
              <a:t>Text Compressor </a:t>
            </a:r>
            <a:endParaRPr sz="6600" b="1" i="0" u="none" strike="noStrike" cap="none">
              <a:solidFill>
                <a:srgbClr val="0C0C0C"/>
              </a:solidFill>
              <a:ea typeface="Calibri"/>
              <a:cs typeface="Calibri"/>
              <a:sym typeface="Calibri"/>
            </a:endParaRPr>
          </a:p>
        </p:txBody>
      </p:sp>
      <p:sp>
        <p:nvSpPr>
          <p:cNvPr id="5" name="Google Shape;85;p1">
            <a:extLst>
              <a:ext uri="{FF2B5EF4-FFF2-40B4-BE49-F238E27FC236}">
                <a16:creationId xmlns:a16="http://schemas.microsoft.com/office/drawing/2014/main" id="{DD8ACF64-DCAD-CCC4-1C63-256AF71E5A3C}"/>
              </a:ext>
            </a:extLst>
          </p:cNvPr>
          <p:cNvSpPr txBox="1"/>
          <p:nvPr/>
        </p:nvSpPr>
        <p:spPr>
          <a:xfrm>
            <a:off x="647700" y="3139321"/>
            <a:ext cx="46293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rgbClr val="0C0C0C"/>
                </a:solidFill>
                <a:latin typeface="Overlock"/>
                <a:ea typeface="Overlock"/>
                <a:cs typeface="Overlock"/>
                <a:sym typeface="Overlock"/>
              </a:rPr>
              <a:t>Presented by :</a:t>
            </a:r>
            <a:endParaRPr sz="2800" b="0" i="0" u="none" strike="noStrike" cap="none">
              <a:solidFill>
                <a:srgbClr val="0C0C0C"/>
              </a:solidFill>
              <a:latin typeface="Overlock"/>
              <a:ea typeface="Overlock"/>
              <a:cs typeface="Overlock"/>
              <a:sym typeface="Overlock"/>
            </a:endParaRPr>
          </a:p>
          <a:p>
            <a:pPr marL="0" marR="0" lvl="0" indent="0" algn="l" rtl="0">
              <a:spcBef>
                <a:spcPts val="0"/>
              </a:spcBef>
              <a:spcAft>
                <a:spcPts val="0"/>
              </a:spcAft>
              <a:buNone/>
            </a:pPr>
            <a:r>
              <a:rPr lang="en-US" sz="2800" b="0" i="0" u="none" strike="noStrike" cap="none">
                <a:solidFill>
                  <a:schemeClr val="dk1"/>
                </a:solidFill>
                <a:latin typeface="Overlock"/>
                <a:ea typeface="Overlock"/>
                <a:cs typeface="Overlock"/>
                <a:sym typeface="Overlock"/>
              </a:rPr>
              <a:t>Binary Builders</a:t>
            </a:r>
            <a:endParaRPr sz="2800" b="0" i="0" u="none" strike="noStrike" cap="none">
              <a:solidFill>
                <a:srgbClr val="0C0C0C"/>
              </a:solidFill>
              <a:latin typeface="Overlock"/>
              <a:ea typeface="Overlock"/>
              <a:cs typeface="Overlock"/>
              <a:sym typeface="Overlock"/>
            </a:endParaRPr>
          </a:p>
          <a:p>
            <a:pPr marL="0" marR="0" lvl="0" indent="0" algn="l" rtl="0">
              <a:spcBef>
                <a:spcPts val="0"/>
              </a:spcBef>
              <a:spcAft>
                <a:spcPts val="0"/>
              </a:spcAft>
              <a:buNone/>
            </a:pPr>
            <a:r>
              <a:rPr lang="en-US" sz="2800">
                <a:solidFill>
                  <a:srgbClr val="0C0C0C"/>
                </a:solidFill>
                <a:latin typeface="Overlock"/>
                <a:ea typeface="Overlock"/>
                <a:cs typeface="Overlock"/>
                <a:sym typeface="Overlock"/>
              </a:rPr>
              <a:t>CSE - 64_E</a:t>
            </a:r>
            <a:endParaRPr sz="2800">
              <a:solidFill>
                <a:srgbClr val="0C0C0C"/>
              </a:solidFill>
              <a:latin typeface="Overlock"/>
              <a:ea typeface="Overlock"/>
              <a:cs typeface="Overlock"/>
              <a:sym typeface="Overlock"/>
            </a:endParaRPr>
          </a:p>
        </p:txBody>
      </p:sp>
      <p:sp>
        <p:nvSpPr>
          <p:cNvPr id="6" name="Google Shape;86;p1">
            <a:extLst>
              <a:ext uri="{FF2B5EF4-FFF2-40B4-BE49-F238E27FC236}">
                <a16:creationId xmlns:a16="http://schemas.microsoft.com/office/drawing/2014/main" id="{148CF3A7-01A3-A044-C639-D25A7699531D}"/>
              </a:ext>
            </a:extLst>
          </p:cNvPr>
          <p:cNvSpPr txBox="1"/>
          <p:nvPr/>
        </p:nvSpPr>
        <p:spPr>
          <a:xfrm>
            <a:off x="7219950" y="4093428"/>
            <a:ext cx="4972050"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Overlock" panose="020B0604020202020204"/>
                <a:ea typeface="Overlock" panose="020B0604020202020204"/>
                <a:cs typeface="Overlock" panose="020B0604020202020204"/>
                <a:sym typeface="Overlock"/>
              </a:rPr>
              <a:t>Presented to :</a:t>
            </a:r>
            <a:endParaRPr sz="2800">
              <a:latin typeface="Overlock" panose="020B0604020202020204"/>
            </a:endParaRPr>
          </a:p>
          <a:p>
            <a:pPr marL="0" marR="0" lvl="0" indent="0" algn="l" rtl="0">
              <a:spcBef>
                <a:spcPts val="0"/>
              </a:spcBef>
              <a:spcAft>
                <a:spcPts val="0"/>
              </a:spcAft>
              <a:buNone/>
            </a:pPr>
            <a:r>
              <a:rPr lang="en-US" sz="2800"/>
              <a:t>Most. Hasna Hena</a:t>
            </a:r>
          </a:p>
          <a:p>
            <a:pPr marL="0" marR="0" lvl="0" indent="0" algn="l" rtl="0">
              <a:spcBef>
                <a:spcPts val="0"/>
              </a:spcBef>
              <a:spcAft>
                <a:spcPts val="0"/>
              </a:spcAft>
              <a:buNone/>
            </a:pPr>
            <a:r>
              <a:rPr lang="en-US" sz="2800"/>
              <a:t>Assistant Professor</a:t>
            </a:r>
          </a:p>
          <a:p>
            <a:pPr marL="0" marR="0" lvl="0" indent="0" algn="l" rtl="0">
              <a:spcBef>
                <a:spcPts val="0"/>
              </a:spcBef>
              <a:spcAft>
                <a:spcPts val="0"/>
              </a:spcAft>
              <a:buNone/>
            </a:pPr>
            <a:r>
              <a:rPr lang="en-US" sz="2800" b="0">
                <a:effectLst/>
              </a:rPr>
              <a:t>Department of CSE</a:t>
            </a:r>
          </a:p>
          <a:p>
            <a:pPr marL="0" marR="0" lvl="0" indent="0" algn="l" rtl="0">
              <a:spcBef>
                <a:spcPts val="0"/>
              </a:spcBef>
              <a:spcAft>
                <a:spcPts val="0"/>
              </a:spcAft>
              <a:buNone/>
            </a:pPr>
            <a:r>
              <a:rPr lang="en-US" sz="2800">
                <a:solidFill>
                  <a:schemeClr val="dk1"/>
                </a:solidFill>
                <a:latin typeface="Overlock"/>
                <a:ea typeface="Overlock"/>
                <a:cs typeface="Overlock"/>
                <a:sym typeface="Overlock"/>
              </a:rPr>
              <a:t>Daffodil International University</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13" name="Picture 12" descr="A close-up of dots and lines&#10;&#10;Description automatically generated">
            <a:extLst>
              <a:ext uri="{FF2B5EF4-FFF2-40B4-BE49-F238E27FC236}">
                <a16:creationId xmlns:a16="http://schemas.microsoft.com/office/drawing/2014/main" id="{9FB42915-C3EA-C2D5-6A95-99E88F01E68F}"/>
              </a:ext>
            </a:extLst>
          </p:cNvPr>
          <p:cNvPicPr>
            <a:picLocks noChangeAspect="1"/>
          </p:cNvPicPr>
          <p:nvPr/>
        </p:nvPicPr>
        <p:blipFill>
          <a:blip r:embed="rId4"/>
          <a:stretch>
            <a:fillRect/>
          </a:stretch>
        </p:blipFill>
        <p:spPr>
          <a:xfrm>
            <a:off x="0" y="0"/>
            <a:ext cx="12192000" cy="6858000"/>
          </a:xfrm>
          <a:prstGeom prst="rect">
            <a:avLst/>
          </a:prstGeom>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useBgFill="1">
        <p:nvSpPr>
          <p:cNvPr id="28" name="Oval 27">
            <a:extLst>
              <a:ext uri="{FF2B5EF4-FFF2-40B4-BE49-F238E27FC236}">
                <a16:creationId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0" name="Oval 29">
            <a:extLst>
              <a:ext uri="{FF2B5EF4-FFF2-40B4-BE49-F238E27FC236}">
                <a16:creationId xmlns:a16="http://schemas.microsoft.com/office/drawing/2014/main" id="{9429F179-E309-5B4C-9AC1-9EAF871D7405}"/>
              </a:ext>
            </a:extLst>
          </p:cNvPr>
          <p:cNvSpPr/>
          <p:nvPr/>
        </p:nvSpPr>
        <p:spPr>
          <a:xfrm>
            <a:off x="9288907" y="1657274"/>
            <a:ext cx="1030414" cy="103041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1" name="Oval 30">
            <a:extLst>
              <a:ext uri="{FF2B5EF4-FFF2-40B4-BE49-F238E27FC236}">
                <a16:creationId xmlns:a16="http://schemas.microsoft.com/office/drawing/2014/main" id="{D53930A9-9ED7-C347-B138-C9D92018A994}"/>
              </a:ext>
            </a:extLst>
          </p:cNvPr>
          <p:cNvSpPr/>
          <p:nvPr/>
        </p:nvSpPr>
        <p:spPr>
          <a:xfrm>
            <a:off x="10018836" y="2564904"/>
            <a:ext cx="1728192" cy="172819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7" name="Picture 6" descr="A diagram of a tree&#10;&#10;Description automatically generated">
            <a:extLst>
              <a:ext uri="{FF2B5EF4-FFF2-40B4-BE49-F238E27FC236}">
                <a16:creationId xmlns:a16="http://schemas.microsoft.com/office/drawing/2014/main" id="{707832F9-9E3C-2E58-B237-80CB51BAD40D}"/>
              </a:ext>
            </a:extLst>
          </p:cNvPr>
          <p:cNvPicPr>
            <a:picLocks noChangeAspect="1"/>
          </p:cNvPicPr>
          <p:nvPr/>
        </p:nvPicPr>
        <p:blipFill>
          <a:blip r:embed="rId5"/>
          <a:stretch>
            <a:fillRect/>
          </a:stretch>
        </p:blipFill>
        <p:spPr>
          <a:xfrm>
            <a:off x="-10008133" y="-7460970"/>
            <a:ext cx="8015844" cy="6858000"/>
          </a:xfrm>
          <a:prstGeom prst="rect">
            <a:avLst/>
          </a:prstGeom>
        </p:spPr>
      </p:pic>
      <p:pic>
        <p:nvPicPr>
          <p:cNvPr id="9" name="Picture 8" descr="A diagram of a tree&#10;&#10;Description automatically generated">
            <a:extLst>
              <a:ext uri="{FF2B5EF4-FFF2-40B4-BE49-F238E27FC236}">
                <a16:creationId xmlns:a16="http://schemas.microsoft.com/office/drawing/2014/main" id="{78ABB1AA-1CCA-A044-3549-8CB1BD17BAE7}"/>
              </a:ext>
            </a:extLst>
          </p:cNvPr>
          <p:cNvPicPr>
            <a:picLocks noChangeAspect="1"/>
          </p:cNvPicPr>
          <p:nvPr/>
        </p:nvPicPr>
        <p:blipFill>
          <a:blip r:embed="rId6"/>
          <a:stretch>
            <a:fillRect/>
          </a:stretch>
        </p:blipFill>
        <p:spPr>
          <a:xfrm>
            <a:off x="19695069" y="736042"/>
            <a:ext cx="4141589" cy="6858000"/>
          </a:xfrm>
          <a:prstGeom prst="rect">
            <a:avLst/>
          </a:prstGeom>
        </p:spPr>
      </p:pic>
      <p:pic>
        <p:nvPicPr>
          <p:cNvPr id="14" name="Picture 13" descr="A diagram of a tree&#10;&#10;Description automatically generated">
            <a:extLst>
              <a:ext uri="{FF2B5EF4-FFF2-40B4-BE49-F238E27FC236}">
                <a16:creationId xmlns:a16="http://schemas.microsoft.com/office/drawing/2014/main" id="{A35F4616-09E8-AC66-3914-A2C2C5C77E11}"/>
              </a:ext>
            </a:extLst>
          </p:cNvPr>
          <p:cNvPicPr>
            <a:picLocks noChangeAspect="1"/>
          </p:cNvPicPr>
          <p:nvPr/>
        </p:nvPicPr>
        <p:blipFill>
          <a:blip r:embed="rId7"/>
          <a:stretch>
            <a:fillRect/>
          </a:stretch>
        </p:blipFill>
        <p:spPr>
          <a:xfrm>
            <a:off x="-19029627" y="-2564904"/>
            <a:ext cx="5422106" cy="6858000"/>
          </a:xfrm>
          <a:prstGeom prst="rect">
            <a:avLst/>
          </a:prstGeom>
        </p:spPr>
      </p:pic>
      <p:pic>
        <p:nvPicPr>
          <p:cNvPr id="16" name="Picture 15" descr="A diagram of a tree&#10;&#10;Description automatically generated">
            <a:extLst>
              <a:ext uri="{FF2B5EF4-FFF2-40B4-BE49-F238E27FC236}">
                <a16:creationId xmlns:a16="http://schemas.microsoft.com/office/drawing/2014/main" id="{63368528-2485-E3CC-8C45-0331ADF89FE4}"/>
              </a:ext>
            </a:extLst>
          </p:cNvPr>
          <p:cNvPicPr>
            <a:picLocks noChangeAspect="1"/>
          </p:cNvPicPr>
          <p:nvPr/>
        </p:nvPicPr>
        <p:blipFill>
          <a:blip r:embed="rId8"/>
          <a:stretch>
            <a:fillRect/>
          </a:stretch>
        </p:blipFill>
        <p:spPr>
          <a:xfrm>
            <a:off x="-11202971" y="2729503"/>
            <a:ext cx="5550694" cy="6858000"/>
          </a:xfrm>
          <a:prstGeom prst="rect">
            <a:avLst/>
          </a:prstGeom>
        </p:spPr>
      </p:pic>
      <p:pic>
        <p:nvPicPr>
          <p:cNvPr id="18" name="Picture 17" descr="A diagram of a tree&#10;&#10;Description automatically generated">
            <a:extLst>
              <a:ext uri="{FF2B5EF4-FFF2-40B4-BE49-F238E27FC236}">
                <a16:creationId xmlns:a16="http://schemas.microsoft.com/office/drawing/2014/main" id="{867F81E6-B2C2-C712-4ECA-9C65C6C4F76B}"/>
              </a:ext>
            </a:extLst>
          </p:cNvPr>
          <p:cNvPicPr>
            <a:picLocks noChangeAspect="1"/>
          </p:cNvPicPr>
          <p:nvPr/>
        </p:nvPicPr>
        <p:blipFill>
          <a:blip r:embed="rId9"/>
          <a:stretch>
            <a:fillRect/>
          </a:stretch>
        </p:blipFill>
        <p:spPr>
          <a:xfrm>
            <a:off x="2920553" y="3429000"/>
            <a:ext cx="5849966" cy="2723444"/>
          </a:xfrm>
          <a:prstGeom prst="rect">
            <a:avLst/>
          </a:prstGeom>
        </p:spPr>
      </p:pic>
      <p:pic>
        <p:nvPicPr>
          <p:cNvPr id="20" name="Picture 19" descr="A group of circles with numbers&#10;&#10;Description automatically generated">
            <a:extLst>
              <a:ext uri="{FF2B5EF4-FFF2-40B4-BE49-F238E27FC236}">
                <a16:creationId xmlns:a16="http://schemas.microsoft.com/office/drawing/2014/main" id="{273A3BA1-48C2-79CE-8249-F31ECF77DC66}"/>
              </a:ext>
            </a:extLst>
          </p:cNvPr>
          <p:cNvPicPr>
            <a:picLocks noChangeAspect="1"/>
          </p:cNvPicPr>
          <p:nvPr/>
        </p:nvPicPr>
        <p:blipFill>
          <a:blip r:embed="rId10"/>
          <a:stretch>
            <a:fillRect/>
          </a:stretch>
        </p:blipFill>
        <p:spPr>
          <a:xfrm>
            <a:off x="144581" y="180302"/>
            <a:ext cx="5951419" cy="2804268"/>
          </a:xfrm>
          <a:prstGeom prst="rect">
            <a:avLst/>
          </a:prstGeom>
        </p:spPr>
      </p:pic>
      <p:pic>
        <p:nvPicPr>
          <p:cNvPr id="22" name="Picture 21" descr="A diagram of a tree&#10;&#10;Description automatically generated">
            <a:extLst>
              <a:ext uri="{FF2B5EF4-FFF2-40B4-BE49-F238E27FC236}">
                <a16:creationId xmlns:a16="http://schemas.microsoft.com/office/drawing/2014/main" id="{5F495825-271B-1B41-BFBE-7FA1C5214B3A}"/>
              </a:ext>
            </a:extLst>
          </p:cNvPr>
          <p:cNvPicPr>
            <a:picLocks noChangeAspect="1"/>
          </p:cNvPicPr>
          <p:nvPr/>
        </p:nvPicPr>
        <p:blipFill>
          <a:blip r:embed="rId11"/>
          <a:stretch>
            <a:fillRect/>
          </a:stretch>
        </p:blipFill>
        <p:spPr>
          <a:xfrm>
            <a:off x="6340594" y="180302"/>
            <a:ext cx="5706825" cy="2804267"/>
          </a:xfrm>
          <a:prstGeom prst="rect">
            <a:avLst/>
          </a:prstGeom>
        </p:spPr>
      </p:pic>
    </p:spTree>
    <p:extLst>
      <p:ext uri="{BB962C8B-B14F-4D97-AF65-F5344CB8AC3E}">
        <p14:creationId xmlns:p14="http://schemas.microsoft.com/office/powerpoint/2010/main" val="344852983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3.54167E-6 -4.81481E-6 L 3.54167E-6 -0.13888 " pathEditMode="relative" rAng="0" ptsTypes="AA">
                                      <p:cBhvr>
                                        <p:cTn id="9" dur="2000" fill="hold"/>
                                        <p:tgtEl>
                                          <p:spTgt spid="28"/>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childTnLst>
                                  <p:subTnLst>
                                    <p:set>
                                      <p:cBhvr override="childStyle">
                                        <p:cTn dur="1" fill="hold" display="0" masterRel="sameClick" afterEffect="1">
                                          <p:stCondLst>
                                            <p:cond evt="end" delay="0">
                                              <p:tn val="10"/>
                                            </p:cond>
                                          </p:stCondLst>
                                        </p:cTn>
                                        <p:tgtEl>
                                          <p:spTgt spid="3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3.54167E-6 3.33333E-6 L 3.54167E-6 -0.13889 " pathEditMode="relative" rAng="0" ptsTypes="AA">
                                      <p:cBhvr>
                                        <p:cTn id="14" dur="2000" fill="hold"/>
                                        <p:tgtEl>
                                          <p:spTgt spid="3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subTnLst>
                                    <p:set>
                                      <p:cBhvr override="childStyle">
                                        <p:cTn dur="1" fill="hold" display="0" masterRel="sameClick" afterEffect="1">
                                          <p:stCondLst>
                                            <p:cond evt="end" delay="0">
                                              <p:tn val="15"/>
                                            </p:cond>
                                          </p:stCondLst>
                                        </p:cTn>
                                        <p:tgtEl>
                                          <p:spTgt spid="31"/>
                                        </p:tgtEl>
                                        <p:attrNameLst>
                                          <p:attrName>style.visibility</p:attrName>
                                        </p:attrNameLst>
                                      </p:cBhvr>
                                      <p:to>
                                        <p:strVal val="hidden"/>
                                      </p:to>
                                    </p:set>
                                  </p:subTnLst>
                                </p:cTn>
                              </p:par>
                              <p:par>
                                <p:cTn id="18" presetID="64" presetClass="path" presetSubtype="0" repeatCount="indefinite" fill="hold" grpId="1" nodeType="withEffect">
                                  <p:stCondLst>
                                    <p:cond delay="800"/>
                                  </p:stCondLst>
                                  <p:childTnLst>
                                    <p:animMotion origin="layout" path="M 1.875E-6 0 L 1.875E-6 -0.13889 " pathEditMode="relative" rAng="0" ptsTypes="AA">
                                      <p:cBhvr>
                                        <p:cTn id="19" dur="2000" fill="hold"/>
                                        <p:tgtEl>
                                          <p:spTgt spid="3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1" grpId="0" animBg="1"/>
      <p:bldP spid="3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13" name="Picture 12" descr="A close-up of dots and lines&#10;&#10;Description automatically generated">
            <a:extLst>
              <a:ext uri="{FF2B5EF4-FFF2-40B4-BE49-F238E27FC236}">
                <a16:creationId xmlns:a16="http://schemas.microsoft.com/office/drawing/2014/main" id="{9FB42915-C3EA-C2D5-6A95-99E88F01E68F}"/>
              </a:ext>
            </a:extLst>
          </p:cNvPr>
          <p:cNvPicPr>
            <a:picLocks noChangeAspect="1"/>
          </p:cNvPicPr>
          <p:nvPr/>
        </p:nvPicPr>
        <p:blipFill>
          <a:blip r:embed="rId4"/>
          <a:stretch>
            <a:fillRect/>
          </a:stretch>
        </p:blipFill>
        <p:spPr>
          <a:xfrm>
            <a:off x="0" y="0"/>
            <a:ext cx="12192000" cy="6858000"/>
          </a:xfrm>
          <a:prstGeom prst="rect">
            <a:avLst/>
          </a:prstGeom>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useBgFill="1">
        <p:nvSpPr>
          <p:cNvPr id="28" name="Oval 27">
            <a:extLst>
              <a:ext uri="{FF2B5EF4-FFF2-40B4-BE49-F238E27FC236}">
                <a16:creationId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0" name="Oval 29">
            <a:extLst>
              <a:ext uri="{FF2B5EF4-FFF2-40B4-BE49-F238E27FC236}">
                <a16:creationId xmlns:a16="http://schemas.microsoft.com/office/drawing/2014/main" id="{9429F179-E309-5B4C-9AC1-9EAF871D7405}"/>
              </a:ext>
            </a:extLst>
          </p:cNvPr>
          <p:cNvSpPr/>
          <p:nvPr/>
        </p:nvSpPr>
        <p:spPr>
          <a:xfrm>
            <a:off x="9288907" y="1657274"/>
            <a:ext cx="1030414" cy="103041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1" name="Oval 30">
            <a:extLst>
              <a:ext uri="{FF2B5EF4-FFF2-40B4-BE49-F238E27FC236}">
                <a16:creationId xmlns:a16="http://schemas.microsoft.com/office/drawing/2014/main" id="{D53930A9-9ED7-C347-B138-C9D92018A994}"/>
              </a:ext>
            </a:extLst>
          </p:cNvPr>
          <p:cNvSpPr/>
          <p:nvPr/>
        </p:nvSpPr>
        <p:spPr>
          <a:xfrm>
            <a:off x="10018836" y="2564904"/>
            <a:ext cx="1728192" cy="172819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7" name="Picture 6" descr="A diagram of a tree&#10;&#10;Description automatically generated">
            <a:extLst>
              <a:ext uri="{FF2B5EF4-FFF2-40B4-BE49-F238E27FC236}">
                <a16:creationId xmlns:a16="http://schemas.microsoft.com/office/drawing/2014/main" id="{707832F9-9E3C-2E58-B237-80CB51BAD40D}"/>
              </a:ext>
            </a:extLst>
          </p:cNvPr>
          <p:cNvPicPr>
            <a:picLocks noChangeAspect="1"/>
          </p:cNvPicPr>
          <p:nvPr/>
        </p:nvPicPr>
        <p:blipFill>
          <a:blip r:embed="rId5"/>
          <a:stretch>
            <a:fillRect/>
          </a:stretch>
        </p:blipFill>
        <p:spPr>
          <a:xfrm>
            <a:off x="-9692438" y="-5117464"/>
            <a:ext cx="8015844" cy="6858000"/>
          </a:xfrm>
          <a:prstGeom prst="rect">
            <a:avLst/>
          </a:prstGeom>
        </p:spPr>
      </p:pic>
      <p:pic>
        <p:nvPicPr>
          <p:cNvPr id="9" name="Picture 8" descr="A diagram of a tree&#10;&#10;Description automatically generated">
            <a:extLst>
              <a:ext uri="{FF2B5EF4-FFF2-40B4-BE49-F238E27FC236}">
                <a16:creationId xmlns:a16="http://schemas.microsoft.com/office/drawing/2014/main" id="{78ABB1AA-1CCA-A044-3549-8CB1BD17BAE7}"/>
              </a:ext>
            </a:extLst>
          </p:cNvPr>
          <p:cNvPicPr>
            <a:picLocks noChangeAspect="1"/>
          </p:cNvPicPr>
          <p:nvPr/>
        </p:nvPicPr>
        <p:blipFill>
          <a:blip r:embed="rId6"/>
          <a:stretch>
            <a:fillRect/>
          </a:stretch>
        </p:blipFill>
        <p:spPr>
          <a:xfrm>
            <a:off x="15953528" y="1055549"/>
            <a:ext cx="5903097" cy="6858000"/>
          </a:xfrm>
          <a:prstGeom prst="rect">
            <a:avLst/>
          </a:prstGeom>
        </p:spPr>
      </p:pic>
      <p:pic>
        <p:nvPicPr>
          <p:cNvPr id="14" name="Picture 13" descr="A diagram of a tree&#10;&#10;Description automatically generated">
            <a:extLst>
              <a:ext uri="{FF2B5EF4-FFF2-40B4-BE49-F238E27FC236}">
                <a16:creationId xmlns:a16="http://schemas.microsoft.com/office/drawing/2014/main" id="{A35F4616-09E8-AC66-3914-A2C2C5C77E11}"/>
              </a:ext>
            </a:extLst>
          </p:cNvPr>
          <p:cNvPicPr>
            <a:picLocks noChangeAspect="1"/>
          </p:cNvPicPr>
          <p:nvPr/>
        </p:nvPicPr>
        <p:blipFill>
          <a:blip r:embed="rId7"/>
          <a:stretch>
            <a:fillRect/>
          </a:stretch>
        </p:blipFill>
        <p:spPr>
          <a:xfrm>
            <a:off x="-19029627" y="-2564904"/>
            <a:ext cx="5422106" cy="6858000"/>
          </a:xfrm>
          <a:prstGeom prst="rect">
            <a:avLst/>
          </a:prstGeom>
        </p:spPr>
      </p:pic>
      <p:pic>
        <p:nvPicPr>
          <p:cNvPr id="16" name="Picture 15" descr="A diagram of a tree&#10;&#10;Description automatically generated">
            <a:extLst>
              <a:ext uri="{FF2B5EF4-FFF2-40B4-BE49-F238E27FC236}">
                <a16:creationId xmlns:a16="http://schemas.microsoft.com/office/drawing/2014/main" id="{63368528-2485-E3CC-8C45-0331ADF89FE4}"/>
              </a:ext>
            </a:extLst>
          </p:cNvPr>
          <p:cNvPicPr>
            <a:picLocks noChangeAspect="1"/>
          </p:cNvPicPr>
          <p:nvPr/>
        </p:nvPicPr>
        <p:blipFill>
          <a:blip r:embed="rId8"/>
          <a:stretch>
            <a:fillRect/>
          </a:stretch>
        </p:blipFill>
        <p:spPr>
          <a:xfrm>
            <a:off x="332147" y="343383"/>
            <a:ext cx="4862997" cy="5673181"/>
          </a:xfrm>
          <a:prstGeom prst="rect">
            <a:avLst/>
          </a:prstGeom>
        </p:spPr>
      </p:pic>
      <p:pic>
        <p:nvPicPr>
          <p:cNvPr id="18" name="Picture 17" descr="A diagram of a tree&#10;&#10;Description automatically generated">
            <a:extLst>
              <a:ext uri="{FF2B5EF4-FFF2-40B4-BE49-F238E27FC236}">
                <a16:creationId xmlns:a16="http://schemas.microsoft.com/office/drawing/2014/main" id="{867F81E6-B2C2-C712-4ECA-9C65C6C4F76B}"/>
              </a:ext>
            </a:extLst>
          </p:cNvPr>
          <p:cNvPicPr>
            <a:picLocks noChangeAspect="1"/>
          </p:cNvPicPr>
          <p:nvPr/>
        </p:nvPicPr>
        <p:blipFill>
          <a:blip r:embed="rId9"/>
          <a:stretch>
            <a:fillRect/>
          </a:stretch>
        </p:blipFill>
        <p:spPr>
          <a:xfrm>
            <a:off x="13033714" y="-5192552"/>
            <a:ext cx="8410440" cy="5255296"/>
          </a:xfrm>
          <a:prstGeom prst="rect">
            <a:avLst/>
          </a:prstGeom>
        </p:spPr>
      </p:pic>
      <p:pic>
        <p:nvPicPr>
          <p:cNvPr id="20" name="Picture 19" descr="A group of circles with numbers&#10;&#10;Description automatically generated">
            <a:extLst>
              <a:ext uri="{FF2B5EF4-FFF2-40B4-BE49-F238E27FC236}">
                <a16:creationId xmlns:a16="http://schemas.microsoft.com/office/drawing/2014/main" id="{273A3BA1-48C2-79CE-8249-F31ECF77DC66}"/>
              </a:ext>
            </a:extLst>
          </p:cNvPr>
          <p:cNvPicPr>
            <a:picLocks noChangeAspect="1"/>
          </p:cNvPicPr>
          <p:nvPr/>
        </p:nvPicPr>
        <p:blipFill>
          <a:blip r:embed="rId10"/>
          <a:stretch>
            <a:fillRect/>
          </a:stretch>
        </p:blipFill>
        <p:spPr>
          <a:xfrm>
            <a:off x="-9712945" y="2476416"/>
            <a:ext cx="5951419" cy="2804268"/>
          </a:xfrm>
          <a:prstGeom prst="rect">
            <a:avLst/>
          </a:prstGeom>
        </p:spPr>
      </p:pic>
      <p:pic>
        <p:nvPicPr>
          <p:cNvPr id="22" name="Picture 21" descr="A diagram of a tree&#10;&#10;Description automatically generated">
            <a:extLst>
              <a:ext uri="{FF2B5EF4-FFF2-40B4-BE49-F238E27FC236}">
                <a16:creationId xmlns:a16="http://schemas.microsoft.com/office/drawing/2014/main" id="{5F495825-271B-1B41-BFBE-7FA1C5214B3A}"/>
              </a:ext>
            </a:extLst>
          </p:cNvPr>
          <p:cNvPicPr>
            <a:picLocks noChangeAspect="1"/>
          </p:cNvPicPr>
          <p:nvPr/>
        </p:nvPicPr>
        <p:blipFill>
          <a:blip r:embed="rId11"/>
          <a:stretch>
            <a:fillRect/>
          </a:stretch>
        </p:blipFill>
        <p:spPr>
          <a:xfrm>
            <a:off x="-11765595" y="6016564"/>
            <a:ext cx="5706825" cy="2804267"/>
          </a:xfrm>
          <a:prstGeom prst="rect">
            <a:avLst/>
          </a:prstGeom>
        </p:spPr>
      </p:pic>
      <p:pic>
        <p:nvPicPr>
          <p:cNvPr id="4" name="Picture 3" descr="A diagram of a tree&#10;&#10;Description automatically generated">
            <a:extLst>
              <a:ext uri="{FF2B5EF4-FFF2-40B4-BE49-F238E27FC236}">
                <a16:creationId xmlns:a16="http://schemas.microsoft.com/office/drawing/2014/main" id="{A1A8E2A7-685F-C97F-7D66-1B3A98DD0928}"/>
              </a:ext>
            </a:extLst>
          </p:cNvPr>
          <p:cNvPicPr>
            <a:picLocks noChangeAspect="1"/>
          </p:cNvPicPr>
          <p:nvPr/>
        </p:nvPicPr>
        <p:blipFill>
          <a:blip r:embed="rId7"/>
          <a:stretch>
            <a:fillRect/>
          </a:stretch>
        </p:blipFill>
        <p:spPr>
          <a:xfrm>
            <a:off x="6996857" y="343383"/>
            <a:ext cx="4703214" cy="5673181"/>
          </a:xfrm>
          <a:prstGeom prst="rect">
            <a:avLst/>
          </a:prstGeom>
        </p:spPr>
      </p:pic>
    </p:spTree>
    <p:extLst>
      <p:ext uri="{BB962C8B-B14F-4D97-AF65-F5344CB8AC3E}">
        <p14:creationId xmlns:p14="http://schemas.microsoft.com/office/powerpoint/2010/main" val="29688303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3.54167E-6 -4.81481E-6 L 3.54167E-6 -0.13888 " pathEditMode="relative" rAng="0" ptsTypes="AA">
                                      <p:cBhvr>
                                        <p:cTn id="9" dur="2000" fill="hold"/>
                                        <p:tgtEl>
                                          <p:spTgt spid="28"/>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childTnLst>
                                  <p:subTnLst>
                                    <p:set>
                                      <p:cBhvr override="childStyle">
                                        <p:cTn dur="1" fill="hold" display="0" masterRel="sameClick" afterEffect="1">
                                          <p:stCondLst>
                                            <p:cond evt="end" delay="0">
                                              <p:tn val="10"/>
                                            </p:cond>
                                          </p:stCondLst>
                                        </p:cTn>
                                        <p:tgtEl>
                                          <p:spTgt spid="3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3.54167E-6 3.33333E-6 L 3.54167E-6 -0.13889 " pathEditMode="relative" rAng="0" ptsTypes="AA">
                                      <p:cBhvr>
                                        <p:cTn id="14" dur="2000" fill="hold"/>
                                        <p:tgtEl>
                                          <p:spTgt spid="3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subTnLst>
                                    <p:set>
                                      <p:cBhvr override="childStyle">
                                        <p:cTn dur="1" fill="hold" display="0" masterRel="sameClick" afterEffect="1">
                                          <p:stCondLst>
                                            <p:cond evt="end" delay="0">
                                              <p:tn val="15"/>
                                            </p:cond>
                                          </p:stCondLst>
                                        </p:cTn>
                                        <p:tgtEl>
                                          <p:spTgt spid="31"/>
                                        </p:tgtEl>
                                        <p:attrNameLst>
                                          <p:attrName>style.visibility</p:attrName>
                                        </p:attrNameLst>
                                      </p:cBhvr>
                                      <p:to>
                                        <p:strVal val="hidden"/>
                                      </p:to>
                                    </p:set>
                                  </p:subTnLst>
                                </p:cTn>
                              </p:par>
                              <p:par>
                                <p:cTn id="18" presetID="64" presetClass="path" presetSubtype="0" repeatCount="indefinite" fill="hold" grpId="1" nodeType="withEffect">
                                  <p:stCondLst>
                                    <p:cond delay="800"/>
                                  </p:stCondLst>
                                  <p:childTnLst>
                                    <p:animMotion origin="layout" path="M 1.875E-6 0 L 1.875E-6 -0.13889 " pathEditMode="relative" rAng="0" ptsTypes="AA">
                                      <p:cBhvr>
                                        <p:cTn id="19" dur="2000" fill="hold"/>
                                        <p:tgtEl>
                                          <p:spTgt spid="3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1" grpId="0" animBg="1"/>
      <p:bldP spid="3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13" name="Picture 12" descr="A close-up of dots and lines&#10;&#10;Description automatically generated">
            <a:extLst>
              <a:ext uri="{FF2B5EF4-FFF2-40B4-BE49-F238E27FC236}">
                <a16:creationId xmlns:a16="http://schemas.microsoft.com/office/drawing/2014/main" id="{9FB42915-C3EA-C2D5-6A95-99E88F01E68F}"/>
              </a:ext>
            </a:extLst>
          </p:cNvPr>
          <p:cNvPicPr>
            <a:picLocks noChangeAspect="1"/>
          </p:cNvPicPr>
          <p:nvPr/>
        </p:nvPicPr>
        <p:blipFill>
          <a:blip r:embed="rId4"/>
          <a:stretch>
            <a:fillRect/>
          </a:stretch>
        </p:blipFill>
        <p:spPr>
          <a:xfrm>
            <a:off x="0" y="0"/>
            <a:ext cx="12192000" cy="6858000"/>
          </a:xfrm>
          <a:prstGeom prst="rect">
            <a:avLst/>
          </a:prstGeom>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useBgFill="1">
        <p:nvSpPr>
          <p:cNvPr id="28" name="Oval 27">
            <a:extLst>
              <a:ext uri="{FF2B5EF4-FFF2-40B4-BE49-F238E27FC236}">
                <a16:creationId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0" name="Oval 29">
            <a:extLst>
              <a:ext uri="{FF2B5EF4-FFF2-40B4-BE49-F238E27FC236}">
                <a16:creationId xmlns:a16="http://schemas.microsoft.com/office/drawing/2014/main" id="{9429F179-E309-5B4C-9AC1-9EAF871D7405}"/>
              </a:ext>
            </a:extLst>
          </p:cNvPr>
          <p:cNvSpPr/>
          <p:nvPr/>
        </p:nvSpPr>
        <p:spPr>
          <a:xfrm>
            <a:off x="9288907" y="1657274"/>
            <a:ext cx="1030414" cy="103041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1" name="Oval 30">
            <a:extLst>
              <a:ext uri="{FF2B5EF4-FFF2-40B4-BE49-F238E27FC236}">
                <a16:creationId xmlns:a16="http://schemas.microsoft.com/office/drawing/2014/main" id="{D53930A9-9ED7-C347-B138-C9D92018A994}"/>
              </a:ext>
            </a:extLst>
          </p:cNvPr>
          <p:cNvSpPr/>
          <p:nvPr/>
        </p:nvSpPr>
        <p:spPr>
          <a:xfrm>
            <a:off x="10018836" y="2564904"/>
            <a:ext cx="1728192" cy="172819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7" name="Picture 6" descr="A diagram of a tree&#10;&#10;Description automatically generated">
            <a:extLst>
              <a:ext uri="{FF2B5EF4-FFF2-40B4-BE49-F238E27FC236}">
                <a16:creationId xmlns:a16="http://schemas.microsoft.com/office/drawing/2014/main" id="{707832F9-9E3C-2E58-B237-80CB51BAD40D}"/>
              </a:ext>
            </a:extLst>
          </p:cNvPr>
          <p:cNvPicPr>
            <a:picLocks noChangeAspect="1"/>
          </p:cNvPicPr>
          <p:nvPr/>
        </p:nvPicPr>
        <p:blipFill>
          <a:blip r:embed="rId5"/>
          <a:stretch>
            <a:fillRect/>
          </a:stretch>
        </p:blipFill>
        <p:spPr>
          <a:xfrm>
            <a:off x="6869190" y="612453"/>
            <a:ext cx="4861852" cy="5684502"/>
          </a:xfrm>
          <a:prstGeom prst="rect">
            <a:avLst/>
          </a:prstGeom>
        </p:spPr>
      </p:pic>
      <p:pic>
        <p:nvPicPr>
          <p:cNvPr id="9" name="Picture 8" descr="A diagram of a tree&#10;&#10;Description automatically generated">
            <a:extLst>
              <a:ext uri="{FF2B5EF4-FFF2-40B4-BE49-F238E27FC236}">
                <a16:creationId xmlns:a16="http://schemas.microsoft.com/office/drawing/2014/main" id="{78ABB1AA-1CCA-A044-3549-8CB1BD17BAE7}"/>
              </a:ext>
            </a:extLst>
          </p:cNvPr>
          <p:cNvPicPr>
            <a:picLocks noChangeAspect="1"/>
          </p:cNvPicPr>
          <p:nvPr/>
        </p:nvPicPr>
        <p:blipFill>
          <a:blip r:embed="rId6"/>
          <a:stretch>
            <a:fillRect/>
          </a:stretch>
        </p:blipFill>
        <p:spPr>
          <a:xfrm>
            <a:off x="408509" y="586749"/>
            <a:ext cx="5063377" cy="5684502"/>
          </a:xfrm>
          <a:prstGeom prst="rect">
            <a:avLst/>
          </a:prstGeom>
        </p:spPr>
      </p:pic>
      <p:pic>
        <p:nvPicPr>
          <p:cNvPr id="14" name="Picture 13" descr="A diagram of a tree&#10;&#10;Description automatically generated">
            <a:extLst>
              <a:ext uri="{FF2B5EF4-FFF2-40B4-BE49-F238E27FC236}">
                <a16:creationId xmlns:a16="http://schemas.microsoft.com/office/drawing/2014/main" id="{A35F4616-09E8-AC66-3914-A2C2C5C77E11}"/>
              </a:ext>
            </a:extLst>
          </p:cNvPr>
          <p:cNvPicPr>
            <a:picLocks noChangeAspect="1"/>
          </p:cNvPicPr>
          <p:nvPr/>
        </p:nvPicPr>
        <p:blipFill>
          <a:blip r:embed="rId7"/>
          <a:stretch>
            <a:fillRect/>
          </a:stretch>
        </p:blipFill>
        <p:spPr>
          <a:xfrm>
            <a:off x="-7666702" y="-5280596"/>
            <a:ext cx="4656144" cy="5767688"/>
          </a:xfrm>
          <a:prstGeom prst="rect">
            <a:avLst/>
          </a:prstGeom>
        </p:spPr>
      </p:pic>
      <p:pic>
        <p:nvPicPr>
          <p:cNvPr id="16" name="Picture 15" descr="A diagram of a tree&#10;&#10;Description automatically generated">
            <a:extLst>
              <a:ext uri="{FF2B5EF4-FFF2-40B4-BE49-F238E27FC236}">
                <a16:creationId xmlns:a16="http://schemas.microsoft.com/office/drawing/2014/main" id="{63368528-2485-E3CC-8C45-0331ADF89FE4}"/>
              </a:ext>
            </a:extLst>
          </p:cNvPr>
          <p:cNvPicPr>
            <a:picLocks noChangeAspect="1"/>
          </p:cNvPicPr>
          <p:nvPr/>
        </p:nvPicPr>
        <p:blipFill>
          <a:blip r:embed="rId8"/>
          <a:stretch>
            <a:fillRect/>
          </a:stretch>
        </p:blipFill>
        <p:spPr>
          <a:xfrm>
            <a:off x="-16066252" y="-10953777"/>
            <a:ext cx="4862997" cy="5673181"/>
          </a:xfrm>
          <a:prstGeom prst="rect">
            <a:avLst/>
          </a:prstGeom>
        </p:spPr>
      </p:pic>
      <p:pic>
        <p:nvPicPr>
          <p:cNvPr id="18" name="Picture 17" descr="A diagram of a tree&#10;&#10;Description automatically generated">
            <a:extLst>
              <a:ext uri="{FF2B5EF4-FFF2-40B4-BE49-F238E27FC236}">
                <a16:creationId xmlns:a16="http://schemas.microsoft.com/office/drawing/2014/main" id="{867F81E6-B2C2-C712-4ECA-9C65C6C4F76B}"/>
              </a:ext>
            </a:extLst>
          </p:cNvPr>
          <p:cNvPicPr>
            <a:picLocks noChangeAspect="1"/>
          </p:cNvPicPr>
          <p:nvPr/>
        </p:nvPicPr>
        <p:blipFill>
          <a:blip r:embed="rId9"/>
          <a:stretch>
            <a:fillRect/>
          </a:stretch>
        </p:blipFill>
        <p:spPr>
          <a:xfrm>
            <a:off x="13033714" y="-5192552"/>
            <a:ext cx="8410440" cy="5255296"/>
          </a:xfrm>
          <a:prstGeom prst="rect">
            <a:avLst/>
          </a:prstGeom>
        </p:spPr>
      </p:pic>
      <p:pic>
        <p:nvPicPr>
          <p:cNvPr id="20" name="Picture 19" descr="A group of circles with numbers&#10;&#10;Description automatically generated">
            <a:extLst>
              <a:ext uri="{FF2B5EF4-FFF2-40B4-BE49-F238E27FC236}">
                <a16:creationId xmlns:a16="http://schemas.microsoft.com/office/drawing/2014/main" id="{273A3BA1-48C2-79CE-8249-F31ECF77DC66}"/>
              </a:ext>
            </a:extLst>
          </p:cNvPr>
          <p:cNvPicPr>
            <a:picLocks noChangeAspect="1"/>
          </p:cNvPicPr>
          <p:nvPr/>
        </p:nvPicPr>
        <p:blipFill>
          <a:blip r:embed="rId10"/>
          <a:stretch>
            <a:fillRect/>
          </a:stretch>
        </p:blipFill>
        <p:spPr>
          <a:xfrm>
            <a:off x="-9712945" y="2476416"/>
            <a:ext cx="5951419" cy="2804268"/>
          </a:xfrm>
          <a:prstGeom prst="rect">
            <a:avLst/>
          </a:prstGeom>
        </p:spPr>
      </p:pic>
      <p:pic>
        <p:nvPicPr>
          <p:cNvPr id="22" name="Picture 21" descr="A diagram of a tree&#10;&#10;Description automatically generated">
            <a:extLst>
              <a:ext uri="{FF2B5EF4-FFF2-40B4-BE49-F238E27FC236}">
                <a16:creationId xmlns:a16="http://schemas.microsoft.com/office/drawing/2014/main" id="{5F495825-271B-1B41-BFBE-7FA1C5214B3A}"/>
              </a:ext>
            </a:extLst>
          </p:cNvPr>
          <p:cNvPicPr>
            <a:picLocks noChangeAspect="1"/>
          </p:cNvPicPr>
          <p:nvPr/>
        </p:nvPicPr>
        <p:blipFill>
          <a:blip r:embed="rId11"/>
          <a:stretch>
            <a:fillRect/>
          </a:stretch>
        </p:blipFill>
        <p:spPr>
          <a:xfrm>
            <a:off x="-11765595" y="6016564"/>
            <a:ext cx="5706825" cy="2804267"/>
          </a:xfrm>
          <a:prstGeom prst="rect">
            <a:avLst/>
          </a:prstGeom>
        </p:spPr>
      </p:pic>
      <p:pic>
        <p:nvPicPr>
          <p:cNvPr id="4" name="Picture 3" descr="A diagram of a tree&#10;&#10;Description automatically generated">
            <a:extLst>
              <a:ext uri="{FF2B5EF4-FFF2-40B4-BE49-F238E27FC236}">
                <a16:creationId xmlns:a16="http://schemas.microsoft.com/office/drawing/2014/main" id="{A1A8E2A7-685F-C97F-7D66-1B3A98DD0928}"/>
              </a:ext>
            </a:extLst>
          </p:cNvPr>
          <p:cNvPicPr>
            <a:picLocks noChangeAspect="1"/>
          </p:cNvPicPr>
          <p:nvPr/>
        </p:nvPicPr>
        <p:blipFill>
          <a:blip r:embed="rId7"/>
          <a:stretch>
            <a:fillRect/>
          </a:stretch>
        </p:blipFill>
        <p:spPr>
          <a:xfrm>
            <a:off x="21704421" y="11010342"/>
            <a:ext cx="4703214" cy="5673181"/>
          </a:xfrm>
          <a:prstGeom prst="rect">
            <a:avLst/>
          </a:prstGeom>
        </p:spPr>
      </p:pic>
    </p:spTree>
    <p:extLst>
      <p:ext uri="{BB962C8B-B14F-4D97-AF65-F5344CB8AC3E}">
        <p14:creationId xmlns:p14="http://schemas.microsoft.com/office/powerpoint/2010/main" val="22911918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3.54167E-6 -4.81481E-6 L 3.54167E-6 -0.13888 " pathEditMode="relative" rAng="0" ptsTypes="AA">
                                      <p:cBhvr>
                                        <p:cTn id="9" dur="2000" fill="hold"/>
                                        <p:tgtEl>
                                          <p:spTgt spid="28"/>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childTnLst>
                                  <p:subTnLst>
                                    <p:set>
                                      <p:cBhvr override="childStyle">
                                        <p:cTn dur="1" fill="hold" display="0" masterRel="sameClick" afterEffect="1">
                                          <p:stCondLst>
                                            <p:cond evt="end" delay="0">
                                              <p:tn val="10"/>
                                            </p:cond>
                                          </p:stCondLst>
                                        </p:cTn>
                                        <p:tgtEl>
                                          <p:spTgt spid="3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3.54167E-6 3.33333E-6 L 3.54167E-6 -0.13889 " pathEditMode="relative" rAng="0" ptsTypes="AA">
                                      <p:cBhvr>
                                        <p:cTn id="14" dur="2000" fill="hold"/>
                                        <p:tgtEl>
                                          <p:spTgt spid="3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subTnLst>
                                    <p:set>
                                      <p:cBhvr override="childStyle">
                                        <p:cTn dur="1" fill="hold" display="0" masterRel="sameClick" afterEffect="1">
                                          <p:stCondLst>
                                            <p:cond evt="end" delay="0">
                                              <p:tn val="15"/>
                                            </p:cond>
                                          </p:stCondLst>
                                        </p:cTn>
                                        <p:tgtEl>
                                          <p:spTgt spid="31"/>
                                        </p:tgtEl>
                                        <p:attrNameLst>
                                          <p:attrName>style.visibility</p:attrName>
                                        </p:attrNameLst>
                                      </p:cBhvr>
                                      <p:to>
                                        <p:strVal val="hidden"/>
                                      </p:to>
                                    </p:set>
                                  </p:subTnLst>
                                </p:cTn>
                              </p:par>
                              <p:par>
                                <p:cTn id="18" presetID="64" presetClass="path" presetSubtype="0" repeatCount="indefinite" fill="hold" grpId="1" nodeType="withEffect">
                                  <p:stCondLst>
                                    <p:cond delay="800"/>
                                  </p:stCondLst>
                                  <p:childTnLst>
                                    <p:animMotion origin="layout" path="M 1.875E-6 0 L 1.875E-6 -0.13889 " pathEditMode="relative" rAng="0" ptsTypes="AA">
                                      <p:cBhvr>
                                        <p:cTn id="19" dur="2000" fill="hold"/>
                                        <p:tgtEl>
                                          <p:spTgt spid="3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1" grpId="0" animBg="1"/>
      <p:bldP spid="3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Conclusion</a:t>
            </a:r>
            <a:endParaRPr kumimoji="0" lang="en-LT" sz="80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542263" y="459058"/>
            <a:ext cx="3107474" cy="3107474"/>
          </a:xfrm>
          <a:prstGeom prst="rect">
            <a:avLst/>
          </a:prstGeom>
        </p:spPr>
      </p:pic>
    </p:spTree>
    <p:extLst>
      <p:ext uri="{BB962C8B-B14F-4D97-AF65-F5344CB8AC3E}">
        <p14:creationId xmlns:p14="http://schemas.microsoft.com/office/powerpoint/2010/main" val="271936434"/>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7" name="Picture 6" descr="A close-up of dots and lines&#10;&#10;Description automatically generated">
            <a:extLst>
              <a:ext uri="{FF2B5EF4-FFF2-40B4-BE49-F238E27FC236}">
                <a16:creationId xmlns:a16="http://schemas.microsoft.com/office/drawing/2014/main" id="{BB29CAC2-CD66-5A9D-2536-F6C73E3649DA}"/>
              </a:ext>
            </a:extLst>
          </p:cNvPr>
          <p:cNvPicPr>
            <a:picLocks noChangeAspect="1"/>
          </p:cNvPicPr>
          <p:nvPr/>
        </p:nvPicPr>
        <p:blipFill>
          <a:blip r:embed="rId4"/>
          <a:stretch>
            <a:fillRect/>
          </a:stretch>
        </p:blipFill>
        <p:spPr>
          <a:xfrm>
            <a:off x="0" y="0"/>
            <a:ext cx="12192000" cy="6858000"/>
          </a:xfrm>
          <a:prstGeom prst="rect">
            <a:avLst/>
          </a:prstGeom>
        </p:spPr>
      </p:pic>
      <p:sp useBgFill="1">
        <p:nvSpPr>
          <p:cNvPr id="26" name="Graphic 22">
            <a:extLst>
              <a:ext uri="{FF2B5EF4-FFF2-40B4-BE49-F238E27FC236}">
                <a16:creationId xmlns:a16="http://schemas.microsoft.com/office/drawing/2014/main" id="{D41648B8-54FC-9049-AD25-9FC457D2D522}"/>
              </a:ext>
            </a:extLst>
          </p:cNvPr>
          <p:cNvSpPr/>
          <p:nvPr/>
        </p:nvSpPr>
        <p:spPr>
          <a:xfrm rot="20322550">
            <a:off x="2891879" y="-462708"/>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useBgFill="1">
        <p:nvSpPr>
          <p:cNvPr id="24" name="Graphic 22">
            <a:extLst>
              <a:ext uri="{FF2B5EF4-FFF2-40B4-BE49-F238E27FC236}">
                <a16:creationId xmlns:a16="http://schemas.microsoft.com/office/drawing/2014/main" id="{480C9633-F820-3D45-9499-D282F58F0A66}"/>
              </a:ext>
            </a:extLst>
          </p:cNvPr>
          <p:cNvSpPr/>
          <p:nvPr/>
        </p:nvSpPr>
        <p:spPr>
          <a:xfrm>
            <a:off x="202281" y="61694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1569736" y="3502441"/>
            <a:ext cx="9052528" cy="31393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0">
                <a:solidFill>
                  <a:schemeClr val="bg1"/>
                </a:solidFill>
                <a:effectLst/>
                <a:latin typeface="Raleway" pitchFamily="2" charset="0"/>
                <a:ea typeface="Times New Roman" panose="02020603050405020304" pitchFamily="18" charset="0"/>
              </a:rPr>
              <a:t>In conclusion, the Huffman compression project has delivered a successful implementation of the Huffman coding algorithm. The project effectively demonstrated the principles of variable-length encoding, frequency-based symbol representation, and the construction of an optimal binary tree for lossless data compression. Through a clear and modular code structure, the implementation achieved efficient compression and decompression processes. The project's success underscores the importance and versatility of Huffman coding in reducing data size while preserving content integrity. This project provides a solid foundation for understanding and applying Huffman coding in practical scenarios, offering valuable insights into compression algorithms and their significance in various domains.</a:t>
            </a:r>
            <a:endParaRPr kumimoji="0" lang="en-LT" sz="1200" b="0" i="0" u="none" strike="noStrike" kern="1200" cap="none" spc="300" normalizeH="0" baseline="0" noProof="0">
              <a:ln>
                <a:noFill/>
              </a:ln>
              <a:solidFill>
                <a:schemeClr val="bg1"/>
              </a:solidFill>
              <a:effectLst/>
              <a:uLnTx/>
              <a:uFillTx/>
              <a:latin typeface="Raleway" pitchFamily="2" charset="0"/>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907875" y="2057395"/>
            <a:ext cx="6216766"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Conclusion</a:t>
            </a:r>
            <a:endPar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8793531" y="2079415"/>
            <a:ext cx="184731"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800" b="1" i="0" u="none" strike="noStrike" kern="1200" cap="none" spc="-150" normalizeH="0" baseline="0" noProof="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5133277" y="518181"/>
            <a:ext cx="1765962" cy="1765962"/>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5187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7" name="Picture 6" descr="A close-up of dots and lines&#10;&#10;Description automatically generated">
            <a:extLst>
              <a:ext uri="{FF2B5EF4-FFF2-40B4-BE49-F238E27FC236}">
                <a16:creationId xmlns:a16="http://schemas.microsoft.com/office/drawing/2014/main" id="{BB29CAC2-CD66-5A9D-2536-F6C73E3649DA}"/>
              </a:ext>
            </a:extLst>
          </p:cNvPr>
          <p:cNvPicPr>
            <a:picLocks noChangeAspect="1"/>
          </p:cNvPicPr>
          <p:nvPr/>
        </p:nvPicPr>
        <p:blipFill>
          <a:blip r:embed="rId4"/>
          <a:stretch>
            <a:fillRect/>
          </a:stretch>
        </p:blipFill>
        <p:spPr>
          <a:xfrm>
            <a:off x="0" y="0"/>
            <a:ext cx="12192000" cy="6858000"/>
          </a:xfrm>
          <a:prstGeom prst="rect">
            <a:avLst/>
          </a:prstGeom>
        </p:spPr>
      </p:pic>
      <p:sp useBgFill="1">
        <p:nvSpPr>
          <p:cNvPr id="26" name="Graphic 22">
            <a:extLst>
              <a:ext uri="{FF2B5EF4-FFF2-40B4-BE49-F238E27FC236}">
                <a16:creationId xmlns:a16="http://schemas.microsoft.com/office/drawing/2014/main" id="{D41648B8-54FC-9049-AD25-9FC457D2D522}"/>
              </a:ext>
            </a:extLst>
          </p:cNvPr>
          <p:cNvSpPr/>
          <p:nvPr/>
        </p:nvSpPr>
        <p:spPr>
          <a:xfrm rot="20322550">
            <a:off x="2891879" y="-462708"/>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useBgFill="1">
        <p:nvSpPr>
          <p:cNvPr id="24" name="Graphic 22">
            <a:extLst>
              <a:ext uri="{FF2B5EF4-FFF2-40B4-BE49-F238E27FC236}">
                <a16:creationId xmlns:a16="http://schemas.microsoft.com/office/drawing/2014/main" id="{480C9633-F820-3D45-9499-D282F58F0A66}"/>
              </a:ext>
            </a:extLst>
          </p:cNvPr>
          <p:cNvSpPr/>
          <p:nvPr/>
        </p:nvSpPr>
        <p:spPr>
          <a:xfrm>
            <a:off x="202281" y="61694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14784290" y="8693873"/>
            <a:ext cx="9052528" cy="31393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0">
                <a:solidFill>
                  <a:schemeClr val="bg1"/>
                </a:solidFill>
                <a:effectLst/>
                <a:latin typeface="Raleway" pitchFamily="2" charset="0"/>
                <a:ea typeface="Times New Roman" panose="02020603050405020304" pitchFamily="18" charset="0"/>
              </a:rPr>
              <a:t>In conclusion, the Huffman compression project has delivered a successful implementation of the Huffman coding algorithm. The project effectively demonstrated the principles of variable-length encoding, frequency-based symbol representation, and the construction of an optimal binary tree for lossless data compression. Through a clear and modular code structure, the implementation achieved efficient compression and decompression processes. The project's success underscores the importance and versatility of Huffman coding in reducing data size while preserving content integrity. This project provides a solid foundation for understanding and applying Huffman coding in practical scenarios, offering valuable insights into compression algorithms and their significance in various domains.</a:t>
            </a:r>
            <a:endParaRPr kumimoji="0" lang="en-LT" sz="1200" b="0" i="0" u="none" strike="noStrike" kern="1200" cap="none" spc="300" normalizeH="0" baseline="0" noProof="0">
              <a:ln>
                <a:noFill/>
              </a:ln>
              <a:solidFill>
                <a:schemeClr val="bg1"/>
              </a:solidFill>
              <a:effectLst/>
              <a:uLnTx/>
              <a:uFillTx/>
              <a:latin typeface="Raleway" pitchFamily="2" charset="0"/>
            </a:endParaRPr>
          </a:p>
        </p:txBody>
      </p:sp>
      <p:sp>
        <p:nvSpPr>
          <p:cNvPr id="6" name="Rectangle 5">
            <a:extLst>
              <a:ext uri="{FF2B5EF4-FFF2-40B4-BE49-F238E27FC236}">
                <a16:creationId xmlns:a16="http://schemas.microsoft.com/office/drawing/2014/main" id="{86BA49A1-C4F8-6543-8240-061A4699B32F}"/>
              </a:ext>
            </a:extLst>
          </p:cNvPr>
          <p:cNvSpPr/>
          <p:nvPr/>
        </p:nvSpPr>
        <p:spPr>
          <a:xfrm>
            <a:off x="-10007635" y="2613392"/>
            <a:ext cx="6216766"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Conclusion</a:t>
            </a:r>
            <a:endPar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8793531" y="2079415"/>
            <a:ext cx="184731"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800" b="1" i="0" u="none" strike="noStrike" kern="1200" cap="none" spc="-150" normalizeH="0" baseline="0" noProof="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7500735" y="-3316399"/>
            <a:ext cx="1765962" cy="1765962"/>
          </a:xfrm>
          <a:prstGeom prst="rect">
            <a:avLst/>
          </a:prstGeom>
          <a:effectLst>
            <a:outerShdw blurRad="177800" sx="102000" sy="102000" algn="ctr" rotWithShape="0">
              <a:prstClr val="black">
                <a:alpha val="40000"/>
              </a:prstClr>
            </a:outerShdw>
          </a:effectLst>
        </p:spPr>
      </p:pic>
      <p:sp>
        <p:nvSpPr>
          <p:cNvPr id="3" name="TextBox 2">
            <a:extLst>
              <a:ext uri="{FF2B5EF4-FFF2-40B4-BE49-F238E27FC236}">
                <a16:creationId xmlns:a16="http://schemas.microsoft.com/office/drawing/2014/main" id="{50CC6A2C-0A72-8889-8727-5F52D3D0020D}"/>
              </a:ext>
            </a:extLst>
          </p:cNvPr>
          <p:cNvSpPr txBox="1"/>
          <p:nvPr/>
        </p:nvSpPr>
        <p:spPr>
          <a:xfrm>
            <a:off x="2925097" y="2613392"/>
            <a:ext cx="6341805" cy="1631216"/>
          </a:xfrm>
          <a:prstGeom prst="rect">
            <a:avLst/>
          </a:prstGeom>
          <a:noFill/>
        </p:spPr>
        <p:txBody>
          <a:bodyPr wrap="square" rtlCol="0">
            <a:spAutoFit/>
          </a:bodyPr>
          <a:lstStyle/>
          <a:p>
            <a:pPr algn="ctr"/>
            <a:r>
              <a:rPr lang="en-US" sz="10000">
                <a:solidFill>
                  <a:schemeClr val="bg1"/>
                </a:solidFill>
                <a:latin typeface="Baguet Script" panose="00000500000000000000" pitchFamily="2" charset="0"/>
              </a:rPr>
              <a:t>Thank You</a:t>
            </a:r>
          </a:p>
        </p:txBody>
      </p:sp>
    </p:spTree>
    <p:extLst>
      <p:ext uri="{BB962C8B-B14F-4D97-AF65-F5344CB8AC3E}">
        <p14:creationId xmlns:p14="http://schemas.microsoft.com/office/powerpoint/2010/main" val="3386860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1" y="826529"/>
            <a:ext cx="121920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rgbClr val="0C0C0C"/>
                </a:solidFill>
                <a:latin typeface="Overlock"/>
                <a:ea typeface="Overlock"/>
                <a:cs typeface="Overlock"/>
                <a:sym typeface="Overlock"/>
              </a:rPr>
              <a:t>Team Introduction</a:t>
            </a:r>
            <a:endParaRPr sz="5400">
              <a:solidFill>
                <a:srgbClr val="0C0C0C"/>
              </a:solidFill>
              <a:latin typeface="Overlock"/>
              <a:ea typeface="Overlock"/>
              <a:cs typeface="Overlock"/>
              <a:sym typeface="Overlock"/>
            </a:endParaRPr>
          </a:p>
        </p:txBody>
      </p:sp>
      <p:sp>
        <p:nvSpPr>
          <p:cNvPr id="95" name="Google Shape;95;p2"/>
          <p:cNvSpPr/>
          <p:nvPr/>
        </p:nvSpPr>
        <p:spPr>
          <a:xfrm>
            <a:off x="3508505" y="2878643"/>
            <a:ext cx="1722783" cy="1653209"/>
          </a:xfrm>
          <a:prstGeom prst="flowChartConnector">
            <a:avLst/>
          </a:prstGeom>
          <a:blipFill rotWithShape="1">
            <a:blip r:embed="rId3">
              <a:alphaModFix/>
            </a:blip>
            <a:stretch>
              <a:fillRect/>
            </a:stretch>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
          <p:cNvSpPr/>
          <p:nvPr/>
        </p:nvSpPr>
        <p:spPr>
          <a:xfrm>
            <a:off x="9972260" y="2878643"/>
            <a:ext cx="1722783" cy="1653209"/>
          </a:xfrm>
          <a:prstGeom prst="flowChartConnector">
            <a:avLst/>
          </a:prstGeom>
          <a:blipFill rotWithShape="1">
            <a:blip r:embed="rId4"/>
            <a:stretch>
              <a:fillRect/>
            </a:stretch>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
          <p:cNvSpPr txBox="1"/>
          <p:nvPr/>
        </p:nvSpPr>
        <p:spPr>
          <a:xfrm>
            <a:off x="6095999" y="4627454"/>
            <a:ext cx="3209655"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smtClean="0">
                <a:solidFill>
                  <a:schemeClr val="dk1"/>
                </a:solidFill>
                <a:latin typeface="Overlock" panose="020B0604020202020204" charset="0"/>
                <a:ea typeface="Overlock"/>
                <a:cs typeface="Overlock"/>
                <a:sym typeface="Overlock"/>
              </a:rPr>
              <a:t>SHUVO SINGH PARTHO</a:t>
            </a:r>
            <a:endParaRPr lang="en-US" sz="2000" dirty="0">
              <a:latin typeface="Overlock" panose="020B0604020202020204" charset="0"/>
            </a:endParaRPr>
          </a:p>
        </p:txBody>
      </p:sp>
      <p:sp>
        <p:nvSpPr>
          <p:cNvPr id="99" name="Google Shape;99;p2"/>
          <p:cNvSpPr txBox="1"/>
          <p:nvPr/>
        </p:nvSpPr>
        <p:spPr>
          <a:xfrm>
            <a:off x="8243" y="4642823"/>
            <a:ext cx="2686929"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dirty="0" err="1">
                <a:latin typeface="Overlock" panose="020B0604020202020204" charset="0"/>
              </a:rPr>
              <a:t>Nahid</a:t>
            </a:r>
            <a:r>
              <a:rPr lang="en-US" sz="2200" dirty="0">
                <a:latin typeface="Overlock" panose="020B0604020202020204" charset="0"/>
              </a:rPr>
              <a:t> </a:t>
            </a:r>
            <a:r>
              <a:rPr lang="en-US" sz="2200" dirty="0" err="1">
                <a:latin typeface="Overlock" panose="020B0604020202020204" charset="0"/>
              </a:rPr>
              <a:t>Mahbub</a:t>
            </a:r>
            <a:endParaRPr lang="en-US" sz="2200" dirty="0">
              <a:latin typeface="Overlock" panose="020B0604020202020204" charset="0"/>
            </a:endParaRPr>
          </a:p>
          <a:p>
            <a:pPr marL="0" marR="0" lvl="0" indent="0" algn="ctr" rtl="0">
              <a:spcBef>
                <a:spcPts val="0"/>
              </a:spcBef>
              <a:spcAft>
                <a:spcPts val="0"/>
              </a:spcAft>
              <a:buNone/>
            </a:pPr>
            <a:endParaRPr sz="2200" dirty="0">
              <a:latin typeface="Overlock" panose="020B0604020202020204" charset="0"/>
            </a:endParaRPr>
          </a:p>
        </p:txBody>
      </p:sp>
      <p:sp>
        <p:nvSpPr>
          <p:cNvPr id="100" name="Google Shape;100;p2"/>
          <p:cNvSpPr txBox="1"/>
          <p:nvPr/>
        </p:nvSpPr>
        <p:spPr>
          <a:xfrm>
            <a:off x="3315081" y="4610098"/>
            <a:ext cx="2116271"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dirty="0" err="1">
                <a:solidFill>
                  <a:schemeClr val="dk1"/>
                </a:solidFill>
                <a:latin typeface="Overlock"/>
                <a:ea typeface="Overlock"/>
                <a:cs typeface="Overlock"/>
                <a:sym typeface="Overlock"/>
              </a:rPr>
              <a:t>Nayeem</a:t>
            </a:r>
            <a:r>
              <a:rPr lang="en-US" sz="2200" dirty="0">
                <a:solidFill>
                  <a:schemeClr val="dk1"/>
                </a:solidFill>
                <a:latin typeface="Overlock"/>
                <a:ea typeface="Overlock"/>
                <a:cs typeface="Overlock"/>
                <a:sym typeface="Overlock"/>
              </a:rPr>
              <a:t> Hasan</a:t>
            </a:r>
            <a:endParaRPr lang="en-US" sz="2400" dirty="0"/>
          </a:p>
          <a:p>
            <a:pPr marL="0" marR="0" lvl="0" indent="0" algn="ctr" rtl="0">
              <a:spcBef>
                <a:spcPts val="0"/>
              </a:spcBef>
              <a:spcAft>
                <a:spcPts val="0"/>
              </a:spcAft>
              <a:buNone/>
            </a:pPr>
            <a:endParaRPr lang="en-US" sz="2400" dirty="0"/>
          </a:p>
        </p:txBody>
      </p:sp>
      <p:sp>
        <p:nvSpPr>
          <p:cNvPr id="101" name="Google Shape;101;p2"/>
          <p:cNvSpPr txBox="1"/>
          <p:nvPr/>
        </p:nvSpPr>
        <p:spPr>
          <a:xfrm>
            <a:off x="9846161" y="4610099"/>
            <a:ext cx="1974982" cy="4308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dirty="0" err="1">
                <a:solidFill>
                  <a:schemeClr val="dk1"/>
                </a:solidFill>
                <a:latin typeface="Overlock"/>
                <a:ea typeface="Overlock"/>
                <a:cs typeface="Overlock"/>
                <a:sym typeface="Overlock"/>
              </a:rPr>
              <a:t>Awal</a:t>
            </a:r>
            <a:r>
              <a:rPr lang="en-US" sz="2200" dirty="0">
                <a:solidFill>
                  <a:schemeClr val="dk1"/>
                </a:solidFill>
                <a:latin typeface="Overlock"/>
                <a:ea typeface="Overlock"/>
                <a:cs typeface="Overlock"/>
                <a:sym typeface="Overlock"/>
              </a:rPr>
              <a:t> </a:t>
            </a:r>
            <a:r>
              <a:rPr lang="en-US" sz="2200" dirty="0" err="1" smtClean="0">
                <a:solidFill>
                  <a:schemeClr val="dk1"/>
                </a:solidFill>
                <a:latin typeface="Overlock"/>
                <a:ea typeface="Overlock"/>
                <a:cs typeface="Overlock"/>
                <a:sym typeface="Overlock"/>
              </a:rPr>
              <a:t>Hossan</a:t>
            </a:r>
            <a:endParaRPr lang="en-US" sz="2200" dirty="0">
              <a:solidFill>
                <a:schemeClr val="dk1"/>
              </a:solidFill>
              <a:latin typeface="Overlock"/>
              <a:ea typeface="Overlock"/>
              <a:cs typeface="Overlock"/>
              <a:sym typeface="Overlock"/>
            </a:endParaRPr>
          </a:p>
        </p:txBody>
      </p:sp>
      <p:sp>
        <p:nvSpPr>
          <p:cNvPr id="2" name="Google Shape;93;p2">
            <a:extLst>
              <a:ext uri="{FF2B5EF4-FFF2-40B4-BE49-F238E27FC236}">
                <a16:creationId xmlns:a16="http://schemas.microsoft.com/office/drawing/2014/main" id="{BCBCBFE0-9590-A858-507E-1A757B8B4B0D}"/>
              </a:ext>
            </a:extLst>
          </p:cNvPr>
          <p:cNvSpPr/>
          <p:nvPr/>
        </p:nvSpPr>
        <p:spPr>
          <a:xfrm>
            <a:off x="6760650" y="2878642"/>
            <a:ext cx="1722783" cy="1653209"/>
          </a:xfrm>
          <a:prstGeom prst="flowChartConnector">
            <a:avLst/>
          </a:prstGeom>
          <a:blipFill rotWithShape="1">
            <a:blip r:embed="rId5">
              <a:alphaModFix/>
            </a:blip>
            <a:stretch>
              <a:fillRect/>
            </a:stretch>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92;p2">
            <a:extLst>
              <a:ext uri="{FF2B5EF4-FFF2-40B4-BE49-F238E27FC236}">
                <a16:creationId xmlns:a16="http://schemas.microsoft.com/office/drawing/2014/main" id="{79609B4C-BE85-C400-7A02-515EF9BE7C47}"/>
              </a:ext>
            </a:extLst>
          </p:cNvPr>
          <p:cNvSpPr/>
          <p:nvPr/>
        </p:nvSpPr>
        <p:spPr>
          <a:xfrm>
            <a:off x="490315" y="2878641"/>
            <a:ext cx="1722783" cy="1653209"/>
          </a:xfrm>
          <a:prstGeom prst="flowChartConnector">
            <a:avLst/>
          </a:prstGeom>
          <a:blipFill rotWithShape="1">
            <a:blip r:embed="rId6">
              <a:alphaModFix/>
            </a:blip>
            <a:stretch>
              <a:fillRect/>
            </a:stretch>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640481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AFAC6AD-E06A-BD4A-AB39-35849B2BFA2D}"/>
              </a:ext>
            </a:extLst>
          </p:cNvPr>
          <p:cNvCxnSpPr>
            <a:cxnSpLocks/>
          </p:cNvCxnSpPr>
          <p:nvPr/>
        </p:nvCxnSpPr>
        <p:spPr>
          <a:xfrm flipV="1">
            <a:off x="2987610" y="3514418"/>
            <a:ext cx="825191" cy="657921"/>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70ECD39E-EC9A-954A-B4CF-9BCD99C8CFAE}"/>
              </a:ext>
            </a:extLst>
          </p:cNvPr>
          <p:cNvCxnSpPr>
            <a:cxnSpLocks/>
          </p:cNvCxnSpPr>
          <p:nvPr/>
        </p:nvCxnSpPr>
        <p:spPr>
          <a:xfrm flipH="1" flipV="1">
            <a:off x="5418578" y="3503266"/>
            <a:ext cx="960188" cy="749245"/>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05D0BD90-6384-4F42-BDBE-A945AF012A9F}"/>
              </a:ext>
            </a:extLst>
          </p:cNvPr>
          <p:cNvSpPr/>
          <p:nvPr/>
        </p:nvSpPr>
        <p:spPr>
          <a:xfrm>
            <a:off x="1904630" y="295030"/>
            <a:ext cx="7988084" cy="923330"/>
          </a:xfrm>
          <a:prstGeom prst="rect">
            <a:avLst/>
          </a:prstGeom>
        </p:spPr>
        <p:txBody>
          <a:bodyPr wrap="none">
            <a:spAutoFit/>
          </a:bodyPr>
          <a:lstStyle/>
          <a:p>
            <a:pPr algn="ctr"/>
            <a:r>
              <a:rPr lang="en-US" sz="5400" b="1" spc="300">
                <a:solidFill>
                  <a:schemeClr val="bg1"/>
                </a:solidFill>
                <a:effectLst>
                  <a:outerShdw blurRad="292100" sx="102000" sy="102000" algn="ctr" rotWithShape="0">
                    <a:prstClr val="black">
                      <a:alpha val="52000"/>
                    </a:prstClr>
                  </a:outerShdw>
                </a:effectLst>
                <a:latin typeface="Montserrat" panose="00000500000000000000" pitchFamily="2" charset="0"/>
              </a:rPr>
              <a:t>TEXT COMPRESSOR</a:t>
            </a:r>
            <a:endParaRPr lang="en-LT" sz="5400" b="1" spc="300" dirty="0">
              <a:solidFill>
                <a:schemeClr val="bg1"/>
              </a:solidFill>
              <a:effectLst>
                <a:outerShdw blurRad="292100" sx="102000" sy="102000" algn="ctr" rotWithShape="0">
                  <a:prstClr val="black">
                    <a:alpha val="52000"/>
                  </a:prstClr>
                </a:outerShdw>
              </a:effectLst>
              <a:latin typeface="Montserrat" panose="00000500000000000000" pitchFamily="2" charset="0"/>
            </a:endParaRPr>
          </a:p>
        </p:txBody>
      </p:sp>
      <p:cxnSp>
        <p:nvCxnSpPr>
          <p:cNvPr id="28" name="Straight Connector 27">
            <a:extLst>
              <a:ext uri="{FF2B5EF4-FFF2-40B4-BE49-F238E27FC236}">
                <a16:creationId xmlns:a16="http://schemas.microsoft.com/office/drawing/2014/main" id="{0DF68F12-370D-1E45-B388-B3EB7E9D3A9F}"/>
              </a:ext>
            </a:extLst>
          </p:cNvPr>
          <p:cNvCxnSpPr>
            <a:cxnSpLocks/>
          </p:cNvCxnSpPr>
          <p:nvPr/>
        </p:nvCxnSpPr>
        <p:spPr>
          <a:xfrm flipH="1">
            <a:off x="8273667" y="3668617"/>
            <a:ext cx="903385" cy="683046"/>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psez="http://schemas.microsoft.com/office/powerpoint/2016/sectionzoom" xmlns="" Requires="psez">
          <p:graphicFrame>
            <p:nvGraphicFramePr>
              <p:cNvPr id="12" name="Section Zoom 11">
                <a:extLst>
                  <a:ext uri="{FF2B5EF4-FFF2-40B4-BE49-F238E27FC236}">
                    <a16:creationId xmlns:a16="http://schemas.microsoft.com/office/drawing/2014/main" id="{C195487E-923E-634E-A4C3-E9368C2DE565}"/>
                  </a:ext>
                </a:extLst>
              </p:cNvPr>
              <p:cNvGraphicFramePr>
                <a:graphicFrameLocks noChangeAspect="1"/>
              </p:cNvGraphicFramePr>
              <p:nvPr>
                <p:extLst>
                  <p:ext uri="{D42A27DB-BD31-4B8C-83A1-F6EECF244321}">
                    <p14:modId xmlns:p14="http://schemas.microsoft.com/office/powerpoint/2010/main" val="658829979"/>
                  </p:ext>
                </p:extLst>
              </p:nvPr>
            </p:nvGraphicFramePr>
            <p:xfrm>
              <a:off x="5502487" y="3994189"/>
              <a:ext cx="3588214" cy="2018370"/>
            </p:xfrm>
            <a:graphic>
              <a:graphicData uri="http://schemas.microsoft.com/office/powerpoint/2016/sectionzoom">
                <psez:sectionZm>
                  <psez:sectionZmObj sectionId="{D01103C6-D9B4-874A-903D-1D54C47D2E73}">
                    <psez:zmPr id="{23888936-E0DE-5545-AD69-CCF83ACA0790}" transitionDur="1000" showBg="0">
                      <p166:blipFill xmlns:p166="http://schemas.microsoft.com/office/powerpoint/2016/6/main">
                        <a:blip r:embed="rId4"/>
                        <a:stretch>
                          <a:fillRect/>
                        </a:stretch>
                      </p166:blipFill>
                      <p166:spPr xmlns:p166="http://schemas.microsoft.com/office/powerpoint/2016/6/main">
                        <a:xfrm>
                          <a:off x="0" y="0"/>
                          <a:ext cx="3588214" cy="2018370"/>
                        </a:xfrm>
                        <a:prstGeom prst="rect">
                          <a:avLst/>
                        </a:prstGeom>
                      </p166:spPr>
                    </psez:zmPr>
                  </psez:sectionZmObj>
                </psez:sectionZm>
              </a:graphicData>
            </a:graphic>
          </p:graphicFrame>
        </mc:Choice>
        <mc:Fallback>
          <p:pic>
            <p:nvPicPr>
              <p:cNvPr id="12" name="Section Zoom 11">
                <a:hlinkClick r:id="" action="ppaction://noaction"/>
                <a:extLst>
                  <a:ext uri="{FF2B5EF4-FFF2-40B4-BE49-F238E27FC236}">
                    <a16:creationId xmlns:a16="http://schemas.microsoft.com/office/drawing/2014/main" id="{C195487E-923E-634E-A4C3-E9368C2DE565}"/>
                  </a:ext>
                </a:extLst>
              </p:cNvPr>
              <p:cNvPicPr>
                <a:picLocks noGrp="1" noRot="1" noChangeAspect="1" noMove="1" noResize="1" noEditPoints="1" noAdjustHandles="1" noChangeArrowheads="1" noChangeShapeType="1"/>
              </p:cNvPicPr>
              <p:nvPr/>
            </p:nvPicPr>
            <p:blipFill>
              <a:blip r:embed="rId5"/>
              <a:stretch>
                <a:fillRect/>
              </a:stretch>
            </p:blipFill>
            <p:spPr>
              <a:xfrm>
                <a:off x="5502487" y="3994189"/>
                <a:ext cx="3588214" cy="2018370"/>
              </a:xfrm>
              <a:prstGeom prst="rect">
                <a:avLst/>
              </a:prstGeom>
            </p:spPr>
          </p:pic>
        </mc:Fallback>
      </mc:AlternateContent>
      <mc:AlternateContent xmlns:mc="http://schemas.openxmlformats.org/markup-compatibility/2006">
        <mc:Choice xmlns:psez="http://schemas.microsoft.com/office/powerpoint/2016/sectionzoom" xmlns="" Requires="psez">
          <p:graphicFrame>
            <p:nvGraphicFramePr>
              <p:cNvPr id="17" name="Section Zoom 16">
                <a:extLst>
                  <a:ext uri="{FF2B5EF4-FFF2-40B4-BE49-F238E27FC236}">
                    <a16:creationId xmlns:a16="http://schemas.microsoft.com/office/drawing/2014/main" id="{BA3A39B2-158B-2B4C-A1B4-DCCBD75CA15C}"/>
                  </a:ext>
                </a:extLst>
              </p:cNvPr>
              <p:cNvGraphicFramePr>
                <a:graphicFrameLocks noChangeAspect="1"/>
              </p:cNvGraphicFramePr>
              <p:nvPr>
                <p:extLst>
                  <p:ext uri="{D42A27DB-BD31-4B8C-83A1-F6EECF244321}">
                    <p14:modId xmlns:p14="http://schemas.microsoft.com/office/powerpoint/2010/main" val="3167548007"/>
                  </p:ext>
                </p:extLst>
              </p:nvPr>
            </p:nvGraphicFramePr>
            <p:xfrm>
              <a:off x="8145678" y="1644179"/>
              <a:ext cx="4222592" cy="2375208"/>
            </p:xfrm>
            <a:graphic>
              <a:graphicData uri="http://schemas.microsoft.com/office/powerpoint/2016/sectionzoom">
                <psez:sectionZm>
                  <psez:sectionZmObj sectionId="{17ED8106-7472-CA40-A9D6-5927206203E6}">
                    <psez:zmPr id="{BED1C54D-1895-F149-B351-02B981A8A5BF}" transitionDur="1000" showBg="0">
                      <p166:blipFill xmlns:p166="http://schemas.microsoft.com/office/powerpoint/2016/6/main">
                        <a:blip r:embed="rId8"/>
                        <a:stretch>
                          <a:fillRect/>
                        </a:stretch>
                      </p166:blipFill>
                      <p166:spPr xmlns:p166="http://schemas.microsoft.com/office/powerpoint/2016/6/main">
                        <a:xfrm>
                          <a:off x="0" y="0"/>
                          <a:ext cx="4222592" cy="2375208"/>
                        </a:xfrm>
                        <a:prstGeom prst="rect">
                          <a:avLst/>
                        </a:prstGeom>
                      </p166:spPr>
                    </psez:zmPr>
                  </psez:sectionZmObj>
                </psez:sectionZm>
              </a:graphicData>
            </a:graphic>
          </p:graphicFrame>
        </mc:Choice>
        <mc:Fallback>
          <p:pic>
            <p:nvPicPr>
              <p:cNvPr id="17" name="Section Zoom 16">
                <a:hlinkClick r:id="" action="ppaction://noaction"/>
                <a:extLst>
                  <a:ext uri="{FF2B5EF4-FFF2-40B4-BE49-F238E27FC236}">
                    <a16:creationId xmlns:a16="http://schemas.microsoft.com/office/drawing/2014/main" id="{BA3A39B2-158B-2B4C-A1B4-DCCBD75CA15C}"/>
                  </a:ext>
                </a:extLst>
              </p:cNvPr>
              <p:cNvPicPr>
                <a:picLocks noGrp="1" noRot="1" noChangeAspect="1" noMove="1" noResize="1" noEditPoints="1" noAdjustHandles="1" noChangeArrowheads="1" noChangeShapeType="1"/>
              </p:cNvPicPr>
              <p:nvPr/>
            </p:nvPicPr>
            <p:blipFill>
              <a:blip r:embed="rId9"/>
              <a:stretch>
                <a:fillRect/>
              </a:stretch>
            </p:blipFill>
            <p:spPr>
              <a:xfrm>
                <a:off x="8145678" y="1644179"/>
                <a:ext cx="4222592" cy="2375208"/>
              </a:xfrm>
              <a:prstGeom prst="rect">
                <a:avLst/>
              </a:prstGeom>
            </p:spPr>
          </p:pic>
        </mc:Fallback>
      </mc:AlternateContent>
      <mc:AlternateContent xmlns:mc="http://schemas.openxmlformats.org/markup-compatibility/2006">
        <mc:Choice xmlns:psez="http://schemas.microsoft.com/office/powerpoint/2016/sectionzoom" xmlns="" Requires="psez">
          <p:graphicFrame>
            <p:nvGraphicFramePr>
              <p:cNvPr id="6" name="Section Zoom 5">
                <a:extLst>
                  <a:ext uri="{FF2B5EF4-FFF2-40B4-BE49-F238E27FC236}">
                    <a16:creationId xmlns:a16="http://schemas.microsoft.com/office/drawing/2014/main" id="{039C2E45-7383-084C-A25A-231F40FCFD88}"/>
                  </a:ext>
                </a:extLst>
              </p:cNvPr>
              <p:cNvGraphicFramePr>
                <a:graphicFrameLocks noChangeAspect="1"/>
              </p:cNvGraphicFramePr>
              <p:nvPr>
                <p:extLst>
                  <p:ext uri="{D42A27DB-BD31-4B8C-83A1-F6EECF244321}">
                    <p14:modId xmlns:p14="http://schemas.microsoft.com/office/powerpoint/2010/main" val="443546311"/>
                  </p:ext>
                </p:extLst>
              </p:nvPr>
            </p:nvGraphicFramePr>
            <p:xfrm>
              <a:off x="-413512" y="3751378"/>
              <a:ext cx="4450582" cy="2503452"/>
            </p:xfrm>
            <a:graphic>
              <a:graphicData uri="http://schemas.microsoft.com/office/powerpoint/2016/sectionzoom">
                <psez:sectionZm>
                  <psez:sectionZmObj sectionId="{34C61D3D-3DDA-8544-919D-38908B71CF6E}">
                    <psez:zmPr id="{4BF83247-9042-D446-B9D6-CD882B6CF45B}" transitionDur="1000" showBg="0">
                      <p166:blipFill xmlns:p166="http://schemas.microsoft.com/office/powerpoint/2016/6/main">
                        <a:blip r:embed="rId11"/>
                        <a:stretch>
                          <a:fillRect/>
                        </a:stretch>
                      </p166:blipFill>
                      <p166:spPr xmlns:p166="http://schemas.microsoft.com/office/powerpoint/2016/6/main">
                        <a:xfrm>
                          <a:off x="0" y="0"/>
                          <a:ext cx="4450582" cy="2503452"/>
                        </a:xfrm>
                        <a:prstGeom prst="rect">
                          <a:avLst/>
                        </a:prstGeom>
                        <a:effectLst/>
                      </p166:spPr>
                    </psez:zmPr>
                  </psez:sectionZmObj>
                </psez:sectionZm>
              </a:graphicData>
            </a:graphic>
          </p:graphicFrame>
        </mc:Choice>
        <mc:Fallback>
          <p:pic>
            <p:nvPicPr>
              <p:cNvPr id="6" name="Section Zoom 5">
                <a:hlinkClick r:id="" action="ppaction://noaction"/>
                <a:extLst>
                  <a:ext uri="{FF2B5EF4-FFF2-40B4-BE49-F238E27FC236}">
                    <a16:creationId xmlns:a16="http://schemas.microsoft.com/office/drawing/2014/main" id="{039C2E45-7383-084C-A25A-231F40FCFD88}"/>
                  </a:ext>
                </a:extLst>
              </p:cNvPr>
              <p:cNvPicPr>
                <a:picLocks noGrp="1" noRot="1" noChangeAspect="1" noMove="1" noResize="1" noEditPoints="1" noAdjustHandles="1" noChangeArrowheads="1" noChangeShapeType="1"/>
              </p:cNvPicPr>
              <p:nvPr/>
            </p:nvPicPr>
            <p:blipFill>
              <a:blip r:embed="rId12"/>
              <a:stretch>
                <a:fillRect/>
              </a:stretch>
            </p:blipFill>
            <p:spPr>
              <a:xfrm>
                <a:off x="-413512" y="3751378"/>
                <a:ext cx="4450582" cy="2503452"/>
              </a:xfrm>
              <a:prstGeom prst="rect">
                <a:avLst/>
              </a:prstGeom>
              <a:effectLst/>
            </p:spPr>
          </p:pic>
        </mc:Fallback>
      </mc:AlternateContent>
      <mc:AlternateContent xmlns:mc="http://schemas.openxmlformats.org/markup-compatibility/2006">
        <mc:Choice xmlns:psez="http://schemas.microsoft.com/office/powerpoint/2016/sectionzoom" xmlns="" Requires="psez">
          <p:graphicFrame>
            <p:nvGraphicFramePr>
              <p:cNvPr id="4" name="Section Zoom 3">
                <a:extLst>
                  <a:ext uri="{FF2B5EF4-FFF2-40B4-BE49-F238E27FC236}">
                    <a16:creationId xmlns:a16="http://schemas.microsoft.com/office/drawing/2014/main" id="{B2D661A4-8895-1E43-9238-4B6D30F2FF2A}"/>
                  </a:ext>
                </a:extLst>
              </p:cNvPr>
              <p:cNvGraphicFramePr>
                <a:graphicFrameLocks noChangeAspect="1"/>
              </p:cNvGraphicFramePr>
              <p:nvPr>
                <p:extLst>
                  <p:ext uri="{D42A27DB-BD31-4B8C-83A1-F6EECF244321}">
                    <p14:modId xmlns:p14="http://schemas.microsoft.com/office/powerpoint/2010/main" val="4243204949"/>
                  </p:ext>
                </p:extLst>
              </p:nvPr>
            </p:nvGraphicFramePr>
            <p:xfrm>
              <a:off x="3099126" y="2116068"/>
              <a:ext cx="3048000" cy="1714500"/>
            </p:xfrm>
            <a:graphic>
              <a:graphicData uri="http://schemas.microsoft.com/office/powerpoint/2016/sectionzoom">
                <psez:sectionZm>
                  <psez:sectionZmObj sectionId="{DBB0F080-D76F-2449-A8A8-97428CE5CDE4}">
                    <psez:zmPr id="{E31B0801-3E89-AF44-A1B1-5F4CCB54772F}" transitionDur="1000" showBg="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p:pic>
            <p:nvPicPr>
              <p:cNvPr id="4" name="Section Zoom 3">
                <a:hlinkClick r:id="" action="ppaction://noaction"/>
                <a:extLst>
                  <a:ext uri="{FF2B5EF4-FFF2-40B4-BE49-F238E27FC236}">
                    <a16:creationId xmlns:a16="http://schemas.microsoft.com/office/drawing/2014/main" id="{B2D661A4-8895-1E43-9238-4B6D30F2FF2A}"/>
                  </a:ext>
                </a:extLst>
              </p:cNvPr>
              <p:cNvPicPr>
                <a:picLocks noGrp="1" noRot="1" noChangeAspect="1" noMove="1" noResize="1" noEditPoints="1" noAdjustHandles="1" noChangeArrowheads="1" noChangeShapeType="1"/>
              </p:cNvPicPr>
              <p:nvPr/>
            </p:nvPicPr>
            <p:blipFill>
              <a:blip r:embed="rId15"/>
              <a:stretch>
                <a:fillRect/>
              </a:stretch>
            </p:blipFill>
            <p:spPr>
              <a:xfrm>
                <a:off x="3099126" y="2116068"/>
                <a:ext cx="3048000" cy="1714500"/>
              </a:xfrm>
              <a:prstGeom prst="rect">
                <a:avLst/>
              </a:prstGeom>
            </p:spPr>
          </p:pic>
        </mc:Fallback>
      </mc:AlternateContent>
    </p:spTree>
    <p:extLst>
      <p:ext uri="{BB962C8B-B14F-4D97-AF65-F5344CB8AC3E}">
        <p14:creationId xmlns:p14="http://schemas.microsoft.com/office/powerpoint/2010/main" val="23853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3039717" y="3532924"/>
            <a:ext cx="6112571" cy="1046440"/>
          </a:xfrm>
          <a:prstGeom prst="rect">
            <a:avLst/>
          </a:prstGeom>
        </p:spPr>
        <p:txBody>
          <a:bodyPr wrap="none">
            <a:spAutoFit/>
          </a:bodyPr>
          <a:lstStyle/>
          <a:p>
            <a:pPr algn="ctr"/>
            <a:r>
              <a:rPr lang="en-US" sz="6200" b="1" spc="-150">
                <a:solidFill>
                  <a:schemeClr val="bg1"/>
                </a:solidFill>
                <a:effectLst>
                  <a:outerShdw blurRad="419100" sx="102000" sy="102000" algn="ctr" rotWithShape="0">
                    <a:prstClr val="black">
                      <a:alpha val="29000"/>
                    </a:prstClr>
                  </a:outerShdw>
                </a:effectLst>
                <a:latin typeface="Raleway Black" panose="020B0503030101060003" pitchFamily="34" charset="77"/>
              </a:rPr>
              <a:t>INTRODUCTION</a:t>
            </a:r>
            <a:endParaRPr lang="en-LT" sz="62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7" name="Graphic 6" descr="Lights On with solid fill">
            <a:extLst>
              <a:ext uri="{FF2B5EF4-FFF2-40B4-BE49-F238E27FC236}">
                <a16:creationId xmlns:a16="http://schemas.microsoft.com/office/drawing/2014/main" id="{3169A18E-29C1-B14B-9DAC-9A1603958F7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720683" y="782444"/>
            <a:ext cx="2750634" cy="27506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97523264"/>
      </p:ext>
    </p:extLst>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12" name="Picture 11" descr="A close-up of dots and lines&#10;&#10;Description automatically generated">
            <a:extLst>
              <a:ext uri="{FF2B5EF4-FFF2-40B4-BE49-F238E27FC236}">
                <a16:creationId xmlns:a16="http://schemas.microsoft.com/office/drawing/2014/main" id="{0EBE4E15-60B0-7094-8E71-2063FDD6032C}"/>
              </a:ext>
            </a:extLst>
          </p:cNvPr>
          <p:cNvPicPr>
            <a:picLocks noChangeAspect="1"/>
          </p:cNvPicPr>
          <p:nvPr/>
        </p:nvPicPr>
        <p:blipFill>
          <a:blip r:embed="rId4"/>
          <a:stretch>
            <a:fillRect/>
          </a:stretch>
        </p:blipFill>
        <p:spPr>
          <a:xfrm>
            <a:off x="0" y="-24552"/>
            <a:ext cx="12192000" cy="6882552"/>
          </a:xfrm>
          <a:prstGeom prst="rect">
            <a:avLst/>
          </a:prstGeom>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useBgFill="1">
        <p:nvSpPr>
          <p:cNvPr id="21" name="Rounded Rectangle 20">
            <a:extLst>
              <a:ext uri="{FF2B5EF4-FFF2-40B4-BE49-F238E27FC236}">
                <a16:creationId xmlns:a16="http://schemas.microsoft.com/office/drawing/2014/main" id="{D6787DAF-363B-FF49-8B5C-94BB07360B4E}"/>
              </a:ext>
            </a:extLst>
          </p:cNvPr>
          <p:cNvSpPr/>
          <p:nvPr/>
        </p:nvSpPr>
        <p:spPr>
          <a:xfrm rot="2314562">
            <a:off x="1496965" y="313773"/>
            <a:ext cx="642321" cy="394395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2" name="Rounded Rectangle 21">
            <a:extLst>
              <a:ext uri="{FF2B5EF4-FFF2-40B4-BE49-F238E27FC236}">
                <a16:creationId xmlns:a16="http://schemas.microsoft.com/office/drawing/2014/main" id="{A550FAD0-EC64-B541-9FEF-F3F576427C79}"/>
              </a:ext>
            </a:extLst>
          </p:cNvPr>
          <p:cNvSpPr/>
          <p:nvPr/>
        </p:nvSpPr>
        <p:spPr>
          <a:xfrm rot="2314562">
            <a:off x="1384545" y="1613863"/>
            <a:ext cx="642321" cy="4080509"/>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3" name="Rounded Rectangle 22">
            <a:extLst>
              <a:ext uri="{FF2B5EF4-FFF2-40B4-BE49-F238E27FC236}">
                <a16:creationId xmlns:a16="http://schemas.microsoft.com/office/drawing/2014/main" id="{95ACA153-32CF-B343-BD0F-8295EFA0D82C}"/>
              </a:ext>
            </a:extLst>
          </p:cNvPr>
          <p:cNvSpPr/>
          <p:nvPr/>
        </p:nvSpPr>
        <p:spPr>
          <a:xfrm rot="2314562">
            <a:off x="1563665" y="2358741"/>
            <a:ext cx="642321" cy="4513190"/>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4" name="Rounded Rectangle 23">
            <a:extLst>
              <a:ext uri="{FF2B5EF4-FFF2-40B4-BE49-F238E27FC236}">
                <a16:creationId xmlns:a16="http://schemas.microsoft.com/office/drawing/2014/main" id="{4A087067-6FBB-1745-A5D4-628D980A11A2}"/>
              </a:ext>
            </a:extLst>
          </p:cNvPr>
          <p:cNvSpPr/>
          <p:nvPr/>
        </p:nvSpPr>
        <p:spPr>
          <a:xfrm rot="2314562">
            <a:off x="1014528" y="4518245"/>
            <a:ext cx="642321" cy="401989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5" name="Rectangle 4">
            <a:extLst>
              <a:ext uri="{FF2B5EF4-FFF2-40B4-BE49-F238E27FC236}">
                <a16:creationId xmlns:a16="http://schemas.microsoft.com/office/drawing/2014/main" id="{67ABF447-6E17-1A45-AD94-46DCD25C1D16}"/>
              </a:ext>
            </a:extLst>
          </p:cNvPr>
          <p:cNvSpPr/>
          <p:nvPr/>
        </p:nvSpPr>
        <p:spPr>
          <a:xfrm>
            <a:off x="2395313" y="3481925"/>
            <a:ext cx="7401385" cy="1846659"/>
          </a:xfrm>
          <a:prstGeom prst="rect">
            <a:avLst/>
          </a:prstGeom>
        </p:spPr>
        <p:txBody>
          <a:bodyPr wrap="square">
            <a:spAutoFit/>
          </a:bodyPr>
          <a:lstStyle/>
          <a:p>
            <a:pPr algn="ctr"/>
            <a:r>
              <a:rPr lang="en-US" sz="1900">
                <a:solidFill>
                  <a:schemeClr val="bg1"/>
                </a:solidFill>
                <a:latin typeface="Raleway" pitchFamily="2" charset="0"/>
              </a:rPr>
              <a:t>A text compressor is a tool designed to reduce the size of text files, making them more manageable for storage or transmission. The process involves using various algorithms to encode the data in a more efficient way, eliminating redundant or unnecessary information without compromising the essential content.</a:t>
            </a:r>
            <a:endParaRPr lang="en-LT" sz="1900" spc="300">
              <a:solidFill>
                <a:schemeClr val="bg1"/>
              </a:solidFill>
              <a:latin typeface="Raleway" pitchFamily="2" charset="0"/>
            </a:endParaRPr>
          </a:p>
        </p:txBody>
      </p:sp>
      <p:sp>
        <p:nvSpPr>
          <p:cNvPr id="11" name="Rectangle 10">
            <a:extLst>
              <a:ext uri="{FF2B5EF4-FFF2-40B4-BE49-F238E27FC236}">
                <a16:creationId xmlns:a16="http://schemas.microsoft.com/office/drawing/2014/main" id="{F1ABBEE1-A4F3-6746-AE3A-4B6E12CE6CA3}"/>
              </a:ext>
            </a:extLst>
          </p:cNvPr>
          <p:cNvSpPr/>
          <p:nvPr/>
        </p:nvSpPr>
        <p:spPr>
          <a:xfrm>
            <a:off x="2395313" y="1834088"/>
            <a:ext cx="7401385" cy="1246495"/>
          </a:xfrm>
          <a:prstGeom prst="rect">
            <a:avLst/>
          </a:prstGeom>
        </p:spPr>
        <p:txBody>
          <a:bodyPr wrap="none">
            <a:spAutoFit/>
          </a:bodyPr>
          <a:lstStyle/>
          <a:p>
            <a:pPr algn="ctr"/>
            <a:r>
              <a:rPr lang="en-US" sz="7500" b="1" spc="-150">
                <a:solidFill>
                  <a:schemeClr val="bg1"/>
                </a:solidFill>
                <a:effectLst>
                  <a:outerShdw blurRad="419100" sx="102000" sy="102000" algn="ctr" rotWithShape="0">
                    <a:prstClr val="black">
                      <a:alpha val="29000"/>
                    </a:prstClr>
                  </a:outerShdw>
                </a:effectLst>
                <a:latin typeface="Raleway Black" panose="020B0503030101060003" pitchFamily="34" charset="77"/>
              </a:rPr>
              <a:t>INTRODUCTION</a:t>
            </a:r>
            <a:endParaRPr lang="en-LT" sz="75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25" name="Graphic 24" descr="Lights On with solid fill">
            <a:extLst>
              <a:ext uri="{FF2B5EF4-FFF2-40B4-BE49-F238E27FC236}">
                <a16:creationId xmlns:a16="http://schemas.microsoft.com/office/drawing/2014/main" id="{C9A4FAB4-1D30-504F-AC22-18FA700E0E5D}"/>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5244790" y="157975"/>
            <a:ext cx="1702420" cy="1702420"/>
          </a:xfrm>
          <a:prstGeom prst="rect">
            <a:avLst/>
          </a:prstGeom>
          <a:effectLst>
            <a:outerShdw blurRad="177800" sx="102000" sy="102000" algn="ctr" rotWithShape="0">
              <a:prstClr val="black">
                <a:alpha val="40000"/>
              </a:prstClr>
            </a:outerShdw>
          </a:effectLst>
        </p:spPr>
      </p:pic>
      <p:sp useBgFill="1">
        <p:nvSpPr>
          <p:cNvPr id="26" name="Rounded Rectangle 25">
            <a:extLst>
              <a:ext uri="{FF2B5EF4-FFF2-40B4-BE49-F238E27FC236}">
                <a16:creationId xmlns:a16="http://schemas.microsoft.com/office/drawing/2014/main" id="{79CF8A2E-6CD9-C246-88DB-41410F96B594}"/>
              </a:ext>
            </a:extLst>
          </p:cNvPr>
          <p:cNvSpPr/>
          <p:nvPr/>
        </p:nvSpPr>
        <p:spPr>
          <a:xfrm rot="2314562">
            <a:off x="10002831" y="2171981"/>
            <a:ext cx="642321" cy="394395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7" name="Rounded Rectangle 26">
            <a:extLst>
              <a:ext uri="{FF2B5EF4-FFF2-40B4-BE49-F238E27FC236}">
                <a16:creationId xmlns:a16="http://schemas.microsoft.com/office/drawing/2014/main" id="{8BF71943-E162-8646-B793-F730AF1116CA}"/>
              </a:ext>
            </a:extLst>
          </p:cNvPr>
          <p:cNvSpPr/>
          <p:nvPr/>
        </p:nvSpPr>
        <p:spPr>
          <a:xfrm rot="2314562">
            <a:off x="9890411" y="3472071"/>
            <a:ext cx="642321" cy="4080509"/>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8" name="Rounded Rectangle 27">
            <a:extLst>
              <a:ext uri="{FF2B5EF4-FFF2-40B4-BE49-F238E27FC236}">
                <a16:creationId xmlns:a16="http://schemas.microsoft.com/office/drawing/2014/main" id="{FC8B7B47-AD94-0B42-BF9A-FB712535E5D0}"/>
              </a:ext>
            </a:extLst>
          </p:cNvPr>
          <p:cNvSpPr/>
          <p:nvPr/>
        </p:nvSpPr>
        <p:spPr>
          <a:xfrm rot="2314562">
            <a:off x="10069531" y="4216949"/>
            <a:ext cx="642321" cy="4513190"/>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9" name="Rounded Rectangle 28">
            <a:extLst>
              <a:ext uri="{FF2B5EF4-FFF2-40B4-BE49-F238E27FC236}">
                <a16:creationId xmlns:a16="http://schemas.microsoft.com/office/drawing/2014/main" id="{14E00701-098F-CD4F-A308-C7B7ECDFF684}"/>
              </a:ext>
            </a:extLst>
          </p:cNvPr>
          <p:cNvSpPr/>
          <p:nvPr/>
        </p:nvSpPr>
        <p:spPr>
          <a:xfrm rot="2314562">
            <a:off x="9520394" y="6376453"/>
            <a:ext cx="642321" cy="401989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Tree>
    <p:extLst>
      <p:ext uri="{BB962C8B-B14F-4D97-AF65-F5344CB8AC3E}">
        <p14:creationId xmlns:p14="http://schemas.microsoft.com/office/powerpoint/2010/main" val="1549497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repeatCount="indefinite" accel="50000" decel="50000" autoRev="1" fill="hold" grpId="0" nodeType="withEffect">
                                  <p:stCondLst>
                                    <p:cond delay="0"/>
                                  </p:stCondLst>
                                  <p:childTnLst>
                                    <p:animMotion origin="layout" path="M -2.29167E-6 -3.33333E-6 L 0.04245 -0.09352 " pathEditMode="relative" rAng="0" ptsTypes="AA">
                                      <p:cBhvr>
                                        <p:cTn id="6" dur="3000" fill="hold"/>
                                        <p:tgtEl>
                                          <p:spTgt spid="21"/>
                                        </p:tgtEl>
                                        <p:attrNameLst>
                                          <p:attrName>ppt_x</p:attrName>
                                          <p:attrName>ppt_y</p:attrName>
                                        </p:attrNameLst>
                                      </p:cBhvr>
                                      <p:rCtr x="2122" y="-4676"/>
                                    </p:animMotion>
                                  </p:childTnLst>
                                </p:cTn>
                              </p:par>
                              <p:par>
                                <p:cTn id="7" presetID="56" presetClass="path" presetSubtype="0" repeatCount="indefinite" accel="50000" decel="50000" autoRev="1" fill="hold" grpId="0" nodeType="withEffect">
                                  <p:stCondLst>
                                    <p:cond delay="400"/>
                                  </p:stCondLst>
                                  <p:childTnLst>
                                    <p:animMotion origin="layout" path="M 2.5E-6 -3.7037E-7 L 0.04245 -0.09352 " pathEditMode="relative" rAng="0" ptsTypes="AA">
                                      <p:cBhvr>
                                        <p:cTn id="8" dur="3000" fill="hold"/>
                                        <p:tgtEl>
                                          <p:spTgt spid="22"/>
                                        </p:tgtEl>
                                        <p:attrNameLst>
                                          <p:attrName>ppt_x</p:attrName>
                                          <p:attrName>ppt_y</p:attrName>
                                        </p:attrNameLst>
                                      </p:cBhvr>
                                      <p:rCtr x="2122" y="-4676"/>
                                    </p:animMotion>
                                  </p:childTnLst>
                                </p:cTn>
                              </p:par>
                              <p:par>
                                <p:cTn id="9" presetID="56" presetClass="path" presetSubtype="0" repeatCount="indefinite" accel="50000" decel="50000" autoRev="1" fill="hold" grpId="0" nodeType="withEffect">
                                  <p:stCondLst>
                                    <p:cond delay="800"/>
                                  </p:stCondLst>
                                  <p:childTnLst>
                                    <p:animMotion origin="layout" path="M -1.04167E-6 3.33333E-6 L 0.04245 -0.09352 " pathEditMode="relative" rAng="0" ptsTypes="AA">
                                      <p:cBhvr>
                                        <p:cTn id="10" dur="3000" fill="hold"/>
                                        <p:tgtEl>
                                          <p:spTgt spid="23"/>
                                        </p:tgtEl>
                                        <p:attrNameLst>
                                          <p:attrName>ppt_x</p:attrName>
                                          <p:attrName>ppt_y</p:attrName>
                                        </p:attrNameLst>
                                      </p:cBhvr>
                                      <p:rCtr x="2122" y="-4676"/>
                                    </p:animMotion>
                                  </p:childTnLst>
                                </p:cTn>
                              </p:par>
                              <p:par>
                                <p:cTn id="11" presetID="56" presetClass="path" presetSubtype="0" repeatCount="indefinite" accel="50000" decel="50000" autoRev="1" fill="hold" grpId="0" nodeType="withEffect">
                                  <p:stCondLst>
                                    <p:cond delay="1200"/>
                                  </p:stCondLst>
                                  <p:childTnLst>
                                    <p:animMotion origin="layout" path="M 1.04167E-6 -1.85185E-6 L 0.04245 -0.09352 " pathEditMode="relative" rAng="0" ptsTypes="AA">
                                      <p:cBhvr>
                                        <p:cTn id="12" dur="3000" fill="hold"/>
                                        <p:tgtEl>
                                          <p:spTgt spid="24"/>
                                        </p:tgtEl>
                                        <p:attrNameLst>
                                          <p:attrName>ppt_x</p:attrName>
                                          <p:attrName>ppt_y</p:attrName>
                                        </p:attrNameLst>
                                      </p:cBhvr>
                                      <p:rCtr x="2122" y="-4676"/>
                                    </p:animMotion>
                                  </p:childTnLst>
                                </p:cTn>
                              </p:par>
                              <p:par>
                                <p:cTn id="13" presetID="56" presetClass="path" presetSubtype="0" repeatCount="indefinite" accel="50000" decel="50000" autoRev="1" fill="hold" grpId="0" nodeType="withEffect">
                                  <p:stCondLst>
                                    <p:cond delay="0"/>
                                  </p:stCondLst>
                                  <p:childTnLst>
                                    <p:animMotion origin="layout" path="M -2.29167E-6 -3.33333E-6 L 0.04245 -0.09352 " pathEditMode="relative" rAng="0" ptsTypes="AA">
                                      <p:cBhvr>
                                        <p:cTn id="14" dur="3000" fill="hold"/>
                                        <p:tgtEl>
                                          <p:spTgt spid="26"/>
                                        </p:tgtEl>
                                        <p:attrNameLst>
                                          <p:attrName>ppt_x</p:attrName>
                                          <p:attrName>ppt_y</p:attrName>
                                        </p:attrNameLst>
                                      </p:cBhvr>
                                      <p:rCtr x="2122" y="-4676"/>
                                    </p:animMotion>
                                  </p:childTnLst>
                                </p:cTn>
                              </p:par>
                              <p:par>
                                <p:cTn id="15" presetID="56" presetClass="path" presetSubtype="0" repeatCount="indefinite" accel="50000" decel="50000" autoRev="1" fill="hold" grpId="0" nodeType="withEffect">
                                  <p:stCondLst>
                                    <p:cond delay="400"/>
                                  </p:stCondLst>
                                  <p:childTnLst>
                                    <p:animMotion origin="layout" path="M 0 -3.7037E-6 L 0.04245 -0.09351 " pathEditMode="relative" rAng="0" ptsTypes="AA">
                                      <p:cBhvr>
                                        <p:cTn id="16" dur="3000" fill="hold"/>
                                        <p:tgtEl>
                                          <p:spTgt spid="27"/>
                                        </p:tgtEl>
                                        <p:attrNameLst>
                                          <p:attrName>ppt_x</p:attrName>
                                          <p:attrName>ppt_y</p:attrName>
                                        </p:attrNameLst>
                                      </p:cBhvr>
                                      <p:rCtr x="2122" y="-4676"/>
                                    </p:animMotion>
                                  </p:childTnLst>
                                </p:cTn>
                              </p:par>
                              <p:par>
                                <p:cTn id="17" presetID="56" presetClass="path" presetSubtype="0" repeatCount="indefinite" accel="50000" decel="50000" autoRev="1" fill="hold" grpId="0" nodeType="withEffect">
                                  <p:stCondLst>
                                    <p:cond delay="800"/>
                                  </p:stCondLst>
                                  <p:childTnLst>
                                    <p:animMotion origin="layout" path="M -1.04167E-6 3.33333E-6 L 0.04245 -0.09352 " pathEditMode="relative" rAng="0" ptsTypes="AA">
                                      <p:cBhvr>
                                        <p:cTn id="18" dur="3000" fill="hold"/>
                                        <p:tgtEl>
                                          <p:spTgt spid="28"/>
                                        </p:tgtEl>
                                        <p:attrNameLst>
                                          <p:attrName>ppt_x</p:attrName>
                                          <p:attrName>ppt_y</p:attrName>
                                        </p:attrNameLst>
                                      </p:cBhvr>
                                      <p:rCtr x="2122" y="-4676"/>
                                    </p:animMotion>
                                  </p:childTnLst>
                                </p:cTn>
                              </p:par>
                              <p:par>
                                <p:cTn id="19" presetID="56" presetClass="path" presetSubtype="0" repeatCount="indefinite" accel="50000" decel="50000" autoRev="1" fill="hold" grpId="0" nodeType="withEffect">
                                  <p:stCondLst>
                                    <p:cond delay="1200"/>
                                  </p:stCondLst>
                                  <p:childTnLst>
                                    <p:animMotion origin="layout" path="M 1.04167E-6 -1.85185E-6 L 0.04245 -0.09352 " pathEditMode="relative" rAng="0" ptsTypes="AA">
                                      <p:cBhvr>
                                        <p:cTn id="20" dur="3000" fill="hold"/>
                                        <p:tgtEl>
                                          <p:spTgt spid="29"/>
                                        </p:tgtEl>
                                        <p:attrNameLst>
                                          <p:attrName>ppt_x</p:attrName>
                                          <p:attrName>ppt_y</p:attrName>
                                        </p:attrNameLst>
                                      </p:cBhvr>
                                      <p:rCtr x="2122" y="-4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6"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7081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0" b="1" spc="-150">
                <a:solidFill>
                  <a:srgbClr val="FFFFFF"/>
                </a:solidFill>
                <a:effectLst>
                  <a:outerShdw blurRad="419100" sx="102000" sy="102000" algn="ctr" rotWithShape="0">
                    <a:prstClr val="black">
                      <a:alpha val="29000"/>
                    </a:prstClr>
                  </a:outerShdw>
                </a:effectLst>
                <a:latin typeface="Raleway Black" panose="020B0503030101060003" pitchFamily="34" charset="77"/>
              </a:rPr>
              <a:t>DS USED</a:t>
            </a:r>
            <a:endParaRPr kumimoji="0" lang="en-LT" sz="105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5" name="Graphic 4" descr="Bar graph with upward trend with solid fill">
            <a:extLst>
              <a:ext uri="{FF2B5EF4-FFF2-40B4-BE49-F238E27FC236}">
                <a16:creationId xmlns:a16="http://schemas.microsoft.com/office/drawing/2014/main" id="{D06CA14A-1988-B749-953E-210BAD5FF40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43346" y="1035204"/>
            <a:ext cx="2505308" cy="2505308"/>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1167597831"/>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4" name="Picture 3" descr="A close-up of dots and lines&#10;&#10;Description automatically generated">
            <a:extLst>
              <a:ext uri="{FF2B5EF4-FFF2-40B4-BE49-F238E27FC236}">
                <a16:creationId xmlns:a16="http://schemas.microsoft.com/office/drawing/2014/main" id="{E690834E-2EDC-F9C1-B424-474A022AE969}"/>
              </a:ext>
            </a:extLst>
          </p:cNvPr>
          <p:cNvPicPr>
            <a:picLocks noChangeAspect="1"/>
          </p:cNvPicPr>
          <p:nvPr/>
        </p:nvPicPr>
        <p:blipFill>
          <a:blip r:embed="rId4"/>
          <a:stretch>
            <a:fillRect/>
          </a:stretch>
        </p:blipFill>
        <p:spPr>
          <a:xfrm>
            <a:off x="0" y="0"/>
            <a:ext cx="12192000" cy="6858000"/>
          </a:xfrm>
          <a:prstGeom prst="rect">
            <a:avLst/>
          </a:prstGeom>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pic>
        <p:nvPicPr>
          <p:cNvPr id="5" name="Graphic 4" descr="Bar graph with upward trend with solid fill">
            <a:extLst>
              <a:ext uri="{FF2B5EF4-FFF2-40B4-BE49-F238E27FC236}">
                <a16:creationId xmlns:a16="http://schemas.microsoft.com/office/drawing/2014/main" id="{D06CA14A-1988-B749-953E-210BAD5FF40E}"/>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5378605" y="399586"/>
            <a:ext cx="1434790" cy="1434790"/>
          </a:xfrm>
          <a:prstGeom prst="rect">
            <a:avLst/>
          </a:prstGeom>
          <a:effectLst>
            <a:outerShdw blurRad="177800" sx="102000" sy="102000" algn="ctr" rotWithShape="0">
              <a:prstClr val="black">
                <a:alpha val="40000"/>
              </a:prstClr>
            </a:outerShdw>
          </a:effectLst>
        </p:spPr>
      </p:pic>
      <p:sp>
        <p:nvSpPr>
          <p:cNvPr id="6" name="Rectangle 5">
            <a:extLst>
              <a:ext uri="{FF2B5EF4-FFF2-40B4-BE49-F238E27FC236}">
                <a16:creationId xmlns:a16="http://schemas.microsoft.com/office/drawing/2014/main" id="{86BA49A1-C4F8-6543-8240-061A4699B32F}"/>
              </a:ext>
            </a:extLst>
          </p:cNvPr>
          <p:cNvSpPr/>
          <p:nvPr/>
        </p:nvSpPr>
        <p:spPr>
          <a:xfrm>
            <a:off x="3684925" y="1834088"/>
            <a:ext cx="4822154" cy="1446550"/>
          </a:xfrm>
          <a:prstGeom prst="rect">
            <a:avLst/>
          </a:prstGeom>
        </p:spPr>
        <p:txBody>
          <a:bodyPr wrap="none">
            <a:spAutoFit/>
          </a:bodyPr>
          <a:lstStyle/>
          <a:p>
            <a:pPr algn="ctr"/>
            <a:r>
              <a:rPr lang="en-US" sz="8800" b="1" spc="-150">
                <a:solidFill>
                  <a:schemeClr val="bg1"/>
                </a:solidFill>
                <a:effectLst>
                  <a:outerShdw blurRad="419100" sx="102000" sy="102000" algn="ctr" rotWithShape="0">
                    <a:prstClr val="black">
                      <a:alpha val="29000"/>
                    </a:prstClr>
                  </a:outerShdw>
                </a:effectLst>
                <a:latin typeface="Raleway Black" panose="020B0503030101060003" pitchFamily="34" charset="77"/>
              </a:rPr>
              <a:t>DS USED</a:t>
            </a:r>
            <a:endParaRPr lang="en-LT" sz="88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3081454" y="3481925"/>
            <a:ext cx="6029092" cy="2862322"/>
          </a:xfrm>
          <a:prstGeom prst="rect">
            <a:avLst/>
          </a:prstGeom>
        </p:spPr>
        <p:txBody>
          <a:bodyPr wrap="square">
            <a:spAutoFit/>
          </a:bodyPr>
          <a:lstStyle/>
          <a:p>
            <a:r>
              <a:rPr lang="en-US" sz="6000">
                <a:solidFill>
                  <a:schemeClr val="bg1"/>
                </a:solidFill>
              </a:rPr>
              <a:t>• Tree</a:t>
            </a:r>
          </a:p>
          <a:p>
            <a:r>
              <a:rPr lang="en-US" sz="6000">
                <a:solidFill>
                  <a:schemeClr val="bg1"/>
                </a:solidFill>
              </a:rPr>
              <a:t>• Heap</a:t>
            </a:r>
          </a:p>
          <a:p>
            <a:r>
              <a:rPr lang="en-US" sz="6000">
                <a:solidFill>
                  <a:schemeClr val="bg1"/>
                </a:solidFill>
              </a:rPr>
              <a:t>• HashMap</a:t>
            </a:r>
          </a:p>
        </p:txBody>
      </p:sp>
      <p:sp useBgFill="1">
        <p:nvSpPr>
          <p:cNvPr id="8" name="Rectangle 7">
            <a:extLst>
              <a:ext uri="{FF2B5EF4-FFF2-40B4-BE49-F238E27FC236}">
                <a16:creationId xmlns:a16="http://schemas.microsoft.com/office/drawing/2014/main" id="{55C861A1-5041-FA48-9C08-E00E83BF7177}"/>
              </a:ext>
            </a:extLst>
          </p:cNvPr>
          <p:cNvSpPr/>
          <p:nvPr/>
        </p:nvSpPr>
        <p:spPr>
          <a:xfrm>
            <a:off x="931127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8" name="Rectangle 17">
            <a:extLst>
              <a:ext uri="{FF2B5EF4-FFF2-40B4-BE49-F238E27FC236}">
                <a16:creationId xmlns:a16="http://schemas.microsoft.com/office/drawing/2014/main" id="{A5D6F6DD-4828-4A4E-9336-6CCFE09E4AFE}"/>
              </a:ext>
            </a:extLst>
          </p:cNvPr>
          <p:cNvSpPr/>
          <p:nvPr/>
        </p:nvSpPr>
        <p:spPr>
          <a:xfrm>
            <a:off x="10120433"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9" name="Rectangle 18">
            <a:extLst>
              <a:ext uri="{FF2B5EF4-FFF2-40B4-BE49-F238E27FC236}">
                <a16:creationId xmlns:a16="http://schemas.microsoft.com/office/drawing/2014/main" id="{9FE9B72F-DF87-5F4E-B684-D0770028819B}"/>
              </a:ext>
            </a:extLst>
          </p:cNvPr>
          <p:cNvSpPr/>
          <p:nvPr/>
        </p:nvSpPr>
        <p:spPr>
          <a:xfrm>
            <a:off x="10912521"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0" name="Rectangle 19">
            <a:extLst>
              <a:ext uri="{FF2B5EF4-FFF2-40B4-BE49-F238E27FC236}">
                <a16:creationId xmlns:a16="http://schemas.microsoft.com/office/drawing/2014/main" id="{AE454DD4-D90A-704B-ABC6-4575E360C82E}"/>
              </a:ext>
            </a:extLst>
          </p:cNvPr>
          <p:cNvSpPr/>
          <p:nvPr/>
        </p:nvSpPr>
        <p:spPr>
          <a:xfrm>
            <a:off x="534309"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1" name="Rectangle 20">
            <a:extLst>
              <a:ext uri="{FF2B5EF4-FFF2-40B4-BE49-F238E27FC236}">
                <a16:creationId xmlns:a16="http://schemas.microsoft.com/office/drawing/2014/main" id="{A68481F1-4643-EF42-A9CE-7AE30251B04D}"/>
              </a:ext>
            </a:extLst>
          </p:cNvPr>
          <p:cNvSpPr/>
          <p:nvPr/>
        </p:nvSpPr>
        <p:spPr>
          <a:xfrm>
            <a:off x="1343472"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2" name="Rectangle 21">
            <a:extLst>
              <a:ext uri="{FF2B5EF4-FFF2-40B4-BE49-F238E27FC236}">
                <a16:creationId xmlns:a16="http://schemas.microsoft.com/office/drawing/2014/main" id="{4B79AB2B-D9AB-BB40-95B4-1E83C4B41C2F}"/>
              </a:ext>
            </a:extLst>
          </p:cNvPr>
          <p:cNvSpPr/>
          <p:nvPr/>
        </p:nvSpPr>
        <p:spPr>
          <a:xfrm>
            <a:off x="213556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Tree>
    <p:extLst>
      <p:ext uri="{BB962C8B-B14F-4D97-AF65-F5344CB8AC3E}">
        <p14:creationId xmlns:p14="http://schemas.microsoft.com/office/powerpoint/2010/main" val="3001872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1200"/>
                                  </p:stCondLst>
                                  <p:childTnLst>
                                    <p:animScale>
                                      <p:cBhvr>
                                        <p:cTn id="6" dur="1500" fill="hold"/>
                                        <p:tgtEl>
                                          <p:spTgt spid="8"/>
                                        </p:tgtEl>
                                      </p:cBhvr>
                                      <p:by x="100000" y="125000"/>
                                    </p:animScale>
                                  </p:childTnLst>
                                </p:cTn>
                              </p:par>
                              <p:par>
                                <p:cTn id="7" presetID="42" presetClass="path" presetSubtype="0" repeatCount="indefinite" accel="50000" decel="50000" autoRev="1" fill="hold" grpId="1" nodeType="withEffect">
                                  <p:stCondLst>
                                    <p:cond delay="1200"/>
                                  </p:stCondLst>
                                  <p:childTnLst>
                                    <p:animMotion origin="layout" path="M -1.45833E-6 -3.7037E-6 L -1.45833E-6 -0.05532 " pathEditMode="relative" rAng="0" ptsTypes="AA">
                                      <p:cBhvr>
                                        <p:cTn id="8" dur="1500" fill="hold"/>
                                        <p:tgtEl>
                                          <p:spTgt spid="8"/>
                                        </p:tgtEl>
                                        <p:attrNameLst>
                                          <p:attrName>ppt_x</p:attrName>
                                          <p:attrName>ppt_y</p:attrName>
                                        </p:attrNameLst>
                                      </p:cBhvr>
                                      <p:rCtr x="0" y="-2778"/>
                                    </p:animMotion>
                                  </p:childTnLst>
                                </p:cTn>
                              </p:par>
                              <p:par>
                                <p:cTn id="9" presetID="6" presetClass="emph" presetSubtype="0" repeatCount="indefinite" accel="50000" decel="50000" autoRev="1" fill="hold" grpId="0" nodeType="withEffect">
                                  <p:stCondLst>
                                    <p:cond delay="1600"/>
                                  </p:stCondLst>
                                  <p:childTnLst>
                                    <p:animScale>
                                      <p:cBhvr>
                                        <p:cTn id="10" dur="1500" fill="hold"/>
                                        <p:tgtEl>
                                          <p:spTgt spid="18"/>
                                        </p:tgtEl>
                                      </p:cBhvr>
                                      <p:by x="100000" y="125000"/>
                                    </p:animScale>
                                  </p:childTnLst>
                                </p:cTn>
                              </p:par>
                              <p:par>
                                <p:cTn id="11"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12" dur="1500" fill="hold"/>
                                        <p:tgtEl>
                                          <p:spTgt spid="18"/>
                                        </p:tgtEl>
                                        <p:attrNameLst>
                                          <p:attrName>ppt_x</p:attrName>
                                          <p:attrName>ppt_y</p:attrName>
                                        </p:attrNameLst>
                                      </p:cBhvr>
                                      <p:rCtr x="0" y="-2778"/>
                                    </p:animMotion>
                                  </p:childTnLst>
                                </p:cTn>
                              </p:par>
                              <p:par>
                                <p:cTn id="13" presetID="6" presetClass="emph" presetSubtype="0" repeatCount="indefinite" accel="50000" decel="50000" autoRev="1" fill="hold" grpId="0" nodeType="withEffect">
                                  <p:stCondLst>
                                    <p:cond delay="2000"/>
                                  </p:stCondLst>
                                  <p:childTnLst>
                                    <p:animScale>
                                      <p:cBhvr>
                                        <p:cTn id="14" dur="1500" fill="hold"/>
                                        <p:tgtEl>
                                          <p:spTgt spid="19"/>
                                        </p:tgtEl>
                                      </p:cBhvr>
                                      <p:by x="100000" y="125000"/>
                                    </p:animScale>
                                  </p:childTnLst>
                                </p:cTn>
                              </p:par>
                              <p:par>
                                <p:cTn id="15"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16" dur="1500" fill="hold"/>
                                        <p:tgtEl>
                                          <p:spTgt spid="19"/>
                                        </p:tgtEl>
                                        <p:attrNameLst>
                                          <p:attrName>ppt_x</p:attrName>
                                          <p:attrName>ppt_y</p:attrName>
                                        </p:attrNameLst>
                                      </p:cBhvr>
                                      <p:rCtr x="0" y="-2778"/>
                                    </p:animMotion>
                                  </p:childTnLst>
                                </p:cTn>
                              </p:par>
                              <p:par>
                                <p:cTn id="17" presetID="6" presetClass="emph" presetSubtype="0" repeatCount="indefinite" accel="50000" decel="50000" autoRev="1" fill="hold" grpId="0" nodeType="withEffect">
                                  <p:stCondLst>
                                    <p:cond delay="0"/>
                                  </p:stCondLst>
                                  <p:childTnLst>
                                    <p:animScale>
                                      <p:cBhvr>
                                        <p:cTn id="18" dur="1500" fill="hold"/>
                                        <p:tgtEl>
                                          <p:spTgt spid="20"/>
                                        </p:tgtEl>
                                      </p:cBhvr>
                                      <p:by x="100000" y="125000"/>
                                    </p:animScale>
                                  </p:childTnLst>
                                </p:cTn>
                              </p:par>
                              <p:par>
                                <p:cTn id="19"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20" dur="1500" fill="hold"/>
                                        <p:tgtEl>
                                          <p:spTgt spid="20"/>
                                        </p:tgtEl>
                                        <p:attrNameLst>
                                          <p:attrName>ppt_x</p:attrName>
                                          <p:attrName>ppt_y</p:attrName>
                                        </p:attrNameLst>
                                      </p:cBhvr>
                                      <p:rCtr x="0" y="-2778"/>
                                    </p:animMotion>
                                  </p:childTnLst>
                                </p:cTn>
                              </p:par>
                              <p:par>
                                <p:cTn id="21" presetID="6" presetClass="emph" presetSubtype="0" repeatCount="indefinite" accel="50000" decel="50000" autoRev="1" fill="hold" grpId="0" nodeType="withEffect">
                                  <p:stCondLst>
                                    <p:cond delay="400"/>
                                  </p:stCondLst>
                                  <p:childTnLst>
                                    <p:animScale>
                                      <p:cBhvr>
                                        <p:cTn id="22" dur="1500" fill="hold"/>
                                        <p:tgtEl>
                                          <p:spTgt spid="21"/>
                                        </p:tgtEl>
                                      </p:cBhvr>
                                      <p:by x="100000" y="125000"/>
                                    </p:animScale>
                                  </p:childTnLst>
                                </p:cTn>
                              </p:par>
                              <p:par>
                                <p:cTn id="23"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24" dur="1500" fill="hold"/>
                                        <p:tgtEl>
                                          <p:spTgt spid="21"/>
                                        </p:tgtEl>
                                        <p:attrNameLst>
                                          <p:attrName>ppt_x</p:attrName>
                                          <p:attrName>ppt_y</p:attrName>
                                        </p:attrNameLst>
                                      </p:cBhvr>
                                      <p:rCtr x="0" y="-2778"/>
                                    </p:animMotion>
                                  </p:childTnLst>
                                </p:cTn>
                              </p:par>
                              <p:par>
                                <p:cTn id="25" presetID="6" presetClass="emph" presetSubtype="0" repeatCount="indefinite" accel="50000" decel="50000" autoRev="1" fill="hold" grpId="0" nodeType="withEffect">
                                  <p:stCondLst>
                                    <p:cond delay="800"/>
                                  </p:stCondLst>
                                  <p:childTnLst>
                                    <p:animScale>
                                      <p:cBhvr>
                                        <p:cTn id="26" dur="1500" fill="hold"/>
                                        <p:tgtEl>
                                          <p:spTgt spid="22"/>
                                        </p:tgtEl>
                                      </p:cBhvr>
                                      <p:by x="100000" y="125000"/>
                                    </p:animScale>
                                  </p:childTnLst>
                                </p:cTn>
                              </p:par>
                              <p:par>
                                <p:cTn id="27" presetID="42" presetClass="path" presetSubtype="0" repeatCount="indefinite" accel="50000" decel="50000" autoRev="1" fill="hold" grpId="1" nodeType="withEffect">
                                  <p:stCondLst>
                                    <p:cond delay="800"/>
                                  </p:stCondLst>
                                  <p:childTnLst>
                                    <p:animMotion origin="layout" path="M 2.08333E-7 -3.7037E-6 L 2.08333E-7 -0.05532 " pathEditMode="relative" rAng="0" ptsTypes="AA">
                                      <p:cBhvr>
                                        <p:cTn id="28" dur="1500" fill="hold"/>
                                        <p:tgtEl>
                                          <p:spTgt spid="22"/>
                                        </p:tgtEl>
                                        <p:attrNameLst>
                                          <p:attrName>ppt_x</p:attrName>
                                          <p:attrName>ppt_y</p:attrName>
                                        </p:attrNameLst>
                                      </p:cBhvr>
                                      <p:rCtr x="0"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224676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Function &amp; Features</a:t>
            </a:r>
            <a:endParaRPr kumimoji="0" lang="en-LT" sz="70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6" name="Graphic 5" descr="Potion with solid fill">
            <a:extLst>
              <a:ext uri="{FF2B5EF4-FFF2-40B4-BE49-F238E27FC236}">
                <a16:creationId xmlns:a16="http://schemas.microsoft.com/office/drawing/2014/main" id="{CEB538FE-34FC-714C-8121-3DEF7E6B040F}"/>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698380" y="659779"/>
            <a:ext cx="2795240" cy="279524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13" name="Picture 12" descr="A close-up of dots and lines&#10;&#10;Description automatically generated">
            <a:extLst>
              <a:ext uri="{FF2B5EF4-FFF2-40B4-BE49-F238E27FC236}">
                <a16:creationId xmlns:a16="http://schemas.microsoft.com/office/drawing/2014/main" id="{9FB42915-C3EA-C2D5-6A95-99E88F01E68F}"/>
              </a:ext>
            </a:extLst>
          </p:cNvPr>
          <p:cNvPicPr>
            <a:picLocks noChangeAspect="1"/>
          </p:cNvPicPr>
          <p:nvPr/>
        </p:nvPicPr>
        <p:blipFill>
          <a:blip r:embed="rId4"/>
          <a:stretch>
            <a:fillRect/>
          </a:stretch>
        </p:blipFill>
        <p:spPr>
          <a:xfrm>
            <a:off x="0" y="0"/>
            <a:ext cx="12192000" cy="6858000"/>
          </a:xfrm>
          <a:prstGeom prst="rect">
            <a:avLst/>
          </a:prstGeom>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378483" y="1780912"/>
            <a:ext cx="7435049"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Function &amp; Features</a:t>
            </a:r>
            <a:endParaRPr kumimoji="0" lang="en-LT" sz="60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1497496" y="2936726"/>
            <a:ext cx="9197008" cy="3785652"/>
          </a:xfrm>
          <a:prstGeom prst="rect">
            <a:avLst/>
          </a:prstGeom>
        </p:spPr>
        <p:txBody>
          <a:bodyPr wrap="square">
            <a:spAutoFit/>
          </a:bodyPr>
          <a:lstStyle/>
          <a:p>
            <a:r>
              <a:rPr lang="en-US" sz="2000" b="1" i="0">
                <a:solidFill>
                  <a:schemeClr val="bg1"/>
                </a:solidFill>
                <a:effectLst/>
                <a:latin typeface="Roboto" panose="02000000000000000000" pitchFamily="2" charset="0"/>
              </a:rPr>
              <a:t>Step 1: </a:t>
            </a:r>
            <a:r>
              <a:rPr lang="en-US" sz="2000" b="0" i="0">
                <a:solidFill>
                  <a:schemeClr val="bg1"/>
                </a:solidFill>
                <a:effectLst/>
                <a:latin typeface="Roboto" panose="02000000000000000000" pitchFamily="2" charset="0"/>
              </a:rPr>
              <a:t> We have to count the frequency of each character of that string. </a:t>
            </a:r>
          </a:p>
          <a:p>
            <a:endParaRPr lang="en-US" sz="2000" b="0" i="0">
              <a:solidFill>
                <a:schemeClr val="bg1"/>
              </a:solidFill>
              <a:effectLst/>
              <a:latin typeface="Roboto" panose="02000000000000000000" pitchFamily="2" charset="0"/>
            </a:endParaRPr>
          </a:p>
          <a:p>
            <a:r>
              <a:rPr lang="en-US" sz="2000" b="1" i="0">
                <a:solidFill>
                  <a:schemeClr val="bg1"/>
                </a:solidFill>
                <a:effectLst/>
                <a:latin typeface="Roboto" panose="02000000000000000000" pitchFamily="2" charset="0"/>
              </a:rPr>
              <a:t>Step 2:  </a:t>
            </a:r>
            <a:r>
              <a:rPr lang="en-US" sz="2000" b="0" i="0">
                <a:solidFill>
                  <a:schemeClr val="bg1"/>
                </a:solidFill>
                <a:effectLst/>
                <a:latin typeface="Roboto" panose="02000000000000000000" pitchFamily="2" charset="0"/>
              </a:rPr>
              <a:t>We have to creat a min heap.From min heap we will choose two characters with the minimum counts and sum it up. We will repeat the steps till we form a complete tree. </a:t>
            </a:r>
          </a:p>
          <a:p>
            <a:endParaRPr lang="en-US" sz="2000">
              <a:solidFill>
                <a:schemeClr val="bg1"/>
              </a:solidFill>
              <a:latin typeface="Roboto" panose="02000000000000000000" pitchFamily="2" charset="0"/>
            </a:endParaRPr>
          </a:p>
          <a:p>
            <a:r>
              <a:rPr lang="en-US" sz="2000" b="1">
                <a:solidFill>
                  <a:schemeClr val="bg1"/>
                </a:solidFill>
                <a:latin typeface="Roboto" panose="02000000000000000000" pitchFamily="2" charset="0"/>
              </a:rPr>
              <a:t>Step 3:  </a:t>
            </a:r>
            <a:r>
              <a:rPr lang="en-US" sz="2000" b="0" i="0">
                <a:solidFill>
                  <a:schemeClr val="bg1"/>
                </a:solidFill>
                <a:effectLst/>
                <a:latin typeface="Roboto" panose="02000000000000000000" pitchFamily="2" charset="0"/>
              </a:rPr>
              <a:t>Since now it is no longer sorted first we will sort it again . After sorting we will again pick the minimum count and sum it up. </a:t>
            </a:r>
          </a:p>
          <a:p>
            <a:endParaRPr lang="en-US" sz="2000" b="0" i="0">
              <a:solidFill>
                <a:schemeClr val="bg1"/>
              </a:solidFill>
              <a:effectLst/>
              <a:latin typeface="Roboto" panose="02000000000000000000" pitchFamily="2" charset="0"/>
            </a:endParaRPr>
          </a:p>
          <a:p>
            <a:r>
              <a:rPr lang="en-US" sz="2000" b="1" i="0">
                <a:solidFill>
                  <a:schemeClr val="bg1"/>
                </a:solidFill>
                <a:effectLst/>
                <a:latin typeface="Roboto" panose="02000000000000000000" pitchFamily="2" charset="0"/>
              </a:rPr>
              <a:t>Step 4:  </a:t>
            </a:r>
            <a:r>
              <a:rPr lang="en-US" sz="2000" b="0" i="0">
                <a:solidFill>
                  <a:schemeClr val="bg1"/>
                </a:solidFill>
                <a:effectLst/>
                <a:latin typeface="Roboto" panose="02000000000000000000" pitchFamily="2" charset="0"/>
              </a:rPr>
              <a:t>Then we will assign 0 to the left edges and 1 to the right edges. To assing the codes to each character we will travers the tree from the root node to the leaf node of each character.</a:t>
            </a:r>
            <a:endParaRPr lang="en-LT" sz="2000" spc="300">
              <a:solidFill>
                <a:schemeClr val="bg1"/>
              </a:solidFill>
              <a:latin typeface="Raleway" panose="020B0503030101060003" pitchFamily="34" charset="77"/>
            </a:endParaRPr>
          </a:p>
        </p:txBody>
      </p:sp>
      <p:pic>
        <p:nvPicPr>
          <p:cNvPr id="11" name="Graphic 10" descr="Potion with solid fill">
            <a:extLst>
              <a:ext uri="{FF2B5EF4-FFF2-40B4-BE49-F238E27FC236}">
                <a16:creationId xmlns:a16="http://schemas.microsoft.com/office/drawing/2014/main" id="{EC7840E3-BAD3-A84E-B5ED-F442FFC9B8E6}"/>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5231783" y="-13476"/>
            <a:ext cx="1728434" cy="1728434"/>
          </a:xfrm>
          <a:prstGeom prst="rect">
            <a:avLst/>
          </a:prstGeom>
          <a:effectLst>
            <a:outerShdw blurRad="177800" sx="102000" sy="102000" algn="ctr" rotWithShape="0">
              <a:prstClr val="black">
                <a:alpha val="40000"/>
              </a:prstClr>
            </a:outerShdw>
          </a:effectLst>
        </p:spPr>
      </p:pic>
      <p:sp useBgFill="1">
        <p:nvSpPr>
          <p:cNvPr id="28" name="Oval 27">
            <a:extLst>
              <a:ext uri="{FF2B5EF4-FFF2-40B4-BE49-F238E27FC236}">
                <a16:creationId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0" name="Oval 29">
            <a:extLst>
              <a:ext uri="{FF2B5EF4-FFF2-40B4-BE49-F238E27FC236}">
                <a16:creationId xmlns:a16="http://schemas.microsoft.com/office/drawing/2014/main" id="{9429F179-E309-5B4C-9AC1-9EAF871D7405}"/>
              </a:ext>
            </a:extLst>
          </p:cNvPr>
          <p:cNvSpPr/>
          <p:nvPr/>
        </p:nvSpPr>
        <p:spPr>
          <a:xfrm>
            <a:off x="9288907" y="1657274"/>
            <a:ext cx="1030414" cy="103041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1" name="Oval 30">
            <a:extLst>
              <a:ext uri="{FF2B5EF4-FFF2-40B4-BE49-F238E27FC236}">
                <a16:creationId xmlns:a16="http://schemas.microsoft.com/office/drawing/2014/main" id="{D53930A9-9ED7-C347-B138-C9D92018A994}"/>
              </a:ext>
            </a:extLst>
          </p:cNvPr>
          <p:cNvSpPr/>
          <p:nvPr/>
        </p:nvSpPr>
        <p:spPr>
          <a:xfrm>
            <a:off x="10018836" y="2564904"/>
            <a:ext cx="1728192" cy="172819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Tree>
    <p:extLst>
      <p:ext uri="{BB962C8B-B14F-4D97-AF65-F5344CB8AC3E}">
        <p14:creationId xmlns:p14="http://schemas.microsoft.com/office/powerpoint/2010/main" val="3046787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3.54167E-6 -4.81481E-6 L 3.54167E-6 -0.13888 " pathEditMode="relative" rAng="0" ptsTypes="AA">
                                      <p:cBhvr>
                                        <p:cTn id="9" dur="2000" fill="hold"/>
                                        <p:tgtEl>
                                          <p:spTgt spid="28"/>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childTnLst>
                                  <p:subTnLst>
                                    <p:set>
                                      <p:cBhvr override="childStyle">
                                        <p:cTn dur="1" fill="hold" display="0" masterRel="sameClick" afterEffect="1">
                                          <p:stCondLst>
                                            <p:cond evt="end" delay="0">
                                              <p:tn val="10"/>
                                            </p:cond>
                                          </p:stCondLst>
                                        </p:cTn>
                                        <p:tgtEl>
                                          <p:spTgt spid="3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3.54167E-6 3.33333E-6 L 3.54167E-6 -0.13889 " pathEditMode="relative" rAng="0" ptsTypes="AA">
                                      <p:cBhvr>
                                        <p:cTn id="14" dur="2000" fill="hold"/>
                                        <p:tgtEl>
                                          <p:spTgt spid="3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subTnLst>
                                    <p:set>
                                      <p:cBhvr override="childStyle">
                                        <p:cTn dur="1" fill="hold" display="0" masterRel="sameClick" afterEffect="1">
                                          <p:stCondLst>
                                            <p:cond evt="end" delay="0">
                                              <p:tn val="15"/>
                                            </p:cond>
                                          </p:stCondLst>
                                        </p:cTn>
                                        <p:tgtEl>
                                          <p:spTgt spid="31"/>
                                        </p:tgtEl>
                                        <p:attrNameLst>
                                          <p:attrName>style.visibility</p:attrName>
                                        </p:attrNameLst>
                                      </p:cBhvr>
                                      <p:to>
                                        <p:strVal val="hidden"/>
                                      </p:to>
                                    </p:set>
                                  </p:subTnLst>
                                </p:cTn>
                              </p:par>
                              <p:par>
                                <p:cTn id="18" presetID="64" presetClass="path" presetSubtype="0" repeatCount="indefinite" fill="hold" grpId="1" nodeType="withEffect">
                                  <p:stCondLst>
                                    <p:cond delay="800"/>
                                  </p:stCondLst>
                                  <p:childTnLst>
                                    <p:animMotion origin="layout" path="M 1.875E-6 0 L 1.875E-6 -0.13889 " pathEditMode="relative" rAng="0" ptsTypes="AA">
                                      <p:cBhvr>
                                        <p:cTn id="19" dur="2000" fill="hold"/>
                                        <p:tgtEl>
                                          <p:spTgt spid="3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1" grpId="0" animBg="1"/>
      <p:bldP spid="31" grpId="1" animBg="1"/>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Widescreen</PresentationFormat>
  <Paragraphs>56</Paragraphs>
  <Slides>15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Baguet Script</vt:lpstr>
      <vt:lpstr>Calibri</vt:lpstr>
      <vt:lpstr>Calibri Light</vt:lpstr>
      <vt:lpstr>Montserrat</vt:lpstr>
      <vt:lpstr>Overlock</vt:lpstr>
      <vt:lpstr>Raleway</vt:lpstr>
      <vt:lpstr>Raleway Black</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2023-10-03T06:31:12Z</dcterms:created>
  <dcterms:modified xsi:type="dcterms:W3CDTF">2024-05-19T14:45:26Z</dcterms:modified>
</cp:coreProperties>
</file>