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D8C7-5A9B-4F1C-E383-2045BF40B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7E352-0DF9-A417-3AE7-B0A2EDE81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1EAD-FEC0-2172-E6F8-4F4E2881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2FE0F-2D48-5101-AAD5-0E60958C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44690-EE71-5113-40AA-B5786B46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1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03F-7B62-05D6-380C-C29EB77F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0E138-9DFC-C547-BAFD-71BA07F2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851B1-DC47-7FF8-4F1F-8076E20C8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A64F-ED9B-BBAC-124A-86D05B2C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95A5E-17D6-8C4F-CEB8-7235B5CD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1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65037-5C49-0F4B-3D0A-C0C7F9F0E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26824-744B-CDA8-C932-EF8949408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03AC-7099-6747-6EC2-9A2016086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9A366-2802-D321-68CE-BFE1262C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13903-C242-32B8-F179-765BF2515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2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4795-C669-FE3B-6066-709DE82ED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81076-11FC-9EAF-DEA1-6237D49EB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936B1-825C-9D37-C91A-7A09F773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D3DB-C5B6-F595-8C07-BAF429B7D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C0E2B-458E-9936-F830-E177BA32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18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F4CD-D500-C9D3-DE85-377257B1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F61B7-051E-50F8-8D63-33E4D183D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12262-46DE-5D93-4629-B3B02BCE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1A4A6-C8C3-0335-4D6C-DE355E60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C0E2-0ED4-0CB7-FD8F-66E456A1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9847-38B1-3FB9-EE68-EF46582E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DF0E-C2AE-88AA-B13A-801057AD6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34150-E4E1-1E0E-673D-729CA1F68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56581-A9C4-C276-46D3-55A9175D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DB1E-AF09-5F57-5703-9106082A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11C80-727C-FB81-99D2-46A1F983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6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BE88-A7C6-9120-E2BF-7BB1D791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1292C-E289-1E9E-0474-68FFABEB9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39DF4-74B6-C3AA-22A0-C3BBC5F3C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590FF-423A-D299-2A32-91AC99389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048325-FCA5-1C7C-32DF-6D7EF8759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C011E-1760-733E-A091-C210446A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A78D4B-F1CC-285F-0176-D97451C1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8EF74-AEE2-264C-0880-A3525011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3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57C5-31AD-2F50-6B50-E1AF1BFA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6A80B-0362-478D-E555-E31CECFDA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8F109-14B2-A552-3B91-E138D45C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D9047-3D76-0DD7-B0A7-62DBD94C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27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E500A-46C6-EC47-1BA9-A1F5671AB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8BDCC7-A802-6A2F-FB9A-582E66E3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65734-6638-D9D6-9528-F12280B90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76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11D5C-E036-24C3-7F6C-8A2AB708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ECCE-11B7-4231-E970-08CC1A866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D0E87-8BB5-C2F2-1816-D6A7CC41A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506F-AC15-A081-7CCC-5755EDB8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42A3F-EA9A-4D04-D55A-7A782612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869DC-F27C-B4E6-6D5B-A3B36EF7E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52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67746-0C28-F58A-3D22-C44BA684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BDCB6-0DE7-2F99-C468-3ECAAA21E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68889-D8DE-8ED3-6440-3C490698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EE3CF-34D1-CBEE-F4C3-53CB5B9F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D6BD2-941B-E927-D2C6-74698C0B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4AE48-783A-56DA-0BF9-C765EEEF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7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F9A3B-2594-EDC6-5753-DF73ED2E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A07-410E-809E-1C75-2B9D3884A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EEF9F-2184-092B-04A1-7032BDCCD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0B771-3229-433C-AD04-C79A3B33A583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D7CD-3C3E-8C53-CAA5-8376BD091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0B59A-C54D-823B-793F-8170B9D42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484B0-784A-403E-88E8-070613E5D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53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4586-54CE-92C4-721E-C8B52EE4B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2747"/>
          </a:xfrm>
        </p:spPr>
        <p:txBody>
          <a:bodyPr/>
          <a:lstStyle/>
          <a:p>
            <a:r>
              <a:rPr lang="en-IN" u="sng" dirty="0">
                <a:highlight>
                  <a:srgbClr val="FFFF00"/>
                </a:highlight>
              </a:rPr>
              <a:t>Ai Agent vs Agentic AI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3D10A-CC54-7B7E-A7FA-04C724F80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822" y="2316096"/>
            <a:ext cx="6581476" cy="43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13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BC04A-34D5-91E8-E0E6-27BC80EDD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E3C8E-DBE9-5BF3-C558-106A05FC4A53}"/>
              </a:ext>
            </a:extLst>
          </p:cNvPr>
          <p:cNvSpPr txBox="1"/>
          <p:nvPr/>
        </p:nvSpPr>
        <p:spPr>
          <a:xfrm>
            <a:off x="865239" y="462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A7C58B-6081-6C7D-58AA-B64574E74E38}"/>
              </a:ext>
            </a:extLst>
          </p:cNvPr>
          <p:cNvSpPr txBox="1"/>
          <p:nvPr/>
        </p:nvSpPr>
        <p:spPr>
          <a:xfrm>
            <a:off x="2471872" y="169728"/>
            <a:ext cx="697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Challenges and limitations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8D0B88-E9A1-0D98-C0EA-AB0A87154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252"/>
              </p:ext>
            </p:extLst>
          </p:nvPr>
        </p:nvGraphicFramePr>
        <p:xfrm>
          <a:off x="2031999" y="1221110"/>
          <a:ext cx="8128000" cy="5057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7143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16327"/>
                    </a:ext>
                  </a:extLst>
                </a:gridCol>
              </a:tblGrid>
              <a:tr h="774838"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555"/>
                  </a:ext>
                </a:extLst>
              </a:tr>
              <a:tr h="2516103"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 Agents face challenges such as a lack of causal understanding, inherited LLM constraints (e.g., hallucinations, shallow reasoning, prompt sensitivity </a:t>
                      </a:r>
                      <a:r>
                        <a:rPr lang="en-US" sz="25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They also struggle with communication and coordination bottlenecks, unpredictability of emergent behavior, scalability and debugging complexity (due to black-box reasoning chains and non-compositionality), explainability deficits, security</a:t>
                      </a:r>
                      <a:endParaRPr lang="en-IN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2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23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87F3E8-F7AF-056D-8B00-C9DCD8C53C6A}"/>
              </a:ext>
            </a:extLst>
          </p:cNvPr>
          <p:cNvSpPr txBox="1"/>
          <p:nvPr/>
        </p:nvSpPr>
        <p:spPr>
          <a:xfrm>
            <a:off x="865239" y="462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20F473-D901-713C-54B2-710FE1752FFA}"/>
              </a:ext>
            </a:extLst>
          </p:cNvPr>
          <p:cNvSpPr txBox="1"/>
          <p:nvPr/>
        </p:nvSpPr>
        <p:spPr>
          <a:xfrm>
            <a:off x="2737343" y="246673"/>
            <a:ext cx="65639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 </a:t>
            </a:r>
            <a:r>
              <a:rPr lang="en-IN" sz="3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Definition and Core Concept</a:t>
            </a:r>
            <a:endParaRPr lang="en-IN" sz="3200" dirty="0">
              <a:solidFill>
                <a:schemeClr val="accent2">
                  <a:lumMod val="20000"/>
                  <a:lumOff val="80000"/>
                </a:schemeClr>
              </a:solidFill>
              <a:latin typeface="Algerian" panose="04020705040A02060702" pitchFamily="8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07784C-B721-B216-277A-C63F9F7E4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78426"/>
              </p:ext>
            </p:extLst>
          </p:nvPr>
        </p:nvGraphicFramePr>
        <p:xfrm>
          <a:off x="2031999" y="1221110"/>
          <a:ext cx="8128000" cy="32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7143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16327"/>
                    </a:ext>
                  </a:extLst>
                </a:gridCol>
              </a:tblGrid>
              <a:tr h="774838"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555"/>
                  </a:ext>
                </a:extLst>
              </a:tr>
              <a:tr h="2516103"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Agents are autonomous software entities designed for goal-directed task execution within bounded digital environments.</a:t>
                      </a:r>
                      <a:endParaRPr lang="en-IN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These systems are designed to manage multi-step, complex tasks and systems</a:t>
                      </a:r>
                      <a:endParaRPr lang="en-IN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2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90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96FAA-FAB2-C979-8378-9500FD68E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F3856C-C924-9FAE-E3EF-728B66F4B713}"/>
              </a:ext>
            </a:extLst>
          </p:cNvPr>
          <p:cNvSpPr txBox="1"/>
          <p:nvPr/>
        </p:nvSpPr>
        <p:spPr>
          <a:xfrm>
            <a:off x="865239" y="462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E6E6E-41E9-C1E9-B569-8BB8D28A7124}"/>
              </a:ext>
            </a:extLst>
          </p:cNvPr>
          <p:cNvSpPr txBox="1"/>
          <p:nvPr/>
        </p:nvSpPr>
        <p:spPr>
          <a:xfrm>
            <a:off x="2979174" y="354394"/>
            <a:ext cx="6052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Architectural Composition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95943D-97C8-EDB1-DFD9-DEB7F6B23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69619"/>
              </p:ext>
            </p:extLst>
          </p:nvPr>
        </p:nvGraphicFramePr>
        <p:xfrm>
          <a:off x="2031999" y="1221110"/>
          <a:ext cx="8128000" cy="32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7143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16327"/>
                    </a:ext>
                  </a:extLst>
                </a:gridCol>
              </a:tblGrid>
              <a:tr h="774838"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555"/>
                  </a:ext>
                </a:extLst>
              </a:tr>
              <a:tr h="2516103"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Agents are typically single-entity systems. Their core components usually include perception, reasoning, action, and basic learning modules</a:t>
                      </a:r>
                      <a:endParaRPr lang="en-IN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Agentic AI systems are composed of multiple, specialized agents</a:t>
                      </a:r>
                      <a:endParaRPr lang="en-IN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2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232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431F80-40B0-36DF-159A-8528DF95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BD4E37-A14C-2298-5214-52824E3488DD}"/>
              </a:ext>
            </a:extLst>
          </p:cNvPr>
          <p:cNvSpPr txBox="1"/>
          <p:nvPr/>
        </p:nvSpPr>
        <p:spPr>
          <a:xfrm>
            <a:off x="865239" y="462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952DE-9D46-8633-1EE9-60B6F89F1983}"/>
              </a:ext>
            </a:extLst>
          </p:cNvPr>
          <p:cNvSpPr txBox="1"/>
          <p:nvPr/>
        </p:nvSpPr>
        <p:spPr>
          <a:xfrm>
            <a:off x="2471872" y="169728"/>
            <a:ext cx="6976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Operational mechanisms and workflow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0E0BFA-B85E-1EAA-A743-01FD8288C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51958"/>
              </p:ext>
            </p:extLst>
          </p:nvPr>
        </p:nvGraphicFramePr>
        <p:xfrm>
          <a:off x="1787832" y="1732388"/>
          <a:ext cx="8616336" cy="3626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8168">
                  <a:extLst>
                    <a:ext uri="{9D8B030D-6E8A-4147-A177-3AD203B41FA5}">
                      <a16:colId xmlns:a16="http://schemas.microsoft.com/office/drawing/2014/main" val="1387143123"/>
                    </a:ext>
                  </a:extLst>
                </a:gridCol>
                <a:gridCol w="4308168">
                  <a:extLst>
                    <a:ext uri="{9D8B030D-6E8A-4147-A177-3AD203B41FA5}">
                      <a16:colId xmlns:a16="http://schemas.microsoft.com/office/drawing/2014/main" val="561716327"/>
                    </a:ext>
                  </a:extLst>
                </a:gridCol>
              </a:tblGrid>
              <a:tr h="853772"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555"/>
                  </a:ext>
                </a:extLst>
              </a:tr>
              <a:tr h="2772421"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Agents are primarily driven by tool calling for task execution.</a:t>
                      </a:r>
                      <a:endParaRPr lang="en-IN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Agentic AI systems are driven by inter-agent communication and collaboration</a:t>
                      </a:r>
                      <a:endParaRPr lang="en-IN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2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3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F9E925-4912-3930-027B-3C36A73AC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620BC-96CC-CF83-AF77-2260F435D63A}"/>
              </a:ext>
            </a:extLst>
          </p:cNvPr>
          <p:cNvSpPr txBox="1"/>
          <p:nvPr/>
        </p:nvSpPr>
        <p:spPr>
          <a:xfrm>
            <a:off x="865239" y="462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477E3-E40C-062E-C6FD-607EEF5F75B4}"/>
              </a:ext>
            </a:extLst>
          </p:cNvPr>
          <p:cNvSpPr txBox="1"/>
          <p:nvPr/>
        </p:nvSpPr>
        <p:spPr>
          <a:xfrm>
            <a:off x="2471872" y="169728"/>
            <a:ext cx="697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Scope and Complexity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3EE21A-8AAE-7071-3B40-717577150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5943"/>
              </p:ext>
            </p:extLst>
          </p:nvPr>
        </p:nvGraphicFramePr>
        <p:xfrm>
          <a:off x="2031999" y="1221110"/>
          <a:ext cx="8128000" cy="3533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7143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16327"/>
                    </a:ext>
                  </a:extLst>
                </a:gridCol>
              </a:tblGrid>
              <a:tr h="774838"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555"/>
                  </a:ext>
                </a:extLst>
              </a:tr>
              <a:tr h="2516103"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Agents typically handle single, specific, well-defined tasks. Their task complexity is medium, as they integrate tools to perform their functions</a:t>
                      </a:r>
                      <a:endParaRPr lang="en-IN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Agentic AI systems handle complex, multi-faceted goals or workflows requiring coordination. Their complexity is high due to multi-agent coordination</a:t>
                      </a:r>
                      <a:endParaRPr lang="en-IN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2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27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61490-4998-1C6D-16F8-6F30EE9DB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AD2665-0FF0-CF94-42B5-921B1F6C455A}"/>
              </a:ext>
            </a:extLst>
          </p:cNvPr>
          <p:cNvSpPr txBox="1"/>
          <p:nvPr/>
        </p:nvSpPr>
        <p:spPr>
          <a:xfrm>
            <a:off x="865239" y="462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54C10-B5A1-E46F-9B61-9FAE4700BBEE}"/>
              </a:ext>
            </a:extLst>
          </p:cNvPr>
          <p:cNvSpPr txBox="1"/>
          <p:nvPr/>
        </p:nvSpPr>
        <p:spPr>
          <a:xfrm>
            <a:off x="2471872" y="169728"/>
            <a:ext cx="697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Autonomy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4CE815-63A8-DC24-2429-AA46B01E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43075"/>
              </p:ext>
            </p:extLst>
          </p:nvPr>
        </p:nvGraphicFramePr>
        <p:xfrm>
          <a:off x="2031999" y="1221110"/>
          <a:ext cx="8128000" cy="32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7143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16327"/>
                    </a:ext>
                  </a:extLst>
                </a:gridCol>
              </a:tblGrid>
              <a:tr h="774838"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555"/>
                  </a:ext>
                </a:extLst>
              </a:tr>
              <a:tr h="2516103"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Agents possess high autonomy within specific tasks. They operate with minimal human intervention after deployment</a:t>
                      </a:r>
                      <a:endParaRPr lang="en-IN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Agentic AI systems demonstrate a broad level of autonomy with the ability to manage multi-step, complex tasks and systems</a:t>
                      </a:r>
                      <a:endParaRPr lang="en-IN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2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83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B268D-7121-6CC7-2310-FA62D962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3405A3-3DBA-8C6F-F33C-B043243056C9}"/>
              </a:ext>
            </a:extLst>
          </p:cNvPr>
          <p:cNvSpPr txBox="1"/>
          <p:nvPr/>
        </p:nvSpPr>
        <p:spPr>
          <a:xfrm>
            <a:off x="865239" y="462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199C0-8FAA-88EC-C90F-BEE8B55CD468}"/>
              </a:ext>
            </a:extLst>
          </p:cNvPr>
          <p:cNvSpPr txBox="1"/>
          <p:nvPr/>
        </p:nvSpPr>
        <p:spPr>
          <a:xfrm>
            <a:off x="2471872" y="169728"/>
            <a:ext cx="697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Interaction Style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67DD33-526F-4D91-5995-17450FDE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963425"/>
              </p:ext>
            </p:extLst>
          </p:nvPr>
        </p:nvGraphicFramePr>
        <p:xfrm>
          <a:off x="2031999" y="1221110"/>
          <a:ext cx="8128000" cy="32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7143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16327"/>
                    </a:ext>
                  </a:extLst>
                </a:gridCol>
              </a:tblGrid>
              <a:tr h="774838"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555"/>
                  </a:ext>
                </a:extLst>
              </a:tr>
              <a:tr h="2516103"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are reactive, responding to user prompts or environmental stimuli</a:t>
                      </a:r>
                      <a:endParaRPr lang="en-IN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They are proactive, initiating tasks or adapting goals dynamically based on changing contexts</a:t>
                      </a:r>
                      <a:endParaRPr lang="en-IN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2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959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25236F-C19D-247C-C226-7E12870F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8BA3FD-EE09-3472-7ACF-0B03472E5A99}"/>
              </a:ext>
            </a:extLst>
          </p:cNvPr>
          <p:cNvSpPr txBox="1"/>
          <p:nvPr/>
        </p:nvSpPr>
        <p:spPr>
          <a:xfrm>
            <a:off x="865239" y="462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144B1-88A6-F918-92C8-84E1FC098A4F}"/>
              </a:ext>
            </a:extLst>
          </p:cNvPr>
          <p:cNvSpPr txBox="1"/>
          <p:nvPr/>
        </p:nvSpPr>
        <p:spPr>
          <a:xfrm>
            <a:off x="2471872" y="169728"/>
            <a:ext cx="697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Goal flexibility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68DE9F-29E3-BAED-9DF8-5DEB454B4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47348"/>
              </p:ext>
            </p:extLst>
          </p:nvPr>
        </p:nvGraphicFramePr>
        <p:xfrm>
          <a:off x="2031999" y="1221110"/>
          <a:ext cx="8128000" cy="32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7143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16327"/>
                    </a:ext>
                  </a:extLst>
                </a:gridCol>
              </a:tblGrid>
              <a:tr h="774838"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555"/>
                  </a:ext>
                </a:extLst>
              </a:tr>
              <a:tr h="2516103"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AI Agents have low goal flexibility, executing specific, predefined goals. </a:t>
                      </a:r>
                      <a:endParaRPr lang="en-IN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Agentic AI systems have high goal flexibility, capable of decomposing and adapting goals dynamically</a:t>
                      </a:r>
                      <a:endParaRPr lang="en-IN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2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919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D7D7DE-501B-F540-C7E1-25F95DDD4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10789-A660-3040-DCE4-2D7E656DDDF9}"/>
              </a:ext>
            </a:extLst>
          </p:cNvPr>
          <p:cNvSpPr txBox="1"/>
          <p:nvPr/>
        </p:nvSpPr>
        <p:spPr>
          <a:xfrm>
            <a:off x="865239" y="4621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4DD80-7DEF-7F74-22ED-8C48482C099E}"/>
              </a:ext>
            </a:extLst>
          </p:cNvPr>
          <p:cNvSpPr txBox="1"/>
          <p:nvPr/>
        </p:nvSpPr>
        <p:spPr>
          <a:xfrm>
            <a:off x="2471872" y="169728"/>
            <a:ext cx="6976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Learning and Adaptation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98B1CA-ECBB-D6CC-3C00-41D98F1FD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7997"/>
              </p:ext>
            </p:extLst>
          </p:nvPr>
        </p:nvGraphicFramePr>
        <p:xfrm>
          <a:off x="2031999" y="1221110"/>
          <a:ext cx="8128000" cy="3290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871431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561716327"/>
                    </a:ext>
                  </a:extLst>
                </a:gridCol>
              </a:tblGrid>
              <a:tr h="774838"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AI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u="sng" dirty="0"/>
                        <a:t>Agentic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163555"/>
                  </a:ext>
                </a:extLst>
              </a:tr>
              <a:tr h="2516103"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 Agents learn and adapt primarily within their specific domain through rule-based or supervised mechanisms</a:t>
                      </a:r>
                      <a:endParaRPr lang="en-IN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Agentic AI systems learn and adapt across a wider range of tasks and environments through reinforcement/meta-learning from outcomes</a:t>
                      </a:r>
                      <a:endParaRPr lang="en-IN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623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3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382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Office Theme</vt:lpstr>
      <vt:lpstr>Ai Agent vs Agentic 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Shuvranshu Halder</dc:creator>
  <cp:lastModifiedBy>Shuvranshu Halder</cp:lastModifiedBy>
  <cp:revision>1</cp:revision>
  <dcterms:created xsi:type="dcterms:W3CDTF">2025-08-16T12:38:11Z</dcterms:created>
  <dcterms:modified xsi:type="dcterms:W3CDTF">2025-08-16T13:05:56Z</dcterms:modified>
</cp:coreProperties>
</file>