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60" r:id="rId3"/>
    <p:sldId id="312" r:id="rId4"/>
    <p:sldId id="313" r:id="rId5"/>
    <p:sldId id="262" r:id="rId6"/>
    <p:sldId id="261" r:id="rId7"/>
    <p:sldId id="259" r:id="rId8"/>
    <p:sldId id="274" r:id="rId9"/>
    <p:sldId id="265" r:id="rId10"/>
    <p:sldId id="315" r:id="rId11"/>
    <p:sldId id="288" r:id="rId12"/>
    <p:sldId id="314" r:id="rId13"/>
    <p:sldId id="272" r:id="rId14"/>
    <p:sldId id="271" r:id="rId15"/>
  </p:sldIdLst>
  <p:sldSz cx="9144000" cy="5143500" type="screen16x9"/>
  <p:notesSz cx="6858000" cy="9144000"/>
  <p:embeddedFontLst>
    <p:embeddedFont>
      <p:font typeface="Commissioner" panose="020B0604020202020204" charset="0"/>
      <p:regular r:id="rId17"/>
      <p:bold r:id="rId18"/>
    </p:embeddedFont>
    <p:embeddedFont>
      <p:font typeface="Golos Tex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64D36E-E87B-4FCD-9B56-EED49364A4BC}">
  <a:tblStyle styleId="{1E64D36E-E87B-4FCD-9B56-EED49364A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9">
          <a:extLst>
            <a:ext uri="{FF2B5EF4-FFF2-40B4-BE49-F238E27FC236}">
              <a16:creationId xmlns:a16="http://schemas.microsoft.com/office/drawing/2014/main" id="{C6A04F59-392A-5153-82D3-F0A0FAF94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g11d2026ec69_0_623:notes">
            <a:extLst>
              <a:ext uri="{FF2B5EF4-FFF2-40B4-BE49-F238E27FC236}">
                <a16:creationId xmlns:a16="http://schemas.microsoft.com/office/drawing/2014/main" id="{D9C6B952-C5CB-999E-78B6-65C07DAB06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1" name="Google Shape;4781;g11d2026ec69_0_623:notes">
            <a:extLst>
              <a:ext uri="{FF2B5EF4-FFF2-40B4-BE49-F238E27FC236}">
                <a16:creationId xmlns:a16="http://schemas.microsoft.com/office/drawing/2014/main" id="{90E4F521-A979-71B2-9167-F1F4B54BA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118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g11d2026ec69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1" name="Google Shape;4781;g11d2026ec69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9">
          <a:extLst>
            <a:ext uri="{FF2B5EF4-FFF2-40B4-BE49-F238E27FC236}">
              <a16:creationId xmlns:a16="http://schemas.microsoft.com/office/drawing/2014/main" id="{DD1431A3-32BF-DF3B-86A9-BE98108EF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g11d2026ec69_0_623:notes">
            <a:extLst>
              <a:ext uri="{FF2B5EF4-FFF2-40B4-BE49-F238E27FC236}">
                <a16:creationId xmlns:a16="http://schemas.microsoft.com/office/drawing/2014/main" id="{50F2AB36-16C9-1FBC-672E-B958A73A0F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1" name="Google Shape;4781;g11d2026ec69_0_623:notes">
            <a:extLst>
              <a:ext uri="{FF2B5EF4-FFF2-40B4-BE49-F238E27FC236}">
                <a16:creationId xmlns:a16="http://schemas.microsoft.com/office/drawing/2014/main" id="{222BCC6A-A183-92C0-E965-C0ABCF37A8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253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3b38366d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3b38366d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7DF9CEC-E1E3-072D-F01A-2B96375F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df0acb8c_0_0:notes">
            <a:extLst>
              <a:ext uri="{FF2B5EF4-FFF2-40B4-BE49-F238E27FC236}">
                <a16:creationId xmlns:a16="http://schemas.microsoft.com/office/drawing/2014/main" id="{1CA21FB5-79D7-E2D0-0282-CAAEBA58D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df0acb8c_0_0:notes">
            <a:extLst>
              <a:ext uri="{FF2B5EF4-FFF2-40B4-BE49-F238E27FC236}">
                <a16:creationId xmlns:a16="http://schemas.microsoft.com/office/drawing/2014/main" id="{9624922C-B1E9-CE67-6977-EBAB38803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03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4ECD42D2-5552-DF03-3D52-263C09C78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>
            <a:extLst>
              <a:ext uri="{FF2B5EF4-FFF2-40B4-BE49-F238E27FC236}">
                <a16:creationId xmlns:a16="http://schemas.microsoft.com/office/drawing/2014/main" id="{118FBDED-F282-2539-D460-E4571840B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>
            <a:extLst>
              <a:ext uri="{FF2B5EF4-FFF2-40B4-BE49-F238E27FC236}">
                <a16:creationId xmlns:a16="http://schemas.microsoft.com/office/drawing/2014/main" id="{64ACCD75-7120-6479-D054-0D53B6743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43df0ac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43df0ac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31ff7c0f5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31ff7c0f5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5584fc2f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5584fc2f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948325" y="1185562"/>
            <a:ext cx="48633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948325" y="2112038"/>
            <a:ext cx="4863300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/>
          <p:nvPr/>
        </p:nvSpPr>
        <p:spPr>
          <a:xfrm rot="10800000" flipH="1"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2"/>
          <p:cNvGrpSpPr/>
          <p:nvPr/>
        </p:nvGrpSpPr>
        <p:grpSpPr>
          <a:xfrm rot="10800000" flipH="1">
            <a:off x="-55375" y="0"/>
            <a:ext cx="9199250" cy="4604000"/>
            <a:chOff x="-55375" y="539500"/>
            <a:chExt cx="9199250" cy="4604000"/>
          </a:xfrm>
        </p:grpSpPr>
        <p:cxnSp>
          <p:nvCxnSpPr>
            <p:cNvPr id="154" name="Google Shape;154;p22"/>
            <p:cNvCxnSpPr/>
            <p:nvPr/>
          </p:nvCxnSpPr>
          <p:spPr>
            <a:xfrm>
              <a:off x="-55375" y="4608575"/>
              <a:ext cx="457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>
              <a:off x="4585075" y="539500"/>
              <a:ext cx="455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110687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2"/>
          </p:nvPr>
        </p:nvSpPr>
        <p:spPr>
          <a:xfrm>
            <a:off x="4836725" y="1964500"/>
            <a:ext cx="3200400" cy="18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/>
          <p:nvPr/>
        </p:nvSpPr>
        <p:spPr>
          <a:xfrm rot="10800000">
            <a:off x="8860200" y="-26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 rot="10800000">
            <a:off x="-125" y="267450"/>
            <a:ext cx="9002225" cy="4876050"/>
            <a:chOff x="141900" y="-26"/>
            <a:chExt cx="9002225" cy="4876050"/>
          </a:xfrm>
        </p:grpSpPr>
        <p:cxnSp>
          <p:nvCxnSpPr>
            <p:cNvPr id="189" name="Google Shape;189;p26"/>
            <p:cNvCxnSpPr/>
            <p:nvPr/>
          </p:nvCxnSpPr>
          <p:spPr>
            <a:xfrm>
              <a:off x="7404125" y="4876024"/>
              <a:ext cx="17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26"/>
            <p:cNvCxnSpPr/>
            <p:nvPr/>
          </p:nvCxnSpPr>
          <p:spPr>
            <a:xfrm rot="10800000">
              <a:off x="141900" y="-26"/>
              <a:ext cx="0" cy="39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3" name="Google Shape;273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512075" y="2036300"/>
            <a:ext cx="49449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51207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12075" y="3573275"/>
            <a:ext cx="49449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13225" y="519075"/>
            <a:ext cx="2789700" cy="19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713225" y="2558881"/>
            <a:ext cx="27897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7"/>
          <p:cNvSpPr/>
          <p:nvPr/>
        </p:nvSpPr>
        <p:spPr>
          <a:xfrm>
            <a:off x="0" y="0"/>
            <a:ext cx="28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-300"/>
            <a:ext cx="3812275" cy="4608875"/>
            <a:chOff x="0" y="-300"/>
            <a:chExt cx="3812275" cy="4608875"/>
          </a:xfrm>
        </p:grpSpPr>
        <p:cxnSp>
          <p:nvCxnSpPr>
            <p:cNvPr id="49" name="Google Shape;49;p7"/>
            <p:cNvCxnSpPr/>
            <p:nvPr/>
          </p:nvCxnSpPr>
          <p:spPr>
            <a:xfrm rot="10800000">
              <a:off x="3812275" y="-300"/>
              <a:ext cx="0" cy="69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>
              <a:off x="0" y="4608575"/>
              <a:ext cx="338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864800" y="1219025"/>
            <a:ext cx="5414400" cy="22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/>
          <p:nvPr/>
        </p:nvSpPr>
        <p:spPr>
          <a:xfrm flipH="1">
            <a:off x="-55375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 flipH="1">
            <a:off x="-55200" y="539500"/>
            <a:ext cx="9199200" cy="4604000"/>
            <a:chOff x="-55375" y="539500"/>
            <a:chExt cx="9199200" cy="4604000"/>
          </a:xfrm>
        </p:grpSpPr>
        <p:cxnSp>
          <p:nvCxnSpPr>
            <p:cNvPr id="55" name="Google Shape;55;p8"/>
            <p:cNvCxnSpPr/>
            <p:nvPr/>
          </p:nvCxnSpPr>
          <p:spPr>
            <a:xfrm>
              <a:off x="-55375" y="4608575"/>
              <a:ext cx="565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8"/>
            <p:cNvCxnSpPr/>
            <p:nvPr/>
          </p:nvCxnSpPr>
          <p:spPr>
            <a:xfrm>
              <a:off x="4502525" y="539500"/>
              <a:ext cx="4641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62900" y="829786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962900" y="2282714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83150" y="3920175"/>
            <a:ext cx="75777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783150" y="1722374"/>
            <a:ext cx="7577700" cy="21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1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cxnSp>
        <p:nvCxnSpPr>
          <p:cNvPr id="95" name="Google Shape;95;p14"/>
          <p:cNvCxnSpPr/>
          <p:nvPr/>
        </p:nvCxnSpPr>
        <p:spPr>
          <a:xfrm rot="10800000">
            <a:off x="75" y="4876025"/>
            <a:ext cx="82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flipH="1">
            <a:off x="2052825" y="2036300"/>
            <a:ext cx="55791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555825" y="1012500"/>
            <a:ext cx="1076100" cy="87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 flipH="1">
            <a:off x="2052825" y="3573275"/>
            <a:ext cx="5579100" cy="6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00" name="Google Shape;100;p15"/>
          <p:cNvSpPr/>
          <p:nvPr/>
        </p:nvSpPr>
        <p:spPr>
          <a:xfrm flipH="1">
            <a:off x="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rot="10800000">
            <a:off x="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0" y="0"/>
            <a:ext cx="9144075" cy="5143500"/>
            <a:chOff x="0" y="0"/>
            <a:chExt cx="9144075" cy="5143500"/>
          </a:xfrm>
        </p:grpSpPr>
        <p:sp>
          <p:nvSpPr>
            <p:cNvPr id="134" name="Google Shape;134;p20"/>
            <p:cNvSpPr/>
            <p:nvPr/>
          </p:nvSpPr>
          <p:spPr>
            <a:xfrm>
              <a:off x="4185975" y="4426700"/>
              <a:ext cx="4958100" cy="711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0" y="0"/>
              <a:ext cx="852900" cy="514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4082225" y="544275"/>
            <a:ext cx="4224300" cy="12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1"/>
          </p:nvPr>
        </p:nvSpPr>
        <p:spPr>
          <a:xfrm>
            <a:off x="4082150" y="1747875"/>
            <a:ext cx="4224300" cy="25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grpSp>
        <p:nvGrpSpPr>
          <p:cNvPr id="138" name="Google Shape;138;p20"/>
          <p:cNvGrpSpPr/>
          <p:nvPr/>
        </p:nvGrpSpPr>
        <p:grpSpPr>
          <a:xfrm>
            <a:off x="150" y="539500"/>
            <a:ext cx="8430625" cy="4604000"/>
            <a:chOff x="150" y="539500"/>
            <a:chExt cx="8430625" cy="4604000"/>
          </a:xfrm>
        </p:grpSpPr>
        <p:cxnSp>
          <p:nvCxnSpPr>
            <p:cNvPr id="139" name="Google Shape;139;p20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20"/>
            <p:cNvCxnSpPr/>
            <p:nvPr/>
          </p:nvCxnSpPr>
          <p:spPr>
            <a:xfrm rot="10800000">
              <a:off x="150" y="539500"/>
              <a:ext cx="4336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" name="Google Shape;141;p20"/>
          <p:cNvSpPr>
            <a:spLocks noGrp="1"/>
          </p:cNvSpPr>
          <p:nvPr>
            <p:ph type="pic" idx="2"/>
          </p:nvPr>
        </p:nvSpPr>
        <p:spPr>
          <a:xfrm>
            <a:off x="592075" y="544275"/>
            <a:ext cx="3312000" cy="388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6" r:id="rId9"/>
    <p:sldLayoutId id="2147483668" r:id="rId10"/>
    <p:sldLayoutId id="2147483672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713225" y="732863"/>
            <a:ext cx="5602200" cy="1674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IoT Smart </a:t>
            </a:r>
            <a:r>
              <a:rPr lang="en" sz="4100" dirty="0">
                <a:solidFill>
                  <a:srgbClr val="0070C0"/>
                </a:solidFill>
              </a:rPr>
              <a:t>Watering</a:t>
            </a:r>
            <a:r>
              <a:rPr lang="en" sz="4100" dirty="0">
                <a:solidFill>
                  <a:schemeClr val="accent1"/>
                </a:solidFill>
              </a:rPr>
              <a:t>  System</a:t>
            </a:r>
            <a:endParaRPr sz="4100" dirty="0">
              <a:solidFill>
                <a:schemeClr val="accent1"/>
              </a:solid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subTitle" idx="1"/>
          </p:nvPr>
        </p:nvSpPr>
        <p:spPr>
          <a:xfrm>
            <a:off x="713225" y="2571749"/>
            <a:ext cx="3119187" cy="183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Course Details</a:t>
            </a:r>
          </a:p>
          <a:p>
            <a:pPr marL="0" indent="0">
              <a:lnSpc>
                <a:spcPct val="150000"/>
              </a:lnSpc>
            </a:pPr>
            <a:r>
              <a:rPr lang="en" sz="1200" dirty="0"/>
              <a:t>Embedded Systems and IoT</a:t>
            </a:r>
          </a:p>
          <a:p>
            <a:pPr marL="0" indent="0">
              <a:lnSpc>
                <a:spcPct val="150000"/>
              </a:lnSpc>
            </a:pPr>
            <a:r>
              <a:rPr lang="en" sz="1200" dirty="0"/>
              <a:t>CSE232</a:t>
            </a:r>
          </a:p>
          <a:p>
            <a:pPr marL="0" indent="0"/>
            <a:r>
              <a:rPr lang="en" sz="1600" b="1" dirty="0"/>
              <a:t>Presenters</a:t>
            </a:r>
          </a:p>
          <a:p>
            <a:pPr marL="0" lvl="0" indent="0"/>
            <a:r>
              <a:rPr lang="en-US" sz="1200" dirty="0"/>
              <a:t>S.M. Ashibur Rahman 221-15-5137</a:t>
            </a:r>
          </a:p>
          <a:p>
            <a:pPr marL="0" lvl="0" indent="0"/>
            <a:r>
              <a:rPr lang="en-US" sz="1200" dirty="0"/>
              <a:t>Tanvir Rahman Shuvro 221-15-5648</a:t>
            </a:r>
          </a:p>
        </p:txBody>
      </p:sp>
      <p:sp>
        <p:nvSpPr>
          <p:cNvPr id="2" name="Google Shape;292;p41">
            <a:extLst>
              <a:ext uri="{FF2B5EF4-FFF2-40B4-BE49-F238E27FC236}">
                <a16:creationId xmlns:a16="http://schemas.microsoft.com/office/drawing/2014/main" id="{31D452B2-0472-39C8-4842-1CE13EDDA2C9}"/>
              </a:ext>
            </a:extLst>
          </p:cNvPr>
          <p:cNvSpPr txBox="1">
            <a:spLocks/>
          </p:cNvSpPr>
          <p:nvPr/>
        </p:nvSpPr>
        <p:spPr>
          <a:xfrm>
            <a:off x="4152955" y="2571749"/>
            <a:ext cx="4324940" cy="1556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5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ommissioner"/>
              <a:buNone/>
              <a:defRPr sz="185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 marL="0" indent="0"/>
            <a:r>
              <a:rPr lang="en-US" b="1" dirty="0"/>
              <a:t>Course Tutor</a:t>
            </a:r>
          </a:p>
          <a:p>
            <a:r>
              <a:rPr lang="en-US" sz="1200" dirty="0"/>
              <a:t>Md. Taslim Arif</a:t>
            </a:r>
          </a:p>
          <a:p>
            <a:r>
              <a:rPr lang="en-US" sz="1200" dirty="0"/>
              <a:t>Lecturer</a:t>
            </a:r>
          </a:p>
          <a:p>
            <a:r>
              <a:rPr lang="en-US" sz="1200" dirty="0"/>
              <a:t>Department of CSE</a:t>
            </a:r>
          </a:p>
          <a:p>
            <a:r>
              <a:rPr lang="en-US" sz="1200" dirty="0"/>
              <a:t>Daffodil International University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2">
          <a:extLst>
            <a:ext uri="{FF2B5EF4-FFF2-40B4-BE49-F238E27FC236}">
              <a16:creationId xmlns:a16="http://schemas.microsoft.com/office/drawing/2014/main" id="{0BC4BB69-A0EB-7287-44EE-C842445B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p73">
            <a:extLst>
              <a:ext uri="{FF2B5EF4-FFF2-40B4-BE49-F238E27FC236}">
                <a16:creationId xmlns:a16="http://schemas.microsoft.com/office/drawing/2014/main" id="{86A0DA14-A98B-9F49-23F9-77BB04131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807" y="535893"/>
            <a:ext cx="48633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on Serial Monitor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50282-08BE-80F4-AFB5-7A6C35DE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63" y="1490595"/>
            <a:ext cx="3550026" cy="2751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DBB2B-B846-4A06-AADE-CAB1CACA4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96" y="1490595"/>
            <a:ext cx="3214278" cy="2751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202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p73"/>
          <p:cNvSpPr txBox="1">
            <a:spLocks noGrp="1"/>
          </p:cNvSpPr>
          <p:nvPr>
            <p:ph type="title"/>
          </p:nvPr>
        </p:nvSpPr>
        <p:spPr>
          <a:xfrm>
            <a:off x="948325" y="1185562"/>
            <a:ext cx="48633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4784" name="Google Shape;4784;p73"/>
          <p:cNvSpPr txBox="1">
            <a:spLocks noGrp="1"/>
          </p:cNvSpPr>
          <p:nvPr>
            <p:ph type="subTitle" idx="1"/>
          </p:nvPr>
        </p:nvSpPr>
        <p:spPr>
          <a:xfrm>
            <a:off x="948325" y="2112038"/>
            <a:ext cx="6555134" cy="18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en-US" sz="1200" dirty="0"/>
              <a:t>Developed a low-cost IoT-based smart watering system.</a:t>
            </a:r>
          </a:p>
          <a:p>
            <a:pPr lvl="0">
              <a:spcBef>
                <a:spcPts val="1000"/>
              </a:spcBef>
            </a:pPr>
            <a:r>
              <a:rPr lang="en-US" sz="1200" dirty="0"/>
              <a:t>Enables automatic irrigation based on soil moisture.</a:t>
            </a:r>
          </a:p>
          <a:p>
            <a:pPr lvl="0">
              <a:spcBef>
                <a:spcPts val="1000"/>
              </a:spcBef>
            </a:pPr>
            <a:r>
              <a:rPr lang="en-US" sz="1200" dirty="0"/>
              <a:t>Provides real-time monitoring and manual control via Blynk and local server.</a:t>
            </a:r>
          </a:p>
          <a:p>
            <a:pPr lvl="0">
              <a:spcBef>
                <a:spcPts val="1000"/>
              </a:spcBef>
            </a:pPr>
            <a:r>
              <a:rPr lang="en-US" sz="1200" dirty="0"/>
              <a:t>Helps in reducing water wastage and ensuring healthy plant growth.</a:t>
            </a:r>
          </a:p>
          <a:p>
            <a:pPr lvl="0">
              <a:spcBef>
                <a:spcPts val="1000"/>
              </a:spcBef>
            </a:pPr>
            <a:r>
              <a:rPr lang="en-US" sz="1200" dirty="0"/>
              <a:t>A step towards smart agriculture and sustainable resource use.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2">
          <a:extLst>
            <a:ext uri="{FF2B5EF4-FFF2-40B4-BE49-F238E27FC236}">
              <a16:creationId xmlns:a16="http://schemas.microsoft.com/office/drawing/2014/main" id="{F08FC28D-E0E2-ACCB-165D-C78FA3EBD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3" name="Google Shape;4783;p73">
            <a:extLst>
              <a:ext uri="{FF2B5EF4-FFF2-40B4-BE49-F238E27FC236}">
                <a16:creationId xmlns:a16="http://schemas.microsoft.com/office/drawing/2014/main" id="{B5646800-CE52-7016-7468-AAC687AA9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8325" y="560274"/>
            <a:ext cx="48633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4784" name="Google Shape;4784;p73">
            <a:extLst>
              <a:ext uri="{FF2B5EF4-FFF2-40B4-BE49-F238E27FC236}">
                <a16:creationId xmlns:a16="http://schemas.microsoft.com/office/drawing/2014/main" id="{4C2F5E29-41A8-71BB-DAC8-57CC6D97E5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8325" y="1304365"/>
            <a:ext cx="6555134" cy="25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spcBef>
                <a:spcPts val="1000"/>
              </a:spcBef>
            </a:pPr>
            <a:r>
              <a:rPr lang="en-US" sz="900" dirty="0"/>
              <a:t>Ghilmi, A., Minarto, E., &amp; Tamyiz, M. (2023). Smart gardening automation using IoT with Blynk App. Retrieved from ResearchGate</a:t>
            </a:r>
          </a:p>
          <a:p>
            <a:pPr lvl="0" algn="just">
              <a:spcBef>
                <a:spcPts val="1000"/>
              </a:spcBef>
            </a:pPr>
            <a:r>
              <a:rPr lang="en-US" sz="900" dirty="0"/>
              <a:t>Badhan, A., Sahni, D., Maddheshiya, A., Roy, D., &amp; Singh, A. (2024). Smart farming utilizing Blynk server: Wireless control for irrigation water lanes and security. Retrieved from ResearchGate</a:t>
            </a:r>
          </a:p>
          <a:p>
            <a:pPr lvl="0" algn="just">
              <a:spcBef>
                <a:spcPts val="1000"/>
              </a:spcBef>
            </a:pPr>
            <a:r>
              <a:rPr lang="en-US" sz="900" dirty="0"/>
              <a:t>Kunt, R. (2025). Development of a smart autonomous irrigation system using IoT and AI. arXiv preprint. https://arxiv.org/abs/2506.11835</a:t>
            </a:r>
          </a:p>
          <a:p>
            <a:pPr lvl="0" algn="just">
              <a:spcBef>
                <a:spcPts val="1000"/>
              </a:spcBef>
            </a:pPr>
            <a:r>
              <a:rPr lang="en-US" sz="900" dirty="0"/>
              <a:t>Sattar, S., Arslan, M., Majeed, A., &amp; Iqbal, N. (2025). Wireless sensor networks data synchronization in precision agriculture. arXiv preprint. https://arxiv.org/abs/2502.18671</a:t>
            </a:r>
          </a:p>
          <a:p>
            <a:pPr lvl="0" algn="just">
              <a:spcBef>
                <a:spcPts val="1000"/>
              </a:spcBef>
            </a:pPr>
            <a:r>
              <a:rPr lang="en-US" sz="900" dirty="0"/>
              <a:t>Simulation and construction of a solar-powered smart irrigation system using Internet of Things (IoT) &amp; Blynk mobile app. (2025). ResearchGate. https://www.researchgate.net/publication/364337201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132648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57"/>
          <p:cNvGrpSpPr/>
          <p:nvPr/>
        </p:nvGrpSpPr>
        <p:grpSpPr>
          <a:xfrm>
            <a:off x="0" y="0"/>
            <a:ext cx="9144000" cy="2571600"/>
            <a:chOff x="0" y="0"/>
            <a:chExt cx="9144000" cy="2571600"/>
          </a:xfrm>
        </p:grpSpPr>
        <p:sp>
          <p:nvSpPr>
            <p:cNvPr id="547" name="Google Shape;547;p57"/>
            <p:cNvSpPr/>
            <p:nvPr/>
          </p:nvSpPr>
          <p:spPr>
            <a:xfrm>
              <a:off x="0" y="840300"/>
              <a:ext cx="91440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8" name="Google Shape;548;p57"/>
            <p:cNvCxnSpPr/>
            <p:nvPr/>
          </p:nvCxnSpPr>
          <p:spPr>
            <a:xfrm>
              <a:off x="283800" y="0"/>
              <a:ext cx="0" cy="257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0" name="Google Shape;550;p57"/>
          <p:cNvSpPr txBox="1">
            <a:spLocks noGrp="1"/>
          </p:cNvSpPr>
          <p:nvPr>
            <p:ph type="subTitle" idx="1"/>
          </p:nvPr>
        </p:nvSpPr>
        <p:spPr>
          <a:xfrm>
            <a:off x="783150" y="1722374"/>
            <a:ext cx="7577700" cy="6779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Question? </a:t>
            </a:r>
            <a:endParaRPr dirty="0"/>
          </a:p>
        </p:txBody>
      </p:sp>
      <p:sp>
        <p:nvSpPr>
          <p:cNvPr id="551" name="Google Shape;551;p57"/>
          <p:cNvSpPr/>
          <p:nvPr/>
        </p:nvSpPr>
        <p:spPr>
          <a:xfrm>
            <a:off x="7703900" y="1071700"/>
            <a:ext cx="532500" cy="407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Golos Text"/>
              </a:rPr>
              <a:t>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1864800" y="1219025"/>
            <a:ext cx="5414400" cy="22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</a:t>
            </a:r>
            <a:r>
              <a:rPr lang="en" sz="4800" dirty="0">
                <a:solidFill>
                  <a:srgbClr val="0070C0"/>
                </a:solidFill>
              </a:rPr>
              <a:t>you</a:t>
            </a:r>
            <a:r>
              <a:rPr lang="en" sz="4800" dirty="0"/>
              <a:t>.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5"/>
          <p:cNvGrpSpPr/>
          <p:nvPr/>
        </p:nvGrpSpPr>
        <p:grpSpPr>
          <a:xfrm>
            <a:off x="0" y="0"/>
            <a:ext cx="2473800" cy="4131000"/>
            <a:chOff x="0" y="0"/>
            <a:chExt cx="2473800" cy="4131000"/>
          </a:xfrm>
        </p:grpSpPr>
        <p:sp>
          <p:nvSpPr>
            <p:cNvPr id="335" name="Google Shape;335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6" name="Google Shape;336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712599" y="1911430"/>
            <a:ext cx="4944900" cy="525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Contribution Table</a:t>
            </a:r>
            <a:endParaRPr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1472E9-0024-74FB-6B03-60FF1F0BE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30707"/>
              </p:ext>
            </p:extLst>
          </p:nvPr>
        </p:nvGraphicFramePr>
        <p:xfrm>
          <a:off x="826766" y="2706259"/>
          <a:ext cx="60960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63153">
                  <a:extLst>
                    <a:ext uri="{9D8B030D-6E8A-4147-A177-3AD203B41FA5}">
                      <a16:colId xmlns:a16="http://schemas.microsoft.com/office/drawing/2014/main" val="114506368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403553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S.M. Ashibur Rahman 221-15-5137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Hardware and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487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Tanvir Rahman Shuvro 221-15-5648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Hardware and Report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4248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F6E2F231-74A4-7639-27F8-0F4E32275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>
            <a:extLst>
              <a:ext uri="{FF2B5EF4-FFF2-40B4-BE49-F238E27FC236}">
                <a16:creationId xmlns:a16="http://schemas.microsoft.com/office/drawing/2014/main" id="{890A4C8A-4F13-7977-C9E6-D67421337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0CF2C-EA0A-5611-1B26-786A018C5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185" y="1628250"/>
            <a:ext cx="6723580" cy="1545256"/>
          </a:xfrm>
        </p:spPr>
        <p:txBody>
          <a:bodyPr/>
          <a:lstStyle/>
          <a:p>
            <a:r>
              <a:rPr lang="en-US" dirty="0"/>
              <a:t>Traditional irrigation methods often lead to overwatering or underwatering, wasting water and affecting plant health. Farmers and gardeners need to manually check soil conditions, which is time-consuming and inefficient. There is a lack of low-cost, user-friendly systems that can both automate watering and allow remote monitoring/control.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7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>
          <a:extLst>
            <a:ext uri="{FF2B5EF4-FFF2-40B4-BE49-F238E27FC236}">
              <a16:creationId xmlns:a16="http://schemas.microsoft.com/office/drawing/2014/main" id="{FE486612-8066-DE2A-2CC7-339E55B9A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>
            <a:extLst>
              <a:ext uri="{FF2B5EF4-FFF2-40B4-BE49-F238E27FC236}">
                <a16:creationId xmlns:a16="http://schemas.microsoft.com/office/drawing/2014/main" id="{A4C98B0D-3CBE-2BEA-F8D0-A852F2AD3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900" y="800096"/>
            <a:ext cx="5218200" cy="917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C50B4-BE7E-EAF8-FCB9-D562F2F75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265" y="1778410"/>
            <a:ext cx="5849470" cy="2031000"/>
          </a:xfrm>
        </p:spPr>
        <p:txBody>
          <a:bodyPr/>
          <a:lstStyle/>
          <a:p>
            <a:r>
              <a:rPr lang="en-US" sz="1200" dirty="0"/>
              <a:t>Our project, Smart Watering System using IoT, is designed to automate and remotely monitor the irrigation process. It uses an ESP32 microcontroller, DHT11 sensor for temperature and humidity, YL-69 soil moisture sensor, and a relay-controlled water pump. Data is displayed in real-time through the Blynk IoT platform and a local web server, enabling both automatic and manual control. This system aims to make gardening and farming more efficient, reducing human effort and saving water.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19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457732" y="255497"/>
            <a:ext cx="7717500" cy="5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Gap Analysis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DBF389-4D8C-E034-D382-2AF4CD9F3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68155"/>
              </p:ext>
            </p:extLst>
          </p:nvPr>
        </p:nvGraphicFramePr>
        <p:xfrm>
          <a:off x="1352528" y="1053669"/>
          <a:ext cx="6438894" cy="3619181"/>
        </p:xfrm>
        <a:graphic>
          <a:graphicData uri="http://schemas.openxmlformats.org/drawingml/2006/table">
            <a:tbl>
              <a:tblPr firstRow="1" firstCol="1" bandRow="1">
                <a:tableStyleId>{1E64D36E-E87B-4FCD-9B56-EED49364A4BC}</a:tableStyleId>
              </a:tblPr>
              <a:tblGrid>
                <a:gridCol w="1073149">
                  <a:extLst>
                    <a:ext uri="{9D8B030D-6E8A-4147-A177-3AD203B41FA5}">
                      <a16:colId xmlns:a16="http://schemas.microsoft.com/office/drawing/2014/main" val="4028598576"/>
                    </a:ext>
                  </a:extLst>
                </a:gridCol>
                <a:gridCol w="1073149">
                  <a:extLst>
                    <a:ext uri="{9D8B030D-6E8A-4147-A177-3AD203B41FA5}">
                      <a16:colId xmlns:a16="http://schemas.microsoft.com/office/drawing/2014/main" val="679065359"/>
                    </a:ext>
                  </a:extLst>
                </a:gridCol>
                <a:gridCol w="1073149">
                  <a:extLst>
                    <a:ext uri="{9D8B030D-6E8A-4147-A177-3AD203B41FA5}">
                      <a16:colId xmlns:a16="http://schemas.microsoft.com/office/drawing/2014/main" val="2469534785"/>
                    </a:ext>
                  </a:extLst>
                </a:gridCol>
                <a:gridCol w="1073149">
                  <a:extLst>
                    <a:ext uri="{9D8B030D-6E8A-4147-A177-3AD203B41FA5}">
                      <a16:colId xmlns:a16="http://schemas.microsoft.com/office/drawing/2014/main" val="2104116647"/>
                    </a:ext>
                  </a:extLst>
                </a:gridCol>
                <a:gridCol w="1073149">
                  <a:extLst>
                    <a:ext uri="{9D8B030D-6E8A-4147-A177-3AD203B41FA5}">
                      <a16:colId xmlns:a16="http://schemas.microsoft.com/office/drawing/2014/main" val="3810644543"/>
                    </a:ext>
                  </a:extLst>
                </a:gridCol>
                <a:gridCol w="1073149">
                  <a:extLst>
                    <a:ext uri="{9D8B030D-6E8A-4147-A177-3AD203B41FA5}">
                      <a16:colId xmlns:a16="http://schemas.microsoft.com/office/drawing/2014/main" val="4229929662"/>
                    </a:ext>
                  </a:extLst>
                </a:gridCol>
              </a:tblGrid>
              <a:tr h="340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Paper Name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Author(s)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Year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Approach/Method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Limitations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Research Gap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extLst>
                  <a:ext uri="{0D108BD9-81ED-4DB2-BD59-A6C34878D82A}">
                    <a16:rowId xmlns:a16="http://schemas.microsoft.com/office/drawing/2014/main" val="4104201561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IoT Based Smart Irrigation System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Patel et al.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2020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Used Arduino Uno with soil sensor and GSM module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Only SMS-based control, no real-time dashboard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Lack of cloud/web-based monitoring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extLst>
                  <a:ext uri="{0D108BD9-81ED-4DB2-BD59-A6C34878D82A}">
                    <a16:rowId xmlns:a16="http://schemas.microsoft.com/office/drawing/2014/main" val="3609399824"/>
                  </a:ext>
                </a:extLst>
              </a:tr>
              <a:tr h="691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Automated Irrigation Using Soil Moisture Sensor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Singh &amp; Verma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Simple relay + YL-69 moisture sensor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No temperature/humidity consideration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Does not provide holistic environment data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extLst>
                  <a:ext uri="{0D108BD9-81ED-4DB2-BD59-A6C34878D82A}">
                    <a16:rowId xmlns:a16="http://schemas.microsoft.com/office/drawing/2014/main" val="2163588268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Smart Agriculture Using IoT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Reddy et al.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2021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ESP8266 with mobile app control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Limited scalability, no local server option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Weak offline/local control support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extLst>
                  <a:ext uri="{0D108BD9-81ED-4DB2-BD59-A6C34878D82A}">
                    <a16:rowId xmlns:a16="http://schemas.microsoft.com/office/drawing/2014/main" val="1442903237"/>
                  </a:ext>
                </a:extLst>
              </a:tr>
              <a:tr h="5160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Water-Saving Irrigation System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Khan et al.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2022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Used threshold-based irrigation with NodeMCU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No manual override for pump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Lack of dual control (manual + automatic)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extLst>
                  <a:ext uri="{0D108BD9-81ED-4DB2-BD59-A6C34878D82A}">
                    <a16:rowId xmlns:a16="http://schemas.microsoft.com/office/drawing/2014/main" val="2710498523"/>
                  </a:ext>
                </a:extLst>
              </a:tr>
              <a:tr h="6915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IoT-Enabled Crop Monitoring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Sharma &amp; Das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2023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Blynk-based data visualization with sensors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effectLst/>
                        </a:rPr>
                        <a:t>No feedback mechanism of pump status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effectLst/>
                        </a:rPr>
                        <a:t>Does not synchronize actual device state with app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11" marR="57211" marT="0" marB="0"/>
                </a:tc>
                <a:extLst>
                  <a:ext uri="{0D108BD9-81ED-4DB2-BD59-A6C34878D82A}">
                    <a16:rowId xmlns:a16="http://schemas.microsoft.com/office/drawing/2014/main" val="32508848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1962900" y="813543"/>
            <a:ext cx="5218200" cy="5412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Our Contribution</a:t>
            </a:r>
            <a:endParaRPr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BA505-453A-CE8B-B644-AB44FD58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900" y="1589870"/>
            <a:ext cx="5218200" cy="2031000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Combines automatic + manual pump control.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Provides real-time monitoring via Blynk IoT + Local Web Server.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Syncs pump status with app/dashboard for transparency.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Low-cost, scalable solution suitable for smart gardening and small-scale agriculture.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>
            <a:spLocks noGrp="1"/>
          </p:cNvSpPr>
          <p:nvPr>
            <p:ph type="title"/>
          </p:nvPr>
        </p:nvSpPr>
        <p:spPr>
          <a:xfrm>
            <a:off x="4082225" y="544275"/>
            <a:ext cx="4224300" cy="12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System Architecture</a:t>
            </a:r>
            <a:endParaRPr sz="2800" dirty="0"/>
          </a:p>
        </p:txBody>
      </p:sp>
      <p:sp>
        <p:nvSpPr>
          <p:cNvPr id="328" name="Google Shape;328;p44"/>
          <p:cNvSpPr txBox="1">
            <a:spLocks noGrp="1"/>
          </p:cNvSpPr>
          <p:nvPr>
            <p:ph type="subTitle" idx="1"/>
          </p:nvPr>
        </p:nvSpPr>
        <p:spPr>
          <a:xfrm>
            <a:off x="4082150" y="1747875"/>
            <a:ext cx="4224300" cy="24207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This flow diagram shows an IoT system that continuously monitors a plant's environment by reading sensor data and sending it to a mobile app and server. Based on the soil moisture level, the system automatically activates a water pump whenever the soil becomes too dry.</a:t>
            </a:r>
            <a:endParaRPr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D65F5-260C-BF87-3120-4204C3B1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89" y="755286"/>
            <a:ext cx="3191428" cy="3191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>
            <a:spLocks noGrp="1"/>
          </p:cNvSpPr>
          <p:nvPr>
            <p:ph type="title"/>
          </p:nvPr>
        </p:nvSpPr>
        <p:spPr>
          <a:xfrm>
            <a:off x="713225" y="519075"/>
            <a:ext cx="2789700" cy="19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Ptototype</a:t>
            </a:r>
            <a:endParaRPr dirty="0"/>
          </a:p>
        </p:txBody>
      </p:sp>
      <p:sp>
        <p:nvSpPr>
          <p:cNvPr id="567" name="Google Shape;567;p59"/>
          <p:cNvSpPr txBox="1">
            <a:spLocks noGrp="1"/>
          </p:cNvSpPr>
          <p:nvPr>
            <p:ph type="subTitle" idx="1"/>
          </p:nvPr>
        </p:nvSpPr>
        <p:spPr>
          <a:xfrm>
            <a:off x="713225" y="2558881"/>
            <a:ext cx="2789700" cy="13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customize this box with a more compact in size. </a:t>
            </a:r>
            <a:endParaRPr dirty="0"/>
          </a:p>
        </p:txBody>
      </p:sp>
      <p:pic>
        <p:nvPicPr>
          <p:cNvPr id="568" name="Google Shape;568;p5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6667" r="16667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50"/>
          <p:cNvGrpSpPr/>
          <p:nvPr/>
        </p:nvGrpSpPr>
        <p:grpSpPr>
          <a:xfrm>
            <a:off x="6670200" y="0"/>
            <a:ext cx="2473800" cy="4131000"/>
            <a:chOff x="6670200" y="0"/>
            <a:chExt cx="2473800" cy="4131000"/>
          </a:xfrm>
        </p:grpSpPr>
        <p:sp>
          <p:nvSpPr>
            <p:cNvPr id="398" name="Google Shape;398;p50"/>
            <p:cNvSpPr/>
            <p:nvPr/>
          </p:nvSpPr>
          <p:spPr>
            <a:xfrm flipH="1">
              <a:off x="667020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9" name="Google Shape;399;p50"/>
            <p:cNvCxnSpPr/>
            <p:nvPr/>
          </p:nvCxnSpPr>
          <p:spPr>
            <a:xfrm rot="10800000">
              <a:off x="84327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0" name="Google Shape;400;p50"/>
          <p:cNvSpPr txBox="1">
            <a:spLocks noGrp="1"/>
          </p:cNvSpPr>
          <p:nvPr>
            <p:ph type="title"/>
          </p:nvPr>
        </p:nvSpPr>
        <p:spPr>
          <a:xfrm flipH="1">
            <a:off x="2828358" y="1992875"/>
            <a:ext cx="55791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 </a:t>
            </a:r>
            <a:br>
              <a:rPr lang="en-US" dirty="0"/>
            </a:br>
            <a:r>
              <a:rPr lang="en-US" sz="3600" dirty="0"/>
              <a:t>Interfaces</a:t>
            </a:r>
            <a:endParaRPr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E21F26A-EA3C-0716-B884-2FACDBCD4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DC8A7-2EF7-4806-625B-E2A531D7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52" y="705971"/>
            <a:ext cx="1766806" cy="3731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CACF4-4012-04B6-65B2-FEEDBE29FCB4}"/>
              </a:ext>
            </a:extLst>
          </p:cNvPr>
          <p:cNvSpPr txBox="1"/>
          <p:nvPr/>
        </p:nvSpPr>
        <p:spPr>
          <a:xfrm>
            <a:off x="1608152" y="4497004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b="1" dirty="0">
                <a:solidFill>
                  <a:srgbClr val="FF0000"/>
                </a:solidFill>
              </a:rPr>
              <a:t>Offline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CCE4E-EF0F-E948-B24A-13F357C7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3238" y="706586"/>
            <a:ext cx="1766806" cy="3730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5F410-BFFA-49A8-3D4F-A03D93AA34AA}"/>
              </a:ext>
            </a:extLst>
          </p:cNvPr>
          <p:cNvSpPr txBox="1"/>
          <p:nvPr/>
        </p:nvSpPr>
        <p:spPr>
          <a:xfrm>
            <a:off x="3546538" y="449521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</a:t>
            </a:r>
            <a:r>
              <a:rPr lang="en-US" b="1" dirty="0">
                <a:solidFill>
                  <a:srgbClr val="00B050"/>
                </a:solidFill>
              </a:rPr>
              <a:t>Online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705</Words>
  <Application>Microsoft Office PowerPoint</Application>
  <PresentationFormat>On-screen Show (16:9)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Commissioner</vt:lpstr>
      <vt:lpstr>Calibri</vt:lpstr>
      <vt:lpstr>Golos Text</vt:lpstr>
      <vt:lpstr>Formulating a Research Problem for University Students by Slidesgo</vt:lpstr>
      <vt:lpstr>IoT Smart Watering  System</vt:lpstr>
      <vt:lpstr>Contribution Table</vt:lpstr>
      <vt:lpstr>Problem Statement</vt:lpstr>
      <vt:lpstr>Introduction</vt:lpstr>
      <vt:lpstr>Gap Analysis</vt:lpstr>
      <vt:lpstr>Our Contribution</vt:lpstr>
      <vt:lpstr>System Architecture</vt:lpstr>
      <vt:lpstr>Ptototype</vt:lpstr>
      <vt:lpstr>App  Interfaces</vt:lpstr>
      <vt:lpstr>Output on Serial Monitor</vt:lpstr>
      <vt:lpstr>Conclusions</vt:lpstr>
      <vt:lpstr>References</vt:lpstr>
      <vt:lpstr>PowerPoint Presentation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Tanvir Rahman Shuvro</cp:lastModifiedBy>
  <cp:revision>5</cp:revision>
  <dcterms:modified xsi:type="dcterms:W3CDTF">2025-08-20T16:52:46Z</dcterms:modified>
</cp:coreProperties>
</file>