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8288000" cy="10287000"/>
  <p:notesSz cx="6858000" cy="9144000"/>
  <p:embeddedFontLst>
    <p:embeddedFont>
      <p:font typeface="Aileron" panose="020B0604020202020204" charset="0"/>
      <p:regular r:id="rId19"/>
    </p:embeddedFont>
    <p:embeddedFont>
      <p:font typeface="Aileron Bold" panose="020B0604020202020204" charset="0"/>
      <p:regular r:id="rId20"/>
    </p:embeddedFont>
    <p:embeddedFont>
      <p:font typeface="Canva Sans Bold" panose="020B0604020202020204" charset="0"/>
      <p:regular r:id="rId21"/>
    </p:embeddedFont>
    <p:embeddedFont>
      <p:font typeface="Cormorant Garamond Bold" panose="020B0604020202020204" charset="0"/>
      <p:regular r:id="rId22"/>
    </p:embeddedFont>
    <p:embeddedFont>
      <p:font typeface="Glacial Indifference Bold" panose="020B0604020202020204" charset="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4" d="100"/>
          <a:sy n="54" d="100"/>
        </p:scale>
        <p:origin x="754"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mran Das" userId="3052ef048012461e" providerId="LiveId" clId="{59D41AF4-F68A-4F4A-83A1-DE0E7F0EF18E}"/>
    <pc:docChg chg="modSld">
      <pc:chgData name="Simran Das" userId="3052ef048012461e" providerId="LiveId" clId="{59D41AF4-F68A-4F4A-83A1-DE0E7F0EF18E}" dt="2024-05-27T12:23:36.888" v="2" actId="14100"/>
      <pc:docMkLst>
        <pc:docMk/>
      </pc:docMkLst>
      <pc:sldChg chg="modSp mod">
        <pc:chgData name="Simran Das" userId="3052ef048012461e" providerId="LiveId" clId="{59D41AF4-F68A-4F4A-83A1-DE0E7F0EF18E}" dt="2024-05-27T12:23:20.185" v="1" actId="1076"/>
        <pc:sldMkLst>
          <pc:docMk/>
          <pc:sldMk cId="0" sldId="257"/>
        </pc:sldMkLst>
        <pc:spChg chg="mod">
          <ac:chgData name="Simran Das" userId="3052ef048012461e" providerId="LiveId" clId="{59D41AF4-F68A-4F4A-83A1-DE0E7F0EF18E}" dt="2024-05-27T12:23:20.185" v="1" actId="1076"/>
          <ac:spMkLst>
            <pc:docMk/>
            <pc:sldMk cId="0" sldId="257"/>
            <ac:spMk id="2" creationId="{00000000-0000-0000-0000-000000000000}"/>
          </ac:spMkLst>
        </pc:spChg>
      </pc:sldChg>
      <pc:sldChg chg="modSp mod">
        <pc:chgData name="Simran Das" userId="3052ef048012461e" providerId="LiveId" clId="{59D41AF4-F68A-4F4A-83A1-DE0E7F0EF18E}" dt="2024-05-27T12:23:36.888" v="2" actId="14100"/>
        <pc:sldMkLst>
          <pc:docMk/>
          <pc:sldMk cId="0" sldId="271"/>
        </pc:sldMkLst>
        <pc:spChg chg="mod">
          <ac:chgData name="Simran Das" userId="3052ef048012461e" providerId="LiveId" clId="{59D41AF4-F68A-4F4A-83A1-DE0E7F0EF18E}" dt="2024-05-27T12:23:36.888" v="2" actId="14100"/>
          <ac:spMkLst>
            <pc:docMk/>
            <pc:sldMk cId="0" sldId="271"/>
            <ac:spMk id="2"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5440943" y="0"/>
            <a:ext cx="2847057" cy="2629197"/>
            <a:chOff x="0" y="0"/>
            <a:chExt cx="3796076" cy="3505596"/>
          </a:xfrm>
        </p:grpSpPr>
        <p:sp>
          <p:nvSpPr>
            <p:cNvPr id="3" name="Freeform 3"/>
            <p:cNvSpPr/>
            <p:nvPr/>
          </p:nvSpPr>
          <p:spPr>
            <a:xfrm>
              <a:off x="0" y="0"/>
              <a:ext cx="3796030" cy="3505581"/>
            </a:xfrm>
            <a:custGeom>
              <a:avLst/>
              <a:gdLst/>
              <a:ahLst/>
              <a:cxnLst/>
              <a:rect l="l" t="t" r="r" b="b"/>
              <a:pathLst>
                <a:path w="3796030" h="3505581">
                  <a:moveTo>
                    <a:pt x="0" y="0"/>
                  </a:moveTo>
                  <a:lnTo>
                    <a:pt x="3796030" y="0"/>
                  </a:lnTo>
                  <a:lnTo>
                    <a:pt x="3796030" y="3505581"/>
                  </a:lnTo>
                  <a:lnTo>
                    <a:pt x="0" y="3505581"/>
                  </a:lnTo>
                  <a:lnTo>
                    <a:pt x="0" y="0"/>
                  </a:lnTo>
                  <a:close/>
                </a:path>
              </a:pathLst>
            </a:custGeom>
            <a:blipFill>
              <a:blip r:embed="rId2"/>
              <a:stretch>
                <a:fillRect l="-34436" r="-34437"/>
              </a:stretch>
            </a:blipFill>
          </p:spPr>
        </p:sp>
      </p:grpSp>
      <p:grpSp>
        <p:nvGrpSpPr>
          <p:cNvPr id="4" name="Group 4"/>
          <p:cNvGrpSpPr/>
          <p:nvPr/>
        </p:nvGrpSpPr>
        <p:grpSpPr>
          <a:xfrm>
            <a:off x="0" y="0"/>
            <a:ext cx="2376242" cy="2629197"/>
            <a:chOff x="0" y="0"/>
            <a:chExt cx="3168323" cy="3505596"/>
          </a:xfrm>
        </p:grpSpPr>
        <p:sp>
          <p:nvSpPr>
            <p:cNvPr id="5" name="Freeform 5"/>
            <p:cNvSpPr/>
            <p:nvPr/>
          </p:nvSpPr>
          <p:spPr>
            <a:xfrm>
              <a:off x="0" y="0"/>
              <a:ext cx="3168269" cy="3505581"/>
            </a:xfrm>
            <a:custGeom>
              <a:avLst/>
              <a:gdLst/>
              <a:ahLst/>
              <a:cxnLst/>
              <a:rect l="l" t="t" r="r" b="b"/>
              <a:pathLst>
                <a:path w="3168269" h="3505581">
                  <a:moveTo>
                    <a:pt x="0" y="0"/>
                  </a:moveTo>
                  <a:lnTo>
                    <a:pt x="3168269" y="0"/>
                  </a:lnTo>
                  <a:lnTo>
                    <a:pt x="3168269" y="3505581"/>
                  </a:lnTo>
                  <a:lnTo>
                    <a:pt x="0" y="3505581"/>
                  </a:lnTo>
                  <a:lnTo>
                    <a:pt x="0" y="0"/>
                  </a:lnTo>
                  <a:close/>
                </a:path>
              </a:pathLst>
            </a:custGeom>
            <a:blipFill>
              <a:blip r:embed="rId3"/>
              <a:stretch>
                <a:fillRect r="-1"/>
              </a:stretch>
            </a:blipFill>
          </p:spPr>
        </p:sp>
      </p:grpSp>
      <p:sp>
        <p:nvSpPr>
          <p:cNvPr id="6" name="TextBox 6"/>
          <p:cNvSpPr txBox="1"/>
          <p:nvPr/>
        </p:nvSpPr>
        <p:spPr>
          <a:xfrm>
            <a:off x="1445831" y="2607162"/>
            <a:ext cx="14951686" cy="679421"/>
          </a:xfrm>
          <a:prstGeom prst="rect">
            <a:avLst/>
          </a:prstGeom>
        </p:spPr>
        <p:txBody>
          <a:bodyPr lIns="0" tIns="0" rIns="0" bIns="0" rtlCol="0" anchor="t">
            <a:spAutoFit/>
          </a:bodyPr>
          <a:lstStyle/>
          <a:p>
            <a:pPr algn="ctr">
              <a:lnSpc>
                <a:spcPts val="5599"/>
              </a:lnSpc>
            </a:pPr>
            <a:r>
              <a:rPr lang="en-US" sz="3998">
                <a:solidFill>
                  <a:srgbClr val="8C52FF"/>
                </a:solidFill>
                <a:latin typeface="Aileron Bold"/>
              </a:rPr>
              <a:t>IMPACT COLLEGE OF ENGINEERING AND APPLIED SCIENCES</a:t>
            </a:r>
          </a:p>
        </p:txBody>
      </p:sp>
      <p:sp>
        <p:nvSpPr>
          <p:cNvPr id="7" name="TextBox 7"/>
          <p:cNvSpPr txBox="1"/>
          <p:nvPr/>
        </p:nvSpPr>
        <p:spPr>
          <a:xfrm>
            <a:off x="6524879" y="3309631"/>
            <a:ext cx="5381558" cy="390477"/>
          </a:xfrm>
          <a:prstGeom prst="rect">
            <a:avLst/>
          </a:prstGeom>
        </p:spPr>
        <p:txBody>
          <a:bodyPr lIns="0" tIns="0" rIns="0" bIns="0" rtlCol="0" anchor="t">
            <a:spAutoFit/>
          </a:bodyPr>
          <a:lstStyle/>
          <a:p>
            <a:pPr algn="ctr">
              <a:lnSpc>
                <a:spcPts val="3153"/>
              </a:lnSpc>
            </a:pPr>
            <a:r>
              <a:rPr lang="en-US" sz="2253">
                <a:solidFill>
                  <a:srgbClr val="000000"/>
                </a:solidFill>
                <a:latin typeface="Aileron Bold"/>
              </a:rPr>
              <a:t>Sahakarnagar, Bengaluru – 560092</a:t>
            </a:r>
          </a:p>
        </p:txBody>
      </p:sp>
      <p:sp>
        <p:nvSpPr>
          <p:cNvPr id="8" name="TextBox 8"/>
          <p:cNvSpPr txBox="1"/>
          <p:nvPr/>
        </p:nvSpPr>
        <p:spPr>
          <a:xfrm>
            <a:off x="471619" y="5629275"/>
            <a:ext cx="17517342" cy="854043"/>
          </a:xfrm>
          <a:prstGeom prst="rect">
            <a:avLst/>
          </a:prstGeom>
        </p:spPr>
        <p:txBody>
          <a:bodyPr lIns="0" tIns="0" rIns="0" bIns="0" rtlCol="0" anchor="t">
            <a:spAutoFit/>
          </a:bodyPr>
          <a:lstStyle/>
          <a:p>
            <a:pPr algn="ctr">
              <a:lnSpc>
                <a:spcPts val="6999"/>
              </a:lnSpc>
            </a:pPr>
            <a:r>
              <a:rPr lang="en-US" sz="4998">
                <a:solidFill>
                  <a:srgbClr val="FF3131"/>
                </a:solidFill>
                <a:latin typeface="Aileron Bold"/>
              </a:rPr>
              <a:t>“STOCK MANAGEMENT SYSTEM”</a:t>
            </a:r>
          </a:p>
        </p:txBody>
      </p:sp>
      <p:sp>
        <p:nvSpPr>
          <p:cNvPr id="9" name="TextBox 9"/>
          <p:cNvSpPr txBox="1"/>
          <p:nvPr/>
        </p:nvSpPr>
        <p:spPr>
          <a:xfrm>
            <a:off x="2824950" y="628178"/>
            <a:ext cx="12167286" cy="1296640"/>
          </a:xfrm>
          <a:prstGeom prst="rect">
            <a:avLst/>
          </a:prstGeom>
        </p:spPr>
        <p:txBody>
          <a:bodyPr lIns="0" tIns="0" rIns="0" bIns="0" rtlCol="0" anchor="t">
            <a:spAutoFit/>
          </a:bodyPr>
          <a:lstStyle/>
          <a:p>
            <a:pPr algn="ctr">
              <a:lnSpc>
                <a:spcPts val="5179"/>
              </a:lnSpc>
            </a:pPr>
            <a:r>
              <a:rPr lang="en-US" sz="3698">
                <a:solidFill>
                  <a:srgbClr val="000000"/>
                </a:solidFill>
                <a:latin typeface="Aileron Bold"/>
              </a:rPr>
              <a:t>VISVESVARAYA TECHNOLOGICAL UNIVERSITY “JnanaSangama”, Belagavi-590018, Karnataka, India</a:t>
            </a:r>
          </a:p>
        </p:txBody>
      </p:sp>
      <p:sp>
        <p:nvSpPr>
          <p:cNvPr id="10" name="TextBox 10"/>
          <p:cNvSpPr txBox="1"/>
          <p:nvPr/>
        </p:nvSpPr>
        <p:spPr>
          <a:xfrm>
            <a:off x="3776884" y="3972560"/>
            <a:ext cx="10906812" cy="589915"/>
          </a:xfrm>
          <a:prstGeom prst="rect">
            <a:avLst/>
          </a:prstGeom>
        </p:spPr>
        <p:txBody>
          <a:bodyPr lIns="0" tIns="0" rIns="0" bIns="0" rtlCol="0" anchor="t">
            <a:spAutoFit/>
          </a:bodyPr>
          <a:lstStyle/>
          <a:p>
            <a:pPr algn="ctr">
              <a:lnSpc>
                <a:spcPts val="4759"/>
              </a:lnSpc>
            </a:pPr>
            <a:r>
              <a:rPr lang="en-US" sz="3399">
                <a:solidFill>
                  <a:srgbClr val="000000"/>
                </a:solidFill>
                <a:latin typeface="Aileron Bold"/>
              </a:rPr>
              <a:t>Department of Computer Science and Engineering</a:t>
            </a:r>
          </a:p>
        </p:txBody>
      </p:sp>
      <p:sp>
        <p:nvSpPr>
          <p:cNvPr id="11" name="TextBox 11"/>
          <p:cNvSpPr txBox="1"/>
          <p:nvPr/>
        </p:nvSpPr>
        <p:spPr>
          <a:xfrm>
            <a:off x="5898582" y="4848225"/>
            <a:ext cx="6895473" cy="523875"/>
          </a:xfrm>
          <a:prstGeom prst="rect">
            <a:avLst/>
          </a:prstGeom>
        </p:spPr>
        <p:txBody>
          <a:bodyPr lIns="0" tIns="0" rIns="0" bIns="0" rtlCol="0" anchor="t">
            <a:spAutoFit/>
          </a:bodyPr>
          <a:lstStyle/>
          <a:p>
            <a:pPr algn="ctr">
              <a:lnSpc>
                <a:spcPts val="4200"/>
              </a:lnSpc>
            </a:pPr>
            <a:r>
              <a:rPr lang="en-US" sz="3000" u="sng">
                <a:solidFill>
                  <a:srgbClr val="000000"/>
                </a:solidFill>
                <a:latin typeface="Aileron Bold"/>
              </a:rPr>
              <a:t>INTERNSHIP PRESENTATION</a:t>
            </a:r>
          </a:p>
        </p:txBody>
      </p:sp>
      <p:sp>
        <p:nvSpPr>
          <p:cNvPr id="12" name="TextBox 12"/>
          <p:cNvSpPr txBox="1"/>
          <p:nvPr/>
        </p:nvSpPr>
        <p:spPr>
          <a:xfrm>
            <a:off x="11472564" y="7588218"/>
            <a:ext cx="7039343" cy="1407795"/>
          </a:xfrm>
          <a:prstGeom prst="rect">
            <a:avLst/>
          </a:prstGeom>
        </p:spPr>
        <p:txBody>
          <a:bodyPr lIns="0" tIns="0" rIns="0" bIns="0" rtlCol="0" anchor="t">
            <a:spAutoFit/>
          </a:bodyPr>
          <a:lstStyle/>
          <a:p>
            <a:pPr algn="ctr">
              <a:lnSpc>
                <a:spcPts val="3779"/>
              </a:lnSpc>
            </a:pPr>
            <a:r>
              <a:rPr lang="en-US" sz="2700" u="sng">
                <a:solidFill>
                  <a:srgbClr val="000000"/>
                </a:solidFill>
                <a:latin typeface="Aileron Bold"/>
              </a:rPr>
              <a:t>PRESENTED BY:</a:t>
            </a:r>
          </a:p>
          <a:p>
            <a:pPr algn="just">
              <a:lnSpc>
                <a:spcPts val="3779"/>
              </a:lnSpc>
            </a:pPr>
            <a:r>
              <a:rPr lang="en-US" sz="2700">
                <a:solidFill>
                  <a:srgbClr val="000000"/>
                </a:solidFill>
                <a:latin typeface="Aileron Bold"/>
              </a:rPr>
              <a:t>SHUBHAM KUMAR                     (1IC20CS028)</a:t>
            </a:r>
          </a:p>
          <a:p>
            <a:pPr algn="ctr">
              <a:lnSpc>
                <a:spcPts val="3779"/>
              </a:lnSpc>
            </a:pPr>
            <a:r>
              <a:rPr lang="en-US" sz="2700">
                <a:solidFill>
                  <a:srgbClr val="000000"/>
                </a:solidFill>
                <a:latin typeface="Aileron Bold"/>
              </a:rPr>
              <a:t>DEPT. OF CS&amp;E</a:t>
            </a:r>
          </a:p>
        </p:txBody>
      </p:sp>
      <p:sp>
        <p:nvSpPr>
          <p:cNvPr id="13" name="TextBox 13"/>
          <p:cNvSpPr txBox="1"/>
          <p:nvPr/>
        </p:nvSpPr>
        <p:spPr>
          <a:xfrm>
            <a:off x="-325559" y="7588218"/>
            <a:ext cx="5403601" cy="1884045"/>
          </a:xfrm>
          <a:prstGeom prst="rect">
            <a:avLst/>
          </a:prstGeom>
        </p:spPr>
        <p:txBody>
          <a:bodyPr lIns="0" tIns="0" rIns="0" bIns="0" rtlCol="0" anchor="t">
            <a:spAutoFit/>
          </a:bodyPr>
          <a:lstStyle/>
          <a:p>
            <a:pPr algn="ctr">
              <a:lnSpc>
                <a:spcPts val="3779"/>
              </a:lnSpc>
            </a:pPr>
            <a:r>
              <a:rPr lang="en-US" sz="2700" u="sng">
                <a:solidFill>
                  <a:srgbClr val="000000"/>
                </a:solidFill>
                <a:latin typeface="Aileron Bold"/>
              </a:rPr>
              <a:t>INTERNAL GUIDE:</a:t>
            </a:r>
          </a:p>
          <a:p>
            <a:pPr algn="ctr">
              <a:lnSpc>
                <a:spcPts val="3779"/>
              </a:lnSpc>
            </a:pPr>
            <a:r>
              <a:rPr lang="en-US" sz="2700">
                <a:solidFill>
                  <a:srgbClr val="000000"/>
                </a:solidFill>
                <a:latin typeface="Aileron Bold"/>
              </a:rPr>
              <a:t>MRS. SHWETHA TJ</a:t>
            </a:r>
          </a:p>
          <a:p>
            <a:pPr algn="ctr">
              <a:lnSpc>
                <a:spcPts val="3779"/>
              </a:lnSpc>
            </a:pPr>
            <a:r>
              <a:rPr lang="en-US" sz="2700">
                <a:solidFill>
                  <a:srgbClr val="000000"/>
                </a:solidFill>
                <a:latin typeface="Aileron Bold"/>
              </a:rPr>
              <a:t>ASST. PROFESSOR</a:t>
            </a:r>
          </a:p>
          <a:p>
            <a:pPr algn="ctr">
              <a:lnSpc>
                <a:spcPts val="3779"/>
              </a:lnSpc>
            </a:pPr>
            <a:r>
              <a:rPr lang="en-US" sz="2700">
                <a:solidFill>
                  <a:srgbClr val="000000"/>
                </a:solidFill>
                <a:latin typeface="Aileron Bold"/>
              </a:rPr>
              <a:t>DEPT. OF CS&amp;E</a:t>
            </a:r>
          </a:p>
        </p:txBody>
      </p:sp>
      <p:sp>
        <p:nvSpPr>
          <p:cNvPr id="14" name="TextBox 14"/>
          <p:cNvSpPr txBox="1"/>
          <p:nvPr/>
        </p:nvSpPr>
        <p:spPr>
          <a:xfrm>
            <a:off x="5835483" y="7588218"/>
            <a:ext cx="5403601" cy="1407795"/>
          </a:xfrm>
          <a:prstGeom prst="rect">
            <a:avLst/>
          </a:prstGeom>
        </p:spPr>
        <p:txBody>
          <a:bodyPr lIns="0" tIns="0" rIns="0" bIns="0" rtlCol="0" anchor="t">
            <a:spAutoFit/>
          </a:bodyPr>
          <a:lstStyle/>
          <a:p>
            <a:pPr algn="ctr">
              <a:lnSpc>
                <a:spcPts val="3779"/>
              </a:lnSpc>
            </a:pPr>
            <a:r>
              <a:rPr lang="en-US" sz="2700" u="sng">
                <a:solidFill>
                  <a:srgbClr val="000000"/>
                </a:solidFill>
                <a:latin typeface="Aileron Bold"/>
              </a:rPr>
              <a:t>EXTERNAL GUIDE:</a:t>
            </a:r>
          </a:p>
          <a:p>
            <a:pPr algn="ctr">
              <a:lnSpc>
                <a:spcPts val="3779"/>
              </a:lnSpc>
            </a:pPr>
            <a:r>
              <a:rPr lang="en-US" sz="2700">
                <a:solidFill>
                  <a:srgbClr val="000000"/>
                </a:solidFill>
                <a:latin typeface="Aileron Bold"/>
              </a:rPr>
              <a:t>HARISH. N</a:t>
            </a:r>
          </a:p>
          <a:p>
            <a:pPr algn="ctr">
              <a:lnSpc>
                <a:spcPts val="3779"/>
              </a:lnSpc>
            </a:pPr>
            <a:r>
              <a:rPr lang="en-US" sz="2700">
                <a:solidFill>
                  <a:srgbClr val="000000"/>
                </a:solidFill>
                <a:latin typeface="Aileron Bold"/>
              </a:rPr>
              <a:t>Karunadu Technologies Pvt. Ltd.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2652148"/>
            <a:ext cx="16230600" cy="3648710"/>
          </a:xfrm>
          <a:prstGeom prst="rect">
            <a:avLst/>
          </a:prstGeom>
        </p:spPr>
        <p:txBody>
          <a:bodyPr lIns="0" tIns="0" rIns="0" bIns="0" rtlCol="0" anchor="t">
            <a:spAutoFit/>
          </a:bodyPr>
          <a:lstStyle/>
          <a:p>
            <a:pPr marL="561341" lvl="1" indent="-280670" algn="just">
              <a:lnSpc>
                <a:spcPts val="3640"/>
              </a:lnSpc>
              <a:buFont typeface="Arial"/>
              <a:buChar char="•"/>
            </a:pPr>
            <a:r>
              <a:rPr lang="en-US" sz="2600">
                <a:solidFill>
                  <a:srgbClr val="000000"/>
                </a:solidFill>
                <a:latin typeface="Aileron Bold"/>
              </a:rPr>
              <a:t>Project Description: This Inventory Management System project in C# MySQL focuses mainly on keeping track of inventory activities. To be more precise, the system helps to keep track of inventories with respect to their sales. Also, the system displays all the paid, unpaid transactions of the items. In addition, the system allows managing system users and more. Evidently, this project contains an admin panel with a manager and customer panel. In an overview of this web application, an admin has full control over the system. He/she can manage employees, inventory items, and sales. Here, an admin can perform almost every work but still, the main role is to oversee the flow of the system. </a:t>
            </a:r>
          </a:p>
        </p:txBody>
      </p:sp>
      <p:sp>
        <p:nvSpPr>
          <p:cNvPr id="3" name="TextBox 3"/>
          <p:cNvSpPr txBox="1"/>
          <p:nvPr/>
        </p:nvSpPr>
        <p:spPr>
          <a:xfrm>
            <a:off x="17146302" y="9172575"/>
            <a:ext cx="973246" cy="771525"/>
          </a:xfrm>
          <a:prstGeom prst="rect">
            <a:avLst/>
          </a:prstGeom>
        </p:spPr>
        <p:txBody>
          <a:bodyPr lIns="0" tIns="0" rIns="0" bIns="0" rtlCol="0" anchor="t">
            <a:spAutoFit/>
          </a:bodyPr>
          <a:lstStyle/>
          <a:p>
            <a:pPr algn="ctr">
              <a:lnSpc>
                <a:spcPts val="6299"/>
              </a:lnSpc>
              <a:spcBef>
                <a:spcPct val="0"/>
              </a:spcBef>
            </a:pPr>
            <a:r>
              <a:rPr lang="en-US" sz="4500">
                <a:solidFill>
                  <a:srgbClr val="000000"/>
                </a:solidFill>
                <a:latin typeface="Cormorant Garamond Bold"/>
              </a:rPr>
              <a:t>07</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6931823" cy="10287000"/>
          </a:xfrm>
          <a:custGeom>
            <a:avLst/>
            <a:gdLst/>
            <a:ahLst/>
            <a:cxnLst/>
            <a:rect l="l" t="t" r="r" b="b"/>
            <a:pathLst>
              <a:path w="6931823" h="10287000">
                <a:moveTo>
                  <a:pt x="0" y="0"/>
                </a:moveTo>
                <a:lnTo>
                  <a:pt x="6931823" y="0"/>
                </a:lnTo>
                <a:lnTo>
                  <a:pt x="6931823" y="10287000"/>
                </a:lnTo>
                <a:lnTo>
                  <a:pt x="0" y="10287000"/>
                </a:lnTo>
                <a:lnTo>
                  <a:pt x="0" y="0"/>
                </a:lnTo>
                <a:close/>
              </a:path>
            </a:pathLst>
          </a:custGeom>
          <a:blipFill>
            <a:blip r:embed="rId2"/>
            <a:stretch>
              <a:fillRect t="-538" b="-538"/>
            </a:stretch>
          </a:blipFill>
        </p:spPr>
      </p:sp>
      <p:sp>
        <p:nvSpPr>
          <p:cNvPr id="3" name="TextBox 3"/>
          <p:cNvSpPr txBox="1"/>
          <p:nvPr/>
        </p:nvSpPr>
        <p:spPr>
          <a:xfrm>
            <a:off x="8224651" y="2855398"/>
            <a:ext cx="8693378" cy="952500"/>
          </a:xfrm>
          <a:prstGeom prst="rect">
            <a:avLst/>
          </a:prstGeom>
        </p:spPr>
        <p:txBody>
          <a:bodyPr lIns="0" tIns="0" rIns="0" bIns="0" rtlCol="0" anchor="t">
            <a:spAutoFit/>
          </a:bodyPr>
          <a:lstStyle/>
          <a:p>
            <a:pPr algn="l">
              <a:lnSpc>
                <a:spcPts val="7559"/>
              </a:lnSpc>
            </a:pPr>
            <a:r>
              <a:rPr lang="en-US" sz="6300">
                <a:solidFill>
                  <a:srgbClr val="000000"/>
                </a:solidFill>
                <a:latin typeface="Aileron Bold"/>
              </a:rPr>
              <a:t>Results.....</a:t>
            </a:r>
          </a:p>
        </p:txBody>
      </p:sp>
      <p:sp>
        <p:nvSpPr>
          <p:cNvPr id="4" name="TextBox 4"/>
          <p:cNvSpPr txBox="1"/>
          <p:nvPr/>
        </p:nvSpPr>
        <p:spPr>
          <a:xfrm>
            <a:off x="8224651" y="5052841"/>
            <a:ext cx="8693378" cy="838200"/>
          </a:xfrm>
          <a:prstGeom prst="rect">
            <a:avLst/>
          </a:prstGeom>
        </p:spPr>
        <p:txBody>
          <a:bodyPr lIns="0" tIns="0" rIns="0" bIns="0" rtlCol="0" anchor="t">
            <a:spAutoFit/>
          </a:bodyPr>
          <a:lstStyle/>
          <a:p>
            <a:pPr algn="l">
              <a:lnSpc>
                <a:spcPts val="3359"/>
              </a:lnSpc>
            </a:pPr>
            <a:r>
              <a:rPr lang="en-US" sz="2799">
                <a:solidFill>
                  <a:srgbClr val="B6897C"/>
                </a:solidFill>
                <a:latin typeface="Aileron Bold"/>
              </a:rPr>
              <a:t>"Visualizing Stock Management: Results for Clarity and Illustration."</a:t>
            </a:r>
          </a:p>
        </p:txBody>
      </p:sp>
      <p:sp>
        <p:nvSpPr>
          <p:cNvPr id="5" name="TextBox 5"/>
          <p:cNvSpPr txBox="1"/>
          <p:nvPr/>
        </p:nvSpPr>
        <p:spPr>
          <a:xfrm>
            <a:off x="8224651" y="6866452"/>
            <a:ext cx="8693378" cy="1298575"/>
          </a:xfrm>
          <a:prstGeom prst="rect">
            <a:avLst/>
          </a:prstGeom>
        </p:spPr>
        <p:txBody>
          <a:bodyPr lIns="0" tIns="0" rIns="0" bIns="0" rtlCol="0" anchor="t">
            <a:spAutoFit/>
          </a:bodyPr>
          <a:lstStyle/>
          <a:p>
            <a:pPr algn="l">
              <a:lnSpc>
                <a:spcPts val="3499"/>
              </a:lnSpc>
            </a:pPr>
            <a:r>
              <a:rPr lang="en-US" sz="2499">
                <a:solidFill>
                  <a:srgbClr val="B6897C"/>
                </a:solidFill>
                <a:latin typeface="Aileron Bold"/>
              </a:rPr>
              <a:t>Efficient stock management is the cornerstone of successful businesses, ensuring the right balance between product availability and cost control.</a:t>
            </a:r>
          </a:p>
        </p:txBody>
      </p:sp>
      <p:sp>
        <p:nvSpPr>
          <p:cNvPr id="6" name="AutoShape 6"/>
          <p:cNvSpPr/>
          <p:nvPr/>
        </p:nvSpPr>
        <p:spPr>
          <a:xfrm>
            <a:off x="8224651" y="6183484"/>
            <a:ext cx="8693378" cy="0"/>
          </a:xfrm>
          <a:prstGeom prst="line">
            <a:avLst/>
          </a:prstGeom>
          <a:ln w="9525" cap="rnd">
            <a:solidFill>
              <a:srgbClr val="B6897C"/>
            </a:solidFill>
            <a:prstDash val="solid"/>
            <a:headEnd type="none" w="sm" len="sm"/>
            <a:tailEnd type="none" w="sm" len="sm"/>
          </a:ln>
        </p:spPr>
      </p:sp>
      <p:sp>
        <p:nvSpPr>
          <p:cNvPr id="7" name="TextBox 7"/>
          <p:cNvSpPr txBox="1"/>
          <p:nvPr/>
        </p:nvSpPr>
        <p:spPr>
          <a:xfrm>
            <a:off x="17199848" y="9172575"/>
            <a:ext cx="766069" cy="771525"/>
          </a:xfrm>
          <a:prstGeom prst="rect">
            <a:avLst/>
          </a:prstGeom>
        </p:spPr>
        <p:txBody>
          <a:bodyPr lIns="0" tIns="0" rIns="0" bIns="0" rtlCol="0" anchor="t">
            <a:spAutoFit/>
          </a:bodyPr>
          <a:lstStyle/>
          <a:p>
            <a:pPr algn="ctr">
              <a:lnSpc>
                <a:spcPts val="6299"/>
              </a:lnSpc>
              <a:spcBef>
                <a:spcPct val="0"/>
              </a:spcBef>
            </a:pPr>
            <a:r>
              <a:rPr lang="en-US" sz="4500">
                <a:solidFill>
                  <a:srgbClr val="000000"/>
                </a:solidFill>
                <a:latin typeface="Cormorant Garamond Bold"/>
              </a:rPr>
              <a:t>08</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625808" y="9035776"/>
            <a:ext cx="17036384" cy="0"/>
          </a:xfrm>
          <a:prstGeom prst="line">
            <a:avLst/>
          </a:prstGeom>
          <a:ln w="9525" cap="rnd">
            <a:solidFill>
              <a:srgbClr val="0E0D0B"/>
            </a:solidFill>
            <a:prstDash val="solid"/>
            <a:headEnd type="none" w="sm" len="sm"/>
            <a:tailEnd type="none" w="sm" len="sm"/>
          </a:ln>
        </p:spPr>
      </p:sp>
      <p:grpSp>
        <p:nvGrpSpPr>
          <p:cNvPr id="3" name="Group 3"/>
          <p:cNvGrpSpPr>
            <a:grpSpLocks noChangeAspect="1"/>
          </p:cNvGrpSpPr>
          <p:nvPr/>
        </p:nvGrpSpPr>
        <p:grpSpPr>
          <a:xfrm>
            <a:off x="205767" y="1665666"/>
            <a:ext cx="9890294" cy="5672953"/>
            <a:chOff x="0" y="0"/>
            <a:chExt cx="7981950" cy="4578350"/>
          </a:xfrm>
        </p:grpSpPr>
        <p:sp>
          <p:nvSpPr>
            <p:cNvPr id="4" name="Freeform 4"/>
            <p:cNvSpPr/>
            <p:nvPr/>
          </p:nvSpPr>
          <p:spPr>
            <a:xfrm>
              <a:off x="765810" y="21590"/>
              <a:ext cx="6451600" cy="4326890"/>
            </a:xfrm>
            <a:custGeom>
              <a:avLst/>
              <a:gdLst/>
              <a:ahLst/>
              <a:cxnLst/>
              <a:rect l="l" t="t" r="r" b="b"/>
              <a:pathLst>
                <a:path w="6451600" h="4326890">
                  <a:moveTo>
                    <a:pt x="6224270" y="0"/>
                  </a:moveTo>
                  <a:lnTo>
                    <a:pt x="226060" y="0"/>
                  </a:lnTo>
                  <a:cubicBezTo>
                    <a:pt x="101600" y="0"/>
                    <a:pt x="0" y="101600"/>
                    <a:pt x="0" y="226060"/>
                  </a:cubicBezTo>
                  <a:lnTo>
                    <a:pt x="0" y="4326890"/>
                  </a:lnTo>
                  <a:lnTo>
                    <a:pt x="6451601" y="4326890"/>
                  </a:lnTo>
                  <a:lnTo>
                    <a:pt x="6451601" y="226060"/>
                  </a:lnTo>
                  <a:cubicBezTo>
                    <a:pt x="6450331" y="101600"/>
                    <a:pt x="6348731" y="0"/>
                    <a:pt x="6224270" y="0"/>
                  </a:cubicBezTo>
                  <a:close/>
                  <a:moveTo>
                    <a:pt x="6252210" y="4043680"/>
                  </a:moveTo>
                  <a:lnTo>
                    <a:pt x="196851" y="4043680"/>
                  </a:lnTo>
                  <a:lnTo>
                    <a:pt x="196851" y="255270"/>
                  </a:lnTo>
                  <a:lnTo>
                    <a:pt x="6252210" y="255270"/>
                  </a:lnTo>
                  <a:lnTo>
                    <a:pt x="6252210" y="4043680"/>
                  </a:lnTo>
                  <a:close/>
                </a:path>
              </a:pathLst>
            </a:custGeom>
            <a:solidFill>
              <a:srgbClr val="000000"/>
            </a:solidFill>
          </p:spPr>
        </p:sp>
        <p:sp>
          <p:nvSpPr>
            <p:cNvPr id="5" name="Freeform 5"/>
            <p:cNvSpPr/>
            <p:nvPr/>
          </p:nvSpPr>
          <p:spPr>
            <a:xfrm>
              <a:off x="0" y="0"/>
              <a:ext cx="7981950" cy="4542790"/>
            </a:xfrm>
            <a:custGeom>
              <a:avLst/>
              <a:gdLst/>
              <a:ahLst/>
              <a:cxnLst/>
              <a:rect l="l" t="t" r="r" b="b"/>
              <a:pathLst>
                <a:path w="7981950" h="4542790">
                  <a:moveTo>
                    <a:pt x="7239000" y="4348480"/>
                  </a:moveTo>
                  <a:lnTo>
                    <a:pt x="7239000" y="243840"/>
                  </a:lnTo>
                  <a:cubicBezTo>
                    <a:pt x="7239000" y="109220"/>
                    <a:pt x="7129780" y="0"/>
                    <a:pt x="6995160" y="0"/>
                  </a:cubicBezTo>
                  <a:lnTo>
                    <a:pt x="985520" y="0"/>
                  </a:lnTo>
                  <a:cubicBezTo>
                    <a:pt x="852170" y="0"/>
                    <a:pt x="742950" y="109220"/>
                    <a:pt x="742950" y="243840"/>
                  </a:cubicBezTo>
                  <a:lnTo>
                    <a:pt x="742950" y="4349750"/>
                  </a:lnTo>
                  <a:lnTo>
                    <a:pt x="0" y="4349750"/>
                  </a:lnTo>
                  <a:lnTo>
                    <a:pt x="0" y="4447540"/>
                  </a:lnTo>
                  <a:cubicBezTo>
                    <a:pt x="0" y="4500880"/>
                    <a:pt x="43180" y="4542790"/>
                    <a:pt x="95250" y="4542790"/>
                  </a:cubicBezTo>
                  <a:lnTo>
                    <a:pt x="7886700" y="4542790"/>
                  </a:lnTo>
                  <a:cubicBezTo>
                    <a:pt x="7940040" y="4542790"/>
                    <a:pt x="7981950" y="4499610"/>
                    <a:pt x="7981950" y="4447540"/>
                  </a:cubicBezTo>
                  <a:lnTo>
                    <a:pt x="7981950" y="4349750"/>
                  </a:lnTo>
                  <a:lnTo>
                    <a:pt x="7239000" y="4349750"/>
                  </a:lnTo>
                  <a:close/>
                  <a:moveTo>
                    <a:pt x="4519930" y="4348480"/>
                  </a:moveTo>
                  <a:lnTo>
                    <a:pt x="4519930" y="4349750"/>
                  </a:lnTo>
                  <a:cubicBezTo>
                    <a:pt x="4519930" y="4403090"/>
                    <a:pt x="4476750" y="4445000"/>
                    <a:pt x="4424680" y="4445000"/>
                  </a:cubicBezTo>
                  <a:lnTo>
                    <a:pt x="3557270" y="4445000"/>
                  </a:lnTo>
                  <a:cubicBezTo>
                    <a:pt x="3503930" y="4445000"/>
                    <a:pt x="3462020" y="4401820"/>
                    <a:pt x="3462020" y="4349750"/>
                  </a:cubicBezTo>
                  <a:lnTo>
                    <a:pt x="3462020" y="4348480"/>
                  </a:lnTo>
                  <a:lnTo>
                    <a:pt x="765810" y="4348480"/>
                  </a:lnTo>
                  <a:lnTo>
                    <a:pt x="765810" y="247650"/>
                  </a:lnTo>
                  <a:cubicBezTo>
                    <a:pt x="765810" y="123190"/>
                    <a:pt x="867410" y="21590"/>
                    <a:pt x="991870" y="21590"/>
                  </a:cubicBezTo>
                  <a:lnTo>
                    <a:pt x="6990080" y="21590"/>
                  </a:lnTo>
                  <a:cubicBezTo>
                    <a:pt x="7114539" y="21590"/>
                    <a:pt x="7216139" y="123190"/>
                    <a:pt x="7216139" y="247650"/>
                  </a:cubicBezTo>
                  <a:lnTo>
                    <a:pt x="7216139" y="4348480"/>
                  </a:lnTo>
                  <a:lnTo>
                    <a:pt x="4519930" y="4348480"/>
                  </a:lnTo>
                  <a:close/>
                </a:path>
              </a:pathLst>
            </a:custGeom>
            <a:solidFill>
              <a:srgbClr val="000000"/>
            </a:solidFill>
          </p:spPr>
        </p:sp>
        <p:sp>
          <p:nvSpPr>
            <p:cNvPr id="6" name="Freeform 6"/>
            <p:cNvSpPr/>
            <p:nvPr/>
          </p:nvSpPr>
          <p:spPr>
            <a:xfrm>
              <a:off x="3460750" y="4349750"/>
              <a:ext cx="1059180" cy="96520"/>
            </a:xfrm>
            <a:custGeom>
              <a:avLst/>
              <a:gdLst/>
              <a:ahLst/>
              <a:cxnLst/>
              <a:rect l="l" t="t" r="r" b="b"/>
              <a:pathLst>
                <a:path w="1059180" h="96520">
                  <a:moveTo>
                    <a:pt x="96520" y="96520"/>
                  </a:moveTo>
                  <a:lnTo>
                    <a:pt x="963930" y="96520"/>
                  </a:lnTo>
                  <a:cubicBezTo>
                    <a:pt x="1017270" y="96520"/>
                    <a:pt x="1059180" y="53340"/>
                    <a:pt x="1059180" y="1270"/>
                  </a:cubicBezTo>
                  <a:lnTo>
                    <a:pt x="1059180" y="0"/>
                  </a:lnTo>
                  <a:lnTo>
                    <a:pt x="0" y="0"/>
                  </a:lnTo>
                  <a:lnTo>
                    <a:pt x="0" y="1270"/>
                  </a:lnTo>
                  <a:cubicBezTo>
                    <a:pt x="0" y="53340"/>
                    <a:pt x="43180" y="96520"/>
                    <a:pt x="96520" y="96520"/>
                  </a:cubicBezTo>
                  <a:close/>
                </a:path>
              </a:pathLst>
            </a:custGeom>
            <a:solidFill>
              <a:srgbClr val="E9E9E9"/>
            </a:solidFill>
          </p:spPr>
        </p:sp>
        <p:sp>
          <p:nvSpPr>
            <p:cNvPr id="7" name="Freeform 7"/>
            <p:cNvSpPr/>
            <p:nvPr/>
          </p:nvSpPr>
          <p:spPr>
            <a:xfrm>
              <a:off x="163830" y="4542790"/>
              <a:ext cx="7654290" cy="35560"/>
            </a:xfrm>
            <a:custGeom>
              <a:avLst/>
              <a:gdLst/>
              <a:ahLst/>
              <a:cxnLst/>
              <a:rect l="l" t="t" r="r" b="b"/>
              <a:pathLst>
                <a:path w="7654290" h="35560">
                  <a:moveTo>
                    <a:pt x="0" y="0"/>
                  </a:moveTo>
                  <a:cubicBezTo>
                    <a:pt x="0" y="20320"/>
                    <a:pt x="16510" y="35560"/>
                    <a:pt x="35560" y="35560"/>
                  </a:cubicBezTo>
                  <a:lnTo>
                    <a:pt x="7618730" y="35560"/>
                  </a:lnTo>
                  <a:cubicBezTo>
                    <a:pt x="7639050" y="35560"/>
                    <a:pt x="7654290" y="19050"/>
                    <a:pt x="7654290" y="0"/>
                  </a:cubicBezTo>
                  <a:lnTo>
                    <a:pt x="0" y="0"/>
                  </a:lnTo>
                  <a:close/>
                </a:path>
              </a:pathLst>
            </a:custGeom>
            <a:solidFill>
              <a:srgbClr val="0E0D0B"/>
            </a:solidFill>
          </p:spPr>
        </p:sp>
        <p:sp>
          <p:nvSpPr>
            <p:cNvPr id="8" name="Freeform 8"/>
            <p:cNvSpPr/>
            <p:nvPr/>
          </p:nvSpPr>
          <p:spPr>
            <a:xfrm rot="-24000">
              <a:off x="949505" y="255769"/>
              <a:ext cx="6081669" cy="3831862"/>
            </a:xfrm>
            <a:custGeom>
              <a:avLst/>
              <a:gdLst/>
              <a:ahLst/>
              <a:cxnLst/>
              <a:rect l="l" t="t" r="r" b="b"/>
              <a:pathLst>
                <a:path w="6081669" h="3831862">
                  <a:moveTo>
                    <a:pt x="26457" y="0"/>
                  </a:moveTo>
                  <a:lnTo>
                    <a:pt x="6081669" y="42274"/>
                  </a:lnTo>
                  <a:lnTo>
                    <a:pt x="6055213" y="3831862"/>
                  </a:lnTo>
                  <a:lnTo>
                    <a:pt x="0" y="3789588"/>
                  </a:lnTo>
                  <a:close/>
                </a:path>
              </a:pathLst>
            </a:custGeom>
            <a:blipFill>
              <a:blip r:embed="rId2"/>
              <a:stretch>
                <a:fillRect l="-1975" r="-1920" b="-18114"/>
              </a:stretch>
            </a:blipFill>
          </p:spPr>
        </p:sp>
      </p:grpSp>
      <p:sp>
        <p:nvSpPr>
          <p:cNvPr id="9" name="TextBox 9"/>
          <p:cNvSpPr txBox="1"/>
          <p:nvPr/>
        </p:nvSpPr>
        <p:spPr>
          <a:xfrm>
            <a:off x="4099496" y="7598939"/>
            <a:ext cx="1749901" cy="464820"/>
          </a:xfrm>
          <a:prstGeom prst="rect">
            <a:avLst/>
          </a:prstGeom>
        </p:spPr>
        <p:txBody>
          <a:bodyPr lIns="0" tIns="0" rIns="0" bIns="0" rtlCol="0" anchor="t">
            <a:spAutoFit/>
          </a:bodyPr>
          <a:lstStyle/>
          <a:p>
            <a:pPr algn="ctr">
              <a:lnSpc>
                <a:spcPts val="3779"/>
              </a:lnSpc>
              <a:spcBef>
                <a:spcPct val="0"/>
              </a:spcBef>
            </a:pPr>
            <a:r>
              <a:rPr lang="en-US" sz="2700" u="sng">
                <a:solidFill>
                  <a:srgbClr val="0E0D0B"/>
                </a:solidFill>
                <a:latin typeface="Glacial Indifference Bold"/>
              </a:rPr>
              <a:t>Login Page</a:t>
            </a:r>
          </a:p>
        </p:txBody>
      </p:sp>
      <p:sp>
        <p:nvSpPr>
          <p:cNvPr id="10" name="TextBox 10"/>
          <p:cNvSpPr txBox="1"/>
          <p:nvPr/>
        </p:nvSpPr>
        <p:spPr>
          <a:xfrm>
            <a:off x="11896351" y="7598939"/>
            <a:ext cx="3551442" cy="464820"/>
          </a:xfrm>
          <a:prstGeom prst="rect">
            <a:avLst/>
          </a:prstGeom>
        </p:spPr>
        <p:txBody>
          <a:bodyPr lIns="0" tIns="0" rIns="0" bIns="0" rtlCol="0" anchor="t">
            <a:spAutoFit/>
          </a:bodyPr>
          <a:lstStyle/>
          <a:p>
            <a:pPr algn="ctr">
              <a:lnSpc>
                <a:spcPts val="3779"/>
              </a:lnSpc>
              <a:spcBef>
                <a:spcPct val="0"/>
              </a:spcBef>
            </a:pPr>
            <a:r>
              <a:rPr lang="en-US" sz="2700" u="sng">
                <a:solidFill>
                  <a:srgbClr val="000000"/>
                </a:solidFill>
                <a:latin typeface="Glacial Indifference Bold"/>
              </a:rPr>
              <a:t>Home Page</a:t>
            </a:r>
          </a:p>
        </p:txBody>
      </p:sp>
      <p:grpSp>
        <p:nvGrpSpPr>
          <p:cNvPr id="11" name="Group 11"/>
          <p:cNvGrpSpPr>
            <a:grpSpLocks noChangeAspect="1"/>
          </p:cNvGrpSpPr>
          <p:nvPr/>
        </p:nvGrpSpPr>
        <p:grpSpPr>
          <a:xfrm>
            <a:off x="8524397" y="1665666"/>
            <a:ext cx="9890294" cy="5672953"/>
            <a:chOff x="0" y="0"/>
            <a:chExt cx="7981950" cy="4578350"/>
          </a:xfrm>
        </p:grpSpPr>
        <p:sp>
          <p:nvSpPr>
            <p:cNvPr id="12" name="Freeform 12"/>
            <p:cNvSpPr/>
            <p:nvPr/>
          </p:nvSpPr>
          <p:spPr>
            <a:xfrm>
              <a:off x="765810" y="21590"/>
              <a:ext cx="6451600" cy="4326890"/>
            </a:xfrm>
            <a:custGeom>
              <a:avLst/>
              <a:gdLst/>
              <a:ahLst/>
              <a:cxnLst/>
              <a:rect l="l" t="t" r="r" b="b"/>
              <a:pathLst>
                <a:path w="6451600" h="4326890">
                  <a:moveTo>
                    <a:pt x="6224270" y="0"/>
                  </a:moveTo>
                  <a:lnTo>
                    <a:pt x="226060" y="0"/>
                  </a:lnTo>
                  <a:cubicBezTo>
                    <a:pt x="101600" y="0"/>
                    <a:pt x="0" y="101600"/>
                    <a:pt x="0" y="226060"/>
                  </a:cubicBezTo>
                  <a:lnTo>
                    <a:pt x="0" y="4326890"/>
                  </a:lnTo>
                  <a:lnTo>
                    <a:pt x="6451601" y="4326890"/>
                  </a:lnTo>
                  <a:lnTo>
                    <a:pt x="6451601" y="226060"/>
                  </a:lnTo>
                  <a:cubicBezTo>
                    <a:pt x="6450331" y="101600"/>
                    <a:pt x="6348731" y="0"/>
                    <a:pt x="6224270" y="0"/>
                  </a:cubicBezTo>
                  <a:close/>
                  <a:moveTo>
                    <a:pt x="6252210" y="4043680"/>
                  </a:moveTo>
                  <a:lnTo>
                    <a:pt x="196851" y="4043680"/>
                  </a:lnTo>
                  <a:lnTo>
                    <a:pt x="196851" y="255270"/>
                  </a:lnTo>
                  <a:lnTo>
                    <a:pt x="6252210" y="255270"/>
                  </a:lnTo>
                  <a:lnTo>
                    <a:pt x="6252210" y="4043680"/>
                  </a:lnTo>
                  <a:close/>
                </a:path>
              </a:pathLst>
            </a:custGeom>
            <a:solidFill>
              <a:srgbClr val="000000"/>
            </a:solidFill>
          </p:spPr>
        </p:sp>
        <p:sp>
          <p:nvSpPr>
            <p:cNvPr id="13" name="Freeform 13"/>
            <p:cNvSpPr/>
            <p:nvPr/>
          </p:nvSpPr>
          <p:spPr>
            <a:xfrm>
              <a:off x="0" y="0"/>
              <a:ext cx="7981950" cy="4542790"/>
            </a:xfrm>
            <a:custGeom>
              <a:avLst/>
              <a:gdLst/>
              <a:ahLst/>
              <a:cxnLst/>
              <a:rect l="l" t="t" r="r" b="b"/>
              <a:pathLst>
                <a:path w="7981950" h="4542790">
                  <a:moveTo>
                    <a:pt x="7239000" y="4348480"/>
                  </a:moveTo>
                  <a:lnTo>
                    <a:pt x="7239000" y="243840"/>
                  </a:lnTo>
                  <a:cubicBezTo>
                    <a:pt x="7239000" y="109220"/>
                    <a:pt x="7129780" y="0"/>
                    <a:pt x="6995160" y="0"/>
                  </a:cubicBezTo>
                  <a:lnTo>
                    <a:pt x="985520" y="0"/>
                  </a:lnTo>
                  <a:cubicBezTo>
                    <a:pt x="852170" y="0"/>
                    <a:pt x="742950" y="109220"/>
                    <a:pt x="742950" y="243840"/>
                  </a:cubicBezTo>
                  <a:lnTo>
                    <a:pt x="742950" y="4349750"/>
                  </a:lnTo>
                  <a:lnTo>
                    <a:pt x="0" y="4349750"/>
                  </a:lnTo>
                  <a:lnTo>
                    <a:pt x="0" y="4447540"/>
                  </a:lnTo>
                  <a:cubicBezTo>
                    <a:pt x="0" y="4500880"/>
                    <a:pt x="43180" y="4542790"/>
                    <a:pt x="95250" y="4542790"/>
                  </a:cubicBezTo>
                  <a:lnTo>
                    <a:pt x="7886700" y="4542790"/>
                  </a:lnTo>
                  <a:cubicBezTo>
                    <a:pt x="7940040" y="4542790"/>
                    <a:pt x="7981950" y="4499610"/>
                    <a:pt x="7981950" y="4447540"/>
                  </a:cubicBezTo>
                  <a:lnTo>
                    <a:pt x="7981950" y="4349750"/>
                  </a:lnTo>
                  <a:lnTo>
                    <a:pt x="7239000" y="4349750"/>
                  </a:lnTo>
                  <a:close/>
                  <a:moveTo>
                    <a:pt x="4519930" y="4348480"/>
                  </a:moveTo>
                  <a:lnTo>
                    <a:pt x="4519930" y="4349750"/>
                  </a:lnTo>
                  <a:cubicBezTo>
                    <a:pt x="4519930" y="4403090"/>
                    <a:pt x="4476750" y="4445000"/>
                    <a:pt x="4424680" y="4445000"/>
                  </a:cubicBezTo>
                  <a:lnTo>
                    <a:pt x="3557270" y="4445000"/>
                  </a:lnTo>
                  <a:cubicBezTo>
                    <a:pt x="3503930" y="4445000"/>
                    <a:pt x="3462020" y="4401820"/>
                    <a:pt x="3462020" y="4349750"/>
                  </a:cubicBezTo>
                  <a:lnTo>
                    <a:pt x="3462020" y="4348480"/>
                  </a:lnTo>
                  <a:lnTo>
                    <a:pt x="765810" y="4348480"/>
                  </a:lnTo>
                  <a:lnTo>
                    <a:pt x="765810" y="247650"/>
                  </a:lnTo>
                  <a:cubicBezTo>
                    <a:pt x="765810" y="123190"/>
                    <a:pt x="867410" y="21590"/>
                    <a:pt x="991870" y="21590"/>
                  </a:cubicBezTo>
                  <a:lnTo>
                    <a:pt x="6990080" y="21590"/>
                  </a:lnTo>
                  <a:cubicBezTo>
                    <a:pt x="7114539" y="21590"/>
                    <a:pt x="7216139" y="123190"/>
                    <a:pt x="7216139" y="247650"/>
                  </a:cubicBezTo>
                  <a:lnTo>
                    <a:pt x="7216139" y="4348480"/>
                  </a:lnTo>
                  <a:lnTo>
                    <a:pt x="4519930" y="4348480"/>
                  </a:lnTo>
                  <a:close/>
                </a:path>
              </a:pathLst>
            </a:custGeom>
            <a:solidFill>
              <a:srgbClr val="000000"/>
            </a:solidFill>
          </p:spPr>
        </p:sp>
        <p:sp>
          <p:nvSpPr>
            <p:cNvPr id="14" name="Freeform 14"/>
            <p:cNvSpPr/>
            <p:nvPr/>
          </p:nvSpPr>
          <p:spPr>
            <a:xfrm>
              <a:off x="3460750" y="4349750"/>
              <a:ext cx="1059180" cy="96520"/>
            </a:xfrm>
            <a:custGeom>
              <a:avLst/>
              <a:gdLst/>
              <a:ahLst/>
              <a:cxnLst/>
              <a:rect l="l" t="t" r="r" b="b"/>
              <a:pathLst>
                <a:path w="1059180" h="96520">
                  <a:moveTo>
                    <a:pt x="96520" y="96520"/>
                  </a:moveTo>
                  <a:lnTo>
                    <a:pt x="963930" y="96520"/>
                  </a:lnTo>
                  <a:cubicBezTo>
                    <a:pt x="1017270" y="96520"/>
                    <a:pt x="1059180" y="53340"/>
                    <a:pt x="1059180" y="1270"/>
                  </a:cubicBezTo>
                  <a:lnTo>
                    <a:pt x="1059180" y="0"/>
                  </a:lnTo>
                  <a:lnTo>
                    <a:pt x="0" y="0"/>
                  </a:lnTo>
                  <a:lnTo>
                    <a:pt x="0" y="1270"/>
                  </a:lnTo>
                  <a:cubicBezTo>
                    <a:pt x="0" y="53340"/>
                    <a:pt x="43180" y="96520"/>
                    <a:pt x="96520" y="96520"/>
                  </a:cubicBezTo>
                  <a:close/>
                </a:path>
              </a:pathLst>
            </a:custGeom>
            <a:solidFill>
              <a:srgbClr val="CCCCCC"/>
            </a:solidFill>
          </p:spPr>
        </p:sp>
        <p:sp>
          <p:nvSpPr>
            <p:cNvPr id="15" name="Freeform 15"/>
            <p:cNvSpPr/>
            <p:nvPr/>
          </p:nvSpPr>
          <p:spPr>
            <a:xfrm>
              <a:off x="163830" y="4542790"/>
              <a:ext cx="7654290" cy="35560"/>
            </a:xfrm>
            <a:custGeom>
              <a:avLst/>
              <a:gdLst/>
              <a:ahLst/>
              <a:cxnLst/>
              <a:rect l="l" t="t" r="r" b="b"/>
              <a:pathLst>
                <a:path w="7654290" h="35560">
                  <a:moveTo>
                    <a:pt x="0" y="0"/>
                  </a:moveTo>
                  <a:cubicBezTo>
                    <a:pt x="0" y="20320"/>
                    <a:pt x="16510" y="35560"/>
                    <a:pt x="35560" y="35560"/>
                  </a:cubicBezTo>
                  <a:lnTo>
                    <a:pt x="7618730" y="35560"/>
                  </a:lnTo>
                  <a:cubicBezTo>
                    <a:pt x="7639050" y="35560"/>
                    <a:pt x="7654290" y="19050"/>
                    <a:pt x="7654290" y="0"/>
                  </a:cubicBezTo>
                  <a:lnTo>
                    <a:pt x="0" y="0"/>
                  </a:lnTo>
                  <a:close/>
                </a:path>
              </a:pathLst>
            </a:custGeom>
            <a:solidFill>
              <a:srgbClr val="000000"/>
            </a:solidFill>
          </p:spPr>
        </p:sp>
        <p:sp>
          <p:nvSpPr>
            <p:cNvPr id="16" name="Freeform 16"/>
            <p:cNvSpPr/>
            <p:nvPr/>
          </p:nvSpPr>
          <p:spPr>
            <a:xfrm>
              <a:off x="962660" y="276860"/>
              <a:ext cx="6055360" cy="3789680"/>
            </a:xfrm>
            <a:custGeom>
              <a:avLst/>
              <a:gdLst/>
              <a:ahLst/>
              <a:cxnLst/>
              <a:rect l="l" t="t" r="r" b="b"/>
              <a:pathLst>
                <a:path w="6055360" h="3789680">
                  <a:moveTo>
                    <a:pt x="0" y="0"/>
                  </a:moveTo>
                  <a:lnTo>
                    <a:pt x="6055360" y="0"/>
                  </a:lnTo>
                  <a:lnTo>
                    <a:pt x="6055360" y="3789680"/>
                  </a:lnTo>
                  <a:lnTo>
                    <a:pt x="0" y="3789680"/>
                  </a:lnTo>
                  <a:close/>
                </a:path>
              </a:pathLst>
            </a:custGeom>
            <a:blipFill>
              <a:blip r:embed="rId3"/>
              <a:stretch>
                <a:fillRect l="-342" r="-342"/>
              </a:stretch>
            </a:blipFill>
          </p:spPr>
        </p:sp>
      </p:grpSp>
      <p:sp>
        <p:nvSpPr>
          <p:cNvPr id="17" name="TextBox 17"/>
          <p:cNvSpPr txBox="1"/>
          <p:nvPr/>
        </p:nvSpPr>
        <p:spPr>
          <a:xfrm>
            <a:off x="17259300" y="9172575"/>
            <a:ext cx="672132" cy="771525"/>
          </a:xfrm>
          <a:prstGeom prst="rect">
            <a:avLst/>
          </a:prstGeom>
        </p:spPr>
        <p:txBody>
          <a:bodyPr lIns="0" tIns="0" rIns="0" bIns="0" rtlCol="0" anchor="t">
            <a:spAutoFit/>
          </a:bodyPr>
          <a:lstStyle/>
          <a:p>
            <a:pPr algn="ctr">
              <a:lnSpc>
                <a:spcPts val="6299"/>
              </a:lnSpc>
              <a:spcBef>
                <a:spcPct val="0"/>
              </a:spcBef>
            </a:pPr>
            <a:r>
              <a:rPr lang="en-US" sz="4500">
                <a:solidFill>
                  <a:srgbClr val="000000"/>
                </a:solidFill>
                <a:latin typeface="Cormorant Garamond Bold"/>
              </a:rPr>
              <a:t>09</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897043" y="9263062"/>
            <a:ext cx="16493914" cy="53915"/>
          </a:xfrm>
          <a:prstGeom prst="line">
            <a:avLst/>
          </a:prstGeom>
          <a:ln w="9525" cap="rnd">
            <a:solidFill>
              <a:srgbClr val="000000"/>
            </a:solidFill>
            <a:prstDash val="solid"/>
            <a:headEnd type="none" w="sm" len="sm"/>
            <a:tailEnd type="none" w="sm" len="sm"/>
          </a:ln>
        </p:spPr>
      </p:sp>
      <p:sp>
        <p:nvSpPr>
          <p:cNvPr id="3" name="TextBox 3"/>
          <p:cNvSpPr txBox="1"/>
          <p:nvPr/>
        </p:nvSpPr>
        <p:spPr>
          <a:xfrm>
            <a:off x="3547245" y="7944370"/>
            <a:ext cx="2804954" cy="464820"/>
          </a:xfrm>
          <a:prstGeom prst="rect">
            <a:avLst/>
          </a:prstGeom>
        </p:spPr>
        <p:txBody>
          <a:bodyPr lIns="0" tIns="0" rIns="0" bIns="0" rtlCol="0" anchor="t">
            <a:spAutoFit/>
          </a:bodyPr>
          <a:lstStyle/>
          <a:p>
            <a:pPr algn="ctr">
              <a:lnSpc>
                <a:spcPts val="3779"/>
              </a:lnSpc>
              <a:spcBef>
                <a:spcPct val="0"/>
              </a:spcBef>
            </a:pPr>
            <a:r>
              <a:rPr lang="en-US" sz="2700" u="sng">
                <a:solidFill>
                  <a:srgbClr val="000000"/>
                </a:solidFill>
                <a:latin typeface="Glacial Indifference Bold"/>
              </a:rPr>
              <a:t> Employee Details</a:t>
            </a:r>
          </a:p>
        </p:txBody>
      </p:sp>
      <p:sp>
        <p:nvSpPr>
          <p:cNvPr id="4" name="TextBox 4"/>
          <p:cNvSpPr txBox="1"/>
          <p:nvPr/>
        </p:nvSpPr>
        <p:spPr>
          <a:xfrm>
            <a:off x="12324719" y="7944370"/>
            <a:ext cx="2646998" cy="464820"/>
          </a:xfrm>
          <a:prstGeom prst="rect">
            <a:avLst/>
          </a:prstGeom>
        </p:spPr>
        <p:txBody>
          <a:bodyPr lIns="0" tIns="0" rIns="0" bIns="0" rtlCol="0" anchor="t">
            <a:spAutoFit/>
          </a:bodyPr>
          <a:lstStyle/>
          <a:p>
            <a:pPr algn="ctr">
              <a:lnSpc>
                <a:spcPts val="3779"/>
              </a:lnSpc>
              <a:spcBef>
                <a:spcPct val="0"/>
              </a:spcBef>
            </a:pPr>
            <a:r>
              <a:rPr lang="en-US" sz="2700" u="sng">
                <a:solidFill>
                  <a:srgbClr val="000000"/>
                </a:solidFill>
                <a:latin typeface="Glacial Indifference Bold"/>
              </a:rPr>
              <a:t>Inventory Details</a:t>
            </a:r>
          </a:p>
        </p:txBody>
      </p:sp>
      <p:grpSp>
        <p:nvGrpSpPr>
          <p:cNvPr id="5" name="Group 5"/>
          <p:cNvGrpSpPr>
            <a:grpSpLocks noChangeAspect="1"/>
          </p:cNvGrpSpPr>
          <p:nvPr/>
        </p:nvGrpSpPr>
        <p:grpSpPr>
          <a:xfrm>
            <a:off x="178510" y="1818066"/>
            <a:ext cx="9890294" cy="5672953"/>
            <a:chOff x="0" y="0"/>
            <a:chExt cx="7981950" cy="4578350"/>
          </a:xfrm>
        </p:grpSpPr>
        <p:sp>
          <p:nvSpPr>
            <p:cNvPr id="6" name="Freeform 6"/>
            <p:cNvSpPr/>
            <p:nvPr/>
          </p:nvSpPr>
          <p:spPr>
            <a:xfrm>
              <a:off x="765810" y="21590"/>
              <a:ext cx="6451600" cy="4326890"/>
            </a:xfrm>
            <a:custGeom>
              <a:avLst/>
              <a:gdLst/>
              <a:ahLst/>
              <a:cxnLst/>
              <a:rect l="l" t="t" r="r" b="b"/>
              <a:pathLst>
                <a:path w="6451600" h="4326890">
                  <a:moveTo>
                    <a:pt x="6224270" y="0"/>
                  </a:moveTo>
                  <a:lnTo>
                    <a:pt x="226060" y="0"/>
                  </a:lnTo>
                  <a:cubicBezTo>
                    <a:pt x="101600" y="0"/>
                    <a:pt x="0" y="101600"/>
                    <a:pt x="0" y="226060"/>
                  </a:cubicBezTo>
                  <a:lnTo>
                    <a:pt x="0" y="4326890"/>
                  </a:lnTo>
                  <a:lnTo>
                    <a:pt x="6451601" y="4326890"/>
                  </a:lnTo>
                  <a:lnTo>
                    <a:pt x="6451601" y="226060"/>
                  </a:lnTo>
                  <a:cubicBezTo>
                    <a:pt x="6450331" y="101600"/>
                    <a:pt x="6348731" y="0"/>
                    <a:pt x="6224270" y="0"/>
                  </a:cubicBezTo>
                  <a:close/>
                  <a:moveTo>
                    <a:pt x="6252210" y="4043680"/>
                  </a:moveTo>
                  <a:lnTo>
                    <a:pt x="196851" y="4043680"/>
                  </a:lnTo>
                  <a:lnTo>
                    <a:pt x="196851" y="255270"/>
                  </a:lnTo>
                  <a:lnTo>
                    <a:pt x="6252210" y="255270"/>
                  </a:lnTo>
                  <a:lnTo>
                    <a:pt x="6252210" y="4043680"/>
                  </a:lnTo>
                  <a:close/>
                </a:path>
              </a:pathLst>
            </a:custGeom>
            <a:solidFill>
              <a:srgbClr val="000000"/>
            </a:solidFill>
          </p:spPr>
        </p:sp>
        <p:sp>
          <p:nvSpPr>
            <p:cNvPr id="7" name="Freeform 7"/>
            <p:cNvSpPr/>
            <p:nvPr/>
          </p:nvSpPr>
          <p:spPr>
            <a:xfrm>
              <a:off x="0" y="0"/>
              <a:ext cx="7981950" cy="4542790"/>
            </a:xfrm>
            <a:custGeom>
              <a:avLst/>
              <a:gdLst/>
              <a:ahLst/>
              <a:cxnLst/>
              <a:rect l="l" t="t" r="r" b="b"/>
              <a:pathLst>
                <a:path w="7981950" h="4542790">
                  <a:moveTo>
                    <a:pt x="7239000" y="4348480"/>
                  </a:moveTo>
                  <a:lnTo>
                    <a:pt x="7239000" y="243840"/>
                  </a:lnTo>
                  <a:cubicBezTo>
                    <a:pt x="7239000" y="109220"/>
                    <a:pt x="7129780" y="0"/>
                    <a:pt x="6995160" y="0"/>
                  </a:cubicBezTo>
                  <a:lnTo>
                    <a:pt x="985520" y="0"/>
                  </a:lnTo>
                  <a:cubicBezTo>
                    <a:pt x="852170" y="0"/>
                    <a:pt x="742950" y="109220"/>
                    <a:pt x="742950" y="243840"/>
                  </a:cubicBezTo>
                  <a:lnTo>
                    <a:pt x="742950" y="4349750"/>
                  </a:lnTo>
                  <a:lnTo>
                    <a:pt x="0" y="4349750"/>
                  </a:lnTo>
                  <a:lnTo>
                    <a:pt x="0" y="4447540"/>
                  </a:lnTo>
                  <a:cubicBezTo>
                    <a:pt x="0" y="4500880"/>
                    <a:pt x="43180" y="4542790"/>
                    <a:pt x="95250" y="4542790"/>
                  </a:cubicBezTo>
                  <a:lnTo>
                    <a:pt x="7886700" y="4542790"/>
                  </a:lnTo>
                  <a:cubicBezTo>
                    <a:pt x="7940040" y="4542790"/>
                    <a:pt x="7981950" y="4499610"/>
                    <a:pt x="7981950" y="4447540"/>
                  </a:cubicBezTo>
                  <a:lnTo>
                    <a:pt x="7981950" y="4349750"/>
                  </a:lnTo>
                  <a:lnTo>
                    <a:pt x="7239000" y="4349750"/>
                  </a:lnTo>
                  <a:close/>
                  <a:moveTo>
                    <a:pt x="4519930" y="4348480"/>
                  </a:moveTo>
                  <a:lnTo>
                    <a:pt x="4519930" y="4349750"/>
                  </a:lnTo>
                  <a:cubicBezTo>
                    <a:pt x="4519930" y="4403090"/>
                    <a:pt x="4476750" y="4445000"/>
                    <a:pt x="4424680" y="4445000"/>
                  </a:cubicBezTo>
                  <a:lnTo>
                    <a:pt x="3557270" y="4445000"/>
                  </a:lnTo>
                  <a:cubicBezTo>
                    <a:pt x="3503930" y="4445000"/>
                    <a:pt x="3462020" y="4401820"/>
                    <a:pt x="3462020" y="4349750"/>
                  </a:cubicBezTo>
                  <a:lnTo>
                    <a:pt x="3462020" y="4348480"/>
                  </a:lnTo>
                  <a:lnTo>
                    <a:pt x="765810" y="4348480"/>
                  </a:lnTo>
                  <a:lnTo>
                    <a:pt x="765810" y="247650"/>
                  </a:lnTo>
                  <a:cubicBezTo>
                    <a:pt x="765810" y="123190"/>
                    <a:pt x="867410" y="21590"/>
                    <a:pt x="991870" y="21590"/>
                  </a:cubicBezTo>
                  <a:lnTo>
                    <a:pt x="6990080" y="21590"/>
                  </a:lnTo>
                  <a:cubicBezTo>
                    <a:pt x="7114539" y="21590"/>
                    <a:pt x="7216139" y="123190"/>
                    <a:pt x="7216139" y="247650"/>
                  </a:cubicBezTo>
                  <a:lnTo>
                    <a:pt x="7216139" y="4348480"/>
                  </a:lnTo>
                  <a:lnTo>
                    <a:pt x="4519930" y="4348480"/>
                  </a:lnTo>
                  <a:close/>
                </a:path>
              </a:pathLst>
            </a:custGeom>
            <a:solidFill>
              <a:srgbClr val="000000"/>
            </a:solidFill>
          </p:spPr>
        </p:sp>
        <p:sp>
          <p:nvSpPr>
            <p:cNvPr id="8" name="Freeform 8"/>
            <p:cNvSpPr/>
            <p:nvPr/>
          </p:nvSpPr>
          <p:spPr>
            <a:xfrm>
              <a:off x="3460750" y="4349750"/>
              <a:ext cx="1059180" cy="96520"/>
            </a:xfrm>
            <a:custGeom>
              <a:avLst/>
              <a:gdLst/>
              <a:ahLst/>
              <a:cxnLst/>
              <a:rect l="l" t="t" r="r" b="b"/>
              <a:pathLst>
                <a:path w="1059180" h="96520">
                  <a:moveTo>
                    <a:pt x="96520" y="96520"/>
                  </a:moveTo>
                  <a:lnTo>
                    <a:pt x="963930" y="96520"/>
                  </a:lnTo>
                  <a:cubicBezTo>
                    <a:pt x="1017270" y="96520"/>
                    <a:pt x="1059180" y="53340"/>
                    <a:pt x="1059180" y="1270"/>
                  </a:cubicBezTo>
                  <a:lnTo>
                    <a:pt x="1059180" y="0"/>
                  </a:lnTo>
                  <a:lnTo>
                    <a:pt x="0" y="0"/>
                  </a:lnTo>
                  <a:lnTo>
                    <a:pt x="0" y="1270"/>
                  </a:lnTo>
                  <a:cubicBezTo>
                    <a:pt x="0" y="53340"/>
                    <a:pt x="43180" y="96520"/>
                    <a:pt x="96520" y="96520"/>
                  </a:cubicBezTo>
                  <a:close/>
                </a:path>
              </a:pathLst>
            </a:custGeom>
            <a:solidFill>
              <a:srgbClr val="CCCCCC"/>
            </a:solidFill>
          </p:spPr>
        </p:sp>
        <p:sp>
          <p:nvSpPr>
            <p:cNvPr id="9" name="Freeform 9"/>
            <p:cNvSpPr/>
            <p:nvPr/>
          </p:nvSpPr>
          <p:spPr>
            <a:xfrm>
              <a:off x="163830" y="4542790"/>
              <a:ext cx="7654290" cy="35560"/>
            </a:xfrm>
            <a:custGeom>
              <a:avLst/>
              <a:gdLst/>
              <a:ahLst/>
              <a:cxnLst/>
              <a:rect l="l" t="t" r="r" b="b"/>
              <a:pathLst>
                <a:path w="7654290" h="35560">
                  <a:moveTo>
                    <a:pt x="0" y="0"/>
                  </a:moveTo>
                  <a:cubicBezTo>
                    <a:pt x="0" y="20320"/>
                    <a:pt x="16510" y="35560"/>
                    <a:pt x="35560" y="35560"/>
                  </a:cubicBezTo>
                  <a:lnTo>
                    <a:pt x="7618730" y="35560"/>
                  </a:lnTo>
                  <a:cubicBezTo>
                    <a:pt x="7639050" y="35560"/>
                    <a:pt x="7654290" y="19050"/>
                    <a:pt x="7654290" y="0"/>
                  </a:cubicBezTo>
                  <a:lnTo>
                    <a:pt x="0" y="0"/>
                  </a:lnTo>
                  <a:close/>
                </a:path>
              </a:pathLst>
            </a:custGeom>
            <a:solidFill>
              <a:srgbClr val="CCCCCC"/>
            </a:solidFill>
          </p:spPr>
        </p:sp>
        <p:sp>
          <p:nvSpPr>
            <p:cNvPr id="10" name="Freeform 10"/>
            <p:cNvSpPr/>
            <p:nvPr/>
          </p:nvSpPr>
          <p:spPr>
            <a:xfrm>
              <a:off x="962660" y="276860"/>
              <a:ext cx="6055360" cy="3789680"/>
            </a:xfrm>
            <a:custGeom>
              <a:avLst/>
              <a:gdLst/>
              <a:ahLst/>
              <a:cxnLst/>
              <a:rect l="l" t="t" r="r" b="b"/>
              <a:pathLst>
                <a:path w="6055360" h="3789680">
                  <a:moveTo>
                    <a:pt x="0" y="0"/>
                  </a:moveTo>
                  <a:lnTo>
                    <a:pt x="6055360" y="0"/>
                  </a:lnTo>
                  <a:lnTo>
                    <a:pt x="6055360" y="3789680"/>
                  </a:lnTo>
                  <a:lnTo>
                    <a:pt x="0" y="3789680"/>
                  </a:lnTo>
                  <a:close/>
                </a:path>
              </a:pathLst>
            </a:custGeom>
            <a:blipFill>
              <a:blip r:embed="rId2"/>
              <a:stretch>
                <a:fillRect l="-2739" r="-1306"/>
              </a:stretch>
            </a:blipFill>
          </p:spPr>
        </p:sp>
      </p:grpSp>
      <p:grpSp>
        <p:nvGrpSpPr>
          <p:cNvPr id="11" name="Group 11"/>
          <p:cNvGrpSpPr>
            <a:grpSpLocks noChangeAspect="1"/>
          </p:cNvGrpSpPr>
          <p:nvPr/>
        </p:nvGrpSpPr>
        <p:grpSpPr>
          <a:xfrm>
            <a:off x="8397706" y="1818066"/>
            <a:ext cx="9890294" cy="5672953"/>
            <a:chOff x="0" y="0"/>
            <a:chExt cx="7981950" cy="4578350"/>
          </a:xfrm>
        </p:grpSpPr>
        <p:sp>
          <p:nvSpPr>
            <p:cNvPr id="12" name="Freeform 12"/>
            <p:cNvSpPr/>
            <p:nvPr/>
          </p:nvSpPr>
          <p:spPr>
            <a:xfrm>
              <a:off x="765810" y="21590"/>
              <a:ext cx="6451600" cy="4326890"/>
            </a:xfrm>
            <a:custGeom>
              <a:avLst/>
              <a:gdLst/>
              <a:ahLst/>
              <a:cxnLst/>
              <a:rect l="l" t="t" r="r" b="b"/>
              <a:pathLst>
                <a:path w="6451600" h="4326890">
                  <a:moveTo>
                    <a:pt x="6224270" y="0"/>
                  </a:moveTo>
                  <a:lnTo>
                    <a:pt x="226060" y="0"/>
                  </a:lnTo>
                  <a:cubicBezTo>
                    <a:pt x="101600" y="0"/>
                    <a:pt x="0" y="101600"/>
                    <a:pt x="0" y="226060"/>
                  </a:cubicBezTo>
                  <a:lnTo>
                    <a:pt x="0" y="4326890"/>
                  </a:lnTo>
                  <a:lnTo>
                    <a:pt x="6451601" y="4326890"/>
                  </a:lnTo>
                  <a:lnTo>
                    <a:pt x="6451601" y="226060"/>
                  </a:lnTo>
                  <a:cubicBezTo>
                    <a:pt x="6450331" y="101600"/>
                    <a:pt x="6348731" y="0"/>
                    <a:pt x="6224270" y="0"/>
                  </a:cubicBezTo>
                  <a:close/>
                  <a:moveTo>
                    <a:pt x="6252210" y="4043680"/>
                  </a:moveTo>
                  <a:lnTo>
                    <a:pt x="196851" y="4043680"/>
                  </a:lnTo>
                  <a:lnTo>
                    <a:pt x="196851" y="255270"/>
                  </a:lnTo>
                  <a:lnTo>
                    <a:pt x="6252210" y="255270"/>
                  </a:lnTo>
                  <a:lnTo>
                    <a:pt x="6252210" y="4043680"/>
                  </a:lnTo>
                  <a:close/>
                </a:path>
              </a:pathLst>
            </a:custGeom>
            <a:solidFill>
              <a:srgbClr val="000000"/>
            </a:solidFill>
          </p:spPr>
        </p:sp>
        <p:sp>
          <p:nvSpPr>
            <p:cNvPr id="13" name="Freeform 13"/>
            <p:cNvSpPr/>
            <p:nvPr/>
          </p:nvSpPr>
          <p:spPr>
            <a:xfrm>
              <a:off x="0" y="0"/>
              <a:ext cx="7981950" cy="4542790"/>
            </a:xfrm>
            <a:custGeom>
              <a:avLst/>
              <a:gdLst/>
              <a:ahLst/>
              <a:cxnLst/>
              <a:rect l="l" t="t" r="r" b="b"/>
              <a:pathLst>
                <a:path w="7981950" h="4542790">
                  <a:moveTo>
                    <a:pt x="7239000" y="4348480"/>
                  </a:moveTo>
                  <a:lnTo>
                    <a:pt x="7239000" y="243840"/>
                  </a:lnTo>
                  <a:cubicBezTo>
                    <a:pt x="7239000" y="109220"/>
                    <a:pt x="7129780" y="0"/>
                    <a:pt x="6995160" y="0"/>
                  </a:cubicBezTo>
                  <a:lnTo>
                    <a:pt x="985520" y="0"/>
                  </a:lnTo>
                  <a:cubicBezTo>
                    <a:pt x="852170" y="0"/>
                    <a:pt x="742950" y="109220"/>
                    <a:pt x="742950" y="243840"/>
                  </a:cubicBezTo>
                  <a:lnTo>
                    <a:pt x="742950" y="4349750"/>
                  </a:lnTo>
                  <a:lnTo>
                    <a:pt x="0" y="4349750"/>
                  </a:lnTo>
                  <a:lnTo>
                    <a:pt x="0" y="4447540"/>
                  </a:lnTo>
                  <a:cubicBezTo>
                    <a:pt x="0" y="4500880"/>
                    <a:pt x="43180" y="4542790"/>
                    <a:pt x="95250" y="4542790"/>
                  </a:cubicBezTo>
                  <a:lnTo>
                    <a:pt x="7886700" y="4542790"/>
                  </a:lnTo>
                  <a:cubicBezTo>
                    <a:pt x="7940040" y="4542790"/>
                    <a:pt x="7981950" y="4499610"/>
                    <a:pt x="7981950" y="4447540"/>
                  </a:cubicBezTo>
                  <a:lnTo>
                    <a:pt x="7981950" y="4349750"/>
                  </a:lnTo>
                  <a:lnTo>
                    <a:pt x="7239000" y="4349750"/>
                  </a:lnTo>
                  <a:close/>
                  <a:moveTo>
                    <a:pt x="4519930" y="4348480"/>
                  </a:moveTo>
                  <a:lnTo>
                    <a:pt x="4519930" y="4349750"/>
                  </a:lnTo>
                  <a:cubicBezTo>
                    <a:pt x="4519930" y="4403090"/>
                    <a:pt x="4476750" y="4445000"/>
                    <a:pt x="4424680" y="4445000"/>
                  </a:cubicBezTo>
                  <a:lnTo>
                    <a:pt x="3557270" y="4445000"/>
                  </a:lnTo>
                  <a:cubicBezTo>
                    <a:pt x="3503930" y="4445000"/>
                    <a:pt x="3462020" y="4401820"/>
                    <a:pt x="3462020" y="4349750"/>
                  </a:cubicBezTo>
                  <a:lnTo>
                    <a:pt x="3462020" y="4348480"/>
                  </a:lnTo>
                  <a:lnTo>
                    <a:pt x="765810" y="4348480"/>
                  </a:lnTo>
                  <a:lnTo>
                    <a:pt x="765810" y="247650"/>
                  </a:lnTo>
                  <a:cubicBezTo>
                    <a:pt x="765810" y="123190"/>
                    <a:pt x="867410" y="21590"/>
                    <a:pt x="991870" y="21590"/>
                  </a:cubicBezTo>
                  <a:lnTo>
                    <a:pt x="6990080" y="21590"/>
                  </a:lnTo>
                  <a:cubicBezTo>
                    <a:pt x="7114539" y="21590"/>
                    <a:pt x="7216139" y="123190"/>
                    <a:pt x="7216139" y="247650"/>
                  </a:cubicBezTo>
                  <a:lnTo>
                    <a:pt x="7216139" y="4348480"/>
                  </a:lnTo>
                  <a:lnTo>
                    <a:pt x="4519930" y="4348480"/>
                  </a:lnTo>
                  <a:close/>
                </a:path>
              </a:pathLst>
            </a:custGeom>
            <a:solidFill>
              <a:srgbClr val="000000"/>
            </a:solidFill>
          </p:spPr>
        </p:sp>
        <p:sp>
          <p:nvSpPr>
            <p:cNvPr id="14" name="Freeform 14"/>
            <p:cNvSpPr/>
            <p:nvPr/>
          </p:nvSpPr>
          <p:spPr>
            <a:xfrm>
              <a:off x="3460750" y="4349750"/>
              <a:ext cx="1059180" cy="96520"/>
            </a:xfrm>
            <a:custGeom>
              <a:avLst/>
              <a:gdLst/>
              <a:ahLst/>
              <a:cxnLst/>
              <a:rect l="l" t="t" r="r" b="b"/>
              <a:pathLst>
                <a:path w="1059180" h="96520">
                  <a:moveTo>
                    <a:pt x="96520" y="96520"/>
                  </a:moveTo>
                  <a:lnTo>
                    <a:pt x="963930" y="96520"/>
                  </a:lnTo>
                  <a:cubicBezTo>
                    <a:pt x="1017270" y="96520"/>
                    <a:pt x="1059180" y="53340"/>
                    <a:pt x="1059180" y="1270"/>
                  </a:cubicBezTo>
                  <a:lnTo>
                    <a:pt x="1059180" y="0"/>
                  </a:lnTo>
                  <a:lnTo>
                    <a:pt x="0" y="0"/>
                  </a:lnTo>
                  <a:lnTo>
                    <a:pt x="0" y="1270"/>
                  </a:lnTo>
                  <a:cubicBezTo>
                    <a:pt x="0" y="53340"/>
                    <a:pt x="43180" y="96520"/>
                    <a:pt x="96520" y="96520"/>
                  </a:cubicBezTo>
                  <a:close/>
                </a:path>
              </a:pathLst>
            </a:custGeom>
            <a:solidFill>
              <a:srgbClr val="CCCCCC"/>
            </a:solidFill>
          </p:spPr>
        </p:sp>
        <p:sp>
          <p:nvSpPr>
            <p:cNvPr id="15" name="Freeform 15"/>
            <p:cNvSpPr/>
            <p:nvPr/>
          </p:nvSpPr>
          <p:spPr>
            <a:xfrm>
              <a:off x="163830" y="4542790"/>
              <a:ext cx="7654290" cy="35560"/>
            </a:xfrm>
            <a:custGeom>
              <a:avLst/>
              <a:gdLst/>
              <a:ahLst/>
              <a:cxnLst/>
              <a:rect l="l" t="t" r="r" b="b"/>
              <a:pathLst>
                <a:path w="7654290" h="35560">
                  <a:moveTo>
                    <a:pt x="0" y="0"/>
                  </a:moveTo>
                  <a:cubicBezTo>
                    <a:pt x="0" y="20320"/>
                    <a:pt x="16510" y="35560"/>
                    <a:pt x="35560" y="35560"/>
                  </a:cubicBezTo>
                  <a:lnTo>
                    <a:pt x="7618730" y="35560"/>
                  </a:lnTo>
                  <a:cubicBezTo>
                    <a:pt x="7639050" y="35560"/>
                    <a:pt x="7654290" y="19050"/>
                    <a:pt x="7654290" y="0"/>
                  </a:cubicBezTo>
                  <a:lnTo>
                    <a:pt x="0" y="0"/>
                  </a:lnTo>
                  <a:close/>
                </a:path>
              </a:pathLst>
            </a:custGeom>
            <a:solidFill>
              <a:srgbClr val="CCCCCC"/>
            </a:solidFill>
          </p:spPr>
        </p:sp>
        <p:sp>
          <p:nvSpPr>
            <p:cNvPr id="16" name="Freeform 16"/>
            <p:cNvSpPr/>
            <p:nvPr/>
          </p:nvSpPr>
          <p:spPr>
            <a:xfrm>
              <a:off x="962660" y="276860"/>
              <a:ext cx="6055360" cy="3789680"/>
            </a:xfrm>
            <a:custGeom>
              <a:avLst/>
              <a:gdLst/>
              <a:ahLst/>
              <a:cxnLst/>
              <a:rect l="l" t="t" r="r" b="b"/>
              <a:pathLst>
                <a:path w="6055360" h="3789680">
                  <a:moveTo>
                    <a:pt x="0" y="0"/>
                  </a:moveTo>
                  <a:lnTo>
                    <a:pt x="6055360" y="0"/>
                  </a:lnTo>
                  <a:lnTo>
                    <a:pt x="6055360" y="3789680"/>
                  </a:lnTo>
                  <a:lnTo>
                    <a:pt x="0" y="3789680"/>
                  </a:lnTo>
                  <a:close/>
                </a:path>
              </a:pathLst>
            </a:custGeom>
            <a:blipFill>
              <a:blip r:embed="rId3"/>
              <a:stretch>
                <a:fillRect t="-497" b="-497"/>
              </a:stretch>
            </a:blipFill>
          </p:spPr>
        </p:sp>
      </p:grpSp>
      <p:sp>
        <p:nvSpPr>
          <p:cNvPr id="17" name="TextBox 17"/>
          <p:cNvSpPr txBox="1"/>
          <p:nvPr/>
        </p:nvSpPr>
        <p:spPr>
          <a:xfrm>
            <a:off x="17390957" y="9172575"/>
            <a:ext cx="618575" cy="771525"/>
          </a:xfrm>
          <a:prstGeom prst="rect">
            <a:avLst/>
          </a:prstGeom>
        </p:spPr>
        <p:txBody>
          <a:bodyPr lIns="0" tIns="0" rIns="0" bIns="0" rtlCol="0" anchor="t">
            <a:spAutoFit/>
          </a:bodyPr>
          <a:lstStyle/>
          <a:p>
            <a:pPr algn="ctr">
              <a:lnSpc>
                <a:spcPts val="6299"/>
              </a:lnSpc>
              <a:spcBef>
                <a:spcPct val="0"/>
              </a:spcBef>
            </a:pPr>
            <a:r>
              <a:rPr lang="en-US" sz="4500">
                <a:solidFill>
                  <a:srgbClr val="000000"/>
                </a:solidFill>
                <a:latin typeface="Cormorant Garamond Bold"/>
              </a:rPr>
              <a:t>10</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783907" y="7730048"/>
            <a:ext cx="9014171" cy="464820"/>
          </a:xfrm>
          <a:prstGeom prst="rect">
            <a:avLst/>
          </a:prstGeom>
        </p:spPr>
        <p:txBody>
          <a:bodyPr lIns="0" tIns="0" rIns="0" bIns="0" rtlCol="0" anchor="t">
            <a:spAutoFit/>
          </a:bodyPr>
          <a:lstStyle/>
          <a:p>
            <a:pPr algn="ctr">
              <a:lnSpc>
                <a:spcPts val="3779"/>
              </a:lnSpc>
              <a:spcBef>
                <a:spcPct val="0"/>
              </a:spcBef>
            </a:pPr>
            <a:r>
              <a:rPr lang="en-US" sz="2700" u="sng">
                <a:solidFill>
                  <a:srgbClr val="000000"/>
                </a:solidFill>
                <a:latin typeface="Glacial Indifference Bold"/>
              </a:rPr>
              <a:t>Inventory Master</a:t>
            </a:r>
          </a:p>
        </p:txBody>
      </p:sp>
      <p:sp>
        <p:nvSpPr>
          <p:cNvPr id="3" name="AutoShape 3"/>
          <p:cNvSpPr/>
          <p:nvPr/>
        </p:nvSpPr>
        <p:spPr>
          <a:xfrm>
            <a:off x="712073" y="8676462"/>
            <a:ext cx="17036384" cy="0"/>
          </a:xfrm>
          <a:prstGeom prst="line">
            <a:avLst/>
          </a:prstGeom>
          <a:ln w="9525" cap="rnd">
            <a:solidFill>
              <a:srgbClr val="000000"/>
            </a:solidFill>
            <a:prstDash val="solid"/>
            <a:headEnd type="none" w="sm" len="sm"/>
            <a:tailEnd type="none" w="sm" len="sm"/>
          </a:ln>
        </p:spPr>
      </p:sp>
      <p:grpSp>
        <p:nvGrpSpPr>
          <p:cNvPr id="4" name="Group 4"/>
          <p:cNvGrpSpPr>
            <a:grpSpLocks noChangeAspect="1"/>
          </p:cNvGrpSpPr>
          <p:nvPr/>
        </p:nvGrpSpPr>
        <p:grpSpPr>
          <a:xfrm>
            <a:off x="4108546" y="1365771"/>
            <a:ext cx="10364892" cy="5945177"/>
            <a:chOff x="0" y="0"/>
            <a:chExt cx="7981950" cy="4578350"/>
          </a:xfrm>
        </p:grpSpPr>
        <p:sp>
          <p:nvSpPr>
            <p:cNvPr id="5" name="Freeform 5"/>
            <p:cNvSpPr/>
            <p:nvPr/>
          </p:nvSpPr>
          <p:spPr>
            <a:xfrm>
              <a:off x="765810" y="21590"/>
              <a:ext cx="6451600" cy="4326890"/>
            </a:xfrm>
            <a:custGeom>
              <a:avLst/>
              <a:gdLst/>
              <a:ahLst/>
              <a:cxnLst/>
              <a:rect l="l" t="t" r="r" b="b"/>
              <a:pathLst>
                <a:path w="6451600" h="4326890">
                  <a:moveTo>
                    <a:pt x="6224270" y="0"/>
                  </a:moveTo>
                  <a:lnTo>
                    <a:pt x="226060" y="0"/>
                  </a:lnTo>
                  <a:cubicBezTo>
                    <a:pt x="101600" y="0"/>
                    <a:pt x="0" y="101600"/>
                    <a:pt x="0" y="226060"/>
                  </a:cubicBezTo>
                  <a:lnTo>
                    <a:pt x="0" y="4326890"/>
                  </a:lnTo>
                  <a:lnTo>
                    <a:pt x="6451601" y="4326890"/>
                  </a:lnTo>
                  <a:lnTo>
                    <a:pt x="6451601" y="226060"/>
                  </a:lnTo>
                  <a:cubicBezTo>
                    <a:pt x="6450331" y="101600"/>
                    <a:pt x="6348731" y="0"/>
                    <a:pt x="6224270" y="0"/>
                  </a:cubicBezTo>
                  <a:close/>
                  <a:moveTo>
                    <a:pt x="6252210" y="4043680"/>
                  </a:moveTo>
                  <a:lnTo>
                    <a:pt x="196851" y="4043680"/>
                  </a:lnTo>
                  <a:lnTo>
                    <a:pt x="196851" y="255270"/>
                  </a:lnTo>
                  <a:lnTo>
                    <a:pt x="6252210" y="255270"/>
                  </a:lnTo>
                  <a:lnTo>
                    <a:pt x="6252210" y="4043680"/>
                  </a:lnTo>
                  <a:close/>
                </a:path>
              </a:pathLst>
            </a:custGeom>
            <a:solidFill>
              <a:srgbClr val="000000"/>
            </a:solidFill>
          </p:spPr>
        </p:sp>
        <p:sp>
          <p:nvSpPr>
            <p:cNvPr id="6" name="Freeform 6"/>
            <p:cNvSpPr/>
            <p:nvPr/>
          </p:nvSpPr>
          <p:spPr>
            <a:xfrm>
              <a:off x="0" y="0"/>
              <a:ext cx="7981950" cy="4542790"/>
            </a:xfrm>
            <a:custGeom>
              <a:avLst/>
              <a:gdLst/>
              <a:ahLst/>
              <a:cxnLst/>
              <a:rect l="l" t="t" r="r" b="b"/>
              <a:pathLst>
                <a:path w="7981950" h="4542790">
                  <a:moveTo>
                    <a:pt x="7239000" y="4348480"/>
                  </a:moveTo>
                  <a:lnTo>
                    <a:pt x="7239000" y="243840"/>
                  </a:lnTo>
                  <a:cubicBezTo>
                    <a:pt x="7239000" y="109220"/>
                    <a:pt x="7129780" y="0"/>
                    <a:pt x="6995160" y="0"/>
                  </a:cubicBezTo>
                  <a:lnTo>
                    <a:pt x="985520" y="0"/>
                  </a:lnTo>
                  <a:cubicBezTo>
                    <a:pt x="852170" y="0"/>
                    <a:pt x="742950" y="109220"/>
                    <a:pt x="742950" y="243840"/>
                  </a:cubicBezTo>
                  <a:lnTo>
                    <a:pt x="742950" y="4349750"/>
                  </a:lnTo>
                  <a:lnTo>
                    <a:pt x="0" y="4349750"/>
                  </a:lnTo>
                  <a:lnTo>
                    <a:pt x="0" y="4447540"/>
                  </a:lnTo>
                  <a:cubicBezTo>
                    <a:pt x="0" y="4500880"/>
                    <a:pt x="43180" y="4542790"/>
                    <a:pt x="95250" y="4542790"/>
                  </a:cubicBezTo>
                  <a:lnTo>
                    <a:pt x="7886700" y="4542790"/>
                  </a:lnTo>
                  <a:cubicBezTo>
                    <a:pt x="7940040" y="4542790"/>
                    <a:pt x="7981950" y="4499610"/>
                    <a:pt x="7981950" y="4447540"/>
                  </a:cubicBezTo>
                  <a:lnTo>
                    <a:pt x="7981950" y="4349750"/>
                  </a:lnTo>
                  <a:lnTo>
                    <a:pt x="7239000" y="4349750"/>
                  </a:lnTo>
                  <a:close/>
                  <a:moveTo>
                    <a:pt x="4519930" y="4348480"/>
                  </a:moveTo>
                  <a:lnTo>
                    <a:pt x="4519930" y="4349750"/>
                  </a:lnTo>
                  <a:cubicBezTo>
                    <a:pt x="4519930" y="4403090"/>
                    <a:pt x="4476750" y="4445000"/>
                    <a:pt x="4424680" y="4445000"/>
                  </a:cubicBezTo>
                  <a:lnTo>
                    <a:pt x="3557270" y="4445000"/>
                  </a:lnTo>
                  <a:cubicBezTo>
                    <a:pt x="3503930" y="4445000"/>
                    <a:pt x="3462020" y="4401820"/>
                    <a:pt x="3462020" y="4349750"/>
                  </a:cubicBezTo>
                  <a:lnTo>
                    <a:pt x="3462020" y="4348480"/>
                  </a:lnTo>
                  <a:lnTo>
                    <a:pt x="765810" y="4348480"/>
                  </a:lnTo>
                  <a:lnTo>
                    <a:pt x="765810" y="247650"/>
                  </a:lnTo>
                  <a:cubicBezTo>
                    <a:pt x="765810" y="123190"/>
                    <a:pt x="867410" y="21590"/>
                    <a:pt x="991870" y="21590"/>
                  </a:cubicBezTo>
                  <a:lnTo>
                    <a:pt x="6990080" y="21590"/>
                  </a:lnTo>
                  <a:cubicBezTo>
                    <a:pt x="7114539" y="21590"/>
                    <a:pt x="7216139" y="123190"/>
                    <a:pt x="7216139" y="247650"/>
                  </a:cubicBezTo>
                  <a:lnTo>
                    <a:pt x="7216139" y="4348480"/>
                  </a:lnTo>
                  <a:lnTo>
                    <a:pt x="4519930" y="4348480"/>
                  </a:lnTo>
                  <a:close/>
                </a:path>
              </a:pathLst>
            </a:custGeom>
            <a:solidFill>
              <a:srgbClr val="000000"/>
            </a:solidFill>
          </p:spPr>
        </p:sp>
        <p:sp>
          <p:nvSpPr>
            <p:cNvPr id="7" name="Freeform 7"/>
            <p:cNvSpPr/>
            <p:nvPr/>
          </p:nvSpPr>
          <p:spPr>
            <a:xfrm>
              <a:off x="3460750" y="4349750"/>
              <a:ext cx="1059180" cy="96520"/>
            </a:xfrm>
            <a:custGeom>
              <a:avLst/>
              <a:gdLst/>
              <a:ahLst/>
              <a:cxnLst/>
              <a:rect l="l" t="t" r="r" b="b"/>
              <a:pathLst>
                <a:path w="1059180" h="96520">
                  <a:moveTo>
                    <a:pt x="96520" y="96520"/>
                  </a:moveTo>
                  <a:lnTo>
                    <a:pt x="963930" y="96520"/>
                  </a:lnTo>
                  <a:cubicBezTo>
                    <a:pt x="1017270" y="96520"/>
                    <a:pt x="1059180" y="53340"/>
                    <a:pt x="1059180" y="1270"/>
                  </a:cubicBezTo>
                  <a:lnTo>
                    <a:pt x="1059180" y="0"/>
                  </a:lnTo>
                  <a:lnTo>
                    <a:pt x="0" y="0"/>
                  </a:lnTo>
                  <a:lnTo>
                    <a:pt x="0" y="1270"/>
                  </a:lnTo>
                  <a:cubicBezTo>
                    <a:pt x="0" y="53340"/>
                    <a:pt x="43180" y="96520"/>
                    <a:pt x="96520" y="96520"/>
                  </a:cubicBezTo>
                  <a:close/>
                </a:path>
              </a:pathLst>
            </a:custGeom>
            <a:solidFill>
              <a:srgbClr val="CCCCCC"/>
            </a:solidFill>
          </p:spPr>
        </p:sp>
        <p:sp>
          <p:nvSpPr>
            <p:cNvPr id="8" name="Freeform 8"/>
            <p:cNvSpPr/>
            <p:nvPr/>
          </p:nvSpPr>
          <p:spPr>
            <a:xfrm>
              <a:off x="163830" y="4542790"/>
              <a:ext cx="7654290" cy="35560"/>
            </a:xfrm>
            <a:custGeom>
              <a:avLst/>
              <a:gdLst/>
              <a:ahLst/>
              <a:cxnLst/>
              <a:rect l="l" t="t" r="r" b="b"/>
              <a:pathLst>
                <a:path w="7654290" h="35560">
                  <a:moveTo>
                    <a:pt x="0" y="0"/>
                  </a:moveTo>
                  <a:cubicBezTo>
                    <a:pt x="0" y="20320"/>
                    <a:pt x="16510" y="35560"/>
                    <a:pt x="35560" y="35560"/>
                  </a:cubicBezTo>
                  <a:lnTo>
                    <a:pt x="7618730" y="35560"/>
                  </a:lnTo>
                  <a:cubicBezTo>
                    <a:pt x="7639050" y="35560"/>
                    <a:pt x="7654290" y="19050"/>
                    <a:pt x="7654290" y="0"/>
                  </a:cubicBezTo>
                  <a:lnTo>
                    <a:pt x="0" y="0"/>
                  </a:lnTo>
                  <a:close/>
                </a:path>
              </a:pathLst>
            </a:custGeom>
            <a:solidFill>
              <a:srgbClr val="CCCCCC"/>
            </a:solidFill>
          </p:spPr>
        </p:sp>
        <p:sp>
          <p:nvSpPr>
            <p:cNvPr id="9" name="Freeform 9"/>
            <p:cNvSpPr/>
            <p:nvPr/>
          </p:nvSpPr>
          <p:spPr>
            <a:xfrm>
              <a:off x="962660" y="276860"/>
              <a:ext cx="6055360" cy="3789680"/>
            </a:xfrm>
            <a:custGeom>
              <a:avLst/>
              <a:gdLst/>
              <a:ahLst/>
              <a:cxnLst/>
              <a:rect l="l" t="t" r="r" b="b"/>
              <a:pathLst>
                <a:path w="6055360" h="3789680">
                  <a:moveTo>
                    <a:pt x="0" y="0"/>
                  </a:moveTo>
                  <a:lnTo>
                    <a:pt x="6055360" y="0"/>
                  </a:lnTo>
                  <a:lnTo>
                    <a:pt x="6055360" y="3789680"/>
                  </a:lnTo>
                  <a:lnTo>
                    <a:pt x="0" y="3789680"/>
                  </a:lnTo>
                  <a:close/>
                </a:path>
              </a:pathLst>
            </a:custGeom>
            <a:blipFill>
              <a:blip r:embed="rId2"/>
              <a:stretch>
                <a:fillRect t="-137" b="-137"/>
              </a:stretch>
            </a:blipFill>
          </p:spPr>
        </p:sp>
      </p:grpSp>
      <p:sp>
        <p:nvSpPr>
          <p:cNvPr id="10" name="TextBox 10"/>
          <p:cNvSpPr txBox="1"/>
          <p:nvPr/>
        </p:nvSpPr>
        <p:spPr>
          <a:xfrm>
            <a:off x="17101986" y="8976632"/>
            <a:ext cx="643168" cy="771525"/>
          </a:xfrm>
          <a:prstGeom prst="rect">
            <a:avLst/>
          </a:prstGeom>
        </p:spPr>
        <p:txBody>
          <a:bodyPr lIns="0" tIns="0" rIns="0" bIns="0" rtlCol="0" anchor="t">
            <a:spAutoFit/>
          </a:bodyPr>
          <a:lstStyle/>
          <a:p>
            <a:pPr algn="ctr">
              <a:lnSpc>
                <a:spcPts val="6299"/>
              </a:lnSpc>
              <a:spcBef>
                <a:spcPct val="0"/>
              </a:spcBef>
            </a:pPr>
            <a:r>
              <a:rPr lang="en-US" sz="4500">
                <a:solidFill>
                  <a:srgbClr val="000000"/>
                </a:solidFill>
                <a:latin typeface="Cormorant Garamond Bold"/>
              </a:rPr>
              <a:t>11</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2615125" y="2503294"/>
            <a:ext cx="12771587" cy="0"/>
          </a:xfrm>
          <a:prstGeom prst="line">
            <a:avLst/>
          </a:prstGeom>
          <a:ln w="9525" cap="rnd">
            <a:solidFill>
              <a:srgbClr val="B6897C"/>
            </a:solidFill>
            <a:prstDash val="solid"/>
            <a:headEnd type="none" w="sm" len="sm"/>
            <a:tailEnd type="none" w="sm" len="sm"/>
          </a:ln>
        </p:spPr>
      </p:sp>
      <p:sp>
        <p:nvSpPr>
          <p:cNvPr id="3" name="TextBox 3"/>
          <p:cNvSpPr txBox="1"/>
          <p:nvPr/>
        </p:nvSpPr>
        <p:spPr>
          <a:xfrm>
            <a:off x="1028700" y="3602617"/>
            <a:ext cx="16230600" cy="3724275"/>
          </a:xfrm>
          <a:prstGeom prst="rect">
            <a:avLst/>
          </a:prstGeom>
        </p:spPr>
        <p:txBody>
          <a:bodyPr lIns="0" tIns="0" rIns="0" bIns="0" rtlCol="0" anchor="t">
            <a:spAutoFit/>
          </a:bodyPr>
          <a:lstStyle/>
          <a:p>
            <a:pPr algn="just">
              <a:lnSpc>
                <a:spcPts val="4200"/>
              </a:lnSpc>
            </a:pPr>
            <a:r>
              <a:rPr lang="en-US" sz="3000">
                <a:solidFill>
                  <a:srgbClr val="000000"/>
                </a:solidFill>
                <a:latin typeface="Aileron Bold"/>
              </a:rPr>
              <a:t>In conclusion, stock management is a fundamental element of effective business operations. It enables organizations to strike the delicate balance between meeting customer demand, controlling costs, and optimizing resources. With careful planning, data-driven decision-making, and the adoption of best practices, businesses can achieve better financial results, customer satisfaction, and long-term success in today's competitive markets. Effective stock management is not merely a logistical necessity but a strategic advantage that can drive profitability and business growth.</a:t>
            </a:r>
          </a:p>
        </p:txBody>
      </p:sp>
      <p:sp>
        <p:nvSpPr>
          <p:cNvPr id="4" name="TextBox 4"/>
          <p:cNvSpPr txBox="1"/>
          <p:nvPr/>
        </p:nvSpPr>
        <p:spPr>
          <a:xfrm>
            <a:off x="1911128" y="894985"/>
            <a:ext cx="14021272" cy="1228725"/>
          </a:xfrm>
          <a:prstGeom prst="rect">
            <a:avLst/>
          </a:prstGeom>
        </p:spPr>
        <p:txBody>
          <a:bodyPr lIns="0" tIns="0" rIns="0" bIns="0" rtlCol="0" anchor="t">
            <a:spAutoFit/>
          </a:bodyPr>
          <a:lstStyle/>
          <a:p>
            <a:pPr algn="ctr">
              <a:lnSpc>
                <a:spcPts val="9600"/>
              </a:lnSpc>
            </a:pPr>
            <a:r>
              <a:rPr lang="en-US" sz="8000">
                <a:solidFill>
                  <a:srgbClr val="B6897C"/>
                </a:solidFill>
                <a:latin typeface="Aileron Bold"/>
              </a:rPr>
              <a:t>CONCLUSION </a:t>
            </a:r>
          </a:p>
        </p:txBody>
      </p:sp>
      <p:sp>
        <p:nvSpPr>
          <p:cNvPr id="5" name="TextBox 5"/>
          <p:cNvSpPr txBox="1"/>
          <p:nvPr/>
        </p:nvSpPr>
        <p:spPr>
          <a:xfrm>
            <a:off x="17035795" y="9049591"/>
            <a:ext cx="720551" cy="771525"/>
          </a:xfrm>
          <a:prstGeom prst="rect">
            <a:avLst/>
          </a:prstGeom>
        </p:spPr>
        <p:txBody>
          <a:bodyPr lIns="0" tIns="0" rIns="0" bIns="0" rtlCol="0" anchor="t">
            <a:spAutoFit/>
          </a:bodyPr>
          <a:lstStyle/>
          <a:p>
            <a:pPr algn="ctr">
              <a:lnSpc>
                <a:spcPts val="6299"/>
              </a:lnSpc>
              <a:spcBef>
                <a:spcPct val="0"/>
              </a:spcBef>
            </a:pPr>
            <a:r>
              <a:rPr lang="en-US" sz="4500">
                <a:solidFill>
                  <a:srgbClr val="000000"/>
                </a:solidFill>
                <a:latin typeface="Cormorant Garamond Bold"/>
              </a:rPr>
              <a:t>12</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201238" y="1712402"/>
            <a:ext cx="7676561" cy="1360501"/>
          </a:xfrm>
          <a:prstGeom prst="rect">
            <a:avLst/>
          </a:prstGeom>
        </p:spPr>
        <p:txBody>
          <a:bodyPr wrap="square" lIns="0" tIns="0" rIns="0" bIns="0" rtlCol="0" anchor="t">
            <a:spAutoFit/>
          </a:bodyPr>
          <a:lstStyle/>
          <a:p>
            <a:pPr algn="ctr">
              <a:lnSpc>
                <a:spcPts val="11620"/>
              </a:lnSpc>
            </a:pPr>
            <a:r>
              <a:rPr lang="en-US" sz="8300" dirty="0">
                <a:solidFill>
                  <a:srgbClr val="B6897C"/>
                </a:solidFill>
                <a:latin typeface="Aileron Bold"/>
              </a:rPr>
              <a:t>REFERENCES</a:t>
            </a:r>
          </a:p>
        </p:txBody>
      </p:sp>
      <p:sp>
        <p:nvSpPr>
          <p:cNvPr id="3" name="TextBox 3"/>
          <p:cNvSpPr txBox="1"/>
          <p:nvPr/>
        </p:nvSpPr>
        <p:spPr>
          <a:xfrm>
            <a:off x="1028700" y="3787904"/>
            <a:ext cx="16230600" cy="2277110"/>
          </a:xfrm>
          <a:prstGeom prst="rect">
            <a:avLst/>
          </a:prstGeom>
        </p:spPr>
        <p:txBody>
          <a:bodyPr lIns="0" tIns="0" rIns="0" bIns="0" rtlCol="0" anchor="t">
            <a:spAutoFit/>
          </a:bodyPr>
          <a:lstStyle/>
          <a:p>
            <a:pPr marL="561341" lvl="1" indent="-280670" algn="just">
              <a:lnSpc>
                <a:spcPts val="3640"/>
              </a:lnSpc>
              <a:buFont typeface="Arial"/>
              <a:buChar char="•"/>
            </a:pPr>
            <a:r>
              <a:rPr lang="en-US" sz="2600">
                <a:solidFill>
                  <a:srgbClr val="000000"/>
                </a:solidFill>
                <a:latin typeface="Aileron Bold"/>
              </a:rPr>
              <a:t>SQL Server Management studio url: </a:t>
            </a:r>
            <a:r>
              <a:rPr lang="en-US" sz="2600">
                <a:solidFill>
                  <a:srgbClr val="5E17EB"/>
                </a:solidFill>
                <a:latin typeface="Aileron Bold"/>
              </a:rPr>
              <a:t>https://learn.microsoft.com/enus/sql/ssms/download-sql-server-management-studio-ssms?view=sql-server-ver16.</a:t>
            </a:r>
          </a:p>
          <a:p>
            <a:pPr marL="561341" lvl="1" indent="-280670" algn="just">
              <a:lnSpc>
                <a:spcPts val="3640"/>
              </a:lnSpc>
              <a:buFont typeface="Arial"/>
              <a:buChar char="•"/>
            </a:pPr>
            <a:r>
              <a:rPr lang="en-US" sz="2600">
                <a:solidFill>
                  <a:srgbClr val="000000"/>
                </a:solidFill>
                <a:latin typeface="Aileron Bold"/>
              </a:rPr>
              <a:t>Visual Studio 2015: </a:t>
            </a:r>
            <a:r>
              <a:rPr lang="en-US" sz="2600">
                <a:solidFill>
                  <a:srgbClr val="5E17EB"/>
                </a:solidFill>
                <a:latin typeface="Aileron Bold"/>
              </a:rPr>
              <a:t>https://visualstudio.microsoft.com/vs/older-downloads/</a:t>
            </a:r>
          </a:p>
          <a:p>
            <a:pPr marL="561341" lvl="1" indent="-280670" algn="just">
              <a:lnSpc>
                <a:spcPts val="3640"/>
              </a:lnSpc>
              <a:buFont typeface="Arial"/>
              <a:buChar char="•"/>
            </a:pPr>
            <a:r>
              <a:rPr lang="en-US" sz="2600">
                <a:solidFill>
                  <a:srgbClr val="000000"/>
                </a:solidFill>
                <a:latin typeface="Aileron Bold"/>
              </a:rPr>
              <a:t>E-Commerce Store Inventory in Microsoft SQL Database.</a:t>
            </a:r>
          </a:p>
          <a:p>
            <a:pPr marL="561341" lvl="1" indent="-280670" algn="just">
              <a:lnSpc>
                <a:spcPts val="3640"/>
              </a:lnSpc>
              <a:buFont typeface="Arial"/>
              <a:buChar char="•"/>
            </a:pPr>
            <a:r>
              <a:rPr lang="en-US" sz="2600">
                <a:solidFill>
                  <a:srgbClr val="000000"/>
                </a:solidFill>
                <a:latin typeface="Aileron Bold"/>
              </a:rPr>
              <a:t>Web Application ASP.NET: </a:t>
            </a:r>
            <a:r>
              <a:rPr lang="en-US" sz="2600">
                <a:solidFill>
                  <a:srgbClr val="5E17EB"/>
                </a:solidFill>
                <a:latin typeface="Aileron Bold"/>
              </a:rPr>
              <a:t>https://dotnet.microsoft.com/en-us/apps/aspnet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9131137" y="9357"/>
            <a:ext cx="9156863" cy="10287000"/>
          </a:xfrm>
          <a:custGeom>
            <a:avLst/>
            <a:gdLst/>
            <a:ahLst/>
            <a:cxnLst/>
            <a:rect l="l" t="t" r="r" b="b"/>
            <a:pathLst>
              <a:path w="9156863" h="10287000">
                <a:moveTo>
                  <a:pt x="0" y="0"/>
                </a:moveTo>
                <a:lnTo>
                  <a:pt x="9156863" y="0"/>
                </a:lnTo>
                <a:lnTo>
                  <a:pt x="9156863" y="10287000"/>
                </a:lnTo>
                <a:lnTo>
                  <a:pt x="0" y="10287000"/>
                </a:lnTo>
                <a:lnTo>
                  <a:pt x="0" y="0"/>
                </a:lnTo>
                <a:close/>
              </a:path>
            </a:pathLst>
          </a:custGeom>
          <a:blipFill>
            <a:blip r:embed="rId2"/>
            <a:stretch>
              <a:fillRect l="-34214" r="-34214"/>
            </a:stretch>
          </a:blipFill>
        </p:spPr>
      </p:sp>
      <p:sp>
        <p:nvSpPr>
          <p:cNvPr id="3" name="TextBox 3"/>
          <p:cNvSpPr txBox="1"/>
          <p:nvPr/>
        </p:nvSpPr>
        <p:spPr>
          <a:xfrm>
            <a:off x="1618189" y="1805708"/>
            <a:ext cx="5578317" cy="894080"/>
          </a:xfrm>
          <a:prstGeom prst="rect">
            <a:avLst/>
          </a:prstGeom>
        </p:spPr>
        <p:txBody>
          <a:bodyPr lIns="0" tIns="0" rIns="0" bIns="0" rtlCol="0" anchor="t">
            <a:spAutoFit/>
          </a:bodyPr>
          <a:lstStyle/>
          <a:p>
            <a:pPr algn="l">
              <a:lnSpc>
                <a:spcPts val="6699"/>
              </a:lnSpc>
            </a:pPr>
            <a:r>
              <a:rPr lang="en-US" sz="6699" spc="-66">
                <a:solidFill>
                  <a:srgbClr val="B6897C"/>
                </a:solidFill>
                <a:latin typeface="Aileron"/>
              </a:rPr>
              <a:t>Thank You!!</a:t>
            </a:r>
          </a:p>
        </p:txBody>
      </p:sp>
      <p:sp>
        <p:nvSpPr>
          <p:cNvPr id="4" name="TextBox 4"/>
          <p:cNvSpPr txBox="1"/>
          <p:nvPr/>
        </p:nvSpPr>
        <p:spPr>
          <a:xfrm>
            <a:off x="1618189" y="3762375"/>
            <a:ext cx="6002366" cy="1381125"/>
          </a:xfrm>
          <a:prstGeom prst="rect">
            <a:avLst/>
          </a:prstGeom>
        </p:spPr>
        <p:txBody>
          <a:bodyPr lIns="0" tIns="0" rIns="0" bIns="0" rtlCol="0" anchor="t">
            <a:spAutoFit/>
          </a:bodyPr>
          <a:lstStyle/>
          <a:p>
            <a:pPr algn="l">
              <a:lnSpc>
                <a:spcPts val="3749"/>
              </a:lnSpc>
            </a:pPr>
            <a:r>
              <a:rPr lang="en-US" sz="2499">
                <a:solidFill>
                  <a:srgbClr val="0E0D0B"/>
                </a:solidFill>
                <a:latin typeface="Aileron Bold"/>
              </a:rPr>
              <a:t>Effective stock management is a key driver of business success, ensuring profitability and customer satisfaction.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105400" y="684731"/>
            <a:ext cx="6797418" cy="1566545"/>
          </a:xfrm>
          <a:prstGeom prst="rect">
            <a:avLst/>
          </a:prstGeom>
        </p:spPr>
        <p:txBody>
          <a:bodyPr wrap="square" lIns="0" tIns="0" rIns="0" bIns="0" rtlCol="0" anchor="t">
            <a:spAutoFit/>
          </a:bodyPr>
          <a:lstStyle/>
          <a:p>
            <a:pPr algn="ctr">
              <a:lnSpc>
                <a:spcPts val="12880"/>
              </a:lnSpc>
            </a:pPr>
            <a:r>
              <a:rPr lang="en-US" sz="9200" dirty="0">
                <a:solidFill>
                  <a:srgbClr val="B6897C"/>
                </a:solidFill>
                <a:latin typeface="Aileron Bold"/>
              </a:rPr>
              <a:t>ABSTRACT</a:t>
            </a:r>
          </a:p>
        </p:txBody>
      </p:sp>
      <p:sp>
        <p:nvSpPr>
          <p:cNvPr id="3" name="TextBox 3"/>
          <p:cNvSpPr txBox="1"/>
          <p:nvPr/>
        </p:nvSpPr>
        <p:spPr>
          <a:xfrm>
            <a:off x="1028700" y="3347026"/>
            <a:ext cx="16230600" cy="3937000"/>
          </a:xfrm>
          <a:prstGeom prst="rect">
            <a:avLst/>
          </a:prstGeom>
        </p:spPr>
        <p:txBody>
          <a:bodyPr lIns="0" tIns="0" rIns="0" bIns="0" rtlCol="0" anchor="t">
            <a:spAutoFit/>
          </a:bodyPr>
          <a:lstStyle/>
          <a:p>
            <a:pPr algn="just">
              <a:lnSpc>
                <a:spcPts val="3500"/>
              </a:lnSpc>
              <a:spcBef>
                <a:spcPct val="0"/>
              </a:spcBef>
            </a:pPr>
            <a:r>
              <a:rPr lang="en-US" sz="2500">
                <a:solidFill>
                  <a:srgbClr val="000000"/>
                </a:solidFill>
                <a:latin typeface="Aileron Bold"/>
              </a:rPr>
              <a:t>Our innovative Stock Management System redefines inventory control. Featuring robust functionalities such as inventory tracking, inventory updating, inventory reading, and inventory deleting. Through its user-friendly interface and scalable infrastructure, the system ensures meticulous inventory accuracy, effectively mitigating stock shortages and averting surplus inventory. Because of user friendly interfaces it is cost effective. This system emerges as a cornerstone solution for enterprises spanning diverse industries, furnishing invaluable insights and fostering enduring competitive advantages. Future iterations may seamlessly integrate advanced analytics for predictive inventory optimization, amplifying its transformative potential for enterprises committed to operational excellence. Embrace the evolution of inventory oversight with our Stock Management System and reimagine the management of your inventory assets.</a:t>
            </a:r>
          </a:p>
        </p:txBody>
      </p:sp>
      <p:sp>
        <p:nvSpPr>
          <p:cNvPr id="4" name="AutoShape 4"/>
          <p:cNvSpPr/>
          <p:nvPr/>
        </p:nvSpPr>
        <p:spPr>
          <a:xfrm>
            <a:off x="2407755" y="8379776"/>
            <a:ext cx="15880245" cy="0"/>
          </a:xfrm>
          <a:prstGeom prst="line">
            <a:avLst/>
          </a:prstGeom>
          <a:ln w="9525" cap="rnd">
            <a:solidFill>
              <a:srgbClr val="B6897C"/>
            </a:solidFill>
            <a:prstDash val="solid"/>
            <a:headEnd type="none" w="sm" len="sm"/>
            <a:tailEnd type="none" w="sm" len="sm"/>
          </a:ln>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981007" y="909109"/>
            <a:ext cx="11667245" cy="1257300"/>
          </a:xfrm>
          <a:prstGeom prst="rect">
            <a:avLst/>
          </a:prstGeom>
        </p:spPr>
        <p:txBody>
          <a:bodyPr lIns="0" tIns="0" rIns="0" bIns="0" rtlCol="0" anchor="t">
            <a:spAutoFit/>
          </a:bodyPr>
          <a:lstStyle/>
          <a:p>
            <a:pPr algn="ctr">
              <a:lnSpc>
                <a:spcPts val="9959"/>
              </a:lnSpc>
            </a:pPr>
            <a:r>
              <a:rPr lang="en-US" sz="8299">
                <a:solidFill>
                  <a:srgbClr val="B6897C"/>
                </a:solidFill>
                <a:latin typeface="Aileron Bold"/>
              </a:rPr>
              <a:t>CONTENTS</a:t>
            </a:r>
          </a:p>
        </p:txBody>
      </p:sp>
      <p:sp>
        <p:nvSpPr>
          <p:cNvPr id="3" name="TextBox 3"/>
          <p:cNvSpPr txBox="1"/>
          <p:nvPr/>
        </p:nvSpPr>
        <p:spPr>
          <a:xfrm>
            <a:off x="1837544" y="3484145"/>
            <a:ext cx="15015703" cy="4171950"/>
          </a:xfrm>
          <a:prstGeom prst="rect">
            <a:avLst/>
          </a:prstGeom>
        </p:spPr>
        <p:txBody>
          <a:bodyPr lIns="0" tIns="0" rIns="0" bIns="0" rtlCol="0" anchor="t">
            <a:spAutoFit/>
          </a:bodyPr>
          <a:lstStyle/>
          <a:p>
            <a:pPr marL="647698" lvl="1" indent="-323849" algn="l">
              <a:lnSpc>
                <a:spcPts val="4199"/>
              </a:lnSpc>
              <a:buFont typeface="Arial"/>
              <a:buChar char="•"/>
            </a:pPr>
            <a:r>
              <a:rPr lang="en-US" sz="2999">
                <a:solidFill>
                  <a:srgbClr val="000000"/>
                </a:solidFill>
                <a:latin typeface="Aileron Bold"/>
              </a:rPr>
              <a:t>Abstract</a:t>
            </a:r>
          </a:p>
          <a:p>
            <a:pPr marL="647698" lvl="1" indent="-323849" algn="l">
              <a:lnSpc>
                <a:spcPts val="4199"/>
              </a:lnSpc>
              <a:buFont typeface="Arial"/>
              <a:buChar char="•"/>
            </a:pPr>
            <a:r>
              <a:rPr lang="en-US" sz="2999">
                <a:solidFill>
                  <a:srgbClr val="000000"/>
                </a:solidFill>
                <a:latin typeface="Aileron Bold"/>
              </a:rPr>
              <a:t>Introduction</a:t>
            </a:r>
          </a:p>
          <a:p>
            <a:pPr marL="647698" lvl="1" indent="-323849" algn="l">
              <a:lnSpc>
                <a:spcPts val="4199"/>
              </a:lnSpc>
              <a:buFont typeface="Arial"/>
              <a:buChar char="•"/>
            </a:pPr>
            <a:r>
              <a:rPr lang="en-US" sz="2999">
                <a:solidFill>
                  <a:srgbClr val="000000"/>
                </a:solidFill>
                <a:latin typeface="Aileron Bold"/>
              </a:rPr>
              <a:t>System Requirements and Specification</a:t>
            </a:r>
          </a:p>
          <a:p>
            <a:pPr marL="647698" lvl="1" indent="-323849" algn="l">
              <a:lnSpc>
                <a:spcPts val="4199"/>
              </a:lnSpc>
              <a:buFont typeface="Arial"/>
              <a:buChar char="•"/>
            </a:pPr>
            <a:r>
              <a:rPr lang="en-US" sz="2999">
                <a:solidFill>
                  <a:srgbClr val="000000"/>
                </a:solidFill>
                <a:latin typeface="Aileron Bold"/>
              </a:rPr>
              <a:t>Technologies Used</a:t>
            </a:r>
          </a:p>
          <a:p>
            <a:pPr marL="647698" lvl="1" indent="-323849" algn="l">
              <a:lnSpc>
                <a:spcPts val="4199"/>
              </a:lnSpc>
              <a:buFont typeface="Arial"/>
              <a:buChar char="•"/>
            </a:pPr>
            <a:r>
              <a:rPr lang="en-US" sz="2999">
                <a:solidFill>
                  <a:srgbClr val="000000"/>
                </a:solidFill>
                <a:latin typeface="Aileron Bold"/>
              </a:rPr>
              <a:t>Methodology</a:t>
            </a:r>
          </a:p>
          <a:p>
            <a:pPr marL="647698" lvl="1" indent="-323849" algn="l">
              <a:lnSpc>
                <a:spcPts val="4199"/>
              </a:lnSpc>
              <a:buFont typeface="Arial"/>
              <a:buChar char="•"/>
            </a:pPr>
            <a:r>
              <a:rPr lang="en-US" sz="2999">
                <a:solidFill>
                  <a:srgbClr val="000000"/>
                </a:solidFill>
                <a:latin typeface="Aileron Bold"/>
              </a:rPr>
              <a:t>Results</a:t>
            </a:r>
          </a:p>
          <a:p>
            <a:pPr marL="647698" lvl="1" indent="-323849" algn="l">
              <a:lnSpc>
                <a:spcPts val="4199"/>
              </a:lnSpc>
              <a:buFont typeface="Arial"/>
              <a:buChar char="•"/>
            </a:pPr>
            <a:r>
              <a:rPr lang="en-US" sz="2999">
                <a:solidFill>
                  <a:srgbClr val="000000"/>
                </a:solidFill>
                <a:latin typeface="Aileron Bold"/>
              </a:rPr>
              <a:t>Conclusion</a:t>
            </a:r>
          </a:p>
          <a:p>
            <a:pPr marL="647698" lvl="1" indent="-323849" algn="l">
              <a:lnSpc>
                <a:spcPts val="4199"/>
              </a:lnSpc>
              <a:buFont typeface="Arial"/>
              <a:buChar char="•"/>
            </a:pPr>
            <a:r>
              <a:rPr lang="en-US" sz="2999">
                <a:solidFill>
                  <a:srgbClr val="000000"/>
                </a:solidFill>
                <a:latin typeface="Aileron Bold"/>
              </a:rPr>
              <a:t>References</a:t>
            </a:r>
          </a:p>
        </p:txBody>
      </p:sp>
      <p:sp>
        <p:nvSpPr>
          <p:cNvPr id="4" name="AutoShape 4"/>
          <p:cNvSpPr/>
          <p:nvPr/>
        </p:nvSpPr>
        <p:spPr>
          <a:xfrm>
            <a:off x="1203877" y="2552171"/>
            <a:ext cx="15880245" cy="0"/>
          </a:xfrm>
          <a:prstGeom prst="line">
            <a:avLst/>
          </a:prstGeom>
          <a:ln w="9525" cap="rnd">
            <a:solidFill>
              <a:srgbClr val="B6897C"/>
            </a:solidFill>
            <a:prstDash val="solid"/>
            <a:headEnd type="none" w="sm" len="sm"/>
            <a:tailEnd type="none" w="sm" len="sm"/>
          </a:ln>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293313" y="1083628"/>
            <a:ext cx="9178540" cy="1417949"/>
          </a:xfrm>
          <a:prstGeom prst="rect">
            <a:avLst/>
          </a:prstGeom>
        </p:spPr>
        <p:txBody>
          <a:bodyPr lIns="0" tIns="0" rIns="0" bIns="0" rtlCol="0" anchor="t">
            <a:spAutoFit/>
          </a:bodyPr>
          <a:lstStyle/>
          <a:p>
            <a:pPr algn="ctr">
              <a:lnSpc>
                <a:spcPts val="11620"/>
              </a:lnSpc>
            </a:pPr>
            <a:r>
              <a:rPr lang="en-US" sz="8300">
                <a:solidFill>
                  <a:srgbClr val="B6897C"/>
                </a:solidFill>
                <a:latin typeface="Aileron Bold"/>
              </a:rPr>
              <a:t>INTRODUCTION</a:t>
            </a:r>
          </a:p>
        </p:txBody>
      </p:sp>
      <p:sp>
        <p:nvSpPr>
          <p:cNvPr id="3" name="TextBox 3"/>
          <p:cNvSpPr txBox="1"/>
          <p:nvPr/>
        </p:nvSpPr>
        <p:spPr>
          <a:xfrm>
            <a:off x="1028700" y="3568311"/>
            <a:ext cx="16230600" cy="4563110"/>
          </a:xfrm>
          <a:prstGeom prst="rect">
            <a:avLst/>
          </a:prstGeom>
        </p:spPr>
        <p:txBody>
          <a:bodyPr lIns="0" tIns="0" rIns="0" bIns="0" rtlCol="0" anchor="t">
            <a:spAutoFit/>
          </a:bodyPr>
          <a:lstStyle/>
          <a:p>
            <a:pPr marL="561341" lvl="1" indent="-280670" algn="just">
              <a:lnSpc>
                <a:spcPts val="3640"/>
              </a:lnSpc>
              <a:buFont typeface="Arial"/>
              <a:buChar char="•"/>
            </a:pPr>
            <a:r>
              <a:rPr lang="en-US" sz="2600">
                <a:solidFill>
                  <a:srgbClr val="000000"/>
                </a:solidFill>
                <a:latin typeface="Aileron Bold"/>
              </a:rPr>
              <a:t>SQL Server Management Studio Functionality: SSMS simplifies tasks like creating, modifying, and deleting databases and objects, with a robust SQL query editor.</a:t>
            </a:r>
          </a:p>
          <a:p>
            <a:pPr marL="561341" lvl="1" indent="-280670" algn="just">
              <a:lnSpc>
                <a:spcPts val="3640"/>
              </a:lnSpc>
              <a:buFont typeface="Arial"/>
              <a:buChar char="•"/>
            </a:pPr>
            <a:r>
              <a:rPr lang="en-US" sz="2600">
                <a:solidFill>
                  <a:srgbClr val="000000"/>
                </a:solidFill>
                <a:latin typeface="Aileron Bold"/>
              </a:rPr>
              <a:t>Visual Database Design: It offers visual database design features for schema management.</a:t>
            </a:r>
          </a:p>
          <a:p>
            <a:pPr marL="561341" lvl="1" indent="-280670" algn="just">
              <a:lnSpc>
                <a:spcPts val="3640"/>
              </a:lnSpc>
              <a:buFont typeface="Arial"/>
              <a:buChar char="•"/>
            </a:pPr>
            <a:r>
              <a:rPr lang="en-US" sz="2600">
                <a:solidFill>
                  <a:srgbClr val="000000"/>
                </a:solidFill>
                <a:latin typeface="Aileron Bold"/>
              </a:rPr>
              <a:t>Data Import/Export: Streamlines data import/export operations for efficient data movement.</a:t>
            </a:r>
          </a:p>
          <a:p>
            <a:pPr marL="561341" lvl="1" indent="-280670" algn="just">
              <a:lnSpc>
                <a:spcPts val="3640"/>
              </a:lnSpc>
              <a:buFont typeface="Arial"/>
              <a:buChar char="•"/>
            </a:pPr>
            <a:r>
              <a:rPr lang="en-US" sz="2600">
                <a:solidFill>
                  <a:srgbClr val="000000"/>
                </a:solidFill>
                <a:latin typeface="Aileron Bold"/>
              </a:rPr>
              <a:t>Performance Optimization: Tools for performance optimization enhance database efficiency.</a:t>
            </a:r>
          </a:p>
          <a:p>
            <a:pPr marL="561341" lvl="1" indent="-280670" algn="just">
              <a:lnSpc>
                <a:spcPts val="3640"/>
              </a:lnSpc>
              <a:buFont typeface="Arial"/>
              <a:buChar char="•"/>
            </a:pPr>
            <a:r>
              <a:rPr lang="en-US" sz="2600">
                <a:solidFill>
                  <a:srgbClr val="000000"/>
                </a:solidFill>
                <a:latin typeface="Aileron Bold"/>
              </a:rPr>
              <a:t>Security Management: Capabilities for security management ensure data protection.</a:t>
            </a:r>
          </a:p>
          <a:p>
            <a:pPr marL="561341" lvl="1" indent="-280670" algn="just">
              <a:lnSpc>
                <a:spcPts val="3640"/>
              </a:lnSpc>
              <a:buFont typeface="Arial"/>
              <a:buChar char="•"/>
            </a:pPr>
            <a:r>
              <a:rPr lang="en-US" sz="2600">
                <a:solidFill>
                  <a:srgbClr val="000000"/>
                </a:solidFill>
                <a:latin typeface="Aileron Bold"/>
              </a:rPr>
              <a:t>Integration with Azure and Microsoft Products: Seamlessly integrates with Azure and other Microsoft products for comprehensive management.</a:t>
            </a:r>
          </a:p>
          <a:p>
            <a:pPr marL="561341" lvl="1" indent="-280670" algn="just">
              <a:lnSpc>
                <a:spcPts val="3640"/>
              </a:lnSpc>
              <a:buFont typeface="Arial"/>
              <a:buChar char="•"/>
            </a:pPr>
            <a:r>
              <a:rPr lang="en-US" sz="2600">
                <a:solidFill>
                  <a:srgbClr val="000000"/>
                </a:solidFill>
                <a:latin typeface="Aileron Bold"/>
              </a:rPr>
              <a:t>Extensibility and Version Control: Supports extensibility with custom add-ins and integration with version control systems like Git for efficient tracking of changes.</a:t>
            </a:r>
          </a:p>
        </p:txBody>
      </p:sp>
      <p:sp>
        <p:nvSpPr>
          <p:cNvPr id="4" name="AutoShape 4"/>
          <p:cNvSpPr/>
          <p:nvPr/>
        </p:nvSpPr>
        <p:spPr>
          <a:xfrm>
            <a:off x="1222927" y="2718610"/>
            <a:ext cx="15880245" cy="0"/>
          </a:xfrm>
          <a:prstGeom prst="line">
            <a:avLst/>
          </a:prstGeom>
          <a:ln w="9525" cap="rnd">
            <a:solidFill>
              <a:srgbClr val="B6897C"/>
            </a:solidFill>
            <a:prstDash val="solid"/>
            <a:headEnd type="none" w="sm" len="sm"/>
            <a:tailEnd type="none" w="sm" len="sm"/>
          </a:ln>
        </p:spPr>
      </p:sp>
      <p:sp>
        <p:nvSpPr>
          <p:cNvPr id="5" name="TextBox 5"/>
          <p:cNvSpPr txBox="1"/>
          <p:nvPr/>
        </p:nvSpPr>
        <p:spPr>
          <a:xfrm>
            <a:off x="17409532" y="9335654"/>
            <a:ext cx="462280" cy="762001"/>
          </a:xfrm>
          <a:prstGeom prst="rect">
            <a:avLst/>
          </a:prstGeom>
        </p:spPr>
        <p:txBody>
          <a:bodyPr lIns="0" tIns="0" rIns="0" bIns="0" rtlCol="0" anchor="t">
            <a:spAutoFit/>
          </a:bodyPr>
          <a:lstStyle/>
          <a:p>
            <a:pPr algn="ctr">
              <a:lnSpc>
                <a:spcPts val="6299"/>
              </a:lnSpc>
            </a:pPr>
            <a:r>
              <a:rPr lang="en-US" sz="4499">
                <a:solidFill>
                  <a:srgbClr val="000000"/>
                </a:solidFill>
                <a:latin typeface="Cormorant Garamond Bold"/>
              </a:rPr>
              <a:t>01</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1219200"/>
            <a:ext cx="16018566" cy="3665026"/>
          </a:xfrm>
          <a:prstGeom prst="rect">
            <a:avLst/>
          </a:prstGeom>
        </p:spPr>
        <p:txBody>
          <a:bodyPr lIns="0" tIns="0" rIns="0" bIns="0" rtlCol="0" anchor="t">
            <a:spAutoFit/>
          </a:bodyPr>
          <a:lstStyle/>
          <a:p>
            <a:pPr algn="ctr">
              <a:lnSpc>
                <a:spcPts val="9468"/>
              </a:lnSpc>
            </a:pPr>
            <a:r>
              <a:rPr lang="en-US" sz="9564">
                <a:solidFill>
                  <a:srgbClr val="EFCEC4"/>
                </a:solidFill>
                <a:latin typeface="Cormorant Garamond Bold"/>
              </a:rPr>
              <a:t>SYSTEM</a:t>
            </a:r>
          </a:p>
          <a:p>
            <a:pPr algn="ctr">
              <a:lnSpc>
                <a:spcPts val="9468"/>
              </a:lnSpc>
            </a:pPr>
            <a:r>
              <a:rPr lang="en-US" sz="9564">
                <a:solidFill>
                  <a:srgbClr val="EFCEC4"/>
                </a:solidFill>
                <a:latin typeface="Cormorant Garamond Bold"/>
              </a:rPr>
              <a:t> REQUIREMENTS AND SPECIFICATION</a:t>
            </a:r>
          </a:p>
        </p:txBody>
      </p:sp>
      <p:grpSp>
        <p:nvGrpSpPr>
          <p:cNvPr id="3" name="Group 3"/>
          <p:cNvGrpSpPr/>
          <p:nvPr/>
        </p:nvGrpSpPr>
        <p:grpSpPr>
          <a:xfrm>
            <a:off x="557017" y="5656212"/>
            <a:ext cx="8378269" cy="2815413"/>
            <a:chOff x="0" y="0"/>
            <a:chExt cx="11171026" cy="3753884"/>
          </a:xfrm>
        </p:grpSpPr>
        <p:sp>
          <p:nvSpPr>
            <p:cNvPr id="4" name="TextBox 4"/>
            <p:cNvSpPr txBox="1"/>
            <p:nvPr/>
          </p:nvSpPr>
          <p:spPr>
            <a:xfrm>
              <a:off x="0" y="-66675"/>
              <a:ext cx="11171026" cy="751628"/>
            </a:xfrm>
            <a:prstGeom prst="rect">
              <a:avLst/>
            </a:prstGeom>
          </p:spPr>
          <p:txBody>
            <a:bodyPr lIns="0" tIns="0" rIns="0" bIns="0" rtlCol="0" anchor="t">
              <a:spAutoFit/>
            </a:bodyPr>
            <a:lstStyle/>
            <a:p>
              <a:pPr algn="ctr">
                <a:lnSpc>
                  <a:spcPts val="4759"/>
                </a:lnSpc>
              </a:pPr>
              <a:r>
                <a:rPr lang="en-US" sz="3399" u="sng">
                  <a:solidFill>
                    <a:srgbClr val="B6897C"/>
                  </a:solidFill>
                  <a:latin typeface="Canva Sans Bold"/>
                </a:rPr>
                <a:t>HARDWARE REQUIREMENTS:</a:t>
              </a:r>
            </a:p>
          </p:txBody>
        </p:sp>
        <p:sp>
          <p:nvSpPr>
            <p:cNvPr id="5" name="TextBox 5"/>
            <p:cNvSpPr txBox="1"/>
            <p:nvPr/>
          </p:nvSpPr>
          <p:spPr>
            <a:xfrm>
              <a:off x="628911" y="906120"/>
              <a:ext cx="9913204" cy="2847763"/>
            </a:xfrm>
            <a:prstGeom prst="rect">
              <a:avLst/>
            </a:prstGeom>
          </p:spPr>
          <p:txBody>
            <a:bodyPr lIns="0" tIns="0" rIns="0" bIns="0" rtlCol="0" anchor="t">
              <a:spAutoFit/>
            </a:bodyPr>
            <a:lstStyle/>
            <a:p>
              <a:pPr marL="669291" lvl="1" indent="-334646" algn="just">
                <a:lnSpc>
                  <a:spcPts val="4340"/>
                </a:lnSpc>
                <a:buFont typeface="Arial"/>
                <a:buChar char="•"/>
              </a:pPr>
              <a:r>
                <a:rPr lang="en-US" sz="3100">
                  <a:solidFill>
                    <a:srgbClr val="000000"/>
                  </a:solidFill>
                  <a:latin typeface="Aileron Bold"/>
                </a:rPr>
                <a:t>Operating System: Windows</a:t>
              </a:r>
            </a:p>
            <a:p>
              <a:pPr marL="669291" lvl="1" indent="-334646" algn="just">
                <a:lnSpc>
                  <a:spcPts val="4340"/>
                </a:lnSpc>
                <a:buFont typeface="Arial"/>
                <a:buChar char="•"/>
              </a:pPr>
              <a:r>
                <a:rPr lang="en-US" sz="3100">
                  <a:solidFill>
                    <a:srgbClr val="000000"/>
                  </a:solidFill>
                  <a:latin typeface="Aileron Bold"/>
                </a:rPr>
                <a:t>Processor: intel i3 minimum</a:t>
              </a:r>
            </a:p>
            <a:p>
              <a:pPr marL="669291" lvl="1" indent="-334646" algn="just">
                <a:lnSpc>
                  <a:spcPts val="4340"/>
                </a:lnSpc>
                <a:buFont typeface="Arial"/>
                <a:buChar char="•"/>
              </a:pPr>
              <a:r>
                <a:rPr lang="en-US" sz="3100">
                  <a:solidFill>
                    <a:srgbClr val="000000"/>
                  </a:solidFill>
                  <a:latin typeface="Aileron Bold"/>
                </a:rPr>
                <a:t>Ram: 8 GB minimum</a:t>
              </a:r>
            </a:p>
            <a:p>
              <a:pPr marL="669291" lvl="1" indent="-334646" algn="just">
                <a:lnSpc>
                  <a:spcPts val="4340"/>
                </a:lnSpc>
                <a:buFont typeface="Arial"/>
                <a:buChar char="•"/>
              </a:pPr>
              <a:r>
                <a:rPr lang="en-US" sz="3100">
                  <a:solidFill>
                    <a:srgbClr val="000000"/>
                  </a:solidFill>
                  <a:latin typeface="Aileron Bold"/>
                </a:rPr>
                <a:t>Hard Disk: 256 GB minimum</a:t>
              </a:r>
            </a:p>
          </p:txBody>
        </p:sp>
      </p:grpSp>
      <p:sp>
        <p:nvSpPr>
          <p:cNvPr id="6" name="TextBox 6"/>
          <p:cNvSpPr txBox="1"/>
          <p:nvPr/>
        </p:nvSpPr>
        <p:spPr>
          <a:xfrm>
            <a:off x="9026301" y="5589537"/>
            <a:ext cx="8378269" cy="580390"/>
          </a:xfrm>
          <a:prstGeom prst="rect">
            <a:avLst/>
          </a:prstGeom>
        </p:spPr>
        <p:txBody>
          <a:bodyPr lIns="0" tIns="0" rIns="0" bIns="0" rtlCol="0" anchor="t">
            <a:spAutoFit/>
          </a:bodyPr>
          <a:lstStyle/>
          <a:p>
            <a:pPr algn="ctr">
              <a:lnSpc>
                <a:spcPts val="4759"/>
              </a:lnSpc>
            </a:pPr>
            <a:r>
              <a:rPr lang="en-US" sz="3399" u="sng">
                <a:solidFill>
                  <a:srgbClr val="B6897C"/>
                </a:solidFill>
                <a:latin typeface="Canva Sans Bold"/>
              </a:rPr>
              <a:t>SOFTWARE REQUIREMENTS:</a:t>
            </a:r>
          </a:p>
        </p:txBody>
      </p:sp>
      <p:sp>
        <p:nvSpPr>
          <p:cNvPr id="7" name="TextBox 7"/>
          <p:cNvSpPr txBox="1"/>
          <p:nvPr/>
        </p:nvSpPr>
        <p:spPr>
          <a:xfrm>
            <a:off x="9026301" y="6321514"/>
            <a:ext cx="8660968" cy="2693035"/>
          </a:xfrm>
          <a:prstGeom prst="rect">
            <a:avLst/>
          </a:prstGeom>
        </p:spPr>
        <p:txBody>
          <a:bodyPr lIns="0" tIns="0" rIns="0" bIns="0" rtlCol="0" anchor="t">
            <a:spAutoFit/>
          </a:bodyPr>
          <a:lstStyle/>
          <a:p>
            <a:pPr marL="669291" lvl="1" indent="-334646" algn="just">
              <a:lnSpc>
                <a:spcPts val="4340"/>
              </a:lnSpc>
              <a:buFont typeface="Arial"/>
              <a:buChar char="•"/>
            </a:pPr>
            <a:r>
              <a:rPr lang="en-US" sz="3100">
                <a:solidFill>
                  <a:srgbClr val="000000"/>
                </a:solidFill>
                <a:latin typeface="Aileron Bold"/>
              </a:rPr>
              <a:t>Programming language: C#</a:t>
            </a:r>
          </a:p>
          <a:p>
            <a:pPr marL="669291" lvl="1" indent="-334646" algn="just">
              <a:lnSpc>
                <a:spcPts val="4340"/>
              </a:lnSpc>
              <a:buFont typeface="Arial"/>
              <a:buChar char="•"/>
            </a:pPr>
            <a:r>
              <a:rPr lang="en-US" sz="3100">
                <a:solidFill>
                  <a:srgbClr val="000000"/>
                </a:solidFill>
                <a:latin typeface="Aileron Bold"/>
              </a:rPr>
              <a:t>IDE: Visual Studio 2015 </a:t>
            </a:r>
          </a:p>
          <a:p>
            <a:pPr marL="669291" lvl="1" indent="-334646" algn="just">
              <a:lnSpc>
                <a:spcPts val="4340"/>
              </a:lnSpc>
              <a:buFont typeface="Arial"/>
              <a:buChar char="•"/>
            </a:pPr>
            <a:r>
              <a:rPr lang="en-US" sz="3100">
                <a:solidFill>
                  <a:srgbClr val="000000"/>
                </a:solidFill>
                <a:latin typeface="Aileron Bold"/>
              </a:rPr>
              <a:t>Database: SQL Server Management Studio</a:t>
            </a:r>
          </a:p>
          <a:p>
            <a:pPr marL="669291" lvl="1" indent="-334646" algn="just">
              <a:lnSpc>
                <a:spcPts val="4340"/>
              </a:lnSpc>
              <a:buFont typeface="Arial"/>
              <a:buChar char="•"/>
            </a:pPr>
            <a:r>
              <a:rPr lang="en-US" sz="3100">
                <a:solidFill>
                  <a:srgbClr val="000000"/>
                </a:solidFill>
                <a:latin typeface="Aileron Bold"/>
              </a:rPr>
              <a:t>Google Chrome, Firefox, Microsoft Edge or Brave Browser with Extension Support.</a:t>
            </a:r>
          </a:p>
        </p:txBody>
      </p:sp>
      <p:sp>
        <p:nvSpPr>
          <p:cNvPr id="8" name="TextBox 8"/>
          <p:cNvSpPr txBox="1"/>
          <p:nvPr/>
        </p:nvSpPr>
        <p:spPr>
          <a:xfrm>
            <a:off x="17259300" y="9294342"/>
            <a:ext cx="836240" cy="771525"/>
          </a:xfrm>
          <a:prstGeom prst="rect">
            <a:avLst/>
          </a:prstGeom>
        </p:spPr>
        <p:txBody>
          <a:bodyPr lIns="0" tIns="0" rIns="0" bIns="0" rtlCol="0" anchor="t">
            <a:spAutoFit/>
          </a:bodyPr>
          <a:lstStyle/>
          <a:p>
            <a:pPr algn="ctr">
              <a:lnSpc>
                <a:spcPts val="6299"/>
              </a:lnSpc>
              <a:spcBef>
                <a:spcPct val="0"/>
              </a:spcBef>
            </a:pPr>
            <a:r>
              <a:rPr lang="en-US" sz="4500">
                <a:solidFill>
                  <a:srgbClr val="000000"/>
                </a:solidFill>
                <a:latin typeface="Cormorant Garamond Bold"/>
              </a:rPr>
              <a:t>02</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518511" y="423214"/>
            <a:ext cx="12871664" cy="1417955"/>
          </a:xfrm>
          <a:prstGeom prst="rect">
            <a:avLst/>
          </a:prstGeom>
        </p:spPr>
        <p:txBody>
          <a:bodyPr lIns="0" tIns="0" rIns="0" bIns="0" rtlCol="0" anchor="t">
            <a:spAutoFit/>
          </a:bodyPr>
          <a:lstStyle/>
          <a:p>
            <a:pPr algn="ctr">
              <a:lnSpc>
                <a:spcPts val="11620"/>
              </a:lnSpc>
              <a:spcBef>
                <a:spcPct val="0"/>
              </a:spcBef>
            </a:pPr>
            <a:r>
              <a:rPr lang="en-US" sz="8300">
                <a:solidFill>
                  <a:srgbClr val="B6897C"/>
                </a:solidFill>
                <a:latin typeface="Aileron Bold"/>
              </a:rPr>
              <a:t>TECHNOLOGIES  USED</a:t>
            </a:r>
          </a:p>
        </p:txBody>
      </p:sp>
      <p:sp>
        <p:nvSpPr>
          <p:cNvPr id="3" name="AutoShape 3"/>
          <p:cNvSpPr/>
          <p:nvPr/>
        </p:nvSpPr>
        <p:spPr>
          <a:xfrm>
            <a:off x="1203877" y="2081363"/>
            <a:ext cx="15880245" cy="0"/>
          </a:xfrm>
          <a:prstGeom prst="line">
            <a:avLst/>
          </a:prstGeom>
          <a:ln w="9525" cap="rnd">
            <a:solidFill>
              <a:srgbClr val="B6897C"/>
            </a:solidFill>
            <a:prstDash val="solid"/>
            <a:headEnd type="none" w="sm" len="sm"/>
            <a:tailEnd type="none" w="sm" len="sm"/>
          </a:ln>
        </p:spPr>
      </p:sp>
      <p:sp>
        <p:nvSpPr>
          <p:cNvPr id="4" name="TextBox 4"/>
          <p:cNvSpPr txBox="1"/>
          <p:nvPr/>
        </p:nvSpPr>
        <p:spPr>
          <a:xfrm>
            <a:off x="1028700" y="2792491"/>
            <a:ext cx="16230600" cy="5813044"/>
          </a:xfrm>
          <a:prstGeom prst="rect">
            <a:avLst/>
          </a:prstGeom>
        </p:spPr>
        <p:txBody>
          <a:bodyPr lIns="0" tIns="0" rIns="0" bIns="0" rtlCol="0" anchor="t">
            <a:spAutoFit/>
          </a:bodyPr>
          <a:lstStyle/>
          <a:p>
            <a:pPr marL="561341" lvl="1" indent="-280670" algn="just">
              <a:lnSpc>
                <a:spcPts val="3848"/>
              </a:lnSpc>
              <a:buFont typeface="Arial"/>
              <a:buChar char="•"/>
            </a:pPr>
            <a:r>
              <a:rPr lang="en-US" sz="2600">
                <a:solidFill>
                  <a:srgbClr val="000000"/>
                </a:solidFill>
                <a:latin typeface="Aileron Bold"/>
              </a:rPr>
              <a:t>SQL Server Management Studio (SSMS): SSMS is a vital software application developed by Microsoft, designed specifically for the management and administration of Microsoft SQL Server databases. SSMS plays a crucial role in the realm of database management, offering a robust and user-friendly graphical interface for a wide array of database-related tasks. With SSMS, users can effortlessly connect to SQL Server instances, granting them the power to create, modify, and delete databases, tables, views, indexes, and other essential database objects. </a:t>
            </a:r>
          </a:p>
          <a:p>
            <a:pPr algn="just">
              <a:lnSpc>
                <a:spcPts val="3848"/>
              </a:lnSpc>
            </a:pPr>
            <a:r>
              <a:rPr lang="en-US" sz="2600" u="sng">
                <a:solidFill>
                  <a:srgbClr val="000000"/>
                </a:solidFill>
                <a:latin typeface="Aileron Bold"/>
              </a:rPr>
              <a:t>FEATURES OF SQL SERVER:</a:t>
            </a:r>
          </a:p>
          <a:p>
            <a:pPr marL="561341" lvl="1" indent="-280670" algn="just">
              <a:lnSpc>
                <a:spcPts val="3848"/>
              </a:lnSpc>
              <a:buFont typeface="Arial"/>
              <a:buChar char="•"/>
            </a:pPr>
            <a:r>
              <a:rPr lang="en-US" sz="2600">
                <a:solidFill>
                  <a:srgbClr val="000000"/>
                </a:solidFill>
                <a:latin typeface="Aileron Bold"/>
              </a:rPr>
              <a:t>Incremental package deployment.</a:t>
            </a:r>
          </a:p>
          <a:p>
            <a:pPr marL="561341" lvl="1" indent="-280670" algn="just">
              <a:lnSpc>
                <a:spcPts val="3848"/>
              </a:lnSpc>
              <a:buFont typeface="Arial"/>
              <a:buChar char="•"/>
            </a:pPr>
            <a:r>
              <a:rPr lang="en-US" sz="2600">
                <a:solidFill>
                  <a:srgbClr val="000000"/>
                </a:solidFill>
                <a:latin typeface="Aileron Bold"/>
              </a:rPr>
              <a:t>Always Encrypted support.</a:t>
            </a:r>
          </a:p>
          <a:p>
            <a:pPr marL="561341" lvl="1" indent="-280670" algn="just">
              <a:lnSpc>
                <a:spcPts val="3848"/>
              </a:lnSpc>
              <a:buFont typeface="Arial"/>
              <a:buChar char="•"/>
            </a:pPr>
            <a:r>
              <a:rPr lang="en-US" sz="2600">
                <a:solidFill>
                  <a:srgbClr val="000000"/>
                </a:solidFill>
                <a:latin typeface="Aileron Bold"/>
              </a:rPr>
              <a:t>New custom logging level.</a:t>
            </a:r>
          </a:p>
          <a:p>
            <a:pPr marL="561341" lvl="1" indent="-280670" algn="just">
              <a:lnSpc>
                <a:spcPts val="3848"/>
              </a:lnSpc>
              <a:buFont typeface="Arial"/>
              <a:buChar char="•"/>
            </a:pPr>
            <a:r>
              <a:rPr lang="en-US" sz="2600">
                <a:solidFill>
                  <a:srgbClr val="000000"/>
                </a:solidFill>
                <a:latin typeface="Aileron Bold"/>
              </a:rPr>
              <a:t>Column names for errors in the data flow.</a:t>
            </a:r>
          </a:p>
          <a:p>
            <a:pPr marL="561341" lvl="1" indent="-280670" algn="just">
              <a:lnSpc>
                <a:spcPts val="3848"/>
              </a:lnSpc>
              <a:buFont typeface="Arial"/>
              <a:buChar char="•"/>
            </a:pPr>
            <a:r>
              <a:rPr lang="en-US" sz="2600">
                <a:solidFill>
                  <a:srgbClr val="000000"/>
                </a:solidFill>
                <a:latin typeface="Aileron Bold"/>
              </a:rPr>
              <a:t>New connectors.</a:t>
            </a:r>
          </a:p>
        </p:txBody>
      </p:sp>
      <p:sp>
        <p:nvSpPr>
          <p:cNvPr id="5" name="TextBox 5"/>
          <p:cNvSpPr txBox="1"/>
          <p:nvPr/>
        </p:nvSpPr>
        <p:spPr>
          <a:xfrm>
            <a:off x="16788369" y="9172575"/>
            <a:ext cx="941861" cy="771525"/>
          </a:xfrm>
          <a:prstGeom prst="rect">
            <a:avLst/>
          </a:prstGeom>
        </p:spPr>
        <p:txBody>
          <a:bodyPr lIns="0" tIns="0" rIns="0" bIns="0" rtlCol="0" anchor="t">
            <a:spAutoFit/>
          </a:bodyPr>
          <a:lstStyle/>
          <a:p>
            <a:pPr algn="ctr">
              <a:lnSpc>
                <a:spcPts val="6299"/>
              </a:lnSpc>
              <a:spcBef>
                <a:spcPct val="0"/>
              </a:spcBef>
            </a:pPr>
            <a:r>
              <a:rPr lang="en-US" sz="4500">
                <a:solidFill>
                  <a:srgbClr val="000000"/>
                </a:solidFill>
                <a:latin typeface="Cormorant Garamond Bold"/>
              </a:rPr>
              <a:t>03</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2583953"/>
            <a:ext cx="16230600" cy="4563110"/>
          </a:xfrm>
          <a:prstGeom prst="rect">
            <a:avLst/>
          </a:prstGeom>
        </p:spPr>
        <p:txBody>
          <a:bodyPr lIns="0" tIns="0" rIns="0" bIns="0" rtlCol="0" anchor="t">
            <a:spAutoFit/>
          </a:bodyPr>
          <a:lstStyle/>
          <a:p>
            <a:pPr marL="561341" lvl="1" indent="-280670" algn="just">
              <a:lnSpc>
                <a:spcPts val="3640"/>
              </a:lnSpc>
              <a:buFont typeface="Arial"/>
              <a:buChar char="•"/>
            </a:pPr>
            <a:r>
              <a:rPr lang="en-US" sz="2600">
                <a:solidFill>
                  <a:srgbClr val="000000"/>
                </a:solidFill>
                <a:latin typeface="Aileron Bold"/>
              </a:rPr>
              <a:t>C#: It is very efficient in managing the system. All the garbage is automatically collected in C#. There is no problem of memory leak in C# because of its high memory backup. Cost of maintenance is less and is safer to run as compared to other languages. Simple and easy to learn: C# is designed to be an easy-to-learn language, especially for programmers familiar with languages like Java and C++. It has a clear syntax, which makes it easy to read and write code. </a:t>
            </a:r>
          </a:p>
          <a:p>
            <a:pPr marL="561341" lvl="1" indent="-280670" algn="just">
              <a:lnSpc>
                <a:spcPts val="3640"/>
              </a:lnSpc>
              <a:buFont typeface="Arial"/>
              <a:buChar char="•"/>
            </a:pPr>
            <a:r>
              <a:rPr lang="en-US" sz="2600">
                <a:solidFill>
                  <a:srgbClr val="000000"/>
                </a:solidFill>
                <a:latin typeface="Aileron Bold"/>
              </a:rPr>
              <a:t>C# is a fully object-oriented language, which allows developers to create reusable code and build complex applications with ease.</a:t>
            </a:r>
          </a:p>
          <a:p>
            <a:pPr marL="561341" lvl="1" indent="-280670" algn="just">
              <a:lnSpc>
                <a:spcPts val="3640"/>
              </a:lnSpc>
              <a:buFont typeface="Arial"/>
              <a:buChar char="•"/>
            </a:pPr>
            <a:r>
              <a:rPr lang="en-US" sz="2600">
                <a:solidFill>
                  <a:srgbClr val="000000"/>
                </a:solidFill>
                <a:latin typeface="Aileron Bold"/>
              </a:rPr>
              <a:t>Large standard library: C# has a large standard library that includes a wide range of pre-built classes and functions. This makes it easy for developers to perform common tasks without having to write a lot of custom code.</a:t>
            </a:r>
          </a:p>
        </p:txBody>
      </p:sp>
      <p:sp>
        <p:nvSpPr>
          <p:cNvPr id="3" name="TextBox 3"/>
          <p:cNvSpPr txBox="1"/>
          <p:nvPr/>
        </p:nvSpPr>
        <p:spPr>
          <a:xfrm>
            <a:off x="17044987" y="9299502"/>
            <a:ext cx="1005183" cy="771525"/>
          </a:xfrm>
          <a:prstGeom prst="rect">
            <a:avLst/>
          </a:prstGeom>
        </p:spPr>
        <p:txBody>
          <a:bodyPr lIns="0" tIns="0" rIns="0" bIns="0" rtlCol="0" anchor="t">
            <a:spAutoFit/>
          </a:bodyPr>
          <a:lstStyle/>
          <a:p>
            <a:pPr algn="ctr">
              <a:lnSpc>
                <a:spcPts val="6299"/>
              </a:lnSpc>
              <a:spcBef>
                <a:spcPct val="0"/>
              </a:spcBef>
            </a:pPr>
            <a:r>
              <a:rPr lang="en-US" sz="4500">
                <a:solidFill>
                  <a:srgbClr val="000000"/>
                </a:solidFill>
                <a:latin typeface="Cormorant Garamond Bold"/>
              </a:rPr>
              <a:t>04</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1411788"/>
            <a:ext cx="16230600" cy="7267067"/>
          </a:xfrm>
          <a:prstGeom prst="rect">
            <a:avLst/>
          </a:prstGeom>
        </p:spPr>
        <p:txBody>
          <a:bodyPr lIns="0" tIns="0" rIns="0" bIns="0" rtlCol="0" anchor="t">
            <a:spAutoFit/>
          </a:bodyPr>
          <a:lstStyle/>
          <a:p>
            <a:pPr marL="561341" lvl="1" indent="-280670" algn="just">
              <a:lnSpc>
                <a:spcPts val="3874"/>
              </a:lnSpc>
              <a:buFont typeface="Arial"/>
              <a:buChar char="•"/>
            </a:pPr>
            <a:r>
              <a:rPr lang="en-US" sz="2600">
                <a:solidFill>
                  <a:srgbClr val="000000"/>
                </a:solidFill>
                <a:latin typeface="Aileron Bold"/>
              </a:rPr>
              <a:t>ASP .NET: It is an open source web framework, created by Microsoft, for building modern web apps and services with .NET.</a:t>
            </a:r>
          </a:p>
          <a:p>
            <a:pPr marL="561341" lvl="1" indent="-280670" algn="just">
              <a:lnSpc>
                <a:spcPts val="3874"/>
              </a:lnSpc>
              <a:buFont typeface="Arial"/>
              <a:buChar char="•"/>
            </a:pPr>
            <a:r>
              <a:rPr lang="en-US" sz="2600">
                <a:solidFill>
                  <a:srgbClr val="000000"/>
                </a:solidFill>
                <a:latin typeface="Aileron Bold"/>
              </a:rPr>
              <a:t>ASP.NET is cross platform and runs on Windows, Linux, macOS, and Docker.</a:t>
            </a:r>
          </a:p>
          <a:p>
            <a:pPr marL="561341" lvl="1" indent="-280670" algn="just">
              <a:lnSpc>
                <a:spcPts val="3874"/>
              </a:lnSpc>
              <a:buFont typeface="Arial"/>
              <a:buChar char="•"/>
            </a:pPr>
            <a:r>
              <a:rPr lang="en-US" sz="2600">
                <a:solidFill>
                  <a:srgbClr val="000000"/>
                </a:solidFill>
                <a:latin typeface="Aileron Bold"/>
              </a:rPr>
              <a:t>.NET is a developer platform made up of tools, programming languages, and libraries for building many different types of applications.</a:t>
            </a:r>
          </a:p>
          <a:p>
            <a:pPr marL="561341" lvl="1" indent="-280670" algn="just">
              <a:lnSpc>
                <a:spcPts val="3874"/>
              </a:lnSpc>
              <a:buFont typeface="Arial"/>
              <a:buChar char="•"/>
            </a:pPr>
            <a:r>
              <a:rPr lang="en-US" sz="2600">
                <a:solidFill>
                  <a:srgbClr val="000000"/>
                </a:solidFill>
                <a:latin typeface="Aileron Bold"/>
              </a:rPr>
              <a:t>The base platform provides components that apply to all different types of apps. Additional frameworks, such as ASP.NET, extend .NET with components for building specific types of apps.</a:t>
            </a:r>
          </a:p>
          <a:p>
            <a:pPr algn="just">
              <a:lnSpc>
                <a:spcPts val="3874"/>
              </a:lnSpc>
            </a:pPr>
            <a:r>
              <a:rPr lang="en-US" sz="2600" u="sng">
                <a:solidFill>
                  <a:srgbClr val="000000"/>
                </a:solidFill>
                <a:latin typeface="Aileron Bold"/>
              </a:rPr>
              <a:t>FEATURES OF ASP.NET:</a:t>
            </a:r>
          </a:p>
          <a:p>
            <a:pPr marL="561341" lvl="1" indent="-280670" algn="just">
              <a:lnSpc>
                <a:spcPts val="3874"/>
              </a:lnSpc>
              <a:buFont typeface="Arial"/>
              <a:buChar char="•"/>
            </a:pPr>
            <a:r>
              <a:rPr lang="en-US" sz="2600">
                <a:solidFill>
                  <a:srgbClr val="000000"/>
                </a:solidFill>
                <a:latin typeface="Aileron Bold"/>
              </a:rPr>
              <a:t>Extremely High Performance</a:t>
            </a:r>
          </a:p>
          <a:p>
            <a:pPr marL="561341" lvl="1" indent="-280670" algn="just">
              <a:lnSpc>
                <a:spcPts val="3874"/>
              </a:lnSpc>
              <a:buFont typeface="Arial"/>
              <a:buChar char="•"/>
            </a:pPr>
            <a:r>
              <a:rPr lang="en-US" sz="2600">
                <a:solidFill>
                  <a:srgbClr val="000000"/>
                </a:solidFill>
                <a:latin typeface="Aileron Bold"/>
              </a:rPr>
              <a:t>Support for Cross-Platform and Container Environments</a:t>
            </a:r>
          </a:p>
          <a:p>
            <a:pPr marL="561341" lvl="1" indent="-280670" algn="just">
              <a:lnSpc>
                <a:spcPts val="3874"/>
              </a:lnSpc>
              <a:buFont typeface="Arial"/>
              <a:buChar char="•"/>
            </a:pPr>
            <a:r>
              <a:rPr lang="en-US" sz="2600">
                <a:solidFill>
                  <a:srgbClr val="000000"/>
                </a:solidFill>
                <a:latin typeface="Aileron Bold"/>
              </a:rPr>
              <a:t>Independence from a particular language</a:t>
            </a:r>
          </a:p>
          <a:p>
            <a:pPr marL="561341" lvl="1" indent="-280670" algn="just">
              <a:lnSpc>
                <a:spcPts val="3874"/>
              </a:lnSpc>
              <a:buFont typeface="Arial"/>
              <a:buChar char="•"/>
            </a:pPr>
            <a:r>
              <a:rPr lang="en-US" sz="2600">
                <a:solidFill>
                  <a:srgbClr val="000000"/>
                </a:solidFill>
                <a:latin typeface="Aileron Bold"/>
              </a:rPr>
              <a:t>Support for Web Sockets</a:t>
            </a:r>
          </a:p>
          <a:p>
            <a:pPr marL="561341" lvl="1" indent="-280670" algn="just">
              <a:lnSpc>
                <a:spcPts val="3874"/>
              </a:lnSpc>
              <a:buFont typeface="Arial"/>
              <a:buChar char="•"/>
            </a:pPr>
            <a:r>
              <a:rPr lang="en-US" sz="2600">
                <a:solidFill>
                  <a:srgbClr val="000000"/>
                </a:solidFill>
                <a:latin typeface="Aileron Bold"/>
              </a:rPr>
              <a:t>Globalization and Localization of Markets.</a:t>
            </a:r>
          </a:p>
          <a:p>
            <a:pPr marL="561341" lvl="1" indent="-280670" algn="just">
              <a:lnSpc>
                <a:spcPts val="3874"/>
              </a:lnSpc>
              <a:buFont typeface="Arial"/>
              <a:buChar char="•"/>
            </a:pPr>
            <a:r>
              <a:rPr lang="en-US" sz="2600">
                <a:solidFill>
                  <a:srgbClr val="000000"/>
                </a:solidFill>
                <a:latin typeface="Aileron Bold"/>
              </a:rPr>
              <a:t>Support for HTML5 Form Types</a:t>
            </a:r>
          </a:p>
          <a:p>
            <a:pPr marL="561341" lvl="1" indent="-280670" algn="just">
              <a:lnSpc>
                <a:spcPts val="3874"/>
              </a:lnSpc>
              <a:buFont typeface="Arial"/>
              <a:buChar char="•"/>
            </a:pPr>
            <a:r>
              <a:rPr lang="en-US" sz="2600">
                <a:solidFill>
                  <a:srgbClr val="000000"/>
                </a:solidFill>
                <a:latin typeface="Aileron Bold"/>
              </a:rPr>
              <a:t>NET Web API (Application Programming Interface).</a:t>
            </a:r>
          </a:p>
        </p:txBody>
      </p:sp>
      <p:sp>
        <p:nvSpPr>
          <p:cNvPr id="3" name="TextBox 3"/>
          <p:cNvSpPr txBox="1"/>
          <p:nvPr/>
        </p:nvSpPr>
        <p:spPr>
          <a:xfrm>
            <a:off x="16908434" y="9390537"/>
            <a:ext cx="701731" cy="771525"/>
          </a:xfrm>
          <a:prstGeom prst="rect">
            <a:avLst/>
          </a:prstGeom>
        </p:spPr>
        <p:txBody>
          <a:bodyPr lIns="0" tIns="0" rIns="0" bIns="0" rtlCol="0" anchor="t">
            <a:spAutoFit/>
          </a:bodyPr>
          <a:lstStyle/>
          <a:p>
            <a:pPr algn="ctr">
              <a:lnSpc>
                <a:spcPts val="6299"/>
              </a:lnSpc>
              <a:spcBef>
                <a:spcPct val="0"/>
              </a:spcBef>
            </a:pPr>
            <a:r>
              <a:rPr lang="en-US" sz="4500">
                <a:solidFill>
                  <a:srgbClr val="000000"/>
                </a:solidFill>
                <a:latin typeface="Cormorant Garamond Bold"/>
              </a:rPr>
              <a:t>05</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623469" y="544594"/>
            <a:ext cx="10449331" cy="1417955"/>
          </a:xfrm>
          <a:prstGeom prst="rect">
            <a:avLst/>
          </a:prstGeom>
        </p:spPr>
        <p:txBody>
          <a:bodyPr lIns="0" tIns="0" rIns="0" bIns="0" rtlCol="0" anchor="t">
            <a:spAutoFit/>
          </a:bodyPr>
          <a:lstStyle/>
          <a:p>
            <a:pPr algn="ctr">
              <a:lnSpc>
                <a:spcPts val="11620"/>
              </a:lnSpc>
              <a:spcBef>
                <a:spcPct val="0"/>
              </a:spcBef>
            </a:pPr>
            <a:r>
              <a:rPr lang="en-US" sz="8300">
                <a:solidFill>
                  <a:srgbClr val="B6897C"/>
                </a:solidFill>
                <a:latin typeface="Aileron Bold"/>
              </a:rPr>
              <a:t>METHODOLOGY</a:t>
            </a:r>
            <a:r>
              <a:rPr lang="en-US" sz="8300">
                <a:solidFill>
                  <a:srgbClr val="000000"/>
                </a:solidFill>
                <a:latin typeface="Aileron"/>
              </a:rPr>
              <a:t> </a:t>
            </a:r>
          </a:p>
        </p:txBody>
      </p:sp>
      <p:sp>
        <p:nvSpPr>
          <p:cNvPr id="3" name="AutoShape 3"/>
          <p:cNvSpPr/>
          <p:nvPr/>
        </p:nvSpPr>
        <p:spPr>
          <a:xfrm>
            <a:off x="1203877" y="2217916"/>
            <a:ext cx="15880245" cy="0"/>
          </a:xfrm>
          <a:prstGeom prst="line">
            <a:avLst/>
          </a:prstGeom>
          <a:ln w="9525" cap="rnd">
            <a:solidFill>
              <a:srgbClr val="B6897C"/>
            </a:solidFill>
            <a:prstDash val="solid"/>
            <a:headEnd type="none" w="sm" len="sm"/>
            <a:tailEnd type="none" w="sm" len="sm"/>
          </a:ln>
        </p:spPr>
      </p:sp>
      <p:sp>
        <p:nvSpPr>
          <p:cNvPr id="4" name="TextBox 4"/>
          <p:cNvSpPr txBox="1"/>
          <p:nvPr/>
        </p:nvSpPr>
        <p:spPr>
          <a:xfrm>
            <a:off x="1028700" y="2638155"/>
            <a:ext cx="16230600" cy="1819910"/>
          </a:xfrm>
          <a:prstGeom prst="rect">
            <a:avLst/>
          </a:prstGeom>
        </p:spPr>
        <p:txBody>
          <a:bodyPr lIns="0" tIns="0" rIns="0" bIns="0" rtlCol="0" anchor="t">
            <a:spAutoFit/>
          </a:bodyPr>
          <a:lstStyle/>
          <a:p>
            <a:pPr algn="just">
              <a:lnSpc>
                <a:spcPts val="3640"/>
              </a:lnSpc>
            </a:pPr>
            <a:r>
              <a:rPr lang="en-US" sz="2600">
                <a:solidFill>
                  <a:srgbClr val="000000"/>
                </a:solidFill>
                <a:latin typeface="Aileron Bold"/>
              </a:rPr>
              <a:t>Inventory Management System in C# backend SQL SERVER we are going to generate this inventory management system it is also known as stock management system. Inventory Management System in C# backend SQL SERVER we are going to generate this inventory management system it is also known as stock management system.</a:t>
            </a:r>
          </a:p>
        </p:txBody>
      </p:sp>
      <p:sp>
        <p:nvSpPr>
          <p:cNvPr id="5" name="TextBox 5"/>
          <p:cNvSpPr txBox="1"/>
          <p:nvPr/>
        </p:nvSpPr>
        <p:spPr>
          <a:xfrm>
            <a:off x="1028700" y="4524572"/>
            <a:ext cx="16230600" cy="4563110"/>
          </a:xfrm>
          <a:prstGeom prst="rect">
            <a:avLst/>
          </a:prstGeom>
        </p:spPr>
        <p:txBody>
          <a:bodyPr lIns="0" tIns="0" rIns="0" bIns="0" rtlCol="0" anchor="t">
            <a:spAutoFit/>
          </a:bodyPr>
          <a:lstStyle/>
          <a:p>
            <a:pPr marL="561341" lvl="1" indent="-280670" algn="just">
              <a:lnSpc>
                <a:spcPts val="3640"/>
              </a:lnSpc>
              <a:spcBef>
                <a:spcPct val="0"/>
              </a:spcBef>
              <a:buFont typeface="Arial"/>
              <a:buChar char="•"/>
            </a:pPr>
            <a:r>
              <a:rPr lang="en-US" sz="2600">
                <a:solidFill>
                  <a:srgbClr val="000000"/>
                </a:solidFill>
                <a:latin typeface="Aileron Bold"/>
              </a:rPr>
              <a:t>Database Table List: Database contains one or more tables that contain information, like table for Customers information or table for Students In any given table you have several pieces of information.</a:t>
            </a:r>
          </a:p>
          <a:p>
            <a:pPr marL="561341" lvl="1" indent="-280670" algn="just">
              <a:lnSpc>
                <a:spcPts val="3640"/>
              </a:lnSpc>
              <a:spcBef>
                <a:spcPct val="0"/>
              </a:spcBef>
              <a:buFont typeface="Arial"/>
              <a:buChar char="•"/>
            </a:pPr>
            <a:r>
              <a:rPr lang="en-US" sz="2600">
                <a:solidFill>
                  <a:srgbClr val="000000"/>
                </a:solidFill>
                <a:latin typeface="Aileron Bold"/>
              </a:rPr>
              <a:t>Business Layer: The business-logic layer is a crucial component of a software application that handles the processing of data and implementation of business rules. It sits between the user interface (UI) layer, which is responsible for presenting data to the user, and the data access layer, which is responsible for storing and retrieving data from a database. The primary function of the business-logic layer is to process and validate user input, apply business rules, and prepare data for storage or presentation. It acts as an intermediary between the UI and data access layers, ensuring that data is properly formatted and meets the requirements of the underlying system.</a:t>
            </a:r>
          </a:p>
        </p:txBody>
      </p:sp>
      <p:sp>
        <p:nvSpPr>
          <p:cNvPr id="6" name="TextBox 6"/>
          <p:cNvSpPr txBox="1"/>
          <p:nvPr/>
        </p:nvSpPr>
        <p:spPr>
          <a:xfrm>
            <a:off x="17084123" y="9172575"/>
            <a:ext cx="937844" cy="771525"/>
          </a:xfrm>
          <a:prstGeom prst="rect">
            <a:avLst/>
          </a:prstGeom>
        </p:spPr>
        <p:txBody>
          <a:bodyPr lIns="0" tIns="0" rIns="0" bIns="0" rtlCol="0" anchor="t">
            <a:spAutoFit/>
          </a:bodyPr>
          <a:lstStyle/>
          <a:p>
            <a:pPr algn="ctr">
              <a:lnSpc>
                <a:spcPts val="6299"/>
              </a:lnSpc>
              <a:spcBef>
                <a:spcPct val="0"/>
              </a:spcBef>
            </a:pPr>
            <a:r>
              <a:rPr lang="en-US" sz="4500">
                <a:solidFill>
                  <a:srgbClr val="000000"/>
                </a:solidFill>
                <a:latin typeface="Cormorant Garamond Bold"/>
              </a:rPr>
              <a:t>06</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1415</Words>
  <Application>Microsoft Office PowerPoint</Application>
  <PresentationFormat>Custom</PresentationFormat>
  <Paragraphs>104</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Aileron Bold</vt:lpstr>
      <vt:lpstr>Cormorant Garamond Bold</vt:lpstr>
      <vt:lpstr>Arial</vt:lpstr>
      <vt:lpstr>Calibri</vt:lpstr>
      <vt:lpstr>Glacial Indifference Bold</vt:lpstr>
      <vt:lpstr>Canva Sans Bold</vt:lpstr>
      <vt:lpstr>Aileron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Management System</dc:title>
  <cp:lastModifiedBy>Simran Das</cp:lastModifiedBy>
  <cp:revision>1</cp:revision>
  <dcterms:created xsi:type="dcterms:W3CDTF">2006-08-16T00:00:00Z</dcterms:created>
  <dcterms:modified xsi:type="dcterms:W3CDTF">2024-05-27T12:23:55Z</dcterms:modified>
  <dc:identifier>DAFv5_AIezc</dc:identifier>
</cp:coreProperties>
</file>