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ileron" panose="020B0604020202020204" charset="0"/>
      <p:regular r:id="rId20"/>
    </p:embeddedFont>
    <p:embeddedFont>
      <p:font typeface="Aileron Bold" panose="020B0604020202020204" charset="0"/>
      <p:regular r:id="rId21"/>
    </p:embeddedFont>
    <p:embeddedFont>
      <p:font typeface="Canva Sans Bold" panose="020B0604020202020204" charset="0"/>
      <p:regular r:id="rId22"/>
    </p:embeddedFont>
    <p:embeddedFont>
      <p:font typeface="Cormorant Garamond Bold" panose="020B0604020202020204" charset="0"/>
      <p:regular r:id="rId23"/>
    </p:embeddedFont>
    <p:embeddedFont>
      <p:font typeface="Glacial Indifference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8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Das" userId="3052ef048012461e" providerId="LiveId" clId="{C8EAAFBC-579B-45EF-A512-A37079702DBC}"/>
    <pc:docChg chg="modSld">
      <pc:chgData name="Simran Das" userId="3052ef048012461e" providerId="LiveId" clId="{C8EAAFBC-579B-45EF-A512-A37079702DBC}" dt="2024-05-26T15:57:32.599" v="72" actId="20577"/>
      <pc:docMkLst>
        <pc:docMk/>
      </pc:docMkLst>
      <pc:sldChg chg="modSp mod">
        <pc:chgData name="Simran Das" userId="3052ef048012461e" providerId="LiveId" clId="{C8EAAFBC-579B-45EF-A512-A37079702DBC}" dt="2024-05-26T15:57:32.599" v="72" actId="20577"/>
        <pc:sldMkLst>
          <pc:docMk/>
          <pc:sldMk cId="0" sldId="256"/>
        </pc:sldMkLst>
        <pc:spChg chg="mod">
          <ac:chgData name="Simran Das" userId="3052ef048012461e" providerId="LiveId" clId="{C8EAAFBC-579B-45EF-A512-A37079702DBC}" dt="2024-05-26T15:57:32.599" v="72" actId="20577"/>
          <ac:spMkLst>
            <pc:docMk/>
            <pc:sldMk cId="0" sldId="256"/>
            <ac:spMk id="12" creationId="{00000000-0000-0000-0000-000000000000}"/>
          </ac:spMkLst>
        </pc:spChg>
        <pc:spChg chg="mod">
          <ac:chgData name="Simran Das" userId="3052ef048012461e" providerId="LiveId" clId="{C8EAAFBC-579B-45EF-A512-A37079702DBC}" dt="2024-05-06T08:56:24.952" v="26" actId="1076"/>
          <ac:spMkLst>
            <pc:docMk/>
            <pc:sldMk cId="0" sldId="256"/>
            <ac:spMk id="14" creationId="{00000000-0000-0000-0000-000000000000}"/>
          </ac:spMkLst>
        </pc:spChg>
      </pc:sldChg>
      <pc:sldChg chg="modSp mod">
        <pc:chgData name="Simran Das" userId="3052ef048012461e" providerId="LiveId" clId="{C8EAAFBC-579B-45EF-A512-A37079702DBC}" dt="2024-05-06T08:54:49.789" v="2" actId="1076"/>
        <pc:sldMkLst>
          <pc:docMk/>
          <pc:sldMk cId="0" sldId="257"/>
        </pc:sldMkLst>
        <pc:spChg chg="mod">
          <ac:chgData name="Simran Das" userId="3052ef048012461e" providerId="LiveId" clId="{C8EAAFBC-579B-45EF-A512-A37079702DBC}" dt="2024-05-06T08:54:49.789" v="2" actId="1076"/>
          <ac:spMkLst>
            <pc:docMk/>
            <pc:sldMk cId="0" sldId="257"/>
            <ac:spMk id="2" creationId="{00000000-0000-0000-0000-000000000000}"/>
          </ac:spMkLst>
        </pc:spChg>
      </pc:sldChg>
      <pc:sldChg chg="modSp mod">
        <pc:chgData name="Simran Das" userId="3052ef048012461e" providerId="LiveId" clId="{C8EAAFBC-579B-45EF-A512-A37079702DBC}" dt="2024-05-06T08:55:19.112" v="5" actId="14100"/>
        <pc:sldMkLst>
          <pc:docMk/>
          <pc:sldMk cId="0" sldId="260"/>
        </pc:sldMkLst>
        <pc:spChg chg="mod">
          <ac:chgData name="Simran Das" userId="3052ef048012461e" providerId="LiveId" clId="{C8EAAFBC-579B-45EF-A512-A37079702DBC}" dt="2024-05-06T08:55:19.112" v="5" actId="14100"/>
          <ac:spMkLst>
            <pc:docMk/>
            <pc:sldMk cId="0" sldId="260"/>
            <ac:spMk id="5" creationId="{00000000-0000-0000-0000-000000000000}"/>
          </ac:spMkLst>
        </pc:spChg>
      </pc:sldChg>
      <pc:sldChg chg="modSp mod">
        <pc:chgData name="Simran Das" userId="3052ef048012461e" providerId="LiveId" clId="{C8EAAFBC-579B-45EF-A512-A37079702DBC}" dt="2024-05-06T08:55:24.155" v="6" actId="14100"/>
        <pc:sldMkLst>
          <pc:docMk/>
          <pc:sldMk cId="0" sldId="261"/>
        </pc:sldMkLst>
        <pc:spChg chg="mod">
          <ac:chgData name="Simran Das" userId="3052ef048012461e" providerId="LiveId" clId="{C8EAAFBC-579B-45EF-A512-A37079702DBC}" dt="2024-05-06T08:55:24.155" v="6" actId="14100"/>
          <ac:spMkLst>
            <pc:docMk/>
            <pc:sldMk cId="0" sldId="261"/>
            <ac:spMk id="4" creationId="{00000000-0000-0000-0000-000000000000}"/>
          </ac:spMkLst>
        </pc:spChg>
      </pc:sldChg>
      <pc:sldChg chg="modSp mod">
        <pc:chgData name="Simran Das" userId="3052ef048012461e" providerId="LiveId" clId="{C8EAAFBC-579B-45EF-A512-A37079702DBC}" dt="2024-05-06T08:55:31.091" v="7" actId="14100"/>
        <pc:sldMkLst>
          <pc:docMk/>
          <pc:sldMk cId="0" sldId="262"/>
        </pc:sldMkLst>
        <pc:spChg chg="mod">
          <ac:chgData name="Simran Das" userId="3052ef048012461e" providerId="LiveId" clId="{C8EAAFBC-579B-45EF-A512-A37079702DBC}" dt="2024-05-06T08:55:08.754" v="4" actId="1076"/>
          <ac:spMkLst>
            <pc:docMk/>
            <pc:sldMk cId="0" sldId="262"/>
            <ac:spMk id="2" creationId="{00000000-0000-0000-0000-000000000000}"/>
          </ac:spMkLst>
        </pc:spChg>
        <pc:spChg chg="mod">
          <ac:chgData name="Simran Das" userId="3052ef048012461e" providerId="LiveId" clId="{C8EAAFBC-579B-45EF-A512-A37079702DBC}" dt="2024-05-06T08:55:31.091" v="7" actId="14100"/>
          <ac:spMkLst>
            <pc:docMk/>
            <pc:sldMk cId="0" sldId="262"/>
            <ac:spMk id="5" creationId="{00000000-0000-0000-0000-000000000000}"/>
          </ac:spMkLst>
        </pc:spChg>
      </pc:sldChg>
      <pc:sldChg chg="modSp mod">
        <pc:chgData name="Simran Das" userId="3052ef048012461e" providerId="LiveId" clId="{C8EAAFBC-579B-45EF-A512-A37079702DBC}" dt="2024-05-06T08:56:42.748" v="27" actId="1076"/>
        <pc:sldMkLst>
          <pc:docMk/>
          <pc:sldMk cId="0" sldId="264"/>
        </pc:sldMkLst>
        <pc:spChg chg="mod">
          <ac:chgData name="Simran Das" userId="3052ef048012461e" providerId="LiveId" clId="{C8EAAFBC-579B-45EF-A512-A37079702DBC}" dt="2024-05-06T08:56:42.748" v="27" actId="1076"/>
          <ac:spMkLst>
            <pc:docMk/>
            <pc:sldMk cId="0" sldId="264"/>
            <ac:spMk id="8" creationId="{00000000-0000-0000-0000-000000000000}"/>
          </ac:spMkLst>
        </pc:spChg>
      </pc:sldChg>
      <pc:sldChg chg="modSp mod">
        <pc:chgData name="Simran Das" userId="3052ef048012461e" providerId="LiveId" clId="{C8EAAFBC-579B-45EF-A512-A37079702DBC}" dt="2024-05-06T08:58:43.143" v="43" actId="1076"/>
        <pc:sldMkLst>
          <pc:docMk/>
          <pc:sldMk cId="0" sldId="266"/>
        </pc:sldMkLst>
        <pc:spChg chg="mod">
          <ac:chgData name="Simran Das" userId="3052ef048012461e" providerId="LiveId" clId="{C8EAAFBC-579B-45EF-A512-A37079702DBC}" dt="2024-05-06T08:58:01.985" v="36" actId="1076"/>
          <ac:spMkLst>
            <pc:docMk/>
            <pc:sldMk cId="0" sldId="266"/>
            <ac:spMk id="3" creationId="{00000000-0000-0000-0000-000000000000}"/>
          </ac:spMkLst>
        </pc:spChg>
        <pc:spChg chg="mod">
          <ac:chgData name="Simran Das" userId="3052ef048012461e" providerId="LiveId" clId="{C8EAAFBC-579B-45EF-A512-A37079702DBC}" dt="2024-05-06T08:58:36.446" v="42" actId="1076"/>
          <ac:spMkLst>
            <pc:docMk/>
            <pc:sldMk cId="0" sldId="266"/>
            <ac:spMk id="4" creationId="{00000000-0000-0000-0000-000000000000}"/>
          </ac:spMkLst>
        </pc:spChg>
        <pc:spChg chg="mod">
          <ac:chgData name="Simran Das" userId="3052ef048012461e" providerId="LiveId" clId="{C8EAAFBC-579B-45EF-A512-A37079702DBC}" dt="2024-05-06T08:58:27.437" v="40" actId="1076"/>
          <ac:spMkLst>
            <pc:docMk/>
            <pc:sldMk cId="0" sldId="266"/>
            <ac:spMk id="5" creationId="{00000000-0000-0000-0000-000000000000}"/>
          </ac:spMkLst>
        </pc:spChg>
        <pc:spChg chg="mod">
          <ac:chgData name="Simran Das" userId="3052ef048012461e" providerId="LiveId" clId="{C8EAAFBC-579B-45EF-A512-A37079702DBC}" dt="2024-05-06T08:58:31.471" v="41" actId="1076"/>
          <ac:spMkLst>
            <pc:docMk/>
            <pc:sldMk cId="0" sldId="266"/>
            <ac:spMk id="6" creationId="{00000000-0000-0000-0000-000000000000}"/>
          </ac:spMkLst>
        </pc:spChg>
        <pc:spChg chg="mod">
          <ac:chgData name="Simran Das" userId="3052ef048012461e" providerId="LiveId" clId="{C8EAAFBC-579B-45EF-A512-A37079702DBC}" dt="2024-05-06T08:58:21.889" v="39" actId="1076"/>
          <ac:spMkLst>
            <pc:docMk/>
            <pc:sldMk cId="0" sldId="266"/>
            <ac:spMk id="7" creationId="{00000000-0000-0000-0000-000000000000}"/>
          </ac:spMkLst>
        </pc:spChg>
        <pc:spChg chg="mod">
          <ac:chgData name="Simran Das" userId="3052ef048012461e" providerId="LiveId" clId="{C8EAAFBC-579B-45EF-A512-A37079702DBC}" dt="2024-05-06T08:58:10.255" v="37" actId="1076"/>
          <ac:spMkLst>
            <pc:docMk/>
            <pc:sldMk cId="0" sldId="266"/>
            <ac:spMk id="8" creationId="{00000000-0000-0000-0000-000000000000}"/>
          </ac:spMkLst>
        </pc:spChg>
        <pc:spChg chg="mod">
          <ac:chgData name="Simran Das" userId="3052ef048012461e" providerId="LiveId" clId="{C8EAAFBC-579B-45EF-A512-A37079702DBC}" dt="2024-05-06T08:58:15.654" v="38" actId="1076"/>
          <ac:spMkLst>
            <pc:docMk/>
            <pc:sldMk cId="0" sldId="266"/>
            <ac:spMk id="9" creationId="{00000000-0000-0000-0000-000000000000}"/>
          </ac:spMkLst>
        </pc:spChg>
        <pc:spChg chg="mod">
          <ac:chgData name="Simran Das" userId="3052ef048012461e" providerId="LiveId" clId="{C8EAAFBC-579B-45EF-A512-A37079702DBC}" dt="2024-05-06T08:58:43.143" v="43" actId="1076"/>
          <ac:spMkLst>
            <pc:docMk/>
            <pc:sldMk cId="0" sldId="266"/>
            <ac:spMk id="10" creationId="{00000000-0000-0000-0000-000000000000}"/>
          </ac:spMkLst>
        </pc:spChg>
        <pc:spChg chg="mod">
          <ac:chgData name="Simran Das" userId="3052ef048012461e" providerId="LiveId" clId="{C8EAAFBC-579B-45EF-A512-A37079702DBC}" dt="2024-05-06T08:55:38.643" v="8" actId="14100"/>
          <ac:spMkLst>
            <pc:docMk/>
            <pc:sldMk cId="0" sldId="266"/>
            <ac:spMk id="13" creationId="{00000000-0000-0000-0000-000000000000}"/>
          </ac:spMkLst>
        </pc:spChg>
      </pc:sldChg>
      <pc:sldChg chg="modSp mod">
        <pc:chgData name="Simran Das" userId="3052ef048012461e" providerId="LiveId" clId="{C8EAAFBC-579B-45EF-A512-A37079702DBC}" dt="2024-05-06T09:01:00.251" v="52" actId="1076"/>
        <pc:sldMkLst>
          <pc:docMk/>
          <pc:sldMk cId="0" sldId="267"/>
        </pc:sldMkLst>
        <pc:spChg chg="mod">
          <ac:chgData name="Simran Das" userId="3052ef048012461e" providerId="LiveId" clId="{C8EAAFBC-579B-45EF-A512-A37079702DBC}" dt="2024-05-06T09:01:00.251" v="52" actId="1076"/>
          <ac:spMkLst>
            <pc:docMk/>
            <pc:sldMk cId="0" sldId="267"/>
            <ac:spMk id="3" creationId="{00000000-0000-0000-0000-000000000000}"/>
          </ac:spMkLst>
        </pc:spChg>
        <pc:spChg chg="mod">
          <ac:chgData name="Simran Das" userId="3052ef048012461e" providerId="LiveId" clId="{C8EAAFBC-579B-45EF-A512-A37079702DBC}" dt="2024-05-06T08:59:21.369" v="47" actId="1076"/>
          <ac:spMkLst>
            <pc:docMk/>
            <pc:sldMk cId="0" sldId="267"/>
            <ac:spMk id="4" creationId="{00000000-0000-0000-0000-000000000000}"/>
          </ac:spMkLst>
        </pc:spChg>
        <pc:spChg chg="mod">
          <ac:chgData name="Simran Das" userId="3052ef048012461e" providerId="LiveId" clId="{C8EAAFBC-579B-45EF-A512-A37079702DBC}" dt="2024-05-06T08:59:25.622" v="48" actId="1076"/>
          <ac:spMkLst>
            <pc:docMk/>
            <pc:sldMk cId="0" sldId="267"/>
            <ac:spMk id="5" creationId="{00000000-0000-0000-0000-000000000000}"/>
          </ac:spMkLst>
        </pc:spChg>
      </pc:sldChg>
      <pc:sldChg chg="modSp mod">
        <pc:chgData name="Simran Das" userId="3052ef048012461e" providerId="LiveId" clId="{C8EAAFBC-579B-45EF-A512-A37079702DBC}" dt="2024-05-06T09:01:08.737" v="53" actId="14100"/>
        <pc:sldMkLst>
          <pc:docMk/>
          <pc:sldMk cId="0" sldId="268"/>
        </pc:sldMkLst>
        <pc:spChg chg="mod">
          <ac:chgData name="Simran Das" userId="3052ef048012461e" providerId="LiveId" clId="{C8EAAFBC-579B-45EF-A512-A37079702DBC}" dt="2024-05-06T09:01:08.737" v="53" actId="14100"/>
          <ac:spMkLst>
            <pc:docMk/>
            <pc:sldMk cId="0" sldId="268"/>
            <ac:spMk id="9" creationId="{00000000-0000-0000-0000-000000000000}"/>
          </ac:spMkLst>
        </pc:spChg>
        <pc:spChg chg="mod">
          <ac:chgData name="Simran Das" userId="3052ef048012461e" providerId="LiveId" clId="{C8EAAFBC-579B-45EF-A512-A37079702DBC}" dt="2024-05-06T08:56:49.872" v="28" actId="14100"/>
          <ac:spMkLst>
            <pc:docMk/>
            <pc:sldMk cId="0" sldId="268"/>
            <ac:spMk id="17" creationId="{00000000-0000-0000-0000-000000000000}"/>
          </ac:spMkLst>
        </pc:spChg>
      </pc:sldChg>
      <pc:sldChg chg="modSp mod">
        <pc:chgData name="Simran Das" userId="3052ef048012461e" providerId="LiveId" clId="{C8EAAFBC-579B-45EF-A512-A37079702DBC}" dt="2024-05-06T09:01:15.132" v="54" actId="14100"/>
        <pc:sldMkLst>
          <pc:docMk/>
          <pc:sldMk cId="0" sldId="269"/>
        </pc:sldMkLst>
        <pc:spChg chg="mod">
          <ac:chgData name="Simran Das" userId="3052ef048012461e" providerId="LiveId" clId="{C8EAAFBC-579B-45EF-A512-A37079702DBC}" dt="2024-05-06T09:01:15.132" v="54" actId="14100"/>
          <ac:spMkLst>
            <pc:docMk/>
            <pc:sldMk cId="0" sldId="269"/>
            <ac:spMk id="3" creationId="{00000000-0000-0000-0000-000000000000}"/>
          </ac:spMkLst>
        </pc:spChg>
        <pc:spChg chg="mod">
          <ac:chgData name="Simran Das" userId="3052ef048012461e" providerId="LiveId" clId="{C8EAAFBC-579B-45EF-A512-A37079702DBC}" dt="2024-05-06T08:56:54.150" v="29" actId="14100"/>
          <ac:spMkLst>
            <pc:docMk/>
            <pc:sldMk cId="0" sldId="269"/>
            <ac:spMk id="17" creationId="{00000000-0000-0000-0000-000000000000}"/>
          </ac:spMkLst>
        </pc:spChg>
      </pc:sldChg>
      <pc:sldChg chg="modSp mod">
        <pc:chgData name="Simran Das" userId="3052ef048012461e" providerId="LiveId" clId="{C8EAAFBC-579B-45EF-A512-A37079702DBC}" dt="2024-05-06T08:56:58.366" v="30" actId="14100"/>
        <pc:sldMkLst>
          <pc:docMk/>
          <pc:sldMk cId="0" sldId="270"/>
        </pc:sldMkLst>
        <pc:spChg chg="mod">
          <ac:chgData name="Simran Das" userId="3052ef048012461e" providerId="LiveId" clId="{C8EAAFBC-579B-45EF-A512-A37079702DBC}" dt="2024-05-06T08:56:58.366" v="30" actId="14100"/>
          <ac:spMkLst>
            <pc:docMk/>
            <pc:sldMk cId="0" sldId="270"/>
            <ac:spMk id="10" creationId="{00000000-0000-0000-0000-000000000000}"/>
          </ac:spMkLst>
        </pc:spChg>
      </pc:sldChg>
      <pc:sldChg chg="modSp mod">
        <pc:chgData name="Simran Das" userId="3052ef048012461e" providerId="LiveId" clId="{C8EAAFBC-579B-45EF-A512-A37079702DBC}" dt="2024-05-06T09:01:43.791" v="58" actId="255"/>
        <pc:sldMkLst>
          <pc:docMk/>
          <pc:sldMk cId="0" sldId="271"/>
        </pc:sldMkLst>
        <pc:spChg chg="mod">
          <ac:chgData name="Simran Das" userId="3052ef048012461e" providerId="LiveId" clId="{C8EAAFBC-579B-45EF-A512-A37079702DBC}" dt="2024-05-06T09:01:43.791" v="58" actId="255"/>
          <ac:spMkLst>
            <pc:docMk/>
            <pc:sldMk cId="0" sldId="271"/>
            <ac:spMk id="3" creationId="{00000000-0000-0000-0000-000000000000}"/>
          </ac:spMkLst>
        </pc:spChg>
        <pc:spChg chg="mod">
          <ac:chgData name="Simran Das" userId="3052ef048012461e" providerId="LiveId" clId="{C8EAAFBC-579B-45EF-A512-A37079702DBC}" dt="2024-05-06T08:57:02.178" v="31" actId="14100"/>
          <ac:spMkLst>
            <pc:docMk/>
            <pc:sldMk cId="0" sldId="271"/>
            <ac:spMk id="5" creationId="{00000000-0000-0000-0000-000000000000}"/>
          </ac:spMkLst>
        </pc:spChg>
      </pc:sldChg>
      <pc:sldChg chg="modSp mod">
        <pc:chgData name="Simran Das" userId="3052ef048012461e" providerId="LiveId" clId="{C8EAAFBC-579B-45EF-A512-A37079702DBC}" dt="2024-05-06T08:57:14.283" v="33" actId="1076"/>
        <pc:sldMkLst>
          <pc:docMk/>
          <pc:sldMk cId="0" sldId="272"/>
        </pc:sldMkLst>
        <pc:spChg chg="mod">
          <ac:chgData name="Simran Das" userId="3052ef048012461e" providerId="LiveId" clId="{C8EAAFBC-579B-45EF-A512-A37079702DBC}" dt="2024-05-06T08:57:14.283" v="33" actId="1076"/>
          <ac:spMkLst>
            <pc:docMk/>
            <pc:sldMk cId="0" sldId="272"/>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40943" y="0"/>
            <a:ext cx="2847057" cy="2629197"/>
            <a:chOff x="0" y="0"/>
            <a:chExt cx="3796076" cy="3505596"/>
          </a:xfrm>
        </p:grpSpPr>
        <p:sp>
          <p:nvSpPr>
            <p:cNvPr id="3" name="Freeform 3"/>
            <p:cNvSpPr/>
            <p:nvPr/>
          </p:nvSpPr>
          <p:spPr>
            <a:xfrm>
              <a:off x="0" y="0"/>
              <a:ext cx="3796030" cy="3505581"/>
            </a:xfrm>
            <a:custGeom>
              <a:avLst/>
              <a:gdLst/>
              <a:ahLst/>
              <a:cxnLst/>
              <a:rect l="l" t="t" r="r" b="b"/>
              <a:pathLst>
                <a:path w="3796030" h="3505581">
                  <a:moveTo>
                    <a:pt x="0" y="0"/>
                  </a:moveTo>
                  <a:lnTo>
                    <a:pt x="3796030" y="0"/>
                  </a:lnTo>
                  <a:lnTo>
                    <a:pt x="3796030" y="3505581"/>
                  </a:lnTo>
                  <a:lnTo>
                    <a:pt x="0" y="3505581"/>
                  </a:lnTo>
                  <a:lnTo>
                    <a:pt x="0" y="0"/>
                  </a:lnTo>
                  <a:close/>
                </a:path>
              </a:pathLst>
            </a:custGeom>
            <a:blipFill>
              <a:blip r:embed="rId2"/>
              <a:stretch>
                <a:fillRect l="-34436" r="-34437"/>
              </a:stretch>
            </a:blipFill>
          </p:spPr>
        </p:sp>
      </p:grpSp>
      <p:grpSp>
        <p:nvGrpSpPr>
          <p:cNvPr id="4" name="Group 4"/>
          <p:cNvGrpSpPr/>
          <p:nvPr/>
        </p:nvGrpSpPr>
        <p:grpSpPr>
          <a:xfrm>
            <a:off x="0" y="0"/>
            <a:ext cx="2376242" cy="2629197"/>
            <a:chOff x="0" y="0"/>
            <a:chExt cx="3168323" cy="3505596"/>
          </a:xfrm>
        </p:grpSpPr>
        <p:sp>
          <p:nvSpPr>
            <p:cNvPr id="5" name="Freeform 5"/>
            <p:cNvSpPr/>
            <p:nvPr/>
          </p:nvSpPr>
          <p:spPr>
            <a:xfrm>
              <a:off x="0" y="0"/>
              <a:ext cx="3168269" cy="3505581"/>
            </a:xfrm>
            <a:custGeom>
              <a:avLst/>
              <a:gdLst/>
              <a:ahLst/>
              <a:cxnLst/>
              <a:rect l="l" t="t" r="r" b="b"/>
              <a:pathLst>
                <a:path w="3168269" h="3505581">
                  <a:moveTo>
                    <a:pt x="0" y="0"/>
                  </a:moveTo>
                  <a:lnTo>
                    <a:pt x="3168269" y="0"/>
                  </a:lnTo>
                  <a:lnTo>
                    <a:pt x="3168269" y="3505581"/>
                  </a:lnTo>
                  <a:lnTo>
                    <a:pt x="0" y="3505581"/>
                  </a:lnTo>
                  <a:lnTo>
                    <a:pt x="0" y="0"/>
                  </a:lnTo>
                  <a:close/>
                </a:path>
              </a:pathLst>
            </a:custGeom>
            <a:blipFill>
              <a:blip r:embed="rId3"/>
              <a:stretch>
                <a:fillRect r="-1"/>
              </a:stretch>
            </a:blipFill>
          </p:spPr>
        </p:sp>
      </p:grpSp>
      <p:sp>
        <p:nvSpPr>
          <p:cNvPr id="6" name="TextBox 6"/>
          <p:cNvSpPr txBox="1"/>
          <p:nvPr/>
        </p:nvSpPr>
        <p:spPr>
          <a:xfrm>
            <a:off x="1445831" y="2607162"/>
            <a:ext cx="14951686" cy="679421"/>
          </a:xfrm>
          <a:prstGeom prst="rect">
            <a:avLst/>
          </a:prstGeom>
        </p:spPr>
        <p:txBody>
          <a:bodyPr lIns="0" tIns="0" rIns="0" bIns="0" rtlCol="0" anchor="t">
            <a:spAutoFit/>
          </a:bodyPr>
          <a:lstStyle/>
          <a:p>
            <a:pPr algn="ctr">
              <a:lnSpc>
                <a:spcPts val="5599"/>
              </a:lnSpc>
            </a:pPr>
            <a:r>
              <a:rPr lang="en-US" sz="3998">
                <a:solidFill>
                  <a:srgbClr val="8C52FF"/>
                </a:solidFill>
                <a:latin typeface="Aileron Bold"/>
              </a:rPr>
              <a:t>IMPACT COLLEGE OF ENGINEERING AND APPLIED SCIENCES</a:t>
            </a:r>
          </a:p>
        </p:txBody>
      </p:sp>
      <p:sp>
        <p:nvSpPr>
          <p:cNvPr id="7" name="TextBox 7"/>
          <p:cNvSpPr txBox="1"/>
          <p:nvPr/>
        </p:nvSpPr>
        <p:spPr>
          <a:xfrm>
            <a:off x="6524879" y="3309631"/>
            <a:ext cx="5381558" cy="390477"/>
          </a:xfrm>
          <a:prstGeom prst="rect">
            <a:avLst/>
          </a:prstGeom>
        </p:spPr>
        <p:txBody>
          <a:bodyPr lIns="0" tIns="0" rIns="0" bIns="0" rtlCol="0" anchor="t">
            <a:spAutoFit/>
          </a:bodyPr>
          <a:lstStyle/>
          <a:p>
            <a:pPr algn="ctr">
              <a:lnSpc>
                <a:spcPts val="3153"/>
              </a:lnSpc>
            </a:pPr>
            <a:r>
              <a:rPr lang="en-US" sz="2253">
                <a:solidFill>
                  <a:srgbClr val="000000"/>
                </a:solidFill>
                <a:latin typeface="Aileron Bold"/>
              </a:rPr>
              <a:t>Sahakarnagar, Bengaluru – 560092</a:t>
            </a:r>
          </a:p>
        </p:txBody>
      </p:sp>
      <p:sp>
        <p:nvSpPr>
          <p:cNvPr id="8" name="TextBox 8"/>
          <p:cNvSpPr txBox="1"/>
          <p:nvPr/>
        </p:nvSpPr>
        <p:spPr>
          <a:xfrm>
            <a:off x="471619" y="5629275"/>
            <a:ext cx="17517342" cy="854043"/>
          </a:xfrm>
          <a:prstGeom prst="rect">
            <a:avLst/>
          </a:prstGeom>
        </p:spPr>
        <p:txBody>
          <a:bodyPr lIns="0" tIns="0" rIns="0" bIns="0" rtlCol="0" anchor="t">
            <a:spAutoFit/>
          </a:bodyPr>
          <a:lstStyle/>
          <a:p>
            <a:pPr algn="ctr">
              <a:lnSpc>
                <a:spcPts val="6999"/>
              </a:lnSpc>
            </a:pPr>
            <a:r>
              <a:rPr lang="en-US" sz="4998">
                <a:solidFill>
                  <a:srgbClr val="FF3131"/>
                </a:solidFill>
                <a:latin typeface="Aileron Bold"/>
              </a:rPr>
              <a:t>“STOCK MANAGEMENT SYSTEM”</a:t>
            </a:r>
          </a:p>
        </p:txBody>
      </p:sp>
      <p:sp>
        <p:nvSpPr>
          <p:cNvPr id="9" name="TextBox 9"/>
          <p:cNvSpPr txBox="1"/>
          <p:nvPr/>
        </p:nvSpPr>
        <p:spPr>
          <a:xfrm>
            <a:off x="2813983" y="196215"/>
            <a:ext cx="12167286" cy="1296640"/>
          </a:xfrm>
          <a:prstGeom prst="rect">
            <a:avLst/>
          </a:prstGeom>
        </p:spPr>
        <p:txBody>
          <a:bodyPr lIns="0" tIns="0" rIns="0" bIns="0" rtlCol="0" anchor="t">
            <a:spAutoFit/>
          </a:bodyPr>
          <a:lstStyle/>
          <a:p>
            <a:pPr algn="ctr">
              <a:lnSpc>
                <a:spcPts val="5179"/>
              </a:lnSpc>
            </a:pPr>
            <a:r>
              <a:rPr lang="en-US" sz="3698">
                <a:solidFill>
                  <a:srgbClr val="000000"/>
                </a:solidFill>
                <a:latin typeface="Aileron Bold"/>
              </a:rPr>
              <a:t>VISVESVARAYA TECHNOLOGICAL UNIVERSITY “JnanaSangama”, Belagavi-590018, Karnataka, India</a:t>
            </a:r>
          </a:p>
        </p:txBody>
      </p:sp>
      <p:sp>
        <p:nvSpPr>
          <p:cNvPr id="10" name="TextBox 10"/>
          <p:cNvSpPr txBox="1"/>
          <p:nvPr/>
        </p:nvSpPr>
        <p:spPr>
          <a:xfrm>
            <a:off x="3776884" y="3972560"/>
            <a:ext cx="10906812" cy="589915"/>
          </a:xfrm>
          <a:prstGeom prst="rect">
            <a:avLst/>
          </a:prstGeom>
        </p:spPr>
        <p:txBody>
          <a:bodyPr lIns="0" tIns="0" rIns="0" bIns="0" rtlCol="0" anchor="t">
            <a:spAutoFit/>
          </a:bodyPr>
          <a:lstStyle/>
          <a:p>
            <a:pPr algn="ctr">
              <a:lnSpc>
                <a:spcPts val="4759"/>
              </a:lnSpc>
            </a:pPr>
            <a:r>
              <a:rPr lang="en-US" sz="3399">
                <a:solidFill>
                  <a:srgbClr val="000000"/>
                </a:solidFill>
                <a:latin typeface="Aileron Bold"/>
              </a:rPr>
              <a:t>Department of Computer Science and Engineering</a:t>
            </a:r>
          </a:p>
        </p:txBody>
      </p:sp>
      <p:sp>
        <p:nvSpPr>
          <p:cNvPr id="11" name="TextBox 11"/>
          <p:cNvSpPr txBox="1"/>
          <p:nvPr/>
        </p:nvSpPr>
        <p:spPr>
          <a:xfrm>
            <a:off x="5898582" y="4848225"/>
            <a:ext cx="6895473" cy="523875"/>
          </a:xfrm>
          <a:prstGeom prst="rect">
            <a:avLst/>
          </a:prstGeom>
        </p:spPr>
        <p:txBody>
          <a:bodyPr lIns="0" tIns="0" rIns="0" bIns="0" rtlCol="0" anchor="t">
            <a:spAutoFit/>
          </a:bodyPr>
          <a:lstStyle/>
          <a:p>
            <a:pPr algn="ctr">
              <a:lnSpc>
                <a:spcPts val="4200"/>
              </a:lnSpc>
            </a:pPr>
            <a:r>
              <a:rPr lang="en-US" sz="3000" u="sng">
                <a:solidFill>
                  <a:srgbClr val="000000"/>
                </a:solidFill>
                <a:latin typeface="Aileron Bold"/>
              </a:rPr>
              <a:t>INTERNSHIP PRESENTATION</a:t>
            </a:r>
          </a:p>
        </p:txBody>
      </p:sp>
      <p:sp>
        <p:nvSpPr>
          <p:cNvPr id="12" name="TextBox 12"/>
          <p:cNvSpPr txBox="1"/>
          <p:nvPr/>
        </p:nvSpPr>
        <p:spPr>
          <a:xfrm>
            <a:off x="11391085" y="7588218"/>
            <a:ext cx="7180368" cy="1419748"/>
          </a:xfrm>
          <a:prstGeom prst="rect">
            <a:avLst/>
          </a:prstGeom>
        </p:spPr>
        <p:txBody>
          <a:bodyPr lIns="0" tIns="0" rIns="0" bIns="0" rtlCol="0" anchor="t">
            <a:spAutoFit/>
          </a:bodyPr>
          <a:lstStyle/>
          <a:p>
            <a:pPr algn="ctr">
              <a:lnSpc>
                <a:spcPts val="3780"/>
              </a:lnSpc>
            </a:pPr>
            <a:r>
              <a:rPr lang="en-US" sz="2700" u="sng" dirty="0">
                <a:solidFill>
                  <a:srgbClr val="000000"/>
                </a:solidFill>
                <a:latin typeface="Aileron Bold"/>
              </a:rPr>
              <a:t>PRESENTED BY:</a:t>
            </a:r>
          </a:p>
          <a:p>
            <a:pPr algn="just">
              <a:lnSpc>
                <a:spcPts val="3780"/>
              </a:lnSpc>
            </a:pPr>
            <a:r>
              <a:rPr lang="en-US" sz="2700" dirty="0">
                <a:solidFill>
                  <a:srgbClr val="000000"/>
                </a:solidFill>
                <a:latin typeface="Aileron Bold"/>
              </a:rPr>
              <a:t>SHUBHAM KUMAR              (1IC20CS028)</a:t>
            </a:r>
          </a:p>
          <a:p>
            <a:pPr algn="ctr">
              <a:lnSpc>
                <a:spcPts val="3780"/>
              </a:lnSpc>
            </a:pPr>
            <a:r>
              <a:rPr lang="en-US" sz="2700" dirty="0">
                <a:solidFill>
                  <a:srgbClr val="000000"/>
                </a:solidFill>
                <a:latin typeface="Aileron Bold"/>
              </a:rPr>
              <a:t>DEPT. OF CS&amp;E</a:t>
            </a:r>
          </a:p>
        </p:txBody>
      </p:sp>
      <p:sp>
        <p:nvSpPr>
          <p:cNvPr id="13" name="TextBox 13"/>
          <p:cNvSpPr txBox="1"/>
          <p:nvPr/>
        </p:nvSpPr>
        <p:spPr>
          <a:xfrm>
            <a:off x="-325559" y="7588218"/>
            <a:ext cx="5403601" cy="1884045"/>
          </a:xfrm>
          <a:prstGeom prst="rect">
            <a:avLst/>
          </a:prstGeom>
        </p:spPr>
        <p:txBody>
          <a:bodyPr lIns="0" tIns="0" rIns="0" bIns="0" rtlCol="0" anchor="t">
            <a:spAutoFit/>
          </a:bodyPr>
          <a:lstStyle/>
          <a:p>
            <a:pPr algn="ctr">
              <a:lnSpc>
                <a:spcPts val="3779"/>
              </a:lnSpc>
            </a:pPr>
            <a:r>
              <a:rPr lang="en-US" sz="2700" u="sng">
                <a:solidFill>
                  <a:srgbClr val="000000"/>
                </a:solidFill>
                <a:latin typeface="Aileron Bold"/>
              </a:rPr>
              <a:t>INTERNAL GUIDE:</a:t>
            </a:r>
          </a:p>
          <a:p>
            <a:pPr algn="ctr">
              <a:lnSpc>
                <a:spcPts val="3779"/>
              </a:lnSpc>
            </a:pPr>
            <a:r>
              <a:rPr lang="en-US" sz="2700">
                <a:solidFill>
                  <a:srgbClr val="000000"/>
                </a:solidFill>
                <a:latin typeface="Aileron Bold"/>
              </a:rPr>
              <a:t>MRS. SHWETHA TJ</a:t>
            </a:r>
          </a:p>
          <a:p>
            <a:pPr algn="ctr">
              <a:lnSpc>
                <a:spcPts val="3779"/>
              </a:lnSpc>
            </a:pPr>
            <a:r>
              <a:rPr lang="en-US" sz="2700">
                <a:solidFill>
                  <a:srgbClr val="000000"/>
                </a:solidFill>
                <a:latin typeface="Aileron Bold"/>
              </a:rPr>
              <a:t>ASST. PROFESSOR</a:t>
            </a:r>
          </a:p>
          <a:p>
            <a:pPr algn="ctr">
              <a:lnSpc>
                <a:spcPts val="3779"/>
              </a:lnSpc>
            </a:pPr>
            <a:r>
              <a:rPr lang="en-US" sz="2700">
                <a:solidFill>
                  <a:srgbClr val="000000"/>
                </a:solidFill>
                <a:latin typeface="Aileron Bold"/>
              </a:rPr>
              <a:t>DEPT. OF CS&amp;E</a:t>
            </a:r>
          </a:p>
        </p:txBody>
      </p:sp>
      <p:sp>
        <p:nvSpPr>
          <p:cNvPr id="14" name="TextBox 14"/>
          <p:cNvSpPr txBox="1"/>
          <p:nvPr/>
        </p:nvSpPr>
        <p:spPr>
          <a:xfrm>
            <a:off x="4876800" y="7562564"/>
            <a:ext cx="5403601" cy="1407795"/>
          </a:xfrm>
          <a:prstGeom prst="rect">
            <a:avLst/>
          </a:prstGeom>
        </p:spPr>
        <p:txBody>
          <a:bodyPr lIns="0" tIns="0" rIns="0" bIns="0" rtlCol="0" anchor="t">
            <a:spAutoFit/>
          </a:bodyPr>
          <a:lstStyle/>
          <a:p>
            <a:pPr algn="ctr">
              <a:lnSpc>
                <a:spcPts val="3779"/>
              </a:lnSpc>
            </a:pPr>
            <a:r>
              <a:rPr lang="en-US" sz="2700" u="sng" dirty="0">
                <a:solidFill>
                  <a:srgbClr val="000000"/>
                </a:solidFill>
                <a:latin typeface="Aileron Bold"/>
              </a:rPr>
              <a:t>EXTERNAL GUIDE:</a:t>
            </a:r>
          </a:p>
          <a:p>
            <a:pPr algn="ctr">
              <a:lnSpc>
                <a:spcPts val="3779"/>
              </a:lnSpc>
            </a:pPr>
            <a:r>
              <a:rPr lang="en-US" sz="2700" dirty="0">
                <a:solidFill>
                  <a:srgbClr val="000000"/>
                </a:solidFill>
                <a:latin typeface="Aileron Bold"/>
              </a:rPr>
              <a:t>HARISH. N</a:t>
            </a:r>
          </a:p>
          <a:p>
            <a:pPr algn="ctr">
              <a:lnSpc>
                <a:spcPts val="3779"/>
              </a:lnSpc>
            </a:pPr>
            <a:r>
              <a:rPr lang="en-US" sz="2700" dirty="0" err="1">
                <a:solidFill>
                  <a:srgbClr val="000000"/>
                </a:solidFill>
                <a:latin typeface="Aileron Bold"/>
              </a:rPr>
              <a:t>Karunadu</a:t>
            </a:r>
            <a:r>
              <a:rPr lang="en-US" sz="2700" dirty="0">
                <a:solidFill>
                  <a:srgbClr val="000000"/>
                </a:solidFill>
                <a:latin typeface="Aileron Bold"/>
              </a:rPr>
              <a:t> Technologies Pvt. 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105119"/>
            <a:ext cx="16230600" cy="2241835"/>
            <a:chOff x="0" y="0"/>
            <a:chExt cx="21640800" cy="2989114"/>
          </a:xfrm>
        </p:grpSpPr>
        <p:sp>
          <p:nvSpPr>
            <p:cNvPr id="3" name="TextBox 3"/>
            <p:cNvSpPr txBox="1"/>
            <p:nvPr/>
          </p:nvSpPr>
          <p:spPr>
            <a:xfrm>
              <a:off x="0" y="0"/>
              <a:ext cx="21640800" cy="1295400"/>
            </a:xfrm>
            <a:prstGeom prst="rect">
              <a:avLst/>
            </a:prstGeom>
          </p:spPr>
          <p:txBody>
            <a:bodyPr lIns="0" tIns="0" rIns="0" bIns="0" rtlCol="0" anchor="t">
              <a:spAutoFit/>
            </a:bodyPr>
            <a:lstStyle/>
            <a:p>
              <a:pPr algn="l">
                <a:lnSpc>
                  <a:spcPts val="7680"/>
                </a:lnSpc>
              </a:pPr>
              <a:r>
                <a:rPr lang="en-US" sz="6400">
                  <a:solidFill>
                    <a:srgbClr val="000000"/>
                  </a:solidFill>
                  <a:latin typeface="Aileron Bold"/>
                </a:rPr>
                <a:t>Importance of </a:t>
              </a:r>
              <a:r>
                <a:rPr lang="en-US" sz="6400">
                  <a:solidFill>
                    <a:srgbClr val="B6897C"/>
                  </a:solidFill>
                  <a:latin typeface="Aileron Bold"/>
                </a:rPr>
                <a:t>Stock Management....</a:t>
              </a:r>
            </a:p>
          </p:txBody>
        </p:sp>
        <p:sp>
          <p:nvSpPr>
            <p:cNvPr id="4" name="TextBox 4"/>
            <p:cNvSpPr txBox="1"/>
            <p:nvPr/>
          </p:nvSpPr>
          <p:spPr>
            <a:xfrm>
              <a:off x="0" y="1795313"/>
              <a:ext cx="21640800" cy="1193800"/>
            </a:xfrm>
            <a:prstGeom prst="rect">
              <a:avLst/>
            </a:prstGeom>
          </p:spPr>
          <p:txBody>
            <a:bodyPr lIns="0" tIns="0" rIns="0" bIns="0" rtlCol="0" anchor="t">
              <a:spAutoFit/>
            </a:bodyPr>
            <a:lstStyle/>
            <a:p>
              <a:pPr algn="l">
                <a:lnSpc>
                  <a:spcPts val="3599"/>
                </a:lnSpc>
              </a:pPr>
              <a:r>
                <a:rPr lang="en-US" sz="2999">
                  <a:solidFill>
                    <a:srgbClr val="000000"/>
                  </a:solidFill>
                  <a:latin typeface="Aileron Bold"/>
                </a:rPr>
                <a:t>The importance of stock management lies in balancing product availability with cost efficiency, ensuring businesses meet customer demand while optimizing resources.</a:t>
              </a:r>
            </a:p>
          </p:txBody>
        </p:sp>
      </p:grpSp>
      <p:sp>
        <p:nvSpPr>
          <p:cNvPr id="5" name="TextBox 5"/>
          <p:cNvSpPr txBox="1"/>
          <p:nvPr/>
        </p:nvSpPr>
        <p:spPr>
          <a:xfrm>
            <a:off x="1117762" y="4721940"/>
            <a:ext cx="4670268" cy="448310"/>
          </a:xfrm>
          <a:prstGeom prst="rect">
            <a:avLst/>
          </a:prstGeom>
        </p:spPr>
        <p:txBody>
          <a:bodyPr lIns="0" tIns="0" rIns="0" bIns="0" rtlCol="0" anchor="t">
            <a:spAutoFit/>
          </a:bodyPr>
          <a:lstStyle/>
          <a:p>
            <a:pPr algn="just">
              <a:lnSpc>
                <a:spcPts val="3640"/>
              </a:lnSpc>
            </a:pPr>
            <a:r>
              <a:rPr lang="en-US" sz="2600">
                <a:solidFill>
                  <a:srgbClr val="000000"/>
                </a:solidFill>
                <a:latin typeface="Aileron Bold"/>
              </a:rPr>
              <a:t>                   Cost Control</a:t>
            </a:r>
          </a:p>
        </p:txBody>
      </p:sp>
      <p:sp>
        <p:nvSpPr>
          <p:cNvPr id="6" name="TextBox 6"/>
          <p:cNvSpPr txBox="1"/>
          <p:nvPr/>
        </p:nvSpPr>
        <p:spPr>
          <a:xfrm>
            <a:off x="1117762" y="5781958"/>
            <a:ext cx="4670268" cy="2325370"/>
          </a:xfrm>
          <a:prstGeom prst="rect">
            <a:avLst/>
          </a:prstGeom>
        </p:spPr>
        <p:txBody>
          <a:bodyPr lIns="0" tIns="0" rIns="0" bIns="0" rtlCol="0" anchor="t">
            <a:spAutoFit/>
          </a:bodyPr>
          <a:lstStyle/>
          <a:p>
            <a:pPr algn="l">
              <a:lnSpc>
                <a:spcPts val="3079"/>
              </a:lnSpc>
            </a:pPr>
            <a:r>
              <a:rPr lang="en-US" sz="2200">
                <a:solidFill>
                  <a:srgbClr val="000000"/>
                </a:solidFill>
                <a:latin typeface="Aileron Bold"/>
              </a:rPr>
              <a:t>Effective stock management helps minimize holding costs, such as storage, insurance, and depreciation, allowing businesses to allocate resources more efficiently.</a:t>
            </a:r>
          </a:p>
        </p:txBody>
      </p:sp>
      <p:sp>
        <p:nvSpPr>
          <p:cNvPr id="7" name="AutoShape 7"/>
          <p:cNvSpPr/>
          <p:nvPr/>
        </p:nvSpPr>
        <p:spPr>
          <a:xfrm>
            <a:off x="1117762" y="5457007"/>
            <a:ext cx="4670268" cy="0"/>
          </a:xfrm>
          <a:prstGeom prst="line">
            <a:avLst/>
          </a:prstGeom>
          <a:ln w="9525" cap="rnd">
            <a:solidFill>
              <a:srgbClr val="B6897C"/>
            </a:solidFill>
            <a:prstDash val="solid"/>
            <a:headEnd type="none" w="sm" len="sm"/>
            <a:tailEnd type="none" w="sm" len="sm"/>
          </a:ln>
        </p:spPr>
      </p:sp>
      <p:sp>
        <p:nvSpPr>
          <p:cNvPr id="8" name="TextBox 8"/>
          <p:cNvSpPr txBox="1"/>
          <p:nvPr/>
        </p:nvSpPr>
        <p:spPr>
          <a:xfrm>
            <a:off x="6808866" y="4721940"/>
            <a:ext cx="4670268" cy="448310"/>
          </a:xfrm>
          <a:prstGeom prst="rect">
            <a:avLst/>
          </a:prstGeom>
        </p:spPr>
        <p:txBody>
          <a:bodyPr lIns="0" tIns="0" rIns="0" bIns="0" rtlCol="0" anchor="t">
            <a:spAutoFit/>
          </a:bodyPr>
          <a:lstStyle/>
          <a:p>
            <a:pPr algn="ctr">
              <a:lnSpc>
                <a:spcPts val="3640"/>
              </a:lnSpc>
            </a:pPr>
            <a:r>
              <a:rPr lang="en-US" sz="2600">
                <a:solidFill>
                  <a:srgbClr val="000000"/>
                </a:solidFill>
                <a:latin typeface="Aileron Bold"/>
              </a:rPr>
              <a:t>Customer Satisfaction</a:t>
            </a:r>
          </a:p>
        </p:txBody>
      </p:sp>
      <p:sp>
        <p:nvSpPr>
          <p:cNvPr id="9" name="TextBox 9"/>
          <p:cNvSpPr txBox="1"/>
          <p:nvPr/>
        </p:nvSpPr>
        <p:spPr>
          <a:xfrm>
            <a:off x="6808866" y="5781958"/>
            <a:ext cx="4670268" cy="1934845"/>
          </a:xfrm>
          <a:prstGeom prst="rect">
            <a:avLst/>
          </a:prstGeom>
        </p:spPr>
        <p:txBody>
          <a:bodyPr lIns="0" tIns="0" rIns="0" bIns="0" rtlCol="0" anchor="t">
            <a:spAutoFit/>
          </a:bodyPr>
          <a:lstStyle/>
          <a:p>
            <a:pPr algn="l">
              <a:lnSpc>
                <a:spcPts val="3079"/>
              </a:lnSpc>
            </a:pPr>
            <a:r>
              <a:rPr lang="en-US" sz="2200">
                <a:solidFill>
                  <a:srgbClr val="000000"/>
                </a:solidFill>
                <a:latin typeface="Aileron Bold"/>
              </a:rPr>
              <a:t>Maintaining optimal stock levels ensures that products are readily available, preventing stockouts and backorders, and leading to satisfied customers.</a:t>
            </a:r>
          </a:p>
        </p:txBody>
      </p:sp>
      <p:sp>
        <p:nvSpPr>
          <p:cNvPr id="10" name="AutoShape 10"/>
          <p:cNvSpPr/>
          <p:nvPr/>
        </p:nvSpPr>
        <p:spPr>
          <a:xfrm>
            <a:off x="6808866" y="5457007"/>
            <a:ext cx="4670268" cy="0"/>
          </a:xfrm>
          <a:prstGeom prst="line">
            <a:avLst/>
          </a:prstGeom>
          <a:ln w="9525" cap="rnd">
            <a:solidFill>
              <a:srgbClr val="B6897C"/>
            </a:solidFill>
            <a:prstDash val="solid"/>
            <a:headEnd type="none" w="sm" len="sm"/>
            <a:tailEnd type="none" w="sm" len="sm"/>
          </a:ln>
        </p:spPr>
      </p:sp>
      <p:sp>
        <p:nvSpPr>
          <p:cNvPr id="11" name="TextBox 11"/>
          <p:cNvSpPr txBox="1"/>
          <p:nvPr/>
        </p:nvSpPr>
        <p:spPr>
          <a:xfrm>
            <a:off x="12499970" y="4721940"/>
            <a:ext cx="4670268" cy="448310"/>
          </a:xfrm>
          <a:prstGeom prst="rect">
            <a:avLst/>
          </a:prstGeom>
        </p:spPr>
        <p:txBody>
          <a:bodyPr lIns="0" tIns="0" rIns="0" bIns="0" rtlCol="0" anchor="t">
            <a:spAutoFit/>
          </a:bodyPr>
          <a:lstStyle/>
          <a:p>
            <a:pPr algn="ctr">
              <a:lnSpc>
                <a:spcPts val="3640"/>
              </a:lnSpc>
            </a:pPr>
            <a:r>
              <a:rPr lang="en-US" sz="2600">
                <a:solidFill>
                  <a:srgbClr val="000000"/>
                </a:solidFill>
                <a:latin typeface="Aileron Bold"/>
              </a:rPr>
              <a:t>Cash Flow Optimization</a:t>
            </a:r>
          </a:p>
        </p:txBody>
      </p:sp>
      <p:sp>
        <p:nvSpPr>
          <p:cNvPr id="12" name="TextBox 12"/>
          <p:cNvSpPr txBox="1"/>
          <p:nvPr/>
        </p:nvSpPr>
        <p:spPr>
          <a:xfrm>
            <a:off x="12499970" y="5781958"/>
            <a:ext cx="4670268" cy="2325370"/>
          </a:xfrm>
          <a:prstGeom prst="rect">
            <a:avLst/>
          </a:prstGeom>
        </p:spPr>
        <p:txBody>
          <a:bodyPr lIns="0" tIns="0" rIns="0" bIns="0" rtlCol="0" anchor="t">
            <a:spAutoFit/>
          </a:bodyPr>
          <a:lstStyle/>
          <a:p>
            <a:pPr algn="l">
              <a:lnSpc>
                <a:spcPts val="3079"/>
              </a:lnSpc>
            </a:pPr>
            <a:r>
              <a:rPr lang="en-US" sz="2200">
                <a:solidFill>
                  <a:srgbClr val="000000"/>
                </a:solidFill>
                <a:latin typeface="Aileron Bold"/>
              </a:rPr>
              <a:t> Efficient stock management can free up capital that would otherwise be tied up in excess inventory, which can be reinvested or used for other operational needs.</a:t>
            </a:r>
          </a:p>
        </p:txBody>
      </p:sp>
      <p:sp>
        <p:nvSpPr>
          <p:cNvPr id="13" name="AutoShape 13"/>
          <p:cNvSpPr/>
          <p:nvPr/>
        </p:nvSpPr>
        <p:spPr>
          <a:xfrm>
            <a:off x="12499970" y="5457007"/>
            <a:ext cx="4670268" cy="0"/>
          </a:xfrm>
          <a:prstGeom prst="line">
            <a:avLst/>
          </a:prstGeom>
          <a:ln w="9525" cap="rnd">
            <a:solidFill>
              <a:srgbClr val="B6897C"/>
            </a:solidFill>
            <a:prstDash val="solid"/>
            <a:headEnd type="none" w="sm" len="sm"/>
            <a:tailEnd type="none" w="sm" len="sm"/>
          </a:ln>
        </p:spPr>
      </p:sp>
      <p:sp>
        <p:nvSpPr>
          <p:cNvPr id="14" name="TextBox 14"/>
          <p:cNvSpPr txBox="1"/>
          <p:nvPr/>
        </p:nvSpPr>
        <p:spPr>
          <a:xfrm>
            <a:off x="17350340" y="9172575"/>
            <a:ext cx="517843"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22736" y="1019175"/>
            <a:ext cx="6662115" cy="3356260"/>
          </a:xfrm>
          <a:prstGeom prst="rect">
            <a:avLst/>
          </a:prstGeom>
        </p:spPr>
        <p:txBody>
          <a:bodyPr lIns="0" tIns="0" rIns="0" bIns="0" rtlCol="0" anchor="t">
            <a:spAutoFit/>
          </a:bodyPr>
          <a:lstStyle/>
          <a:p>
            <a:pPr algn="l">
              <a:lnSpc>
                <a:spcPts val="8818"/>
              </a:lnSpc>
            </a:pPr>
            <a:r>
              <a:rPr lang="en-US" sz="7348">
                <a:solidFill>
                  <a:srgbClr val="000000"/>
                </a:solidFill>
                <a:latin typeface="Aileron Bold"/>
              </a:rPr>
              <a:t>Disadvantages of </a:t>
            </a:r>
            <a:r>
              <a:rPr lang="en-US" sz="7348">
                <a:solidFill>
                  <a:srgbClr val="B6897C"/>
                </a:solidFill>
                <a:latin typeface="Aileron Bold"/>
              </a:rPr>
              <a:t>Stock Management...</a:t>
            </a:r>
          </a:p>
        </p:txBody>
      </p:sp>
      <p:sp>
        <p:nvSpPr>
          <p:cNvPr id="3" name="TextBox 3"/>
          <p:cNvSpPr txBox="1"/>
          <p:nvPr/>
        </p:nvSpPr>
        <p:spPr>
          <a:xfrm>
            <a:off x="1322736" y="4850418"/>
            <a:ext cx="6416833" cy="1107996"/>
          </a:xfrm>
          <a:prstGeom prst="rect">
            <a:avLst/>
          </a:prstGeom>
        </p:spPr>
        <p:txBody>
          <a:bodyPr lIns="0" tIns="0" rIns="0" bIns="0" rtlCol="0" anchor="t">
            <a:spAutoFit/>
          </a:bodyPr>
          <a:lstStyle/>
          <a:p>
            <a:pPr algn="l"/>
            <a:r>
              <a:rPr lang="en-US" dirty="0">
                <a:solidFill>
                  <a:srgbClr val="000000"/>
                </a:solidFill>
                <a:latin typeface="Aileron Bold"/>
              </a:rPr>
              <a:t>Inefficient stock management can lead to overstocking, resulting in increased holding costs and the risk of products becoming obsolete, while understocking can result in stockouts, dissatisfied customers, and lost sales.</a:t>
            </a:r>
          </a:p>
        </p:txBody>
      </p:sp>
      <p:sp>
        <p:nvSpPr>
          <p:cNvPr id="4" name="TextBox 4"/>
          <p:cNvSpPr txBox="1"/>
          <p:nvPr/>
        </p:nvSpPr>
        <p:spPr>
          <a:xfrm>
            <a:off x="9144000" y="1769645"/>
            <a:ext cx="8115300" cy="448310"/>
          </a:xfrm>
          <a:prstGeom prst="rect">
            <a:avLst/>
          </a:prstGeom>
        </p:spPr>
        <p:txBody>
          <a:bodyPr lIns="0" tIns="0" rIns="0" bIns="0" rtlCol="0" anchor="t">
            <a:spAutoFit/>
          </a:bodyPr>
          <a:lstStyle/>
          <a:p>
            <a:pPr algn="l">
              <a:lnSpc>
                <a:spcPts val="3640"/>
              </a:lnSpc>
            </a:pPr>
            <a:r>
              <a:rPr lang="en-US" sz="2600" dirty="0">
                <a:solidFill>
                  <a:srgbClr val="000000"/>
                </a:solidFill>
                <a:latin typeface="Aileron Bold"/>
              </a:rPr>
              <a:t>Excess Holding Costs</a:t>
            </a:r>
          </a:p>
        </p:txBody>
      </p:sp>
      <p:sp>
        <p:nvSpPr>
          <p:cNvPr id="5" name="TextBox 5"/>
          <p:cNvSpPr txBox="1"/>
          <p:nvPr/>
        </p:nvSpPr>
        <p:spPr>
          <a:xfrm>
            <a:off x="9144000" y="2824885"/>
            <a:ext cx="8115300" cy="1153795"/>
          </a:xfrm>
          <a:prstGeom prst="rect">
            <a:avLst/>
          </a:prstGeom>
        </p:spPr>
        <p:txBody>
          <a:bodyPr lIns="0" tIns="0" rIns="0" bIns="0" rtlCol="0" anchor="t">
            <a:spAutoFit/>
          </a:bodyPr>
          <a:lstStyle/>
          <a:p>
            <a:pPr algn="l">
              <a:lnSpc>
                <a:spcPts val="3079"/>
              </a:lnSpc>
            </a:pPr>
            <a:r>
              <a:rPr lang="en-US" sz="2200" dirty="0">
                <a:solidFill>
                  <a:srgbClr val="000000"/>
                </a:solidFill>
                <a:latin typeface="Aileron Bold"/>
              </a:rPr>
              <a:t>Maintaining excessive inventory levels can lead to high storage, insurance, and depreciation costs, impacting profitability.</a:t>
            </a:r>
          </a:p>
        </p:txBody>
      </p:sp>
      <p:sp>
        <p:nvSpPr>
          <p:cNvPr id="6" name="AutoShape 6"/>
          <p:cNvSpPr/>
          <p:nvPr/>
        </p:nvSpPr>
        <p:spPr>
          <a:xfrm>
            <a:off x="9144000" y="2476500"/>
            <a:ext cx="8115300" cy="0"/>
          </a:xfrm>
          <a:prstGeom prst="line">
            <a:avLst/>
          </a:prstGeom>
          <a:ln w="9525" cap="rnd">
            <a:solidFill>
              <a:srgbClr val="B6897C"/>
            </a:solidFill>
            <a:prstDash val="solid"/>
            <a:headEnd type="none" w="sm" len="sm"/>
            <a:tailEnd type="none" w="sm" len="sm"/>
          </a:ln>
        </p:spPr>
      </p:sp>
      <p:sp>
        <p:nvSpPr>
          <p:cNvPr id="7" name="TextBox 7"/>
          <p:cNvSpPr txBox="1"/>
          <p:nvPr/>
        </p:nvSpPr>
        <p:spPr>
          <a:xfrm>
            <a:off x="9144000" y="4290361"/>
            <a:ext cx="8115300" cy="448310"/>
          </a:xfrm>
          <a:prstGeom prst="rect">
            <a:avLst/>
          </a:prstGeom>
        </p:spPr>
        <p:txBody>
          <a:bodyPr lIns="0" tIns="0" rIns="0" bIns="0" rtlCol="0" anchor="t">
            <a:spAutoFit/>
          </a:bodyPr>
          <a:lstStyle/>
          <a:p>
            <a:pPr algn="l">
              <a:lnSpc>
                <a:spcPts val="3640"/>
              </a:lnSpc>
            </a:pPr>
            <a:r>
              <a:rPr lang="en-US" sz="2600" dirty="0">
                <a:solidFill>
                  <a:srgbClr val="000000"/>
                </a:solidFill>
                <a:latin typeface="Aileron Bold"/>
              </a:rPr>
              <a:t>Product Obsolescence</a:t>
            </a:r>
          </a:p>
        </p:txBody>
      </p:sp>
      <p:sp>
        <p:nvSpPr>
          <p:cNvPr id="8" name="TextBox 8"/>
          <p:cNvSpPr txBox="1"/>
          <p:nvPr/>
        </p:nvSpPr>
        <p:spPr>
          <a:xfrm>
            <a:off x="9144000" y="5351975"/>
            <a:ext cx="8115300" cy="763270"/>
          </a:xfrm>
          <a:prstGeom prst="rect">
            <a:avLst/>
          </a:prstGeom>
        </p:spPr>
        <p:txBody>
          <a:bodyPr lIns="0" tIns="0" rIns="0" bIns="0" rtlCol="0" anchor="t">
            <a:spAutoFit/>
          </a:bodyPr>
          <a:lstStyle/>
          <a:p>
            <a:pPr algn="l">
              <a:lnSpc>
                <a:spcPts val="3079"/>
              </a:lnSpc>
            </a:pPr>
            <a:r>
              <a:rPr lang="en-US" sz="2200" dirty="0">
                <a:solidFill>
                  <a:srgbClr val="000000"/>
                </a:solidFill>
                <a:latin typeface="Aileron Bold"/>
              </a:rPr>
              <a:t>Failure to rotate or sell older inventory can result in product obsolescence and financial losses.</a:t>
            </a:r>
          </a:p>
        </p:txBody>
      </p:sp>
      <p:sp>
        <p:nvSpPr>
          <p:cNvPr id="9" name="AutoShape 9"/>
          <p:cNvSpPr/>
          <p:nvPr/>
        </p:nvSpPr>
        <p:spPr>
          <a:xfrm>
            <a:off x="9144000" y="4991100"/>
            <a:ext cx="8115300" cy="0"/>
          </a:xfrm>
          <a:prstGeom prst="line">
            <a:avLst/>
          </a:prstGeom>
          <a:ln w="9525" cap="rnd">
            <a:solidFill>
              <a:srgbClr val="B6897C"/>
            </a:solidFill>
            <a:prstDash val="solid"/>
            <a:headEnd type="none" w="sm" len="sm"/>
            <a:tailEnd type="none" w="sm" len="sm"/>
          </a:ln>
        </p:spPr>
      </p:sp>
      <p:sp>
        <p:nvSpPr>
          <p:cNvPr id="10" name="TextBox 10"/>
          <p:cNvSpPr txBox="1"/>
          <p:nvPr/>
        </p:nvSpPr>
        <p:spPr>
          <a:xfrm>
            <a:off x="9144000" y="6739110"/>
            <a:ext cx="8115300" cy="448310"/>
          </a:xfrm>
          <a:prstGeom prst="rect">
            <a:avLst/>
          </a:prstGeom>
        </p:spPr>
        <p:txBody>
          <a:bodyPr lIns="0" tIns="0" rIns="0" bIns="0" rtlCol="0" anchor="t">
            <a:spAutoFit/>
          </a:bodyPr>
          <a:lstStyle/>
          <a:p>
            <a:pPr algn="l">
              <a:lnSpc>
                <a:spcPts val="3640"/>
              </a:lnSpc>
            </a:pPr>
            <a:r>
              <a:rPr lang="en-US" sz="2600">
                <a:solidFill>
                  <a:srgbClr val="000000"/>
                </a:solidFill>
                <a:latin typeface="Aileron Bold"/>
              </a:rPr>
              <a:t>Customer Dissatisfaction</a:t>
            </a:r>
          </a:p>
        </p:txBody>
      </p:sp>
      <p:sp>
        <p:nvSpPr>
          <p:cNvPr id="11" name="TextBox 11"/>
          <p:cNvSpPr txBox="1"/>
          <p:nvPr/>
        </p:nvSpPr>
        <p:spPr>
          <a:xfrm>
            <a:off x="9144000" y="7702294"/>
            <a:ext cx="8115300" cy="1153795"/>
          </a:xfrm>
          <a:prstGeom prst="rect">
            <a:avLst/>
          </a:prstGeom>
        </p:spPr>
        <p:txBody>
          <a:bodyPr lIns="0" tIns="0" rIns="0" bIns="0" rtlCol="0" anchor="t">
            <a:spAutoFit/>
          </a:bodyPr>
          <a:lstStyle/>
          <a:p>
            <a:pPr algn="l">
              <a:lnSpc>
                <a:spcPts val="3079"/>
              </a:lnSpc>
            </a:pPr>
            <a:r>
              <a:rPr lang="en-US" sz="2200">
                <a:solidFill>
                  <a:srgbClr val="000000"/>
                </a:solidFill>
                <a:latin typeface="Aileron Bold"/>
              </a:rPr>
              <a:t>Stockouts and delays in fulfilling orders due to inadequate stock management can lead to dissatisfied customers and damage a business's reputation.</a:t>
            </a:r>
          </a:p>
        </p:txBody>
      </p:sp>
      <p:sp>
        <p:nvSpPr>
          <p:cNvPr id="12" name="AutoShape 12"/>
          <p:cNvSpPr/>
          <p:nvPr/>
        </p:nvSpPr>
        <p:spPr>
          <a:xfrm>
            <a:off x="9144000" y="7439303"/>
            <a:ext cx="8115300" cy="0"/>
          </a:xfrm>
          <a:prstGeom prst="line">
            <a:avLst/>
          </a:prstGeom>
          <a:ln w="9525" cap="rnd">
            <a:solidFill>
              <a:srgbClr val="B6897C"/>
            </a:solidFill>
            <a:prstDash val="solid"/>
            <a:headEnd type="none" w="sm" len="sm"/>
            <a:tailEnd type="none" w="sm" len="sm"/>
          </a:ln>
        </p:spPr>
      </p:sp>
      <p:sp>
        <p:nvSpPr>
          <p:cNvPr id="13" name="TextBox 13"/>
          <p:cNvSpPr txBox="1"/>
          <p:nvPr/>
        </p:nvSpPr>
        <p:spPr>
          <a:xfrm>
            <a:off x="16992600" y="9172575"/>
            <a:ext cx="908433" cy="771525"/>
          </a:xfrm>
          <a:prstGeom prst="rect">
            <a:avLst/>
          </a:prstGeom>
        </p:spPr>
        <p:txBody>
          <a:bodyPr wrap="square" lIns="0" tIns="0" rIns="0" bIns="0" rtlCol="0" anchor="t">
            <a:spAutoFit/>
          </a:bodyPr>
          <a:lstStyle/>
          <a:p>
            <a:pPr algn="ctr">
              <a:lnSpc>
                <a:spcPts val="6299"/>
              </a:lnSpc>
              <a:spcBef>
                <a:spcPct val="0"/>
              </a:spcBef>
            </a:pPr>
            <a:r>
              <a:rPr lang="en-US" sz="4500" dirty="0">
                <a:solidFill>
                  <a:srgbClr val="000000"/>
                </a:solidFill>
                <a:latin typeface="Cormorant Garamond Bold"/>
              </a:rPr>
              <a:t>08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6931823" cy="10287000"/>
          </a:xfrm>
          <a:custGeom>
            <a:avLst/>
            <a:gdLst/>
            <a:ahLst/>
            <a:cxnLst/>
            <a:rect l="l" t="t" r="r" b="b"/>
            <a:pathLst>
              <a:path w="6931823" h="10287000">
                <a:moveTo>
                  <a:pt x="0" y="0"/>
                </a:moveTo>
                <a:lnTo>
                  <a:pt x="6931823" y="0"/>
                </a:lnTo>
                <a:lnTo>
                  <a:pt x="6931823" y="10287000"/>
                </a:lnTo>
                <a:lnTo>
                  <a:pt x="0" y="10287000"/>
                </a:lnTo>
                <a:lnTo>
                  <a:pt x="0" y="0"/>
                </a:lnTo>
                <a:close/>
              </a:path>
            </a:pathLst>
          </a:custGeom>
          <a:blipFill>
            <a:blip r:embed="rId2"/>
            <a:stretch>
              <a:fillRect t="-538" b="-538"/>
            </a:stretch>
          </a:blipFill>
        </p:spPr>
      </p:sp>
      <p:sp>
        <p:nvSpPr>
          <p:cNvPr id="3" name="TextBox 3"/>
          <p:cNvSpPr txBox="1"/>
          <p:nvPr/>
        </p:nvSpPr>
        <p:spPr>
          <a:xfrm>
            <a:off x="8224651" y="3695700"/>
            <a:ext cx="8693378" cy="952500"/>
          </a:xfrm>
          <a:prstGeom prst="rect">
            <a:avLst/>
          </a:prstGeom>
        </p:spPr>
        <p:txBody>
          <a:bodyPr lIns="0" tIns="0" rIns="0" bIns="0" rtlCol="0" anchor="t">
            <a:spAutoFit/>
          </a:bodyPr>
          <a:lstStyle/>
          <a:p>
            <a:pPr algn="ctr">
              <a:lnSpc>
                <a:spcPts val="7559"/>
              </a:lnSpc>
            </a:pPr>
            <a:r>
              <a:rPr lang="en-US" sz="6300" dirty="0">
                <a:solidFill>
                  <a:srgbClr val="B6897C"/>
                </a:solidFill>
                <a:latin typeface="Aileron Bold"/>
              </a:rPr>
              <a:t>Results.....</a:t>
            </a:r>
          </a:p>
        </p:txBody>
      </p:sp>
      <p:sp>
        <p:nvSpPr>
          <p:cNvPr id="4" name="TextBox 4"/>
          <p:cNvSpPr txBox="1"/>
          <p:nvPr/>
        </p:nvSpPr>
        <p:spPr>
          <a:xfrm>
            <a:off x="8224651" y="5510042"/>
            <a:ext cx="8693378" cy="374205"/>
          </a:xfrm>
          <a:prstGeom prst="rect">
            <a:avLst/>
          </a:prstGeom>
        </p:spPr>
        <p:txBody>
          <a:bodyPr lIns="0" tIns="0" rIns="0" bIns="0" rtlCol="0" anchor="t">
            <a:spAutoFit/>
          </a:bodyPr>
          <a:lstStyle/>
          <a:p>
            <a:pPr algn="l">
              <a:lnSpc>
                <a:spcPts val="3359"/>
              </a:lnSpc>
            </a:pPr>
            <a:r>
              <a:rPr lang="en-US" sz="1600" dirty="0">
                <a:solidFill>
                  <a:srgbClr val="B6897C"/>
                </a:solidFill>
                <a:latin typeface="Aileron Bold"/>
              </a:rPr>
              <a:t>"Visualizing Stock Management: Results for Clarity and Illustration."</a:t>
            </a:r>
          </a:p>
        </p:txBody>
      </p:sp>
      <p:sp>
        <p:nvSpPr>
          <p:cNvPr id="5" name="TextBox 5"/>
          <p:cNvSpPr txBox="1"/>
          <p:nvPr/>
        </p:nvSpPr>
        <p:spPr>
          <a:xfrm>
            <a:off x="8224651" y="6511297"/>
            <a:ext cx="8693378" cy="553998"/>
          </a:xfrm>
          <a:prstGeom prst="rect">
            <a:avLst/>
          </a:prstGeom>
        </p:spPr>
        <p:txBody>
          <a:bodyPr lIns="0" tIns="0" rIns="0" bIns="0" rtlCol="0" anchor="t">
            <a:spAutoFit/>
          </a:bodyPr>
          <a:lstStyle/>
          <a:p>
            <a:pPr algn="l"/>
            <a:r>
              <a:rPr lang="en-US" dirty="0">
                <a:solidFill>
                  <a:srgbClr val="B6897C"/>
                </a:solidFill>
                <a:latin typeface="Aileron Bold"/>
              </a:rPr>
              <a:t>Efficient stock management is the cornerstone of successful businesses, ensuring the right balance between product availability and cost control.</a:t>
            </a:r>
          </a:p>
        </p:txBody>
      </p:sp>
      <p:sp>
        <p:nvSpPr>
          <p:cNvPr id="6" name="AutoShape 6"/>
          <p:cNvSpPr/>
          <p:nvPr/>
        </p:nvSpPr>
        <p:spPr>
          <a:xfrm>
            <a:off x="8224651" y="6183484"/>
            <a:ext cx="8693378" cy="0"/>
          </a:xfrm>
          <a:prstGeom prst="line">
            <a:avLst/>
          </a:prstGeom>
          <a:ln w="9525" cap="rnd">
            <a:solidFill>
              <a:srgbClr val="B6897C"/>
            </a:solidFill>
            <a:prstDash val="solid"/>
            <a:headEnd type="none" w="sm" len="sm"/>
            <a:tailEnd type="none" w="sm" len="sm"/>
          </a:ln>
        </p:spPr>
      </p:sp>
      <p:sp>
        <p:nvSpPr>
          <p:cNvPr id="7" name="TextBox 7"/>
          <p:cNvSpPr txBox="1"/>
          <p:nvPr/>
        </p:nvSpPr>
        <p:spPr>
          <a:xfrm>
            <a:off x="17199848" y="9172575"/>
            <a:ext cx="538480"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25808" y="9035776"/>
            <a:ext cx="17036384" cy="0"/>
          </a:xfrm>
          <a:prstGeom prst="line">
            <a:avLst/>
          </a:prstGeom>
          <a:ln w="9525" cap="rnd">
            <a:solidFill>
              <a:srgbClr val="0E0D0B"/>
            </a:solidFill>
            <a:prstDash val="solid"/>
            <a:headEnd type="none" w="sm" len="sm"/>
            <a:tailEnd type="none" w="sm" len="sm"/>
          </a:ln>
        </p:spPr>
      </p:sp>
      <p:grpSp>
        <p:nvGrpSpPr>
          <p:cNvPr id="3" name="Group 3"/>
          <p:cNvGrpSpPr>
            <a:grpSpLocks noChangeAspect="1"/>
          </p:cNvGrpSpPr>
          <p:nvPr/>
        </p:nvGrpSpPr>
        <p:grpSpPr>
          <a:xfrm>
            <a:off x="205767" y="1665666"/>
            <a:ext cx="9890294" cy="5672953"/>
            <a:chOff x="0" y="0"/>
            <a:chExt cx="7981950" cy="4578350"/>
          </a:xfrm>
        </p:grpSpPr>
        <p:sp>
          <p:nvSpPr>
            <p:cNvPr id="4" name="Freeform 4"/>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5" name="Freeform 5"/>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6" name="Freeform 6"/>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E9E9E9"/>
            </a:solidFill>
          </p:spPr>
        </p:sp>
        <p:sp>
          <p:nvSpPr>
            <p:cNvPr id="7" name="Freeform 7"/>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0E0D0B"/>
            </a:solidFill>
          </p:spPr>
        </p:sp>
        <p:sp>
          <p:nvSpPr>
            <p:cNvPr id="8" name="Freeform 8"/>
            <p:cNvSpPr/>
            <p:nvPr/>
          </p:nvSpPr>
          <p:spPr>
            <a:xfrm rot="-24000">
              <a:off x="949505" y="255769"/>
              <a:ext cx="6081669" cy="3831862"/>
            </a:xfrm>
            <a:custGeom>
              <a:avLst/>
              <a:gdLst/>
              <a:ahLst/>
              <a:cxnLst/>
              <a:rect l="l" t="t" r="r" b="b"/>
              <a:pathLst>
                <a:path w="6081669" h="3831862">
                  <a:moveTo>
                    <a:pt x="26457" y="0"/>
                  </a:moveTo>
                  <a:lnTo>
                    <a:pt x="6081669" y="42274"/>
                  </a:lnTo>
                  <a:lnTo>
                    <a:pt x="6055213" y="3831862"/>
                  </a:lnTo>
                  <a:lnTo>
                    <a:pt x="0" y="3789588"/>
                  </a:lnTo>
                  <a:close/>
                </a:path>
              </a:pathLst>
            </a:custGeom>
            <a:blipFill>
              <a:blip r:embed="rId2"/>
              <a:stretch>
                <a:fillRect l="-1975" r="-1920" b="-18114"/>
              </a:stretch>
            </a:blipFill>
          </p:spPr>
        </p:sp>
      </p:grpSp>
      <p:sp>
        <p:nvSpPr>
          <p:cNvPr id="9" name="TextBox 9"/>
          <p:cNvSpPr txBox="1"/>
          <p:nvPr/>
        </p:nvSpPr>
        <p:spPr>
          <a:xfrm>
            <a:off x="3505200" y="7598939"/>
            <a:ext cx="2344197" cy="464820"/>
          </a:xfrm>
          <a:prstGeom prst="rect">
            <a:avLst/>
          </a:prstGeom>
        </p:spPr>
        <p:txBody>
          <a:bodyPr wrap="square" lIns="0" tIns="0" rIns="0" bIns="0" rtlCol="0" anchor="t">
            <a:spAutoFit/>
          </a:bodyPr>
          <a:lstStyle/>
          <a:p>
            <a:pPr algn="ctr">
              <a:lnSpc>
                <a:spcPts val="3779"/>
              </a:lnSpc>
              <a:spcBef>
                <a:spcPct val="0"/>
              </a:spcBef>
            </a:pPr>
            <a:r>
              <a:rPr lang="en-US" sz="2700" u="sng" dirty="0">
                <a:solidFill>
                  <a:srgbClr val="0E0D0B"/>
                </a:solidFill>
                <a:latin typeface="Glacial Indifference Bold"/>
              </a:rPr>
              <a:t>Login Page</a:t>
            </a:r>
          </a:p>
        </p:txBody>
      </p:sp>
      <p:sp>
        <p:nvSpPr>
          <p:cNvPr id="10" name="TextBox 10"/>
          <p:cNvSpPr txBox="1"/>
          <p:nvPr/>
        </p:nvSpPr>
        <p:spPr>
          <a:xfrm>
            <a:off x="11896351" y="7598939"/>
            <a:ext cx="3551442" cy="464820"/>
          </a:xfrm>
          <a:prstGeom prst="rect">
            <a:avLst/>
          </a:prstGeom>
        </p:spPr>
        <p:txBody>
          <a:bodyPr lIns="0" tIns="0" rIns="0" bIns="0" rtlCol="0" anchor="t">
            <a:spAutoFit/>
          </a:bodyPr>
          <a:lstStyle/>
          <a:p>
            <a:pPr algn="ctr">
              <a:lnSpc>
                <a:spcPts val="3779"/>
              </a:lnSpc>
              <a:spcBef>
                <a:spcPct val="0"/>
              </a:spcBef>
            </a:pPr>
            <a:r>
              <a:rPr lang="en-US" sz="2700" u="sng">
                <a:solidFill>
                  <a:srgbClr val="000000"/>
                </a:solidFill>
                <a:latin typeface="Glacial Indifference Bold"/>
              </a:rPr>
              <a:t>Home Page</a:t>
            </a:r>
          </a:p>
        </p:txBody>
      </p:sp>
      <p:grpSp>
        <p:nvGrpSpPr>
          <p:cNvPr id="11" name="Group 11"/>
          <p:cNvGrpSpPr>
            <a:grpSpLocks noChangeAspect="1"/>
          </p:cNvGrpSpPr>
          <p:nvPr/>
        </p:nvGrpSpPr>
        <p:grpSpPr>
          <a:xfrm>
            <a:off x="8524397" y="1665666"/>
            <a:ext cx="9890294" cy="5672953"/>
            <a:chOff x="0" y="0"/>
            <a:chExt cx="7981950" cy="4578350"/>
          </a:xfrm>
        </p:grpSpPr>
        <p:sp>
          <p:nvSpPr>
            <p:cNvPr id="12" name="Freeform 12"/>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13" name="Freeform 13"/>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14" name="Freeform 14"/>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15" name="Freeform 15"/>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000000"/>
            </a:solidFill>
          </p:spPr>
        </p:sp>
        <p:sp>
          <p:nvSpPr>
            <p:cNvPr id="16" name="Freeform 16"/>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l="-342" r="-342"/>
              </a:stretch>
            </a:blipFill>
          </p:spPr>
        </p:sp>
      </p:grpSp>
      <p:sp>
        <p:nvSpPr>
          <p:cNvPr id="17" name="TextBox 17"/>
          <p:cNvSpPr txBox="1"/>
          <p:nvPr/>
        </p:nvSpPr>
        <p:spPr>
          <a:xfrm>
            <a:off x="17220303" y="9172575"/>
            <a:ext cx="673110" cy="771525"/>
          </a:xfrm>
          <a:prstGeom prst="rect">
            <a:avLst/>
          </a:prstGeom>
        </p:spPr>
        <p:txBody>
          <a:bodyPr wrap="square" lIns="0" tIns="0" rIns="0" bIns="0" rtlCol="0" anchor="t">
            <a:spAutoFit/>
          </a:bodyPr>
          <a:lstStyle/>
          <a:p>
            <a:pPr algn="ctr">
              <a:lnSpc>
                <a:spcPts val="6299"/>
              </a:lnSpc>
              <a:spcBef>
                <a:spcPct val="0"/>
              </a:spcBef>
            </a:pPr>
            <a:r>
              <a:rPr lang="en-US" sz="4500" dirty="0">
                <a:solidFill>
                  <a:srgbClr val="000000"/>
                </a:solidFill>
                <a:latin typeface="Cormorant Garamond Bold"/>
              </a:rPr>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897043" y="9263062"/>
            <a:ext cx="16493914" cy="53915"/>
          </a:xfrm>
          <a:prstGeom prst="line">
            <a:avLst/>
          </a:prstGeom>
          <a:ln w="9525" cap="rnd">
            <a:solidFill>
              <a:srgbClr val="000000"/>
            </a:solidFill>
            <a:prstDash val="solid"/>
            <a:headEnd type="none" w="sm" len="sm"/>
            <a:tailEnd type="none" w="sm" len="sm"/>
          </a:ln>
        </p:spPr>
      </p:sp>
      <p:sp>
        <p:nvSpPr>
          <p:cNvPr id="3" name="TextBox 3"/>
          <p:cNvSpPr txBox="1"/>
          <p:nvPr/>
        </p:nvSpPr>
        <p:spPr>
          <a:xfrm>
            <a:off x="2743200" y="7944370"/>
            <a:ext cx="3608999" cy="464820"/>
          </a:xfrm>
          <a:prstGeom prst="rect">
            <a:avLst/>
          </a:prstGeom>
        </p:spPr>
        <p:txBody>
          <a:bodyPr wrap="square" lIns="0" tIns="0" rIns="0" bIns="0" rtlCol="0" anchor="t">
            <a:spAutoFit/>
          </a:bodyPr>
          <a:lstStyle/>
          <a:p>
            <a:pPr algn="ctr">
              <a:lnSpc>
                <a:spcPts val="3779"/>
              </a:lnSpc>
              <a:spcBef>
                <a:spcPct val="0"/>
              </a:spcBef>
            </a:pPr>
            <a:r>
              <a:rPr lang="en-US" sz="2700" u="sng" dirty="0">
                <a:solidFill>
                  <a:srgbClr val="000000"/>
                </a:solidFill>
                <a:latin typeface="Glacial Indifference Bold"/>
              </a:rPr>
              <a:t> Employee Details</a:t>
            </a:r>
          </a:p>
        </p:txBody>
      </p:sp>
      <p:sp>
        <p:nvSpPr>
          <p:cNvPr id="4" name="TextBox 4"/>
          <p:cNvSpPr txBox="1"/>
          <p:nvPr/>
        </p:nvSpPr>
        <p:spPr>
          <a:xfrm>
            <a:off x="12324719" y="7944370"/>
            <a:ext cx="2646998" cy="464820"/>
          </a:xfrm>
          <a:prstGeom prst="rect">
            <a:avLst/>
          </a:prstGeom>
        </p:spPr>
        <p:txBody>
          <a:bodyPr lIns="0" tIns="0" rIns="0" bIns="0" rtlCol="0" anchor="t">
            <a:spAutoFit/>
          </a:bodyPr>
          <a:lstStyle/>
          <a:p>
            <a:pPr algn="ctr">
              <a:lnSpc>
                <a:spcPts val="3779"/>
              </a:lnSpc>
              <a:spcBef>
                <a:spcPct val="0"/>
              </a:spcBef>
            </a:pPr>
            <a:r>
              <a:rPr lang="en-US" sz="2700" u="sng">
                <a:solidFill>
                  <a:srgbClr val="000000"/>
                </a:solidFill>
                <a:latin typeface="Glacial Indifference Bold"/>
              </a:rPr>
              <a:t>Inventory Details</a:t>
            </a:r>
          </a:p>
        </p:txBody>
      </p:sp>
      <p:grpSp>
        <p:nvGrpSpPr>
          <p:cNvPr id="5" name="Group 5"/>
          <p:cNvGrpSpPr>
            <a:grpSpLocks noChangeAspect="1"/>
          </p:cNvGrpSpPr>
          <p:nvPr/>
        </p:nvGrpSpPr>
        <p:grpSpPr>
          <a:xfrm>
            <a:off x="178510" y="1818066"/>
            <a:ext cx="9890294" cy="5672953"/>
            <a:chOff x="0" y="0"/>
            <a:chExt cx="7981950" cy="4578350"/>
          </a:xfrm>
        </p:grpSpPr>
        <p:sp>
          <p:nvSpPr>
            <p:cNvPr id="6" name="Freeform 6"/>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7" name="Freeform 7"/>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8" name="Freeform 8"/>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9" name="Freeform 9"/>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10" name="Freeform 10"/>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2"/>
              <a:stretch>
                <a:fillRect l="-2739" r="-1306"/>
              </a:stretch>
            </a:blipFill>
          </p:spPr>
        </p:sp>
      </p:grpSp>
      <p:grpSp>
        <p:nvGrpSpPr>
          <p:cNvPr id="11" name="Group 11"/>
          <p:cNvGrpSpPr>
            <a:grpSpLocks noChangeAspect="1"/>
          </p:cNvGrpSpPr>
          <p:nvPr/>
        </p:nvGrpSpPr>
        <p:grpSpPr>
          <a:xfrm>
            <a:off x="8397706" y="1818066"/>
            <a:ext cx="9890294" cy="5672953"/>
            <a:chOff x="0" y="0"/>
            <a:chExt cx="7981950" cy="4578350"/>
          </a:xfrm>
        </p:grpSpPr>
        <p:sp>
          <p:nvSpPr>
            <p:cNvPr id="12" name="Freeform 12"/>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13" name="Freeform 13"/>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14" name="Freeform 14"/>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15" name="Freeform 15"/>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16" name="Freeform 16"/>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t="-497" b="-497"/>
              </a:stretch>
            </a:blipFill>
          </p:spPr>
        </p:sp>
      </p:grpSp>
      <p:sp>
        <p:nvSpPr>
          <p:cNvPr id="17" name="TextBox 17"/>
          <p:cNvSpPr txBox="1"/>
          <p:nvPr/>
        </p:nvSpPr>
        <p:spPr>
          <a:xfrm>
            <a:off x="17093611" y="9172575"/>
            <a:ext cx="846785" cy="771525"/>
          </a:xfrm>
          <a:prstGeom prst="rect">
            <a:avLst/>
          </a:prstGeom>
        </p:spPr>
        <p:txBody>
          <a:bodyPr wrap="square" lIns="0" tIns="0" rIns="0" bIns="0" rtlCol="0" anchor="t">
            <a:spAutoFit/>
          </a:bodyPr>
          <a:lstStyle/>
          <a:p>
            <a:pPr algn="ctr">
              <a:lnSpc>
                <a:spcPts val="6299"/>
              </a:lnSpc>
              <a:spcBef>
                <a:spcPct val="0"/>
              </a:spcBef>
            </a:pPr>
            <a:r>
              <a:rPr lang="en-US" sz="4500">
                <a:solidFill>
                  <a:srgbClr val="000000"/>
                </a:solidFill>
                <a:latin typeface="Cormorant Garamond Bold"/>
              </a:rPr>
              <a:t>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83907" y="7730048"/>
            <a:ext cx="9014171" cy="464820"/>
          </a:xfrm>
          <a:prstGeom prst="rect">
            <a:avLst/>
          </a:prstGeom>
        </p:spPr>
        <p:txBody>
          <a:bodyPr lIns="0" tIns="0" rIns="0" bIns="0" rtlCol="0" anchor="t">
            <a:spAutoFit/>
          </a:bodyPr>
          <a:lstStyle/>
          <a:p>
            <a:pPr algn="ctr">
              <a:lnSpc>
                <a:spcPts val="3779"/>
              </a:lnSpc>
              <a:spcBef>
                <a:spcPct val="0"/>
              </a:spcBef>
            </a:pPr>
            <a:r>
              <a:rPr lang="en-US" sz="2700" u="sng">
                <a:solidFill>
                  <a:srgbClr val="000000"/>
                </a:solidFill>
                <a:latin typeface="Glacial Indifference Bold"/>
              </a:rPr>
              <a:t>Inventory Master</a:t>
            </a:r>
          </a:p>
        </p:txBody>
      </p:sp>
      <p:sp>
        <p:nvSpPr>
          <p:cNvPr id="3" name="AutoShape 3"/>
          <p:cNvSpPr/>
          <p:nvPr/>
        </p:nvSpPr>
        <p:spPr>
          <a:xfrm>
            <a:off x="712073" y="8676462"/>
            <a:ext cx="17036384" cy="0"/>
          </a:xfrm>
          <a:prstGeom prst="line">
            <a:avLst/>
          </a:prstGeom>
          <a:ln w="9525" cap="rnd">
            <a:solidFill>
              <a:srgbClr val="000000"/>
            </a:solidFill>
            <a:prstDash val="solid"/>
            <a:headEnd type="none" w="sm" len="sm"/>
            <a:tailEnd type="none" w="sm" len="sm"/>
          </a:ln>
        </p:spPr>
      </p:sp>
      <p:grpSp>
        <p:nvGrpSpPr>
          <p:cNvPr id="4" name="Group 4"/>
          <p:cNvGrpSpPr>
            <a:grpSpLocks noChangeAspect="1"/>
          </p:cNvGrpSpPr>
          <p:nvPr/>
        </p:nvGrpSpPr>
        <p:grpSpPr>
          <a:xfrm>
            <a:off x="4108546" y="1365771"/>
            <a:ext cx="10364892" cy="5945177"/>
            <a:chOff x="0" y="0"/>
            <a:chExt cx="7981950" cy="4578350"/>
          </a:xfrm>
        </p:grpSpPr>
        <p:sp>
          <p:nvSpPr>
            <p:cNvPr id="5" name="Freeform 5"/>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6" name="Freeform 6"/>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7" name="Freeform 7"/>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8" name="Freeform 8"/>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9" name="Freeform 9"/>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2"/>
              <a:stretch>
                <a:fillRect t="-137" b="-137"/>
              </a:stretch>
            </a:blipFill>
          </p:spPr>
        </p:sp>
      </p:grpSp>
      <p:sp>
        <p:nvSpPr>
          <p:cNvPr id="10" name="TextBox 10"/>
          <p:cNvSpPr txBox="1"/>
          <p:nvPr/>
        </p:nvSpPr>
        <p:spPr>
          <a:xfrm>
            <a:off x="16916400" y="8976632"/>
            <a:ext cx="762476" cy="771525"/>
          </a:xfrm>
          <a:prstGeom prst="rect">
            <a:avLst/>
          </a:prstGeom>
        </p:spPr>
        <p:txBody>
          <a:bodyPr wrap="square" lIns="0" tIns="0" rIns="0" bIns="0" rtlCol="0" anchor="t">
            <a:spAutoFit/>
          </a:bodyPr>
          <a:lstStyle/>
          <a:p>
            <a:pPr algn="ctr">
              <a:lnSpc>
                <a:spcPts val="6299"/>
              </a:lnSpc>
              <a:spcBef>
                <a:spcPct val="0"/>
              </a:spcBef>
            </a:pPr>
            <a:r>
              <a:rPr lang="en-US" sz="4500">
                <a:solidFill>
                  <a:srgbClr val="000000"/>
                </a:solidFill>
                <a:latin typeface="Cormorant Garamond Bold"/>
              </a:rPr>
              <a:t>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615125" y="2503294"/>
            <a:ext cx="12771587" cy="0"/>
          </a:xfrm>
          <a:prstGeom prst="line">
            <a:avLst/>
          </a:prstGeom>
          <a:ln w="9525" cap="rnd">
            <a:solidFill>
              <a:srgbClr val="B6897C"/>
            </a:solidFill>
            <a:prstDash val="solid"/>
            <a:headEnd type="none" w="sm" len="sm"/>
            <a:tailEnd type="none" w="sm" len="sm"/>
          </a:ln>
        </p:spPr>
      </p:sp>
      <p:sp>
        <p:nvSpPr>
          <p:cNvPr id="3" name="TextBox 3"/>
          <p:cNvSpPr txBox="1"/>
          <p:nvPr/>
        </p:nvSpPr>
        <p:spPr>
          <a:xfrm>
            <a:off x="1028700" y="3602617"/>
            <a:ext cx="16230600" cy="3721147"/>
          </a:xfrm>
          <a:prstGeom prst="rect">
            <a:avLst/>
          </a:prstGeom>
        </p:spPr>
        <p:txBody>
          <a:bodyPr lIns="0" tIns="0" rIns="0" bIns="0" rtlCol="0" anchor="t">
            <a:spAutoFit/>
          </a:bodyPr>
          <a:lstStyle/>
          <a:p>
            <a:pPr algn="just">
              <a:lnSpc>
                <a:spcPts val="4200"/>
              </a:lnSpc>
            </a:pPr>
            <a:r>
              <a:rPr lang="en-US" sz="2900" dirty="0">
                <a:solidFill>
                  <a:srgbClr val="000000"/>
                </a:solidFill>
                <a:latin typeface="Aileron Bold"/>
              </a:rPr>
              <a:t>In conclusion, stock management is a fundamental element of effective business operations. It enables organizations to strike the delicate balance between meeting customer demand, controlling costs, and optimizing resources. With careful planning, data-driven decision-making, and the adoption of best practices, businesses can achieve better financial results, customer satisfaction, and long-term success in today's competitive markets. Effective stock management is not merely a logistical necessity but a strategic advantage that can drive profitability and business growth.</a:t>
            </a:r>
          </a:p>
        </p:txBody>
      </p:sp>
      <p:sp>
        <p:nvSpPr>
          <p:cNvPr id="4" name="TextBox 4"/>
          <p:cNvSpPr txBox="1"/>
          <p:nvPr/>
        </p:nvSpPr>
        <p:spPr>
          <a:xfrm>
            <a:off x="1911128" y="894985"/>
            <a:ext cx="14021272" cy="1228725"/>
          </a:xfrm>
          <a:prstGeom prst="rect">
            <a:avLst/>
          </a:prstGeom>
        </p:spPr>
        <p:txBody>
          <a:bodyPr lIns="0" tIns="0" rIns="0" bIns="0" rtlCol="0" anchor="t">
            <a:spAutoFit/>
          </a:bodyPr>
          <a:lstStyle/>
          <a:p>
            <a:pPr algn="ctr">
              <a:lnSpc>
                <a:spcPts val="9600"/>
              </a:lnSpc>
            </a:pPr>
            <a:r>
              <a:rPr lang="en-US" sz="8000">
                <a:solidFill>
                  <a:srgbClr val="B6897C"/>
                </a:solidFill>
                <a:latin typeface="Aileron Bold"/>
              </a:rPr>
              <a:t>CONCLUSION </a:t>
            </a:r>
          </a:p>
        </p:txBody>
      </p:sp>
      <p:sp>
        <p:nvSpPr>
          <p:cNvPr id="5" name="TextBox 5"/>
          <p:cNvSpPr txBox="1"/>
          <p:nvPr/>
        </p:nvSpPr>
        <p:spPr>
          <a:xfrm>
            <a:off x="16764000" y="9049591"/>
            <a:ext cx="930593" cy="771525"/>
          </a:xfrm>
          <a:prstGeom prst="rect">
            <a:avLst/>
          </a:prstGeom>
        </p:spPr>
        <p:txBody>
          <a:bodyPr wrap="square" lIns="0" tIns="0" rIns="0" bIns="0" rtlCol="0" anchor="t">
            <a:spAutoFit/>
          </a:bodyPr>
          <a:lstStyle/>
          <a:p>
            <a:pPr algn="ctr">
              <a:lnSpc>
                <a:spcPts val="6299"/>
              </a:lnSpc>
              <a:spcBef>
                <a:spcPct val="0"/>
              </a:spcBef>
            </a:pPr>
            <a:r>
              <a:rPr lang="en-US" sz="4500">
                <a:solidFill>
                  <a:srgbClr val="000000"/>
                </a:solidFill>
                <a:latin typeface="Cormorant Garamond Bold"/>
              </a:rPr>
              <a:t>13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39019" y="1714500"/>
            <a:ext cx="8209961" cy="1360501"/>
          </a:xfrm>
          <a:prstGeom prst="rect">
            <a:avLst/>
          </a:prstGeom>
        </p:spPr>
        <p:txBody>
          <a:bodyPr wrap="square" lIns="0" tIns="0" rIns="0" bIns="0" rtlCol="0" anchor="t">
            <a:spAutoFit/>
          </a:bodyPr>
          <a:lstStyle/>
          <a:p>
            <a:pPr algn="ctr">
              <a:lnSpc>
                <a:spcPts val="11620"/>
              </a:lnSpc>
            </a:pPr>
            <a:r>
              <a:rPr lang="en-US" sz="8300" dirty="0">
                <a:solidFill>
                  <a:srgbClr val="B6897C"/>
                </a:solidFill>
                <a:latin typeface="Aileron Bold"/>
              </a:rPr>
              <a:t>REFERENCES</a:t>
            </a:r>
          </a:p>
        </p:txBody>
      </p:sp>
      <p:sp>
        <p:nvSpPr>
          <p:cNvPr id="3" name="TextBox 3"/>
          <p:cNvSpPr txBox="1"/>
          <p:nvPr/>
        </p:nvSpPr>
        <p:spPr>
          <a:xfrm>
            <a:off x="1028700" y="3787904"/>
            <a:ext cx="16230600" cy="2277110"/>
          </a:xfrm>
          <a:prstGeom prst="rect">
            <a:avLst/>
          </a:prstGeom>
        </p:spPr>
        <p:txBody>
          <a:bodyPr lIns="0" tIns="0" rIns="0" bIns="0" rtlCol="0" anchor="t">
            <a:spAutoFit/>
          </a:bodyPr>
          <a:lstStyle/>
          <a:p>
            <a:pPr marL="561341" lvl="1" indent="-280670" algn="just">
              <a:lnSpc>
                <a:spcPts val="3640"/>
              </a:lnSpc>
              <a:buFont typeface="Arial"/>
              <a:buChar char="•"/>
            </a:pPr>
            <a:r>
              <a:rPr lang="en-US" sz="2600">
                <a:solidFill>
                  <a:srgbClr val="000000"/>
                </a:solidFill>
                <a:latin typeface="Aileron Bold"/>
              </a:rPr>
              <a:t>SQL Server Management studio url: </a:t>
            </a:r>
            <a:r>
              <a:rPr lang="en-US" sz="2600">
                <a:solidFill>
                  <a:srgbClr val="5E17EB"/>
                </a:solidFill>
                <a:latin typeface="Aileron Bold"/>
              </a:rPr>
              <a:t>https://learn.microsoft.com/enus/sql/ssms/download-sql-server-management-studio-ssms?view=sql-server-ver16.</a:t>
            </a:r>
          </a:p>
          <a:p>
            <a:pPr marL="561341" lvl="1" indent="-280670" algn="just">
              <a:lnSpc>
                <a:spcPts val="3640"/>
              </a:lnSpc>
              <a:buFont typeface="Arial"/>
              <a:buChar char="•"/>
            </a:pPr>
            <a:r>
              <a:rPr lang="en-US" sz="2600">
                <a:solidFill>
                  <a:srgbClr val="000000"/>
                </a:solidFill>
                <a:latin typeface="Aileron Bold"/>
              </a:rPr>
              <a:t>Visual Studio 2015: </a:t>
            </a:r>
            <a:r>
              <a:rPr lang="en-US" sz="2600">
                <a:solidFill>
                  <a:srgbClr val="5E17EB"/>
                </a:solidFill>
                <a:latin typeface="Aileron Bold"/>
              </a:rPr>
              <a:t>https://visualstudio.microsoft.com/vs/older-downloads/</a:t>
            </a:r>
          </a:p>
          <a:p>
            <a:pPr marL="561341" lvl="1" indent="-280670" algn="just">
              <a:lnSpc>
                <a:spcPts val="3640"/>
              </a:lnSpc>
              <a:buFont typeface="Arial"/>
              <a:buChar char="•"/>
            </a:pPr>
            <a:r>
              <a:rPr lang="en-US" sz="2600">
                <a:solidFill>
                  <a:srgbClr val="000000"/>
                </a:solidFill>
                <a:latin typeface="Aileron Bold"/>
              </a:rPr>
              <a:t>E-Commerce Store Inventory in Microsoft SQL Database.</a:t>
            </a:r>
          </a:p>
          <a:p>
            <a:pPr marL="561341" lvl="1" indent="-280670" algn="just">
              <a:lnSpc>
                <a:spcPts val="3640"/>
              </a:lnSpc>
              <a:buFont typeface="Arial"/>
              <a:buChar char="•"/>
            </a:pPr>
            <a:r>
              <a:rPr lang="en-US" sz="2600">
                <a:solidFill>
                  <a:srgbClr val="000000"/>
                </a:solidFill>
                <a:latin typeface="Aileron Bold"/>
              </a:rPr>
              <a:t>Web Application ASP.NET: </a:t>
            </a:r>
            <a:r>
              <a:rPr lang="en-US" sz="2600">
                <a:solidFill>
                  <a:srgbClr val="5E17EB"/>
                </a:solidFill>
                <a:latin typeface="Aileron Bold"/>
              </a:rPr>
              <a:t>https://dotnet.microsoft.com/en-us/apps/aspnet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31137" y="9357"/>
            <a:ext cx="9156863" cy="10287000"/>
          </a:xfrm>
          <a:custGeom>
            <a:avLst/>
            <a:gdLst/>
            <a:ahLst/>
            <a:cxnLst/>
            <a:rect l="l" t="t" r="r" b="b"/>
            <a:pathLst>
              <a:path w="9156863" h="10287000">
                <a:moveTo>
                  <a:pt x="0" y="0"/>
                </a:moveTo>
                <a:lnTo>
                  <a:pt x="9156863" y="0"/>
                </a:lnTo>
                <a:lnTo>
                  <a:pt x="9156863" y="10287000"/>
                </a:lnTo>
                <a:lnTo>
                  <a:pt x="0" y="10287000"/>
                </a:lnTo>
                <a:lnTo>
                  <a:pt x="0" y="0"/>
                </a:lnTo>
                <a:close/>
              </a:path>
            </a:pathLst>
          </a:custGeom>
          <a:blipFill>
            <a:blip r:embed="rId2"/>
            <a:stretch>
              <a:fillRect l="-34214" r="-34214"/>
            </a:stretch>
          </a:blipFill>
        </p:spPr>
      </p:sp>
      <p:sp>
        <p:nvSpPr>
          <p:cNvPr id="3" name="TextBox 3"/>
          <p:cNvSpPr txBox="1"/>
          <p:nvPr/>
        </p:nvSpPr>
        <p:spPr>
          <a:xfrm>
            <a:off x="1618189" y="1805708"/>
            <a:ext cx="5578317" cy="894080"/>
          </a:xfrm>
          <a:prstGeom prst="rect">
            <a:avLst/>
          </a:prstGeom>
        </p:spPr>
        <p:txBody>
          <a:bodyPr lIns="0" tIns="0" rIns="0" bIns="0" rtlCol="0" anchor="t">
            <a:spAutoFit/>
          </a:bodyPr>
          <a:lstStyle/>
          <a:p>
            <a:pPr algn="l">
              <a:lnSpc>
                <a:spcPts val="6699"/>
              </a:lnSpc>
            </a:pPr>
            <a:r>
              <a:rPr lang="en-US" sz="6699" spc="-66">
                <a:solidFill>
                  <a:srgbClr val="B6897C"/>
                </a:solidFill>
                <a:latin typeface="Aileron"/>
              </a:rPr>
              <a:t>Thank You!!</a:t>
            </a:r>
          </a:p>
        </p:txBody>
      </p:sp>
      <p:sp>
        <p:nvSpPr>
          <p:cNvPr id="4" name="TextBox 4"/>
          <p:cNvSpPr txBox="1"/>
          <p:nvPr/>
        </p:nvSpPr>
        <p:spPr>
          <a:xfrm>
            <a:off x="1618189" y="3762375"/>
            <a:ext cx="6002366" cy="1381125"/>
          </a:xfrm>
          <a:prstGeom prst="rect">
            <a:avLst/>
          </a:prstGeom>
        </p:spPr>
        <p:txBody>
          <a:bodyPr lIns="0" tIns="0" rIns="0" bIns="0" rtlCol="0" anchor="t">
            <a:spAutoFit/>
          </a:bodyPr>
          <a:lstStyle/>
          <a:p>
            <a:pPr algn="l">
              <a:lnSpc>
                <a:spcPts val="3749"/>
              </a:lnSpc>
            </a:pPr>
            <a:r>
              <a:rPr lang="en-US" sz="2499">
                <a:solidFill>
                  <a:srgbClr val="0E0D0B"/>
                </a:solidFill>
                <a:latin typeface="Aileron Bold"/>
              </a:rPr>
              <a:t>Effective stock management is a key driver of business success, ensuring profitability and customer satisfaction.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43400" y="869780"/>
            <a:ext cx="8615620" cy="1566545"/>
          </a:xfrm>
          <a:prstGeom prst="rect">
            <a:avLst/>
          </a:prstGeom>
        </p:spPr>
        <p:txBody>
          <a:bodyPr wrap="square" lIns="0" tIns="0" rIns="0" bIns="0" rtlCol="0" anchor="t">
            <a:spAutoFit/>
          </a:bodyPr>
          <a:lstStyle/>
          <a:p>
            <a:pPr algn="ctr">
              <a:lnSpc>
                <a:spcPts val="12880"/>
              </a:lnSpc>
            </a:pPr>
            <a:r>
              <a:rPr lang="en-US" sz="9200" dirty="0">
                <a:solidFill>
                  <a:srgbClr val="B6897C"/>
                </a:solidFill>
                <a:latin typeface="Aileron Bold"/>
              </a:rPr>
              <a:t>ABSTRACT</a:t>
            </a:r>
          </a:p>
        </p:txBody>
      </p:sp>
      <p:sp>
        <p:nvSpPr>
          <p:cNvPr id="3" name="TextBox 3"/>
          <p:cNvSpPr txBox="1"/>
          <p:nvPr/>
        </p:nvSpPr>
        <p:spPr>
          <a:xfrm>
            <a:off x="1028700" y="2800814"/>
            <a:ext cx="16230600" cy="5251450"/>
          </a:xfrm>
          <a:prstGeom prst="rect">
            <a:avLst/>
          </a:prstGeom>
        </p:spPr>
        <p:txBody>
          <a:bodyPr lIns="0" tIns="0" rIns="0" bIns="0" rtlCol="0" anchor="t">
            <a:spAutoFit/>
          </a:bodyPr>
          <a:lstStyle/>
          <a:p>
            <a:pPr algn="just">
              <a:lnSpc>
                <a:spcPts val="3500"/>
              </a:lnSpc>
              <a:spcBef>
                <a:spcPct val="0"/>
              </a:spcBef>
            </a:pPr>
            <a:r>
              <a:rPr lang="en-US" sz="2500">
                <a:solidFill>
                  <a:srgbClr val="000000"/>
                </a:solidFill>
                <a:latin typeface="Aileron Bold"/>
              </a:rPr>
              <a:t>Our innovative Stock Management System redefines inventory control, harnessing state-of-the-art technologies like barcode scanning and instantaneous data processing. Featuring robust functionalities such as inventory tracking, order orchestration, and comprehensive analytics, it empowers enterprises with unprecedented command over their stock. Through its user-friendly interface and scalable infrastructure, the system ensures meticulous inventory accuracy, effectively mitigating stock shortages and averting surplus inventory. Enterprises stand to reap the rewards of optimized order fulfillment and proactive inventory management, yielding enhanced operational efficiency and significant cost reductions. This system emerges as a cornerstone solution for enterprises spanning diverse industries, furnishing invaluable insights and fostering enduring competitive advantages. Future iterations may seamlessly integrate advanced analytics for predictive inventory optimization, amplifying its transformative potential for enterprises committed to operational excellence. Embrace the evolution of inventory oversight with our Stock Management System and reimagine the management of your inventory assets.</a:t>
            </a:r>
          </a:p>
        </p:txBody>
      </p:sp>
      <p:sp>
        <p:nvSpPr>
          <p:cNvPr id="4" name="AutoShape 4"/>
          <p:cNvSpPr/>
          <p:nvPr/>
        </p:nvSpPr>
        <p:spPr>
          <a:xfrm>
            <a:off x="2407755" y="8379776"/>
            <a:ext cx="15880245" cy="0"/>
          </a:xfrm>
          <a:prstGeom prst="line">
            <a:avLst/>
          </a:prstGeom>
          <a:ln w="9525" cap="rnd">
            <a:solidFill>
              <a:srgbClr val="B6897C"/>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81007" y="909109"/>
            <a:ext cx="11667245" cy="1257300"/>
          </a:xfrm>
          <a:prstGeom prst="rect">
            <a:avLst/>
          </a:prstGeom>
        </p:spPr>
        <p:txBody>
          <a:bodyPr lIns="0" tIns="0" rIns="0" bIns="0" rtlCol="0" anchor="t">
            <a:spAutoFit/>
          </a:bodyPr>
          <a:lstStyle/>
          <a:p>
            <a:pPr algn="ctr">
              <a:lnSpc>
                <a:spcPts val="9959"/>
              </a:lnSpc>
            </a:pPr>
            <a:r>
              <a:rPr lang="en-US" sz="8299">
                <a:solidFill>
                  <a:srgbClr val="B6897C"/>
                </a:solidFill>
                <a:latin typeface="Aileron Bold"/>
              </a:rPr>
              <a:t>CONTENTS</a:t>
            </a:r>
          </a:p>
        </p:txBody>
      </p:sp>
      <p:sp>
        <p:nvSpPr>
          <p:cNvPr id="3" name="TextBox 3"/>
          <p:cNvSpPr txBox="1"/>
          <p:nvPr/>
        </p:nvSpPr>
        <p:spPr>
          <a:xfrm>
            <a:off x="1968449" y="2877243"/>
            <a:ext cx="15015703" cy="6267451"/>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000000"/>
                </a:solidFill>
                <a:latin typeface="Aileron Bold"/>
              </a:rPr>
              <a:t>Abstract</a:t>
            </a:r>
          </a:p>
          <a:p>
            <a:pPr marL="647698" lvl="1" indent="-323849" algn="l">
              <a:lnSpc>
                <a:spcPts val="4199"/>
              </a:lnSpc>
              <a:buFont typeface="Arial"/>
              <a:buChar char="•"/>
            </a:pPr>
            <a:r>
              <a:rPr lang="en-US" sz="2999">
                <a:solidFill>
                  <a:srgbClr val="000000"/>
                </a:solidFill>
                <a:latin typeface="Aileron Bold"/>
              </a:rPr>
              <a:t>Introduction</a:t>
            </a:r>
          </a:p>
          <a:p>
            <a:pPr marL="647698" lvl="1" indent="-323849" algn="l">
              <a:lnSpc>
                <a:spcPts val="4199"/>
              </a:lnSpc>
              <a:buFont typeface="Arial"/>
              <a:buChar char="•"/>
            </a:pPr>
            <a:r>
              <a:rPr lang="en-US" sz="2999">
                <a:solidFill>
                  <a:srgbClr val="000000"/>
                </a:solidFill>
                <a:latin typeface="Aileron Bold"/>
              </a:rPr>
              <a:t>What is Stock Management?</a:t>
            </a:r>
          </a:p>
          <a:p>
            <a:pPr marL="647698" lvl="1" indent="-323849" algn="l">
              <a:lnSpc>
                <a:spcPts val="4199"/>
              </a:lnSpc>
              <a:buFont typeface="Arial"/>
              <a:buChar char="•"/>
            </a:pPr>
            <a:r>
              <a:rPr lang="en-US" sz="2999">
                <a:solidFill>
                  <a:srgbClr val="000000"/>
                </a:solidFill>
                <a:latin typeface="Aileron Bold"/>
              </a:rPr>
              <a:t>Why we use Stock Management?</a:t>
            </a:r>
          </a:p>
          <a:p>
            <a:pPr marL="647698" lvl="1" indent="-323849" algn="l">
              <a:lnSpc>
                <a:spcPts val="4199"/>
              </a:lnSpc>
              <a:buFont typeface="Arial"/>
              <a:buChar char="•"/>
            </a:pPr>
            <a:r>
              <a:rPr lang="en-US" sz="2999">
                <a:solidFill>
                  <a:srgbClr val="000000"/>
                </a:solidFill>
                <a:latin typeface="Aileron Bold"/>
              </a:rPr>
              <a:t>Problem Statement</a:t>
            </a:r>
          </a:p>
          <a:p>
            <a:pPr marL="647698" lvl="1" indent="-323849" algn="l">
              <a:lnSpc>
                <a:spcPts val="4199"/>
              </a:lnSpc>
              <a:buFont typeface="Arial"/>
              <a:buChar char="•"/>
            </a:pPr>
            <a:r>
              <a:rPr lang="en-US" sz="2999">
                <a:solidFill>
                  <a:srgbClr val="000000"/>
                </a:solidFill>
                <a:latin typeface="Aileron Bold"/>
              </a:rPr>
              <a:t>System Requirements and Specification</a:t>
            </a:r>
          </a:p>
          <a:p>
            <a:pPr marL="647698" lvl="1" indent="-323849" algn="l">
              <a:lnSpc>
                <a:spcPts val="4199"/>
              </a:lnSpc>
              <a:buFont typeface="Arial"/>
              <a:buChar char="•"/>
            </a:pPr>
            <a:r>
              <a:rPr lang="en-US" sz="2999">
                <a:solidFill>
                  <a:srgbClr val="000000"/>
                </a:solidFill>
                <a:latin typeface="Aileron Bold"/>
              </a:rPr>
              <a:t>Stock Management Flow Chart.</a:t>
            </a:r>
          </a:p>
          <a:p>
            <a:pPr marL="647698" lvl="1" indent="-323849" algn="l">
              <a:lnSpc>
                <a:spcPts val="4199"/>
              </a:lnSpc>
              <a:buFont typeface="Arial"/>
              <a:buChar char="•"/>
            </a:pPr>
            <a:r>
              <a:rPr lang="en-US" sz="2999">
                <a:solidFill>
                  <a:srgbClr val="000000"/>
                </a:solidFill>
                <a:latin typeface="Aileron Bold"/>
              </a:rPr>
              <a:t>Importance of Stock Management.</a:t>
            </a:r>
          </a:p>
          <a:p>
            <a:pPr marL="647698" lvl="1" indent="-323849" algn="l">
              <a:lnSpc>
                <a:spcPts val="4199"/>
              </a:lnSpc>
              <a:buFont typeface="Arial"/>
              <a:buChar char="•"/>
            </a:pPr>
            <a:r>
              <a:rPr lang="en-US" sz="2999">
                <a:solidFill>
                  <a:srgbClr val="000000"/>
                </a:solidFill>
                <a:latin typeface="Aileron Bold"/>
              </a:rPr>
              <a:t>Disadvantages of Stock Management?</a:t>
            </a:r>
          </a:p>
          <a:p>
            <a:pPr marL="647698" lvl="1" indent="-323849" algn="l">
              <a:lnSpc>
                <a:spcPts val="4199"/>
              </a:lnSpc>
              <a:buFont typeface="Arial"/>
              <a:buChar char="•"/>
            </a:pPr>
            <a:r>
              <a:rPr lang="en-US" sz="2999">
                <a:solidFill>
                  <a:srgbClr val="000000"/>
                </a:solidFill>
                <a:latin typeface="Aileron Bold"/>
              </a:rPr>
              <a:t>Results</a:t>
            </a:r>
          </a:p>
          <a:p>
            <a:pPr marL="647698" lvl="1" indent="-323849" algn="l">
              <a:lnSpc>
                <a:spcPts val="4199"/>
              </a:lnSpc>
              <a:buFont typeface="Arial"/>
              <a:buChar char="•"/>
            </a:pPr>
            <a:r>
              <a:rPr lang="en-US" sz="2999">
                <a:solidFill>
                  <a:srgbClr val="000000"/>
                </a:solidFill>
                <a:latin typeface="Aileron Bold"/>
              </a:rPr>
              <a:t>Conclusion</a:t>
            </a:r>
          </a:p>
          <a:p>
            <a:pPr marL="647698" lvl="1" indent="-323849" algn="l">
              <a:lnSpc>
                <a:spcPts val="4199"/>
              </a:lnSpc>
              <a:buFont typeface="Arial"/>
              <a:buChar char="•"/>
            </a:pPr>
            <a:r>
              <a:rPr lang="en-US" sz="2999">
                <a:solidFill>
                  <a:srgbClr val="000000"/>
                </a:solidFill>
                <a:latin typeface="Aileron Bold"/>
              </a:rPr>
              <a:t>References</a:t>
            </a:r>
          </a:p>
        </p:txBody>
      </p:sp>
      <p:sp>
        <p:nvSpPr>
          <p:cNvPr id="4" name="AutoShape 4"/>
          <p:cNvSpPr/>
          <p:nvPr/>
        </p:nvSpPr>
        <p:spPr>
          <a:xfrm>
            <a:off x="1203877" y="2552171"/>
            <a:ext cx="15880245" cy="0"/>
          </a:xfrm>
          <a:prstGeom prst="line">
            <a:avLst/>
          </a:prstGeom>
          <a:ln w="9525" cap="rnd">
            <a:solidFill>
              <a:srgbClr val="B6897C"/>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93313" y="1083628"/>
            <a:ext cx="9178540" cy="1417949"/>
          </a:xfrm>
          <a:prstGeom prst="rect">
            <a:avLst/>
          </a:prstGeom>
        </p:spPr>
        <p:txBody>
          <a:bodyPr lIns="0" tIns="0" rIns="0" bIns="0" rtlCol="0" anchor="t">
            <a:spAutoFit/>
          </a:bodyPr>
          <a:lstStyle/>
          <a:p>
            <a:pPr algn="ctr">
              <a:lnSpc>
                <a:spcPts val="11620"/>
              </a:lnSpc>
            </a:pPr>
            <a:r>
              <a:rPr lang="en-US" sz="8300">
                <a:solidFill>
                  <a:srgbClr val="B6897C"/>
                </a:solidFill>
                <a:latin typeface="Aileron Bold"/>
              </a:rPr>
              <a:t>INTRODUCTION</a:t>
            </a:r>
          </a:p>
        </p:txBody>
      </p:sp>
      <p:sp>
        <p:nvSpPr>
          <p:cNvPr id="3" name="TextBox 3"/>
          <p:cNvSpPr txBox="1"/>
          <p:nvPr/>
        </p:nvSpPr>
        <p:spPr>
          <a:xfrm>
            <a:off x="1028700" y="3568311"/>
            <a:ext cx="16230600" cy="4563110"/>
          </a:xfrm>
          <a:prstGeom prst="rect">
            <a:avLst/>
          </a:prstGeom>
        </p:spPr>
        <p:txBody>
          <a:bodyPr lIns="0" tIns="0" rIns="0" bIns="0" rtlCol="0" anchor="t">
            <a:spAutoFit/>
          </a:bodyPr>
          <a:lstStyle/>
          <a:p>
            <a:pPr marL="561341" lvl="1" indent="-280670" algn="just">
              <a:lnSpc>
                <a:spcPts val="3640"/>
              </a:lnSpc>
              <a:buFont typeface="Arial"/>
              <a:buChar char="•"/>
            </a:pPr>
            <a:r>
              <a:rPr lang="en-US" sz="2600">
                <a:solidFill>
                  <a:srgbClr val="000000"/>
                </a:solidFill>
                <a:latin typeface="Aileron Bold"/>
              </a:rPr>
              <a:t>SQL Server Management Studio Functionality: SSMS simplifies tasks like creating, modifying, and deleting databases and objects, with a robust SQL query editor.</a:t>
            </a:r>
          </a:p>
          <a:p>
            <a:pPr marL="561341" lvl="1" indent="-280670" algn="just">
              <a:lnSpc>
                <a:spcPts val="3640"/>
              </a:lnSpc>
              <a:buFont typeface="Arial"/>
              <a:buChar char="•"/>
            </a:pPr>
            <a:r>
              <a:rPr lang="en-US" sz="2600">
                <a:solidFill>
                  <a:srgbClr val="000000"/>
                </a:solidFill>
                <a:latin typeface="Aileron Bold"/>
              </a:rPr>
              <a:t>Visual Database Design: It offers visual database design features for schema management.</a:t>
            </a:r>
          </a:p>
          <a:p>
            <a:pPr marL="561341" lvl="1" indent="-280670" algn="just">
              <a:lnSpc>
                <a:spcPts val="3640"/>
              </a:lnSpc>
              <a:buFont typeface="Arial"/>
              <a:buChar char="•"/>
            </a:pPr>
            <a:r>
              <a:rPr lang="en-US" sz="2600">
                <a:solidFill>
                  <a:srgbClr val="000000"/>
                </a:solidFill>
                <a:latin typeface="Aileron Bold"/>
              </a:rPr>
              <a:t>Data Import/Export: Streamlines data import/export operations for efficient data movement.</a:t>
            </a:r>
          </a:p>
          <a:p>
            <a:pPr marL="561341" lvl="1" indent="-280670" algn="just">
              <a:lnSpc>
                <a:spcPts val="3640"/>
              </a:lnSpc>
              <a:buFont typeface="Arial"/>
              <a:buChar char="•"/>
            </a:pPr>
            <a:r>
              <a:rPr lang="en-US" sz="2600">
                <a:solidFill>
                  <a:srgbClr val="000000"/>
                </a:solidFill>
                <a:latin typeface="Aileron Bold"/>
              </a:rPr>
              <a:t>Performance Optimization: Tools for performance optimization enhance database efficiency.</a:t>
            </a:r>
          </a:p>
          <a:p>
            <a:pPr marL="561341" lvl="1" indent="-280670" algn="just">
              <a:lnSpc>
                <a:spcPts val="3640"/>
              </a:lnSpc>
              <a:buFont typeface="Arial"/>
              <a:buChar char="•"/>
            </a:pPr>
            <a:r>
              <a:rPr lang="en-US" sz="2600">
                <a:solidFill>
                  <a:srgbClr val="000000"/>
                </a:solidFill>
                <a:latin typeface="Aileron Bold"/>
              </a:rPr>
              <a:t>Security Management: Capabilities for security management ensure data protection.</a:t>
            </a:r>
          </a:p>
          <a:p>
            <a:pPr marL="561341" lvl="1" indent="-280670" algn="just">
              <a:lnSpc>
                <a:spcPts val="3640"/>
              </a:lnSpc>
              <a:buFont typeface="Arial"/>
              <a:buChar char="•"/>
            </a:pPr>
            <a:r>
              <a:rPr lang="en-US" sz="2600">
                <a:solidFill>
                  <a:srgbClr val="000000"/>
                </a:solidFill>
                <a:latin typeface="Aileron Bold"/>
              </a:rPr>
              <a:t>Integration with Azure and Microsoft Products: Seamlessly integrates with Azure and other Microsoft products for comprehensive management.</a:t>
            </a:r>
          </a:p>
          <a:p>
            <a:pPr marL="561341" lvl="1" indent="-280670" algn="just">
              <a:lnSpc>
                <a:spcPts val="3640"/>
              </a:lnSpc>
              <a:buFont typeface="Arial"/>
              <a:buChar char="•"/>
            </a:pPr>
            <a:r>
              <a:rPr lang="en-US" sz="2600">
                <a:solidFill>
                  <a:srgbClr val="000000"/>
                </a:solidFill>
                <a:latin typeface="Aileron Bold"/>
              </a:rPr>
              <a:t>Extensibility and Version Control: Supports extensibility with custom add-ins and integration with version control systems like Git for efficient tracking of changes.</a:t>
            </a:r>
          </a:p>
        </p:txBody>
      </p:sp>
      <p:sp>
        <p:nvSpPr>
          <p:cNvPr id="4" name="AutoShape 4"/>
          <p:cNvSpPr/>
          <p:nvPr/>
        </p:nvSpPr>
        <p:spPr>
          <a:xfrm>
            <a:off x="1203877" y="2718610"/>
            <a:ext cx="15880245" cy="0"/>
          </a:xfrm>
          <a:prstGeom prst="line">
            <a:avLst/>
          </a:prstGeom>
          <a:ln w="9525" cap="rnd">
            <a:solidFill>
              <a:srgbClr val="B6897C"/>
            </a:solidFill>
            <a:prstDash val="solid"/>
            <a:headEnd type="none" w="sm" len="sm"/>
            <a:tailEnd type="none" w="sm" len="sm"/>
          </a:ln>
        </p:spPr>
      </p:sp>
      <p:sp>
        <p:nvSpPr>
          <p:cNvPr id="5" name="TextBox 5"/>
          <p:cNvSpPr txBox="1"/>
          <p:nvPr/>
        </p:nvSpPr>
        <p:spPr>
          <a:xfrm>
            <a:off x="17409532" y="9335654"/>
            <a:ext cx="462280" cy="762001"/>
          </a:xfrm>
          <a:prstGeom prst="rect">
            <a:avLst/>
          </a:prstGeom>
        </p:spPr>
        <p:txBody>
          <a:bodyPr lIns="0" tIns="0" rIns="0" bIns="0" rtlCol="0" anchor="t">
            <a:spAutoFit/>
          </a:bodyPr>
          <a:lstStyle/>
          <a:p>
            <a:pPr algn="ctr">
              <a:lnSpc>
                <a:spcPts val="6299"/>
              </a:lnSpc>
            </a:pPr>
            <a:r>
              <a:rPr lang="en-US" sz="4499">
                <a:solidFill>
                  <a:srgbClr val="000000"/>
                </a:solidFill>
                <a:latin typeface="Cormorant Garamond Bold"/>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07755" y="1770379"/>
            <a:ext cx="12217544" cy="1057275"/>
          </a:xfrm>
          <a:prstGeom prst="rect">
            <a:avLst/>
          </a:prstGeom>
        </p:spPr>
        <p:txBody>
          <a:bodyPr lIns="0" tIns="0" rIns="0" bIns="0" rtlCol="0" anchor="t">
            <a:spAutoFit/>
          </a:bodyPr>
          <a:lstStyle/>
          <a:p>
            <a:pPr algn="l">
              <a:lnSpc>
                <a:spcPts val="8279"/>
              </a:lnSpc>
            </a:pPr>
            <a:r>
              <a:rPr lang="en-US" sz="6899">
                <a:solidFill>
                  <a:srgbClr val="000000"/>
                </a:solidFill>
                <a:latin typeface="Aileron Bold"/>
              </a:rPr>
              <a:t>What is</a:t>
            </a:r>
            <a:r>
              <a:rPr lang="en-US" sz="6899">
                <a:solidFill>
                  <a:srgbClr val="EBB8A9"/>
                </a:solidFill>
                <a:latin typeface="Aileron Bold"/>
              </a:rPr>
              <a:t> </a:t>
            </a:r>
            <a:r>
              <a:rPr lang="en-US" sz="6899">
                <a:solidFill>
                  <a:srgbClr val="B6897C"/>
                </a:solidFill>
                <a:latin typeface="Aileron Bold"/>
              </a:rPr>
              <a:t>Stock Management?</a:t>
            </a:r>
          </a:p>
        </p:txBody>
      </p:sp>
      <p:sp>
        <p:nvSpPr>
          <p:cNvPr id="3" name="TextBox 3"/>
          <p:cNvSpPr txBox="1"/>
          <p:nvPr/>
        </p:nvSpPr>
        <p:spPr>
          <a:xfrm>
            <a:off x="2407755" y="4071621"/>
            <a:ext cx="13148494" cy="3115945"/>
          </a:xfrm>
          <a:prstGeom prst="rect">
            <a:avLst/>
          </a:prstGeom>
        </p:spPr>
        <p:txBody>
          <a:bodyPr lIns="0" tIns="0" rIns="0" bIns="0" rtlCol="0" anchor="t">
            <a:spAutoFit/>
          </a:bodyPr>
          <a:lstStyle/>
          <a:p>
            <a:pPr algn="l">
              <a:lnSpc>
                <a:spcPts val="4160"/>
              </a:lnSpc>
            </a:pPr>
            <a:r>
              <a:rPr lang="en-US" sz="2600">
                <a:solidFill>
                  <a:srgbClr val="0E0D0B"/>
                </a:solidFill>
                <a:latin typeface="Aileron Bold"/>
              </a:rPr>
              <a:t>Stock management, or inventory control, is the business fancy way of saying "having the right amount of stuff." It's like planning how many cookies to bake for a bake sale. You don't want to run out, but leftover cookies get stale. This process involves looking ahead (predicting demand), keeping track (monitoring stock levels), and taking action (reordering or adjusting stock) to hit that sweet spot of having just what you need, when you need it.</a:t>
            </a:r>
          </a:p>
        </p:txBody>
      </p:sp>
      <p:sp>
        <p:nvSpPr>
          <p:cNvPr id="4" name="AutoShape 4"/>
          <p:cNvSpPr/>
          <p:nvPr/>
        </p:nvSpPr>
        <p:spPr>
          <a:xfrm>
            <a:off x="2407755" y="3316605"/>
            <a:ext cx="15880245" cy="0"/>
          </a:xfrm>
          <a:prstGeom prst="line">
            <a:avLst/>
          </a:prstGeom>
          <a:ln w="9525" cap="rnd">
            <a:solidFill>
              <a:srgbClr val="B6897C"/>
            </a:solidFill>
            <a:prstDash val="solid"/>
            <a:headEnd type="none" w="sm" len="sm"/>
            <a:tailEnd type="none" w="sm" len="sm"/>
          </a:ln>
        </p:spPr>
      </p:sp>
      <p:sp>
        <p:nvSpPr>
          <p:cNvPr id="5" name="TextBox 5"/>
          <p:cNvSpPr txBox="1"/>
          <p:nvPr/>
        </p:nvSpPr>
        <p:spPr>
          <a:xfrm>
            <a:off x="17145000" y="9353966"/>
            <a:ext cx="793931" cy="770019"/>
          </a:xfrm>
          <a:prstGeom prst="rect">
            <a:avLst/>
          </a:prstGeom>
        </p:spPr>
        <p:txBody>
          <a:bodyPr wrap="square" lIns="0" tIns="0" rIns="0" bIns="0" rtlCol="0" anchor="t">
            <a:spAutoFit/>
          </a:bodyPr>
          <a:lstStyle/>
          <a:p>
            <a:pPr algn="ctr">
              <a:lnSpc>
                <a:spcPts val="6299"/>
              </a:lnSpc>
              <a:spcBef>
                <a:spcPct val="0"/>
              </a:spcBef>
            </a:pPr>
            <a:r>
              <a:rPr lang="en-US" sz="4499" dirty="0">
                <a:solidFill>
                  <a:srgbClr val="000000"/>
                </a:solidFill>
                <a:latin typeface="Cormorant Garamond Bold"/>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747157"/>
            <a:ext cx="16230600" cy="971550"/>
          </a:xfrm>
          <a:prstGeom prst="rect">
            <a:avLst/>
          </a:prstGeom>
        </p:spPr>
        <p:txBody>
          <a:bodyPr lIns="0" tIns="0" rIns="0" bIns="0" rtlCol="0" anchor="t">
            <a:spAutoFit/>
          </a:bodyPr>
          <a:lstStyle/>
          <a:p>
            <a:pPr algn="l">
              <a:lnSpc>
                <a:spcPts val="7680"/>
              </a:lnSpc>
            </a:pPr>
            <a:r>
              <a:rPr lang="en-US" sz="6400">
                <a:solidFill>
                  <a:srgbClr val="000000"/>
                </a:solidFill>
                <a:latin typeface="Aileron Bold"/>
              </a:rPr>
              <a:t>Why we use </a:t>
            </a:r>
            <a:r>
              <a:rPr lang="en-US" sz="6400">
                <a:solidFill>
                  <a:srgbClr val="B6897C"/>
                </a:solidFill>
                <a:latin typeface="Aileron Bold"/>
              </a:rPr>
              <a:t>Stock Management?</a:t>
            </a:r>
          </a:p>
        </p:txBody>
      </p:sp>
      <p:sp>
        <p:nvSpPr>
          <p:cNvPr id="3" name="TextBox 3"/>
          <p:cNvSpPr txBox="1"/>
          <p:nvPr/>
        </p:nvSpPr>
        <p:spPr>
          <a:xfrm>
            <a:off x="1028700" y="3513809"/>
            <a:ext cx="16230600" cy="4277640"/>
          </a:xfrm>
          <a:prstGeom prst="rect">
            <a:avLst/>
          </a:prstGeom>
        </p:spPr>
        <p:txBody>
          <a:bodyPr lIns="0" tIns="0" rIns="0" bIns="0" rtlCol="0" anchor="t">
            <a:spAutoFit/>
          </a:bodyPr>
          <a:lstStyle/>
          <a:p>
            <a:pPr algn="l">
              <a:lnSpc>
                <a:spcPts val="3099"/>
              </a:lnSpc>
              <a:spcBef>
                <a:spcPct val="0"/>
              </a:spcBef>
            </a:pPr>
            <a:r>
              <a:rPr lang="en-US" sz="2213">
                <a:solidFill>
                  <a:srgbClr val="000000"/>
                </a:solidFill>
                <a:latin typeface="Aileron Bold"/>
              </a:rPr>
              <a:t>1.Preventing Shortages: Stock management ensures that a business always has enough products or materials</a:t>
            </a:r>
          </a:p>
          <a:p>
            <a:pPr algn="l">
              <a:lnSpc>
                <a:spcPts val="3099"/>
              </a:lnSpc>
              <a:spcBef>
                <a:spcPct val="0"/>
              </a:spcBef>
            </a:pPr>
            <a:r>
              <a:rPr lang="en-US" sz="2213">
                <a:solidFill>
                  <a:srgbClr val="000000"/>
                </a:solidFill>
                <a:latin typeface="Aileron Bold"/>
              </a:rPr>
              <a:t>  available to meet customer demand, preventing situations where customers can't buy what they want.</a:t>
            </a:r>
          </a:p>
          <a:p>
            <a:pPr algn="l">
              <a:lnSpc>
                <a:spcPts val="3099"/>
              </a:lnSpc>
              <a:spcBef>
                <a:spcPct val="0"/>
              </a:spcBef>
            </a:pPr>
            <a:endParaRPr lang="en-US" sz="2213">
              <a:solidFill>
                <a:srgbClr val="000000"/>
              </a:solidFill>
              <a:latin typeface="Aileron Bold"/>
            </a:endParaRPr>
          </a:p>
          <a:p>
            <a:pPr algn="l">
              <a:lnSpc>
                <a:spcPts val="3099"/>
              </a:lnSpc>
              <a:spcBef>
                <a:spcPct val="0"/>
              </a:spcBef>
            </a:pPr>
            <a:r>
              <a:rPr lang="en-US" sz="2213">
                <a:solidFill>
                  <a:srgbClr val="000000"/>
                </a:solidFill>
                <a:latin typeface="Aileron Bold"/>
              </a:rPr>
              <a:t>2.Cost Savings: It helps control expenses by minimizing storage and holding costs associated with keeping</a:t>
            </a:r>
          </a:p>
          <a:p>
            <a:pPr algn="l">
              <a:lnSpc>
                <a:spcPts val="3099"/>
              </a:lnSpc>
              <a:spcBef>
                <a:spcPct val="0"/>
              </a:spcBef>
            </a:pPr>
            <a:r>
              <a:rPr lang="en-US" sz="2213">
                <a:solidFill>
                  <a:srgbClr val="000000"/>
                </a:solidFill>
                <a:latin typeface="Aileron Bold"/>
              </a:rPr>
              <a:t>  excess inventory. This frees up money for other business needs.</a:t>
            </a:r>
          </a:p>
          <a:p>
            <a:pPr algn="l">
              <a:lnSpc>
                <a:spcPts val="3099"/>
              </a:lnSpc>
              <a:spcBef>
                <a:spcPct val="0"/>
              </a:spcBef>
            </a:pPr>
            <a:endParaRPr lang="en-US" sz="2213">
              <a:solidFill>
                <a:srgbClr val="000000"/>
              </a:solidFill>
              <a:latin typeface="Aileron Bold"/>
            </a:endParaRPr>
          </a:p>
          <a:p>
            <a:pPr algn="l">
              <a:lnSpc>
                <a:spcPts val="3099"/>
              </a:lnSpc>
              <a:spcBef>
                <a:spcPct val="0"/>
              </a:spcBef>
            </a:pPr>
            <a:r>
              <a:rPr lang="en-US" sz="2213">
                <a:solidFill>
                  <a:srgbClr val="000000"/>
                </a:solidFill>
                <a:latin typeface="Aileron Bold"/>
              </a:rPr>
              <a:t>3.Happy Customers: Maintaining adequate stock levels keeps customers satisfied because they can find what they need when they need it, leading to repeat business.</a:t>
            </a:r>
          </a:p>
          <a:p>
            <a:pPr algn="l">
              <a:lnSpc>
                <a:spcPts val="3099"/>
              </a:lnSpc>
              <a:spcBef>
                <a:spcPct val="0"/>
              </a:spcBef>
            </a:pPr>
            <a:endParaRPr lang="en-US" sz="2213">
              <a:solidFill>
                <a:srgbClr val="000000"/>
              </a:solidFill>
              <a:latin typeface="Aileron Bold"/>
            </a:endParaRPr>
          </a:p>
          <a:p>
            <a:pPr algn="l">
              <a:lnSpc>
                <a:spcPts val="3099"/>
              </a:lnSpc>
              <a:spcBef>
                <a:spcPct val="0"/>
              </a:spcBef>
            </a:pPr>
            <a:r>
              <a:rPr lang="en-US" sz="2213">
                <a:solidFill>
                  <a:srgbClr val="000000"/>
                </a:solidFill>
                <a:latin typeface="Aileron Bold"/>
              </a:rPr>
              <a:t>5.Profit Maximization: It helps businesses make informed decisions about purchasing and pricing, ultimately maximizing profit margins.</a:t>
            </a:r>
          </a:p>
        </p:txBody>
      </p:sp>
      <p:sp>
        <p:nvSpPr>
          <p:cNvPr id="4" name="TextBox 4"/>
          <p:cNvSpPr txBox="1"/>
          <p:nvPr/>
        </p:nvSpPr>
        <p:spPr>
          <a:xfrm>
            <a:off x="16687800" y="9369672"/>
            <a:ext cx="1154675" cy="770019"/>
          </a:xfrm>
          <a:prstGeom prst="rect">
            <a:avLst/>
          </a:prstGeom>
        </p:spPr>
        <p:txBody>
          <a:bodyPr wrap="square" lIns="0" tIns="0" rIns="0" bIns="0" rtlCol="0" anchor="t">
            <a:spAutoFit/>
          </a:bodyPr>
          <a:lstStyle/>
          <a:p>
            <a:pPr algn="ctr">
              <a:lnSpc>
                <a:spcPts val="6299"/>
              </a:lnSpc>
              <a:spcBef>
                <a:spcPct val="0"/>
              </a:spcBef>
            </a:pPr>
            <a:r>
              <a:rPr lang="en-US" sz="4499" dirty="0">
                <a:solidFill>
                  <a:srgbClr val="000000"/>
                </a:solidFill>
                <a:latin typeface="Cormorant Garamond Bold"/>
              </a:rPr>
              <a:t>03</a:t>
            </a:r>
          </a:p>
        </p:txBody>
      </p:sp>
      <p:sp>
        <p:nvSpPr>
          <p:cNvPr id="5" name="AutoShape 5"/>
          <p:cNvSpPr/>
          <p:nvPr/>
        </p:nvSpPr>
        <p:spPr>
          <a:xfrm>
            <a:off x="1028700" y="3055348"/>
            <a:ext cx="16230600" cy="0"/>
          </a:xfrm>
          <a:prstGeom prst="line">
            <a:avLst/>
          </a:prstGeom>
          <a:ln w="9525" cap="rnd">
            <a:solidFill>
              <a:srgbClr val="B6897C"/>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28800" y="2148910"/>
            <a:ext cx="15013413" cy="1360501"/>
          </a:xfrm>
          <a:prstGeom prst="rect">
            <a:avLst/>
          </a:prstGeom>
        </p:spPr>
        <p:txBody>
          <a:bodyPr wrap="square" lIns="0" tIns="0" rIns="0" bIns="0" rtlCol="0" anchor="t">
            <a:spAutoFit/>
          </a:bodyPr>
          <a:lstStyle/>
          <a:p>
            <a:pPr algn="ctr">
              <a:lnSpc>
                <a:spcPts val="11620"/>
              </a:lnSpc>
            </a:pPr>
            <a:r>
              <a:rPr lang="en-US" sz="8300" dirty="0">
                <a:solidFill>
                  <a:srgbClr val="B6897C"/>
                </a:solidFill>
                <a:latin typeface="Aileron Bold"/>
              </a:rPr>
              <a:t>PROBLEM STATEMENT</a:t>
            </a:r>
          </a:p>
        </p:txBody>
      </p:sp>
      <p:sp>
        <p:nvSpPr>
          <p:cNvPr id="3" name="TextBox 3"/>
          <p:cNvSpPr txBox="1"/>
          <p:nvPr/>
        </p:nvSpPr>
        <p:spPr>
          <a:xfrm>
            <a:off x="2407755" y="4204970"/>
            <a:ext cx="14851545" cy="2277110"/>
          </a:xfrm>
          <a:prstGeom prst="rect">
            <a:avLst/>
          </a:prstGeom>
        </p:spPr>
        <p:txBody>
          <a:bodyPr lIns="0" tIns="0" rIns="0" bIns="0" rtlCol="0" anchor="t">
            <a:spAutoFit/>
          </a:bodyPr>
          <a:lstStyle/>
          <a:p>
            <a:pPr algn="just">
              <a:lnSpc>
                <a:spcPts val="3640"/>
              </a:lnSpc>
              <a:spcBef>
                <a:spcPct val="0"/>
              </a:spcBef>
            </a:pPr>
            <a:r>
              <a:rPr lang="en-US" sz="2600">
                <a:solidFill>
                  <a:srgbClr val="000000"/>
                </a:solidFill>
                <a:latin typeface="Aileron Bold"/>
              </a:rPr>
              <a:t>The problem with current stock management lies in manual processes, leading to inefficiencies, inaccuracies, and increased operational costs. Implementing an automated system is crucial for accurate, efficient, and cost-effective inventory management. This requires centralized data access, real-time monitoring, and streamlined processes to optimize resource utilization and enhance business performance.</a:t>
            </a:r>
          </a:p>
        </p:txBody>
      </p:sp>
      <p:sp>
        <p:nvSpPr>
          <p:cNvPr id="4" name="AutoShape 4"/>
          <p:cNvSpPr/>
          <p:nvPr/>
        </p:nvSpPr>
        <p:spPr>
          <a:xfrm>
            <a:off x="2407755" y="3741264"/>
            <a:ext cx="15880245" cy="0"/>
          </a:xfrm>
          <a:prstGeom prst="line">
            <a:avLst/>
          </a:prstGeom>
          <a:ln w="9525" cap="rnd">
            <a:solidFill>
              <a:srgbClr val="B6897C"/>
            </a:solidFill>
            <a:prstDash val="solid"/>
            <a:headEnd type="none" w="sm" len="sm"/>
            <a:tailEnd type="none" w="sm" len="sm"/>
          </a:ln>
        </p:spPr>
      </p:sp>
      <p:sp>
        <p:nvSpPr>
          <p:cNvPr id="5" name="TextBox 5"/>
          <p:cNvSpPr txBox="1"/>
          <p:nvPr/>
        </p:nvSpPr>
        <p:spPr>
          <a:xfrm>
            <a:off x="17145000" y="9172575"/>
            <a:ext cx="809409" cy="771525"/>
          </a:xfrm>
          <a:prstGeom prst="rect">
            <a:avLst/>
          </a:prstGeom>
        </p:spPr>
        <p:txBody>
          <a:bodyPr wrap="square" lIns="0" tIns="0" rIns="0" bIns="0" rtlCol="0" anchor="t">
            <a:spAutoFit/>
          </a:bodyPr>
          <a:lstStyle/>
          <a:p>
            <a:pPr algn="ctr">
              <a:lnSpc>
                <a:spcPts val="6299"/>
              </a:lnSpc>
              <a:spcBef>
                <a:spcPct val="0"/>
              </a:spcBef>
            </a:pPr>
            <a:r>
              <a:rPr lang="en-US" sz="4500" dirty="0">
                <a:solidFill>
                  <a:srgbClr val="000000"/>
                </a:solidFill>
                <a:latin typeface="Cormorant Garamond Bold"/>
              </a:rPr>
              <a:t>04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19200"/>
            <a:ext cx="16018566" cy="3665026"/>
          </a:xfrm>
          <a:prstGeom prst="rect">
            <a:avLst/>
          </a:prstGeom>
        </p:spPr>
        <p:txBody>
          <a:bodyPr lIns="0" tIns="0" rIns="0" bIns="0" rtlCol="0" anchor="t">
            <a:spAutoFit/>
          </a:bodyPr>
          <a:lstStyle/>
          <a:p>
            <a:pPr algn="ctr">
              <a:lnSpc>
                <a:spcPts val="9468"/>
              </a:lnSpc>
            </a:pPr>
            <a:r>
              <a:rPr lang="en-US" sz="9564">
                <a:solidFill>
                  <a:srgbClr val="EFCEC4"/>
                </a:solidFill>
                <a:latin typeface="Cormorant Garamond Bold"/>
              </a:rPr>
              <a:t>SYSTEM</a:t>
            </a:r>
          </a:p>
          <a:p>
            <a:pPr algn="ctr">
              <a:lnSpc>
                <a:spcPts val="9468"/>
              </a:lnSpc>
            </a:pPr>
            <a:r>
              <a:rPr lang="en-US" sz="9564">
                <a:solidFill>
                  <a:srgbClr val="EFCEC4"/>
                </a:solidFill>
                <a:latin typeface="Cormorant Garamond Bold"/>
              </a:rPr>
              <a:t> REQUIREMENTS AND SPECIFICATION</a:t>
            </a:r>
          </a:p>
        </p:txBody>
      </p:sp>
      <p:grpSp>
        <p:nvGrpSpPr>
          <p:cNvPr id="3" name="Group 3"/>
          <p:cNvGrpSpPr/>
          <p:nvPr/>
        </p:nvGrpSpPr>
        <p:grpSpPr>
          <a:xfrm>
            <a:off x="557017" y="5656212"/>
            <a:ext cx="8378269" cy="2815413"/>
            <a:chOff x="0" y="0"/>
            <a:chExt cx="11171026" cy="3753884"/>
          </a:xfrm>
        </p:grpSpPr>
        <p:sp>
          <p:nvSpPr>
            <p:cNvPr id="4" name="TextBox 4"/>
            <p:cNvSpPr txBox="1"/>
            <p:nvPr/>
          </p:nvSpPr>
          <p:spPr>
            <a:xfrm>
              <a:off x="0" y="-66675"/>
              <a:ext cx="11171026" cy="751628"/>
            </a:xfrm>
            <a:prstGeom prst="rect">
              <a:avLst/>
            </a:prstGeom>
          </p:spPr>
          <p:txBody>
            <a:bodyPr lIns="0" tIns="0" rIns="0" bIns="0" rtlCol="0" anchor="t">
              <a:spAutoFit/>
            </a:bodyPr>
            <a:lstStyle/>
            <a:p>
              <a:pPr algn="ctr">
                <a:lnSpc>
                  <a:spcPts val="4759"/>
                </a:lnSpc>
              </a:pPr>
              <a:r>
                <a:rPr lang="en-US" sz="3399" u="sng">
                  <a:solidFill>
                    <a:srgbClr val="B6897C"/>
                  </a:solidFill>
                  <a:latin typeface="Canva Sans Bold"/>
                </a:rPr>
                <a:t>HARDWARE REQUIREMENTS:</a:t>
              </a:r>
            </a:p>
          </p:txBody>
        </p:sp>
        <p:sp>
          <p:nvSpPr>
            <p:cNvPr id="5" name="TextBox 5"/>
            <p:cNvSpPr txBox="1"/>
            <p:nvPr/>
          </p:nvSpPr>
          <p:spPr>
            <a:xfrm>
              <a:off x="628911" y="906120"/>
              <a:ext cx="9913204" cy="2847763"/>
            </a:xfrm>
            <a:prstGeom prst="rect">
              <a:avLst/>
            </a:prstGeom>
          </p:spPr>
          <p:txBody>
            <a:bodyPr lIns="0" tIns="0" rIns="0" bIns="0" rtlCol="0" anchor="t">
              <a:spAutoFit/>
            </a:bodyPr>
            <a:lstStyle/>
            <a:p>
              <a:pPr marL="669291" lvl="1" indent="-334646" algn="just">
                <a:lnSpc>
                  <a:spcPts val="4340"/>
                </a:lnSpc>
                <a:buFont typeface="Arial"/>
                <a:buChar char="•"/>
              </a:pPr>
              <a:r>
                <a:rPr lang="en-US" sz="3100">
                  <a:solidFill>
                    <a:srgbClr val="000000"/>
                  </a:solidFill>
                  <a:latin typeface="Aileron Bold"/>
                </a:rPr>
                <a:t>Operating System: Windows</a:t>
              </a:r>
            </a:p>
            <a:p>
              <a:pPr marL="669291" lvl="1" indent="-334646" algn="just">
                <a:lnSpc>
                  <a:spcPts val="4340"/>
                </a:lnSpc>
                <a:buFont typeface="Arial"/>
                <a:buChar char="•"/>
              </a:pPr>
              <a:r>
                <a:rPr lang="en-US" sz="3100">
                  <a:solidFill>
                    <a:srgbClr val="000000"/>
                  </a:solidFill>
                  <a:latin typeface="Aileron Bold"/>
                </a:rPr>
                <a:t>Processor: intel i3 minimum</a:t>
              </a:r>
            </a:p>
            <a:p>
              <a:pPr marL="669291" lvl="1" indent="-334646" algn="just">
                <a:lnSpc>
                  <a:spcPts val="4340"/>
                </a:lnSpc>
                <a:buFont typeface="Arial"/>
                <a:buChar char="•"/>
              </a:pPr>
              <a:r>
                <a:rPr lang="en-US" sz="3100">
                  <a:solidFill>
                    <a:srgbClr val="000000"/>
                  </a:solidFill>
                  <a:latin typeface="Aileron Bold"/>
                </a:rPr>
                <a:t>Ram: 8 GB minimum</a:t>
              </a:r>
            </a:p>
            <a:p>
              <a:pPr marL="669291" lvl="1" indent="-334646" algn="just">
                <a:lnSpc>
                  <a:spcPts val="4340"/>
                </a:lnSpc>
                <a:buFont typeface="Arial"/>
                <a:buChar char="•"/>
              </a:pPr>
              <a:r>
                <a:rPr lang="en-US" sz="3100">
                  <a:solidFill>
                    <a:srgbClr val="000000"/>
                  </a:solidFill>
                  <a:latin typeface="Aileron Bold"/>
                </a:rPr>
                <a:t>Hard Disk: 256 GB minimum</a:t>
              </a:r>
            </a:p>
          </p:txBody>
        </p:sp>
      </p:grpSp>
      <p:sp>
        <p:nvSpPr>
          <p:cNvPr id="6" name="TextBox 6"/>
          <p:cNvSpPr txBox="1"/>
          <p:nvPr/>
        </p:nvSpPr>
        <p:spPr>
          <a:xfrm>
            <a:off x="9026301" y="5589537"/>
            <a:ext cx="8378269" cy="580390"/>
          </a:xfrm>
          <a:prstGeom prst="rect">
            <a:avLst/>
          </a:prstGeom>
        </p:spPr>
        <p:txBody>
          <a:bodyPr lIns="0" tIns="0" rIns="0" bIns="0" rtlCol="0" anchor="t">
            <a:spAutoFit/>
          </a:bodyPr>
          <a:lstStyle/>
          <a:p>
            <a:pPr algn="ctr">
              <a:lnSpc>
                <a:spcPts val="4759"/>
              </a:lnSpc>
            </a:pPr>
            <a:r>
              <a:rPr lang="en-US" sz="3399" u="sng">
                <a:solidFill>
                  <a:srgbClr val="B6897C"/>
                </a:solidFill>
                <a:latin typeface="Canva Sans Bold"/>
              </a:rPr>
              <a:t>SOFTWARE REQUIREMENTS:</a:t>
            </a:r>
          </a:p>
        </p:txBody>
      </p:sp>
      <p:sp>
        <p:nvSpPr>
          <p:cNvPr id="7" name="TextBox 7"/>
          <p:cNvSpPr txBox="1"/>
          <p:nvPr/>
        </p:nvSpPr>
        <p:spPr>
          <a:xfrm>
            <a:off x="9026301" y="6321514"/>
            <a:ext cx="8660968" cy="2693035"/>
          </a:xfrm>
          <a:prstGeom prst="rect">
            <a:avLst/>
          </a:prstGeom>
        </p:spPr>
        <p:txBody>
          <a:bodyPr lIns="0" tIns="0" rIns="0" bIns="0" rtlCol="0" anchor="t">
            <a:spAutoFit/>
          </a:bodyPr>
          <a:lstStyle/>
          <a:p>
            <a:pPr marL="669291" lvl="1" indent="-334646" algn="just">
              <a:lnSpc>
                <a:spcPts val="4340"/>
              </a:lnSpc>
              <a:buFont typeface="Arial"/>
              <a:buChar char="•"/>
            </a:pPr>
            <a:r>
              <a:rPr lang="en-US" sz="3100">
                <a:solidFill>
                  <a:srgbClr val="000000"/>
                </a:solidFill>
                <a:latin typeface="Aileron Bold"/>
              </a:rPr>
              <a:t>Programming language: C#</a:t>
            </a:r>
          </a:p>
          <a:p>
            <a:pPr marL="669291" lvl="1" indent="-334646" algn="just">
              <a:lnSpc>
                <a:spcPts val="4340"/>
              </a:lnSpc>
              <a:buFont typeface="Arial"/>
              <a:buChar char="•"/>
            </a:pPr>
            <a:r>
              <a:rPr lang="en-US" sz="3100">
                <a:solidFill>
                  <a:srgbClr val="000000"/>
                </a:solidFill>
                <a:latin typeface="Aileron Bold"/>
              </a:rPr>
              <a:t>IDE: Visual Studio 2015 </a:t>
            </a:r>
          </a:p>
          <a:p>
            <a:pPr marL="669291" lvl="1" indent="-334646" algn="just">
              <a:lnSpc>
                <a:spcPts val="4340"/>
              </a:lnSpc>
              <a:buFont typeface="Arial"/>
              <a:buChar char="•"/>
            </a:pPr>
            <a:r>
              <a:rPr lang="en-US" sz="3100">
                <a:solidFill>
                  <a:srgbClr val="000000"/>
                </a:solidFill>
                <a:latin typeface="Aileron Bold"/>
              </a:rPr>
              <a:t>Database: SQL Server Management Studio</a:t>
            </a:r>
          </a:p>
          <a:p>
            <a:pPr marL="669291" lvl="1" indent="-334646" algn="just">
              <a:lnSpc>
                <a:spcPts val="4340"/>
              </a:lnSpc>
              <a:buFont typeface="Arial"/>
              <a:buChar char="•"/>
            </a:pPr>
            <a:r>
              <a:rPr lang="en-US" sz="3100">
                <a:solidFill>
                  <a:srgbClr val="000000"/>
                </a:solidFill>
                <a:latin typeface="Aileron Bold"/>
              </a:rPr>
              <a:t>Google Chrome, Firefox, Microsoft Edge or Brave Browser with Extension Support.</a:t>
            </a:r>
          </a:p>
        </p:txBody>
      </p:sp>
      <p:sp>
        <p:nvSpPr>
          <p:cNvPr id="8" name="TextBox 8"/>
          <p:cNvSpPr txBox="1"/>
          <p:nvPr/>
        </p:nvSpPr>
        <p:spPr>
          <a:xfrm>
            <a:off x="17357740" y="9385377"/>
            <a:ext cx="506413"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084" r="-15821" b="-13185"/>
            </a:stretch>
          </a:blipFill>
        </p:spPr>
      </p:sp>
      <p:sp>
        <p:nvSpPr>
          <p:cNvPr id="3" name="AutoShape 3"/>
          <p:cNvSpPr/>
          <p:nvPr/>
        </p:nvSpPr>
        <p:spPr>
          <a:xfrm>
            <a:off x="0" y="1023938"/>
            <a:ext cx="9379736" cy="0"/>
          </a:xfrm>
          <a:prstGeom prst="line">
            <a:avLst/>
          </a:prstGeom>
          <a:ln w="9525" cap="rnd">
            <a:solidFill>
              <a:srgbClr val="000000"/>
            </a:solidFill>
            <a:prstDash val="solid"/>
            <a:headEnd type="none" w="sm" len="sm"/>
            <a:tailEnd type="none" w="sm" len="sm"/>
          </a:ln>
        </p:spPr>
      </p:sp>
      <p:sp>
        <p:nvSpPr>
          <p:cNvPr id="4" name="AutoShape 4"/>
          <p:cNvSpPr/>
          <p:nvPr/>
        </p:nvSpPr>
        <p:spPr>
          <a:xfrm>
            <a:off x="7846374" y="3810415"/>
            <a:ext cx="10441626" cy="0"/>
          </a:xfrm>
          <a:prstGeom prst="line">
            <a:avLst/>
          </a:prstGeom>
          <a:ln w="9525" cap="rnd">
            <a:solidFill>
              <a:srgbClr val="000000"/>
            </a:solidFill>
            <a:prstDash val="solid"/>
            <a:headEnd type="none" w="sm" len="sm"/>
            <a:tailEnd type="none" w="sm" len="sm"/>
          </a:ln>
        </p:spPr>
      </p:sp>
      <p:sp>
        <p:nvSpPr>
          <p:cNvPr id="5" name="Freeform 5"/>
          <p:cNvSpPr/>
          <p:nvPr/>
        </p:nvSpPr>
        <p:spPr>
          <a:xfrm>
            <a:off x="0" y="7292598"/>
            <a:ext cx="18288000" cy="2333625"/>
          </a:xfrm>
          <a:custGeom>
            <a:avLst/>
            <a:gdLst/>
            <a:ahLst/>
            <a:cxnLst/>
            <a:rect l="l" t="t" r="r" b="b"/>
            <a:pathLst>
              <a:path w="18288000" h="2333625">
                <a:moveTo>
                  <a:pt x="0" y="0"/>
                </a:moveTo>
                <a:lnTo>
                  <a:pt x="18288000" y="0"/>
                </a:lnTo>
                <a:lnTo>
                  <a:pt x="18288000" y="2333625"/>
                </a:lnTo>
                <a:lnTo>
                  <a:pt x="0" y="2333625"/>
                </a:lnTo>
                <a:lnTo>
                  <a:pt x="0" y="0"/>
                </a:lnTo>
                <a:close/>
              </a:path>
            </a:pathLst>
          </a:custGeom>
          <a:blipFill>
            <a:blip r:embed="rId3"/>
            <a:stretch>
              <a:fillRect t="-26154" b="-1865"/>
            </a:stretch>
          </a:blipFill>
        </p:spPr>
      </p:sp>
      <p:sp>
        <p:nvSpPr>
          <p:cNvPr id="6" name="TextBox 6"/>
          <p:cNvSpPr txBox="1"/>
          <p:nvPr/>
        </p:nvSpPr>
        <p:spPr>
          <a:xfrm>
            <a:off x="241079" y="1622266"/>
            <a:ext cx="17242515" cy="1285875"/>
          </a:xfrm>
          <a:prstGeom prst="rect">
            <a:avLst/>
          </a:prstGeom>
        </p:spPr>
        <p:txBody>
          <a:bodyPr lIns="0" tIns="0" rIns="0" bIns="0" rtlCol="0" anchor="t">
            <a:spAutoFit/>
          </a:bodyPr>
          <a:lstStyle/>
          <a:p>
            <a:pPr algn="l">
              <a:lnSpc>
                <a:spcPts val="10199"/>
              </a:lnSpc>
            </a:pPr>
            <a:r>
              <a:rPr lang="en-US" sz="8499">
                <a:solidFill>
                  <a:srgbClr val="000000"/>
                </a:solidFill>
                <a:latin typeface="Aileron Bold"/>
              </a:rPr>
              <a:t>Stock Management</a:t>
            </a:r>
            <a:r>
              <a:rPr lang="en-US" sz="8499">
                <a:solidFill>
                  <a:srgbClr val="FFFFFF"/>
                </a:solidFill>
                <a:latin typeface="Aileron Bold"/>
              </a:rPr>
              <a:t> </a:t>
            </a:r>
            <a:r>
              <a:rPr lang="en-US" sz="8499">
                <a:solidFill>
                  <a:srgbClr val="B6897C"/>
                </a:solidFill>
                <a:latin typeface="Aileron Bold"/>
              </a:rPr>
              <a:t>Flow Chart....</a:t>
            </a:r>
          </a:p>
        </p:txBody>
      </p:sp>
      <p:sp>
        <p:nvSpPr>
          <p:cNvPr id="7" name="TextBox 7"/>
          <p:cNvSpPr txBox="1"/>
          <p:nvPr/>
        </p:nvSpPr>
        <p:spPr>
          <a:xfrm>
            <a:off x="241079" y="4620246"/>
            <a:ext cx="12033305" cy="523254"/>
          </a:xfrm>
          <a:prstGeom prst="rect">
            <a:avLst/>
          </a:prstGeom>
        </p:spPr>
        <p:txBody>
          <a:bodyPr lIns="0" tIns="0" rIns="0" bIns="0" rtlCol="0" anchor="t">
            <a:spAutoFit/>
          </a:bodyPr>
          <a:lstStyle/>
          <a:p>
            <a:pPr algn="l">
              <a:lnSpc>
                <a:spcPts val="4234"/>
              </a:lnSpc>
              <a:spcBef>
                <a:spcPct val="0"/>
              </a:spcBef>
            </a:pPr>
            <a:r>
              <a:rPr lang="en-US" sz="3024">
                <a:solidFill>
                  <a:srgbClr val="000000"/>
                </a:solidFill>
                <a:latin typeface="Aileron Bold"/>
              </a:rPr>
              <a:t>Raw Materials--&gt;Inspection--&gt;Processing--&gt;Setup--&gt;Final Product</a:t>
            </a:r>
          </a:p>
        </p:txBody>
      </p:sp>
      <p:sp>
        <p:nvSpPr>
          <p:cNvPr id="8" name="TextBox 8"/>
          <p:cNvSpPr txBox="1"/>
          <p:nvPr/>
        </p:nvSpPr>
        <p:spPr>
          <a:xfrm>
            <a:off x="17483594" y="9185086"/>
            <a:ext cx="538480" cy="771525"/>
          </a:xfrm>
          <a:prstGeom prst="rect">
            <a:avLst/>
          </a:prstGeom>
        </p:spPr>
        <p:txBody>
          <a:bodyPr lIns="0" tIns="0" rIns="0" bIns="0" rtlCol="0" anchor="t">
            <a:spAutoFit/>
          </a:bodyPr>
          <a:lstStyle/>
          <a:p>
            <a:pPr algn="ctr">
              <a:lnSpc>
                <a:spcPts val="6299"/>
              </a:lnSpc>
              <a:spcBef>
                <a:spcPct val="0"/>
              </a:spcBef>
            </a:pPr>
            <a:r>
              <a:rPr lang="en-US" sz="4500" dirty="0">
                <a:solidFill>
                  <a:srgbClr val="000000"/>
                </a:solidFill>
                <a:latin typeface="Cormorant Garamond Bold"/>
              </a:rPr>
              <a:t>06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1204</Words>
  <Application>Microsoft Office PowerPoint</Application>
  <PresentationFormat>Custom</PresentationFormat>
  <Paragraphs>113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Canva Sans Bold</vt:lpstr>
      <vt:lpstr>Aileron</vt:lpstr>
      <vt:lpstr>Glacial Indifference Bold</vt:lpstr>
      <vt:lpstr>Aileron Bold</vt:lpstr>
      <vt:lpstr>Cormorant Garamond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cp:lastModifiedBy>Simran Das</cp:lastModifiedBy>
  <cp:revision>1</cp:revision>
  <dcterms:created xsi:type="dcterms:W3CDTF">2006-08-16T00:00:00Z</dcterms:created>
  <dcterms:modified xsi:type="dcterms:W3CDTF">2024-05-26T15:57:37Z</dcterms:modified>
  <dc:identifier>DAFv5_AIezc</dc:identifier>
</cp:coreProperties>
</file>