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</p:sldMasterIdLst>
  <p:notesMasterIdLst>
    <p:notesMasterId r:id="rId16"/>
  </p:notesMasterIdLst>
  <p:sldIdLst>
    <p:sldId id="256" r:id="rId3"/>
    <p:sldId id="479" r:id="rId4"/>
    <p:sldId id="495" r:id="rId5"/>
    <p:sldId id="496" r:id="rId6"/>
    <p:sldId id="530" r:id="rId7"/>
    <p:sldId id="497" r:id="rId8"/>
    <p:sldId id="498" r:id="rId9"/>
    <p:sldId id="499" r:id="rId10"/>
    <p:sldId id="501" r:id="rId11"/>
    <p:sldId id="500" r:id="rId12"/>
    <p:sldId id="503" r:id="rId13"/>
    <p:sldId id="504" r:id="rId14"/>
    <p:sldId id="505" r:id="rId15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E5FF"/>
    <a:srgbClr val="EBFFEB"/>
    <a:srgbClr val="FFFF99"/>
    <a:srgbClr val="FFCC99"/>
    <a:srgbClr val="CCE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8" autoAdjust="0"/>
    <p:restoredTop sz="94700" autoAdjust="0"/>
  </p:normalViewPr>
  <p:slideViewPr>
    <p:cSldViewPr>
      <p:cViewPr varScale="1">
        <p:scale>
          <a:sx n="105" d="100"/>
          <a:sy n="105" d="100"/>
        </p:scale>
        <p:origin x="9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D69C73A-5635-44C4-961A-71049A6A29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8B710D1-50CD-46ED-A8DB-CE076F5766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723DA32-D0AC-4B82-B860-EFAC8E3893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769D900-E66D-410C-BB28-0633ABF6C24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8590056-CA0D-453C-B000-7102F264A9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C905AED-A8EB-4EE1-B780-3797AE8A1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4113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9A0213B0-1982-42DD-8FC6-5C157CE73F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50B311-E5A0-491D-9D14-3A1E56DB0F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817A2-6A9C-4374-B043-B2F18FC4C63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EAC4982-AB38-4BBE-B566-06B83BCA7B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BACAA6B-8E04-4A9F-9D93-61B6CCA30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7A72021-4263-4378-821E-4F1B5D539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F7430-7A6E-4520-BEBB-2D5A3AA92BE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CEA757B2-6475-4808-8882-9D526F477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3738"/>
            <a:ext cx="4616450" cy="3462337"/>
          </a:xfrm>
          <a:ln/>
        </p:spPr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28E9EE31-CDE2-4C8B-9034-AB842A09D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44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>
                <a:ea typeface="Gulim" panose="020B0600000101010101" pitchFamily="34" charset="-127"/>
              </a:rPr>
              <a:t>When we talk about LBS, we really need talk about FCC E911 and standardization issues. In the following two slides we are going to address them individually.</a:t>
            </a:r>
          </a:p>
          <a:p>
            <a:pPr>
              <a:buFontTx/>
              <a:buChar char="•"/>
            </a:pPr>
            <a:r>
              <a:rPr lang="en-US" altLang="en-US"/>
              <a:t>For Phase I, </a:t>
            </a:r>
          </a:p>
          <a:p>
            <a:pPr lvl="1">
              <a:buFontTx/>
              <a:buChar char="•"/>
            </a:pPr>
            <a:r>
              <a:rPr lang="en-US" altLang="en-US"/>
              <a:t>tile April 1998. In it, the carriers </a:t>
            </a:r>
            <a:r>
              <a:rPr lang="en-US" altLang="ko-KR">
                <a:ea typeface="Gulim" panose="020B0600000101010101" pitchFamily="34" charset="-127"/>
              </a:rPr>
              <a:t>shall</a:t>
            </a:r>
            <a:r>
              <a:rPr lang="en-US" altLang="en-US"/>
              <a:t> </a:t>
            </a:r>
            <a:r>
              <a:rPr lang="en-US" altLang="ko-KR">
                <a:ea typeface="Gulim" panose="020B0600000101010101" pitchFamily="34" charset="-127"/>
              </a:rPr>
              <a:t>must</a:t>
            </a:r>
            <a:r>
              <a:rPr lang="en-US" altLang="en-US"/>
              <a:t> cell site, sector and call-back number for 911 calls.</a:t>
            </a:r>
          </a:p>
          <a:p>
            <a:pPr>
              <a:buFontTx/>
              <a:buChar char="•"/>
            </a:pPr>
            <a:r>
              <a:rPr lang="en-US" altLang="en-US"/>
              <a:t>For Phase II, </a:t>
            </a:r>
          </a:p>
          <a:p>
            <a:pPr lvl="1">
              <a:buFontTx/>
              <a:buChar char="•"/>
            </a:pPr>
            <a:r>
              <a:rPr lang="en-US" altLang="en-US"/>
              <a:t>tile 2002, </a:t>
            </a:r>
            <a:r>
              <a:rPr lang="en-US" altLang="ko-KR">
                <a:ea typeface="Gulim" panose="020B0600000101010101" pitchFamily="34" charset="-127"/>
              </a:rPr>
              <a:t>the carriers must </a:t>
            </a:r>
            <a:r>
              <a:rPr lang="en-US" altLang="en-US"/>
              <a:t>ensure that at least 95% of all new digital handsets activated are ALI-capable.</a:t>
            </a:r>
          </a:p>
          <a:p>
            <a:pPr lvl="1">
              <a:buFontTx/>
              <a:buChar char="•"/>
            </a:pPr>
            <a:r>
              <a:rPr lang="en-US" altLang="en-US"/>
              <a:t>Within 2 years or by Dec. 31</a:t>
            </a:r>
            <a:r>
              <a:rPr lang="en-US" altLang="en-US" baseline="30000"/>
              <a:t>st</a:t>
            </a:r>
            <a:r>
              <a:rPr lang="en-US" altLang="en-US"/>
              <a:t>, 2004, whichever is later, from a PSAP request is received and undertake reasonable efforts to achieve 100% penetration of ALI-capable handsets in its total subscriber base.</a:t>
            </a:r>
            <a:endParaRPr lang="en-US" altLang="en-US">
              <a:ea typeface="Gulim" panose="020B0600000101010101" pitchFamily="34" charset="-127"/>
            </a:endParaRPr>
          </a:p>
          <a:p>
            <a:endParaRPr lang="en-US" altLang="en-US">
              <a:ea typeface="Gulim" panose="020B0600000101010101" pitchFamily="34" charset="-127"/>
            </a:endParaRPr>
          </a:p>
          <a:p>
            <a:endParaRPr lang="en-US" altLang="en-US">
              <a:ea typeface="Gulim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1CBCE3-4C93-48B4-BA24-209F5AC57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5B4F0-AF6E-4E62-BAFF-56BE9E0056A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288C313D-CD10-4211-B4BD-214A83D50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2150"/>
            <a:ext cx="4618037" cy="3463925"/>
          </a:xfrm>
          <a:ln/>
        </p:spPr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B9775BC9-E5EF-4E12-B5C7-AE575B34F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60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6B009B-15AF-4B75-A7FA-C0D72D8B4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FB4B8-B745-4DB7-8660-5A214DF79D0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43426" name="Rectangle 2">
            <a:extLst>
              <a:ext uri="{FF2B5EF4-FFF2-40B4-BE49-F238E27FC236}">
                <a16:creationId xmlns:a16="http://schemas.microsoft.com/office/drawing/2014/main" id="{D735C0AC-8C77-4DFC-9DF5-D1B15E600A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3738"/>
            <a:ext cx="4616450" cy="3462337"/>
          </a:xfrm>
          <a:ln/>
        </p:spPr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61CBE274-9814-4147-9702-DFB363202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448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97E20E-C439-4335-B6AA-09931FBF6E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27932-82AD-4747-B502-876D7072828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E698A373-AC53-4172-89FF-89ED07909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DCBF31F1-67E5-41AC-AF3B-422FC6400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FFD866-E76C-4F46-A2C2-5DB742A66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B4850-CE25-4C94-8E23-BA7C2A1E3CD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id="{1CD8B94F-DA01-4AA9-9C1C-3B7D4DDD9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3738"/>
            <a:ext cx="4616450" cy="3462337"/>
          </a:xfrm>
          <a:ln/>
        </p:spPr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1C29C1CF-E2C7-4D26-824A-A32F2B683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44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When we are going to talk about LBS, many people think it is a generation-X term. </a:t>
            </a:r>
          </a:p>
          <a:p>
            <a:pPr lvl="1">
              <a:buFontTx/>
              <a:buChar char="•"/>
            </a:pPr>
            <a:r>
              <a:rPr lang="en-US" altLang="en-US"/>
              <a:t>Some people may think it is so new or futuristic and usually exists in some Sci-Fi styled movies.</a:t>
            </a:r>
          </a:p>
          <a:p>
            <a:pPr>
              <a:buFontTx/>
              <a:buChar char="•"/>
            </a:pPr>
            <a:r>
              <a:rPr lang="en-US" altLang="en-US"/>
              <a:t>In fact, as you can see on this slide, we have been enjoying LBS for so many years, since more than 500 years ago.</a:t>
            </a:r>
          </a:p>
          <a:p>
            <a:pPr lvl="1">
              <a:buFontTx/>
              <a:buChar char="•"/>
            </a:pPr>
            <a:r>
              <a:rPr lang="en-US" altLang="en-US"/>
              <a:t>In the fifteen century, Spanish army uses EMS, one of the typical LBS, for helping injured soldiers. And it actually worked very well.</a:t>
            </a:r>
          </a:p>
          <a:p>
            <a:pPr lvl="1">
              <a:buFontTx/>
              <a:buChar char="•"/>
            </a:pPr>
            <a:r>
              <a:rPr lang="en-US" altLang="en-US"/>
              <a:t>Since 1880s, we have yellow pages, which turned out to be a huge success and have a $136B world-wide market. Now almost every household has at least one copy of it. And there are three copies delivered to my house very year.</a:t>
            </a:r>
          </a:p>
          <a:p>
            <a:pPr lvl="1">
              <a:buFontTx/>
              <a:buChar char="•"/>
            </a:pPr>
            <a:r>
              <a:rPr lang="en-US" altLang="en-US"/>
              <a:t>Also in our daily work life, there is traffic radio and weather broadcast helping you being prepared.</a:t>
            </a:r>
          </a:p>
          <a:p>
            <a:pPr lvl="1">
              <a:buFontTx/>
              <a:buChar char="•"/>
            </a:pPr>
            <a:r>
              <a:rPr lang="en-US" altLang="en-US"/>
              <a:t>When you have some emergency, you know what to do. Dial 9-1-1.</a:t>
            </a:r>
          </a:p>
          <a:p>
            <a:pPr lvl="2">
              <a:buFontTx/>
              <a:buChar char="•"/>
            </a:pPr>
            <a:r>
              <a:rPr lang="en-US" altLang="en-US"/>
              <a:t>The amazing part of 9-1-1 and later E911 is, it not only provides you the emergent help, but also tries to deliver the help to you in the right place as soon as possible.</a:t>
            </a:r>
          </a:p>
          <a:p>
            <a:pPr lvl="2">
              <a:buFontTx/>
              <a:buChar char="•"/>
            </a:pPr>
            <a:r>
              <a:rPr lang="en-US" altLang="en-US"/>
              <a:t>And this is possible only because it combines emergent service and LBS togather.</a:t>
            </a:r>
          </a:p>
          <a:p>
            <a:pPr>
              <a:buFontTx/>
              <a:buChar char="•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85FBFD-0E61-409E-AC69-D3AA8DE6D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F40E4-4A22-4DC0-B71E-9B35293CEA7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id="{238F411A-E8BE-4062-82FC-A02AE4481A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2150"/>
            <a:ext cx="4618037" cy="3463925"/>
          </a:xfrm>
          <a:ln/>
        </p:spPr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31AA92CC-233F-474C-9623-003F300C4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607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We talk about LBS a lot recently, especially with the advance of mobile phone technologies. However, what exactly does LBS mean in our conversations?</a:t>
            </a:r>
          </a:p>
          <a:p>
            <a:pPr>
              <a:buFontTx/>
              <a:buChar char="•"/>
            </a:pPr>
            <a:r>
              <a:rPr lang="en-US" altLang="en-US"/>
              <a:t>In the LBS used by most people, there are four basic concepts in it.</a:t>
            </a:r>
          </a:p>
          <a:p>
            <a:pPr lvl="1">
              <a:buFontTx/>
              <a:buChar char="•"/>
            </a:pPr>
            <a:r>
              <a:rPr lang="en-US" altLang="en-US"/>
              <a:t>Position is the concept, which is defined for machine or for computer to read and understand and handle.</a:t>
            </a:r>
          </a:p>
          <a:p>
            <a:pPr lvl="2">
              <a:buFontTx/>
              <a:buChar char="•"/>
            </a:pPr>
            <a:r>
              <a:rPr lang="en-US" altLang="en-US"/>
              <a:t>For example, at latitude 32 degree north and longitude 116 degrees east</a:t>
            </a:r>
          </a:p>
          <a:p>
            <a:pPr lvl="1">
              <a:buFontTx/>
              <a:buChar char="•"/>
            </a:pPr>
            <a:r>
              <a:rPr lang="en-US" altLang="en-US"/>
              <a:t>Location is the concept, which is for people to associate with a certain place in the real world.</a:t>
            </a:r>
          </a:p>
          <a:p>
            <a:pPr lvl="2">
              <a:buFontTx/>
              <a:buChar char="•"/>
            </a:pPr>
            <a:r>
              <a:rPr lang="en-US" altLang="en-US"/>
              <a:t>The gas lamp quarter in San Diego downtown, which is correspond to the position, latitude 32 degree north and longitude 116 degrees east</a:t>
            </a:r>
          </a:p>
          <a:p>
            <a:pPr lvl="1">
              <a:buFontTx/>
              <a:buChar char="•"/>
            </a:pPr>
            <a:r>
              <a:rPr lang="en-US" altLang="en-US"/>
              <a:t>Location Service, (LCS) is the process or service which help connect a position and a location.</a:t>
            </a:r>
          </a:p>
          <a:p>
            <a:pPr lvl="2">
              <a:buFontTx/>
              <a:buChar char="•"/>
            </a:pPr>
            <a:r>
              <a:rPr lang="en-US" altLang="en-US"/>
              <a:t>Where am I?</a:t>
            </a:r>
          </a:p>
          <a:p>
            <a:pPr lvl="1">
              <a:buFontTx/>
              <a:buChar char="•"/>
            </a:pPr>
            <a:r>
              <a:rPr lang="en-US" altLang="en-US"/>
              <a:t>LBS is the services which adds more value to the services provided by LCS.</a:t>
            </a:r>
          </a:p>
          <a:p>
            <a:pPr lvl="2">
              <a:buFontTx/>
              <a:buChar char="•"/>
            </a:pPr>
            <a:r>
              <a:rPr lang="en-US" altLang="en-US"/>
              <a:t>How can I get to the gas lamp quarter from my current position?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4BCCD2-B9A6-4D56-A287-62C4FC1A2F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90328-7337-4C8A-AA2C-4AF1C0407C5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id="{5EA1DDF3-801D-4CE6-B397-C2AE00D221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3738"/>
            <a:ext cx="4616450" cy="3462337"/>
          </a:xfrm>
          <a:ln/>
        </p:spPr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1A9E06A4-A371-4799-9384-467A1A5D7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44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There are tons of available and imaginable LBS Applications. Here is a short list of them</a:t>
            </a:r>
          </a:p>
          <a:p>
            <a:pPr>
              <a:buFontTx/>
              <a:buChar char="•"/>
            </a:pPr>
            <a:r>
              <a:rPr lang="en-US" altLang="en-US"/>
              <a:t>There are many different ways to categorize these services and look at them in different perspectives. And this can help us understand LBS before start your own LBS project.</a:t>
            </a:r>
          </a:p>
          <a:p>
            <a:pPr>
              <a:buFontTx/>
              <a:buChar char="•"/>
            </a:pPr>
            <a:r>
              <a:rPr lang="en-US" altLang="en-US"/>
              <a:t>The left side is a traditional way to divide LBS applications.  The right side is more from a LBS client perspective.</a:t>
            </a:r>
          </a:p>
          <a:p>
            <a:pPr>
              <a:buFontTx/>
              <a:buChar char="•"/>
            </a:pPr>
            <a:r>
              <a:rPr lang="en-US" altLang="en-US"/>
              <a:t>As we will mention this later, to understand LBS from a client perspective is one of the key factors to insure the success of LBS.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E53E90-039D-4E54-9CD1-B0305634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39ACF-CD17-4353-8C9F-546A0FF1DFE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C7B5DCC4-3E46-418A-ABA3-0D491A31E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3738"/>
            <a:ext cx="4616450" cy="3462337"/>
          </a:xfrm>
          <a:ln/>
        </p:spPr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CC0DF8D3-74C4-4149-9C50-DE944424A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4488"/>
          </a:xfrm>
        </p:spPr>
        <p:txBody>
          <a:bodyPr/>
          <a:lstStyle/>
          <a:p>
            <a:pPr marL="228600" indent="-228600"/>
            <a:r>
              <a:rPr lang="en-US" altLang="en-US"/>
              <a:t>Here are three typical examples of LBS application in the market.</a:t>
            </a:r>
          </a:p>
          <a:p>
            <a:pPr marL="228600" indent="-228600"/>
            <a:r>
              <a:rPr lang="en-US" altLang="en-US"/>
              <a:t>One of the reasons I put them together on this slide, I want to show you that when we design LBS, it is very important to ask ourselves several questions</a:t>
            </a:r>
          </a:p>
          <a:p>
            <a:pPr marL="228600" indent="-228600">
              <a:buFontTx/>
              <a:buAutoNum type="arabicParenR"/>
            </a:pPr>
            <a:r>
              <a:rPr lang="en-US" altLang="en-US"/>
              <a:t>Which customer segment it targets to?</a:t>
            </a:r>
          </a:p>
          <a:p>
            <a:pPr marL="228600" indent="-228600">
              <a:buFontTx/>
              <a:buAutoNum type="arabicParenR"/>
            </a:pPr>
            <a:r>
              <a:rPr lang="en-US" altLang="en-US"/>
              <a:t>Is it easy to use?</a:t>
            </a:r>
          </a:p>
          <a:p>
            <a:pPr marL="228600" indent="-228600">
              <a:buFontTx/>
              <a:buAutoNum type="arabicParenR"/>
            </a:pPr>
            <a:r>
              <a:rPr lang="en-US" altLang="en-US"/>
              <a:t>How does it add additional values to the clients, compared with other solutions if available?</a:t>
            </a:r>
          </a:p>
          <a:p>
            <a:pPr marL="228600" indent="-228600">
              <a:buFontTx/>
              <a:buAutoNum type="arabicParenR"/>
            </a:pPr>
            <a:r>
              <a:rPr lang="en-US" altLang="en-US"/>
              <a:t>Does it meet the privacy and security concerns of the customers or not?</a:t>
            </a:r>
          </a:p>
          <a:p>
            <a:pPr marL="228600" indent="-228600">
              <a:buFontTx/>
              <a:buAutoNum type="arabicParenR"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436ECA-42B2-4C3E-9AF7-3CEE0932D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A0B31-C732-4B68-92C8-CDCEDF60DEA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id="{3A1665AF-1917-44E8-B1F2-4CD4AE14E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3738"/>
            <a:ext cx="4616450" cy="3462337"/>
          </a:xfrm>
          <a:ln/>
        </p:spPr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DC3DD5FE-0781-486F-BB49-7708699CD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44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We have so many LBS applications. This also means we have lots LBS companies.  </a:t>
            </a:r>
          </a:p>
          <a:p>
            <a:pPr>
              <a:buFontTx/>
              <a:buChar char="•"/>
            </a:pPr>
            <a:r>
              <a:rPr lang="en-US" altLang="en-US"/>
              <a:t>Here is a short list. And I guess most of them you are already familiar with.</a:t>
            </a:r>
          </a:p>
          <a:p>
            <a:pPr>
              <a:buFontTx/>
              <a:buChar char="•"/>
            </a:pPr>
            <a:r>
              <a:rPr lang="en-US" altLang="en-US"/>
              <a:t>Here what I did is to make a segmentation on these companies and position them different in the LBS food chain.  </a:t>
            </a:r>
          </a:p>
          <a:p>
            <a:pPr lvl="1">
              <a:buFontTx/>
              <a:buChar char="•"/>
            </a:pPr>
            <a:r>
              <a:rPr lang="en-US" altLang="en-US"/>
              <a:t>I guess one thing I need mentioned is, some companies may work on more than one segment of LBS.</a:t>
            </a:r>
          </a:p>
          <a:p>
            <a:pPr>
              <a:buFontTx/>
              <a:buChar char="•"/>
            </a:pPr>
            <a:r>
              <a:rPr lang="en-US" altLang="en-US"/>
              <a:t>Then, if you want to start a LBS project, it will be easy for you to understand who is your competitor and who will be your partner.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A2E613-93AA-454D-8D37-351425A4B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D9FFC-7A22-4726-B261-3219F14D814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7BA367AD-A056-495E-B672-14096EC71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3738"/>
            <a:ext cx="4616450" cy="3462337"/>
          </a:xfrm>
          <a:ln/>
        </p:spPr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97A2740A-6064-455B-9E65-278EA6705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44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>
                <a:ea typeface="Gulim" panose="020B0600000101010101" pitchFamily="34" charset="-127"/>
              </a:rPr>
              <a:t>Now after you understand the LBS market and some success factors, before starting your LBS project, I think there will be another question in your mind. What kind of challenges I will face in my future LBS project.  </a:t>
            </a:r>
          </a:p>
          <a:p>
            <a:pPr>
              <a:buFontTx/>
              <a:buChar char="•"/>
            </a:pPr>
            <a:r>
              <a:rPr lang="en-US" altLang="en-US">
                <a:ea typeface="Gulim" panose="020B0600000101010101" pitchFamily="34" charset="-127"/>
              </a:rPr>
              <a:t>Actually different LBS projects may have their own major challenges.  Here we combined those major design challenges met by previous LBS designed for your considerations.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CEB801-13FA-422B-8738-2ABB2D9C28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4E191-4DB7-4B24-8519-173C366D861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C20182D7-A8C7-426C-A445-C5519C059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3738"/>
            <a:ext cx="4616450" cy="3462337"/>
          </a:xfrm>
          <a:ln/>
        </p:spPr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87A673A1-EE00-45E5-816C-4F88055BC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4488"/>
          </a:xfrm>
        </p:spPr>
        <p:txBody>
          <a:bodyPr/>
          <a:lstStyle/>
          <a:p>
            <a:r>
              <a:rPr lang="en-US" altLang="en-US"/>
              <a:t>Here is a list of several key factors we believe to be critical to the success of your LBS project. And some of them we mentioned in the previous slides.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7896EE9-A349-4CD2-8B05-B6F6A56877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4267200"/>
            <a:ext cx="7315200" cy="631825"/>
          </a:xfrm>
        </p:spPr>
        <p:txBody>
          <a:bodyPr/>
          <a:lstStyle>
            <a:lvl1pPr>
              <a:defRPr sz="3000">
                <a:solidFill>
                  <a:srgbClr val="A5002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FE5CE9E-A132-4D92-A83B-6E2766780F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7315200" cy="685800"/>
          </a:xfrm>
        </p:spPr>
        <p:txBody>
          <a:bodyPr/>
          <a:lstStyle>
            <a:lvl1pPr marL="0" indent="0">
              <a:defRPr>
                <a:solidFill>
                  <a:srgbClr val="A5002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5791-6DCC-4125-8CD4-F530D1EC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D2758-C345-4541-B85F-20612C8FA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DA83B-3D7A-4F12-B05E-86DBB9A6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9CF2D-CC02-41FA-B542-C10CE115F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948AD5-E419-4BE1-AF2D-1115A981AD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48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885-3FE3-48C3-B48B-02C008DFE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0" y="457200"/>
            <a:ext cx="19812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E4C8-D3BA-47FA-B5C0-FDE7229C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7912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D0DB-8D29-4A82-A63E-45353F70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D2AF-09E1-4483-A11C-6146E244C1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6BF1B6-E6F5-4840-B91C-8F71456CF1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52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C043-00D6-4482-B15D-34205165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865D-BD82-48E9-9F59-CAB8233BB5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38862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C1D96-CCD5-44FA-9E70-7714751B7D1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862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92FFD-B996-43D8-BBB7-8B0B205D4D1A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09600" y="3810000"/>
            <a:ext cx="79248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C1FD28-FDD5-427D-822F-DAACFD0E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4838" y="6511925"/>
            <a:ext cx="1263650" cy="2952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F0BC-A00B-42AB-811F-9B1DADDC6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67700" y="6513513"/>
            <a:ext cx="558800" cy="293687"/>
          </a:xfrm>
        </p:spPr>
        <p:txBody>
          <a:bodyPr/>
          <a:lstStyle>
            <a:lvl1pPr>
              <a:defRPr/>
            </a:lvl1pPr>
          </a:lstStyle>
          <a:p>
            <a:fld id="{D9CD7D7F-F1B7-45D9-A09C-DF593D5677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5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FE60-92F4-409B-8282-3E1DD53C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1E83-C379-4C97-81CA-221A0A5B0C7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79248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D6530-09AA-4500-902B-1C1AA842B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810000"/>
            <a:ext cx="79248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9077-5C76-46D0-B110-40A9CDD2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4838" y="6511925"/>
            <a:ext cx="1263650" cy="2952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0F6B-51D0-4C05-85DB-1A278D4B5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67700" y="6513513"/>
            <a:ext cx="558800" cy="293687"/>
          </a:xfrm>
        </p:spPr>
        <p:txBody>
          <a:bodyPr/>
          <a:lstStyle>
            <a:lvl1pPr>
              <a:defRPr/>
            </a:lvl1pPr>
          </a:lstStyle>
          <a:p>
            <a:fld id="{94432DB3-6D86-433E-B0B5-BFDDCD468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1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6431-BE51-47B9-8C50-ADC31821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B964-72F7-4033-80AA-BFC54EC788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38862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204E9-E454-49EC-811F-C9EC5E8DE8C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3810000"/>
            <a:ext cx="38862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B3C33-3F35-4136-82CB-08DB30BF59D7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8200" y="1371600"/>
            <a:ext cx="38862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5AD110-70D5-4FF8-85F2-1A67221B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4838" y="6511925"/>
            <a:ext cx="1263650" cy="2952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5B69C-5490-4506-B94B-368755A5D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67700" y="6513513"/>
            <a:ext cx="558800" cy="293687"/>
          </a:xfrm>
        </p:spPr>
        <p:txBody>
          <a:bodyPr/>
          <a:lstStyle>
            <a:lvl1pPr>
              <a:defRPr/>
            </a:lvl1pPr>
          </a:lstStyle>
          <a:p>
            <a:fld id="{626E5971-DF1E-4094-9412-3D186C737F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86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8951-69EF-44FD-9656-CE950D8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BFC88-9BE4-4C0A-90ED-89442ABF5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862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EB5E6-4709-4A6D-905E-FB182E27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60442-95D5-4192-B112-690BA15F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4838" y="6511925"/>
            <a:ext cx="1263650" cy="2952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849F-6497-48CF-8828-0BA87D245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67700" y="6513513"/>
            <a:ext cx="558800" cy="293687"/>
          </a:xfrm>
        </p:spPr>
        <p:txBody>
          <a:bodyPr/>
          <a:lstStyle>
            <a:lvl1pPr>
              <a:defRPr/>
            </a:lvl1pPr>
          </a:lstStyle>
          <a:p>
            <a:fld id="{4AF1F357-92C2-4C40-A923-99E58E147B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82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97-560D-4D7B-9638-DBF6DB89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F2061-15E3-4CE8-9966-B2AFF265763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9A4FF-E852-44E8-8F7A-2BEBBC37E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862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64BFE-B6F0-4B96-AD54-A269DF4E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4838" y="6511925"/>
            <a:ext cx="1263650" cy="2952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56A2-DF3E-4768-9EE9-50C6424B2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67700" y="6513513"/>
            <a:ext cx="558800" cy="293687"/>
          </a:xfrm>
        </p:spPr>
        <p:txBody>
          <a:bodyPr/>
          <a:lstStyle>
            <a:lvl1pPr>
              <a:defRPr/>
            </a:lvl1pPr>
          </a:lstStyle>
          <a:p>
            <a:fld id="{F3043D77-7147-4ECA-92B5-8CEC6B402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536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4D47-9BA1-4010-B2FA-B5CB4D3F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BA41-80CC-46F0-BDC1-DA5C22992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79248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FD792-B72F-46C3-8DD8-42BAD663E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3810000"/>
            <a:ext cx="79248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40068-BD2A-43F4-B442-518F08E9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4838" y="6511925"/>
            <a:ext cx="1263650" cy="2952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BA7F-EFAA-4C2D-9C04-CAA75C68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67700" y="6513513"/>
            <a:ext cx="558800" cy="293687"/>
          </a:xfrm>
        </p:spPr>
        <p:txBody>
          <a:bodyPr/>
          <a:lstStyle>
            <a:lvl1pPr>
              <a:defRPr/>
            </a:lvl1pPr>
          </a:lstStyle>
          <a:p>
            <a:fld id="{935C5366-9446-4A12-B5E6-D2C82B992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546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0F1-9C96-4955-A697-B322067E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F9BF-7C8C-42C5-B7DC-3AF9AB7EC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862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ED4C1-E6D0-4C75-B5C0-E528CECDE6B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862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656662-DB14-488D-8A5E-E4CFB08E6E9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8862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9EE328-CE70-4AB7-8351-5680E087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4838" y="6511925"/>
            <a:ext cx="1263650" cy="2952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39991-8D98-48AD-9F4B-E8FA27D74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67700" y="6513513"/>
            <a:ext cx="558800" cy="293687"/>
          </a:xfrm>
        </p:spPr>
        <p:txBody>
          <a:bodyPr/>
          <a:lstStyle>
            <a:lvl1pPr>
              <a:defRPr/>
            </a:lvl1pPr>
          </a:lstStyle>
          <a:p>
            <a:fld id="{F7DA48E2-45DB-4DCC-BAF4-9D2AB55F74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00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8872-26B1-4B00-85C4-9F5F7D22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18F70-D8B9-40A8-A273-2D6142B0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80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EDDE-FB69-4B91-9577-521CE4E3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D092-3597-433B-8028-099B7B89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779F-EDC1-4A67-8B66-42621CE6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42BDF-FE04-4287-BF4D-893D7F142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1DB72D-E038-4552-909C-A2E103AA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916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FE4A-1D48-45E4-9A4C-7FC5E145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B125-9665-49BD-8EBA-F7ED150D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492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3266-881B-4BFD-BE72-C207C1E8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AECFB-BD41-4C35-BFBD-DC35FEE1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520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BF84-67BA-4575-8DEE-791BFE65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2D27-58CD-454B-9C9C-3EFE04219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FA7A5-19B7-4E33-94BC-DC456001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975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34A6-A016-404F-93D6-44EFD2F9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A5A21-E956-4E52-BCEC-A4EE0FCC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9ACEA-0681-4353-869F-3C513A4BF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63971-F629-4E73-86C0-8BC2B67E7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65C8B-C0D0-4AC1-AF08-9DE22E844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7977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75C4-F5DF-4C0F-8A33-F4664613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630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261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53CD-F736-4D3B-99C3-1D80C7AC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59C4-AFA4-49ED-84FD-5316F4B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99F56-C25F-4449-BF01-48FC5BC0C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1591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8569-F46A-48DB-8F37-C661A255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56EB9-842F-4C21-838F-D0FB6B1A0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5B285-C637-48D2-8BA7-5BF90ED80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7315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E5E8-C4F5-4A53-B400-A5DCCE19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D2387-63A1-44B8-B45B-E62E07DAB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345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53469-774D-4A34-8D5C-635CF1C6E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EEE15-5F33-45A0-8CEE-07BCB7455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5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7049-3AD7-4CC7-95A2-553F0768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73011-204A-43AC-92AB-9C7CCA05F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202D-94F0-4E04-B10F-3AB33D24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CD3A2-F9DB-4AF5-A99B-64AC79019D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6B1B02-FD6E-4ABC-A2DF-929C5D746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64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8488-80A9-4C63-8E1E-B8B2381A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2CC9-8D6A-414B-B5B7-9058CD1D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862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E6E44-3F60-448C-B231-59D68322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862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0B2AF-9DEA-417C-BF0D-66F9F421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04DE4-7288-4BB5-A58C-27D1DB719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37EC87-5972-4506-99A1-71E4C4A7B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14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443E-9AA3-4AC8-B726-0CC46FE1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3BF9-627F-4AB1-95EA-7DFF5668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481D3-4C70-49B6-856E-B89857AC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832EE-67B7-4F76-B38E-0F312B37A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A7270-76D6-41C9-B4D4-C3E291972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F93E4-8BF3-484F-90AF-9D6C7CA2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239D5F-DE00-4BE6-9416-B68C1A8469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575B1A-3AEF-4294-935A-4DD20A65B7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1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8888-BA97-41F9-943E-ED2F9FE4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32D49-7B08-4EDF-9AD3-5C1940A4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0D773-B887-4D51-95C1-ED3726945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380D02-44C5-48EF-AA2A-F73D560AD9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3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BE60B-3E30-4734-B4BF-58B1A1AE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FB83B-051C-4E38-8133-9A52CC489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F7A248-1911-4F02-AB3F-0C747C0EF1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33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A02C-4693-4C5F-ADEA-299917C4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0402-7591-46F9-A8E7-A1F86223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866AD-2D84-46A4-AD8B-606B80C1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C912-510A-4BAD-9993-E7312D44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D0AC-CDE7-4607-ACF2-160EB6FFC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6705EF-A106-48DB-ADAC-EA08F591C9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41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25B4-280F-4E70-8438-92AD62C7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98C3B-2E57-464D-A15F-EF87AA692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6A3F3-F14A-4171-A72F-74CEE972C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D0D50-2675-426C-8435-5BF2EB8B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B3E79-5822-4086-8071-689888060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A66261-B192-4D77-B8EB-C1B82FCA5A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4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51391DD-5029-43AF-9F35-5E3846954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9A2AA7A-2C7B-4366-BD42-BFE2330B3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50CB247-4622-4AF9-8409-F1F712DF61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54838" y="6511925"/>
            <a:ext cx="1263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5B1E95C-2161-468E-BD2B-BE3D29F95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700" y="6513513"/>
            <a:ext cx="5588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8C76482A-8F8B-43BF-ADC1-1FB85EE4B0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rgbClr val="9200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9200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9200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9200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9200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9200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9200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9200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920033"/>
          </a:solidFill>
          <a:latin typeface="Arial" panose="020B0604020202020204" pitchFamily="34" charset="0"/>
        </a:defRPr>
      </a:lvl9pPr>
    </p:titleStyle>
    <p:bodyStyle>
      <a:lvl1pPr marL="234950" indent="-234950" algn="l" rtl="0" fontAlgn="base">
        <a:spcBef>
          <a:spcPct val="20000"/>
        </a:spcBef>
        <a:spcAft>
          <a:spcPct val="0"/>
        </a:spcAft>
        <a:buClr>
          <a:srgbClr val="920033"/>
        </a:buClr>
        <a:buSzPct val="125000"/>
        <a:buFont typeface="Times" panose="02020603050405020304" pitchFamily="18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31775" algn="l" rtl="0" fontAlgn="base">
        <a:spcBef>
          <a:spcPct val="10000"/>
        </a:spcBef>
        <a:spcAft>
          <a:spcPct val="0"/>
        </a:spcAft>
        <a:buClr>
          <a:schemeClr val="tx1"/>
        </a:buClr>
        <a:buFont typeface="Times" panose="02020603050405020304" pitchFamily="18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22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54125" indent="-222250" algn="l" rtl="0" fontAlgn="base">
        <a:spcBef>
          <a:spcPct val="20000"/>
        </a:spcBef>
        <a:spcAft>
          <a:spcPct val="0"/>
        </a:spcAft>
        <a:buClr>
          <a:srgbClr val="6E6F73"/>
        </a:buClr>
        <a:buFont typeface="Times" panose="02020603050405020304" pitchFamily="18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4625" algn="l" rtl="0" fontAlgn="base">
        <a:spcBef>
          <a:spcPct val="20000"/>
        </a:spcBef>
        <a:spcAft>
          <a:spcPct val="0"/>
        </a:spcAft>
        <a:buClr>
          <a:srgbClr val="920033"/>
        </a:buClr>
        <a:buFont typeface="Times" panose="02020603050405020304" pitchFamily="18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upload.wikimedia.org/wikipedia/en/6/6f/The_Weather_Channel_logo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emf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emf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emf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emf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emf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E12F023-ABA3-4FA5-A702-05B96FAFA3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276600"/>
            <a:ext cx="8458200" cy="631825"/>
          </a:xfrm>
        </p:spPr>
        <p:txBody>
          <a:bodyPr/>
          <a:lstStyle/>
          <a:p>
            <a:r>
              <a:rPr lang="en-US" dirty="0"/>
              <a:t>Location Based Services for Mobiles: Technologies and Standards </a:t>
            </a: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2E5EB1-F2B0-4A08-B623-90F35C952F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01722-FF31-4A00-9023-612B3A8E66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7B3C9-E22B-4E8F-9154-DC1BA87133D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0F6539BE-EEAC-4AE2-839F-5134A2E29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Factors to LBS Success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A302069A-0D24-471B-A7FA-4964E873B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000" b="1"/>
              <a:t>Compelling applications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altLang="en-US" sz="2000"/>
              <a:t>Valuable to consumers or businesses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altLang="en-US" sz="2000"/>
              <a:t>Easy and intuitive to use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altLang="en-US" sz="2000"/>
              <a:t>Good return on the investment.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000" b="1"/>
              <a:t>Handset availability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altLang="en-US" sz="2000"/>
              <a:t>Wide range of LBS-capable handsets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000" b="1"/>
              <a:t>Internet-friendly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altLang="en-US" sz="2000"/>
              <a:t>IP-based user plane standards.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000" b="1"/>
              <a:t>Good business model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altLang="ko-KR" sz="2000">
                <a:ea typeface="Gulim" panose="020B0600000101010101" pitchFamily="34" charset="-127"/>
              </a:rPr>
              <a:t>Customer</a:t>
            </a:r>
            <a:r>
              <a:rPr lang="en-US" altLang="en-US" sz="2000"/>
              <a:t> segmentation is important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altLang="en-US" sz="2000"/>
              <a:t>Adopt applications from 3</a:t>
            </a:r>
            <a:r>
              <a:rPr lang="en-US" altLang="en-US" sz="2000" baseline="30000"/>
              <a:t>rd</a:t>
            </a:r>
            <a:r>
              <a:rPr lang="en-US" altLang="en-US" sz="2000"/>
              <a:t> parties.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altLang="en-US" sz="2000"/>
              <a:t>Help operators increase revenue.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000" b="1"/>
              <a:t>User awareness and promotion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altLang="en-US" sz="2000"/>
              <a:t>Security and privacy concerns</a:t>
            </a:r>
          </a:p>
          <a:p>
            <a:pPr marL="342900" indent="-342900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1DF8A-0593-4B8C-A4BB-62FB6C86A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21042-9A78-46CD-A74B-4A6E1C82B9A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D1AF2001-8C51-4AD8-9D52-97E5284E2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US Wireless Enhanced 911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C1B4B2E8-E947-40CE-A412-DC5ED1C76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r>
              <a:rPr lang="en-US" altLang="en-US">
                <a:ea typeface="Gulim" panose="020B0600000101010101" pitchFamily="34" charset="-127"/>
              </a:rPr>
              <a:t>The FCC Wireless Enhanced 911</a:t>
            </a:r>
          </a:p>
          <a:p>
            <a:pPr lvl="1"/>
            <a:r>
              <a:rPr lang="en-US" altLang="en-US" b="1">
                <a:ea typeface="Gulim" panose="020B0600000101010101" pitchFamily="34" charset="-127"/>
              </a:rPr>
              <a:t>Phase I:</a:t>
            </a:r>
            <a:r>
              <a:rPr lang="en-US" altLang="en-US">
                <a:ea typeface="Gulim" panose="020B0600000101010101" pitchFamily="34" charset="-127"/>
              </a:rPr>
              <a:t> Within six months after a request by a PSAP, the carrier shall provide the telephone number and the cell site location for this 911 call.</a:t>
            </a:r>
          </a:p>
          <a:p>
            <a:pPr lvl="1"/>
            <a:r>
              <a:rPr lang="en-US" altLang="en-US" b="1">
                <a:ea typeface="Gulim" panose="020B0600000101010101" pitchFamily="34" charset="-127"/>
              </a:rPr>
              <a:t>Phase II: </a:t>
            </a:r>
            <a:r>
              <a:rPr lang="en-US" altLang="en-US">
                <a:ea typeface="Gulim" panose="020B0600000101010101" pitchFamily="34" charset="-127"/>
              </a:rPr>
              <a:t>Within six months of a request by a PSAP, more precise location information, such as the latitude and longitude of the caller, shall be provided. </a:t>
            </a:r>
          </a:p>
          <a:p>
            <a:pPr lvl="2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>
                <a:ea typeface="Gulim" panose="020B0600000101010101" pitchFamily="34" charset="-127"/>
              </a:rPr>
              <a:t>Network-based solutions, 100 meters for 67%; 300 meters for 95%.</a:t>
            </a:r>
          </a:p>
          <a:p>
            <a:pPr lvl="2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>
                <a:ea typeface="Gulim" panose="020B0600000101010101" pitchFamily="34" charset="-127"/>
              </a:rPr>
              <a:t>Handset-assisted solutions, 50 meters for 67%; 150 meters for 95%. </a:t>
            </a:r>
          </a:p>
          <a:p>
            <a:pPr lvl="2"/>
            <a:r>
              <a:rPr lang="en-US" altLang="en-US">
                <a:ea typeface="Gulim" panose="020B0600000101010101" pitchFamily="34" charset="-127"/>
              </a:rPr>
              <a:t>By September 11, 2012, even more precise location information shall be provided. It requires wireless operators to average their compliance over each local region instead.</a:t>
            </a:r>
          </a:p>
          <a:p>
            <a:r>
              <a:rPr lang="en-US" altLang="en-US">
                <a:ea typeface="Gulim" panose="020B0600000101010101" pitchFamily="34" charset="-127"/>
              </a:rPr>
              <a:t>The DOT NG 911 Initiative</a:t>
            </a:r>
          </a:p>
          <a:p>
            <a:pPr lvl="1"/>
            <a:r>
              <a:rPr lang="en-US" altLang="en-US"/>
              <a:t>The NG 911 Initiative is a R&amp;D project to help establish a digital, IP-based foundation for the delivery of multimedia 911 "calls.“</a:t>
            </a:r>
          </a:p>
          <a:p>
            <a:pPr lvl="1"/>
            <a:r>
              <a:rPr lang="en-US" altLang="en-US"/>
              <a:t>The NG 911 initiative will establish the foundation for public emergency communications services in a wireless mobile society.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F8B6A3B-0BB5-4700-B462-704DED7B50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38579-2DBF-4303-B7F9-F3F40238E0B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5B135CD5-5A5E-428D-989C-6C6C535D9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LBS Standardization</a:t>
            </a:r>
            <a:endParaRPr lang="en-US" altLang="en-US"/>
          </a:p>
        </p:txBody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AAEFC609-CB84-4E1C-9B67-B0FAC83C2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>
                <a:ea typeface="Gulim" panose="020B0600000101010101" pitchFamily="34" charset="-127"/>
              </a:rPr>
              <a:t>3GPP and 3GPP2 (3</a:t>
            </a:r>
            <a:r>
              <a:rPr lang="en-US" altLang="ko-KR" b="1" baseline="30000">
                <a:ea typeface="Gulim" panose="020B0600000101010101" pitchFamily="34" charset="-127"/>
              </a:rPr>
              <a:t>rd</a:t>
            </a:r>
            <a:r>
              <a:rPr lang="en-US" altLang="ko-KR" b="1">
                <a:ea typeface="Gulim" panose="020B0600000101010101" pitchFamily="34" charset="-127"/>
              </a:rPr>
              <a:t> Generation Partnership Project)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Telecommunication industry collaborations to make 3G mobile phone system specifications within the scope of ITU.</a:t>
            </a:r>
            <a:endParaRPr lang="en-US" altLang="ko-KR">
              <a:ea typeface="Gulim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anose="020B0600000101010101" pitchFamily="34" charset="-127"/>
              </a:rPr>
              <a:t>Interest in positioning technologies in cellular networks and related location services.</a:t>
            </a:r>
          </a:p>
          <a:p>
            <a:pPr>
              <a:lnSpc>
                <a:spcPct val="90000"/>
              </a:lnSpc>
            </a:pPr>
            <a:r>
              <a:rPr lang="en-US" altLang="ko-KR" b="1">
                <a:ea typeface="Gulim" panose="020B0600000101010101" pitchFamily="34" charset="-127"/>
              </a:rPr>
              <a:t>OMA (Open Mobile Alliance)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anose="020B0600000101010101" pitchFamily="34" charset="-127"/>
              </a:rPr>
              <a:t>A standards organization for delivering open technical specifications for application level and service frameworks.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anose="020B0600000101010101" pitchFamily="34" charset="-127"/>
              </a:rPr>
              <a:t>Provide protocols and interfaces that enable the exchange of location data between different networks.</a:t>
            </a:r>
          </a:p>
          <a:p>
            <a:pPr>
              <a:lnSpc>
                <a:spcPct val="90000"/>
              </a:lnSpc>
            </a:pPr>
            <a:r>
              <a:rPr lang="en-US" altLang="ko-KR" b="1">
                <a:ea typeface="Gulim" panose="020B0600000101010101" pitchFamily="34" charset="-127"/>
              </a:rPr>
              <a:t>IETF (Internet Engineering Task Force)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anose="020B0600000101010101" pitchFamily="34" charset="-127"/>
              </a:rPr>
              <a:t>An open standards organization </a:t>
            </a:r>
            <a:r>
              <a:rPr lang="en-US" altLang="en-US"/>
              <a:t>develops and promotes Internet standards.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anose="020B0600000101010101" pitchFamily="34" charset="-127"/>
              </a:rPr>
              <a:t>Specify protocols for integrating location data with Internet or Web-based applications. </a:t>
            </a:r>
          </a:p>
        </p:txBody>
      </p:sp>
      <p:grpSp>
        <p:nvGrpSpPr>
          <p:cNvPr id="740356" name="Group 4">
            <a:extLst>
              <a:ext uri="{FF2B5EF4-FFF2-40B4-BE49-F238E27FC236}">
                <a16:creationId xmlns:a16="http://schemas.microsoft.com/office/drawing/2014/main" id="{51ACDD58-534D-4F5A-906A-E6988656AA0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407025"/>
            <a:ext cx="8086725" cy="811213"/>
            <a:chOff x="330" y="3406"/>
            <a:chExt cx="5094" cy="511"/>
          </a:xfrm>
        </p:grpSpPr>
        <p:pic>
          <p:nvPicPr>
            <p:cNvPr id="740357" name="Picture 5" descr="oma_logo">
              <a:extLst>
                <a:ext uri="{FF2B5EF4-FFF2-40B4-BE49-F238E27FC236}">
                  <a16:creationId xmlns:a16="http://schemas.microsoft.com/office/drawing/2014/main" id="{AF6BF82D-F3A8-439F-A24A-C614D6A81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456"/>
              <a:ext cx="1248" cy="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0358" name="Picture 6" descr="3gpp">
              <a:extLst>
                <a:ext uri="{FF2B5EF4-FFF2-40B4-BE49-F238E27FC236}">
                  <a16:creationId xmlns:a16="http://schemas.microsoft.com/office/drawing/2014/main" id="{9802CEB6-D505-4539-868F-375C66DF3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" y="3406"/>
              <a:ext cx="870" cy="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0359" name="Picture 7" descr="ietflogo2f">
              <a:extLst>
                <a:ext uri="{FF2B5EF4-FFF2-40B4-BE49-F238E27FC236}">
                  <a16:creationId xmlns:a16="http://schemas.microsoft.com/office/drawing/2014/main" id="{0EF2670A-BEB6-4C3B-B4C5-87ECF79FC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3408"/>
              <a:ext cx="960" cy="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0360" name="Picture 8">
              <a:extLst>
                <a:ext uri="{FF2B5EF4-FFF2-40B4-BE49-F238E27FC236}">
                  <a16:creationId xmlns:a16="http://schemas.microsoft.com/office/drawing/2014/main" id="{37EA5B3A-D233-4993-ACF8-6E30E8E91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3408"/>
              <a:ext cx="1584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FC58-D518-45B4-9477-C0273915C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FDF96D-40CC-451B-AD34-37D00475530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id="{77C87E49-15D1-44C2-9E60-BC70937C5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Acronyms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812E52E9-7869-4FA7-BCA6-061F771B02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en-US" sz="1600"/>
              <a:t> 3G – The Third Generation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3GPP – The 3</a:t>
            </a:r>
            <a:r>
              <a:rPr lang="en-US" altLang="en-US" sz="1600" baseline="30000"/>
              <a:t>rd</a:t>
            </a:r>
            <a:r>
              <a:rPr lang="en-US" altLang="en-US" sz="1600"/>
              <a:t> Generation Partnership Project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3GPP2 – The 3</a:t>
            </a:r>
            <a:r>
              <a:rPr lang="en-US" altLang="en-US" sz="1600" baseline="30000"/>
              <a:t>rd</a:t>
            </a:r>
            <a:r>
              <a:rPr lang="en-US" altLang="en-US" sz="1600"/>
              <a:t> Generation Partnership Project 2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ALI – Automatic Location Identification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CDMA – Code Division Multiple Access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CGALIES - the Coordination Group on Access to Location Information for Emergency Services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EMS – Emergency Medical Services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EMTEL – Emergency Telecommunications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ETSI – The European Telecommunications Standards Institute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GSMA – The GSM Association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GPS – Global Positioning System</a:t>
            </a:r>
          </a:p>
        </p:txBody>
      </p:sp>
      <p:sp>
        <p:nvSpPr>
          <p:cNvPr id="742404" name="Rectangle 4">
            <a:extLst>
              <a:ext uri="{FF2B5EF4-FFF2-40B4-BE49-F238E27FC236}">
                <a16:creationId xmlns:a16="http://schemas.microsoft.com/office/drawing/2014/main" id="{BAE5206D-78FF-465B-98D0-5CA0D181C6B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en-US" sz="1600"/>
              <a:t> IETF – Internet Engineering Task Force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LBS – Location Based Services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LCS – Location Services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LORAN – Long Range Navigation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NGN – Next-Generation Network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OCG – Operational Co-ordination Group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OMA – Open Mobile Alliance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PSAP – Position Service Access Point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TWC – The Weather Channel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UMTS – Universal Mobile Telecommunications System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600"/>
              <a:t> UTRAN -- UMTS Terrestrial Radio Access Network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B5D1D-E505-47D6-9187-B5C7EBB8B3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D722CC-528C-4429-A815-4748308F2F9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50DCE2BB-8A98-4DB6-931B-7ECC5A7A8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4DEBE168-99C3-4B9B-B4FD-EDB38FC1B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Section I: Introduction</a:t>
            </a:r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Gulim" panose="020B0600000101010101" pitchFamily="34" charset="-127"/>
              </a:rPr>
              <a:t>Historic overview</a:t>
            </a:r>
            <a:endParaRPr lang="en-US" altLang="en-US" sz="1400"/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Gulim" panose="020B0600000101010101" pitchFamily="34" charset="-127"/>
              </a:rPr>
              <a:t>LBS concepts</a:t>
            </a:r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Gulim" panose="020B0600000101010101" pitchFamily="34" charset="-127"/>
              </a:rPr>
              <a:t>LBS applications and market</a:t>
            </a:r>
            <a:endParaRPr lang="en-US" altLang="en-US" sz="1400"/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Gulim" panose="020B0600000101010101" pitchFamily="34" charset="-127"/>
              </a:rPr>
              <a:t>Wireless Emergency System Mandates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LBS </a:t>
            </a:r>
            <a:r>
              <a:rPr lang="en-US" altLang="ko-KR" sz="1400">
                <a:ea typeface="Gulim" panose="020B0600000101010101" pitchFamily="34" charset="-127"/>
              </a:rPr>
              <a:t>in cellular standards</a:t>
            </a: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/>
              <a:t>Section II: Wireless Positioning Technologies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Basic positioning methods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Positioning Calculation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GPS and Galileo</a:t>
            </a:r>
          </a:p>
          <a:p>
            <a:pPr>
              <a:lnSpc>
                <a:spcPct val="90000"/>
              </a:lnSpc>
            </a:pPr>
            <a:r>
              <a:rPr lang="en-US" altLang="en-US" sz="1600" b="1"/>
              <a:t>Section III: Assisted GPS Architecture </a:t>
            </a:r>
          </a:p>
          <a:p>
            <a:pPr>
              <a:lnSpc>
                <a:spcPct val="90000"/>
              </a:lnSpc>
            </a:pPr>
            <a:r>
              <a:rPr lang="en-US" altLang="en-US" sz="1600" b="1"/>
              <a:t>Section IV: Implement Assisted GPS </a:t>
            </a:r>
            <a:r>
              <a:rPr lang="en-US" altLang="ko-KR" sz="1600" b="1">
                <a:ea typeface="Gulim" panose="020B0600000101010101" pitchFamily="34" charset="-127"/>
              </a:rPr>
              <a:t>in Mobile Networks</a:t>
            </a:r>
            <a:endParaRPr lang="en-US" altLang="en-US" sz="1600" b="1"/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Gulim" panose="020B0600000101010101" pitchFamily="34" charset="-127"/>
              </a:rPr>
              <a:t>LCS requirements</a:t>
            </a:r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Gulim" panose="020B0600000101010101" pitchFamily="34" charset="-127"/>
              </a:rPr>
              <a:t>Location management in mobile networks</a:t>
            </a:r>
            <a:endParaRPr lang="en-US" altLang="en-US" sz="1400"/>
          </a:p>
          <a:p>
            <a:pPr lvl="1">
              <a:lnSpc>
                <a:spcPct val="90000"/>
              </a:lnSpc>
            </a:pPr>
            <a:r>
              <a:rPr lang="en-US" altLang="en-US" sz="1400"/>
              <a:t>LCS architecture: control plane and user plane</a:t>
            </a:r>
            <a:endParaRPr lang="en-US" altLang="ko-KR" sz="1400">
              <a:ea typeface="Gulim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Gulim" panose="020B0600000101010101" pitchFamily="34" charset="-127"/>
              </a:rPr>
              <a:t>LCS standards in mobile networks</a:t>
            </a: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1600" b="1"/>
              <a:t>Section V: Challenges for Mobile Location Services.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Regulations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Standardization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Market and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1B42-60B6-40EC-945A-02D0D444D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E8AE3-BEEA-4CD4-9783-5AE16E01333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1D6B68F7-29AE-4832-8E69-D2FB2A585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LBS</a:t>
            </a:r>
            <a:r>
              <a:rPr lang="en-US" altLang="en-US"/>
              <a:t>: A Historic View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310CB10E-BDC1-41BC-AC50-980EDF3ADAF4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3200400"/>
            <a:ext cx="8382000" cy="30480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ko-KR" sz="1600" b="1">
                <a:ea typeface="Gulim" panose="020B0600000101010101" pitchFamily="34" charset="-127"/>
              </a:rPr>
              <a:t> </a:t>
            </a:r>
            <a:r>
              <a:rPr lang="en-US" altLang="en-US" sz="1600" b="1"/>
              <a:t>Emergency </a:t>
            </a:r>
            <a:r>
              <a:rPr lang="en-US" altLang="ko-KR" sz="1600" b="1">
                <a:ea typeface="Gulim" panose="020B0600000101010101" pitchFamily="34" charset="-127"/>
              </a:rPr>
              <a:t>m</a:t>
            </a:r>
            <a:r>
              <a:rPr lang="en-US" altLang="en-US" sz="1600" b="1"/>
              <a:t>edical </a:t>
            </a:r>
            <a:r>
              <a:rPr lang="en-US" altLang="ko-KR" sz="1600" b="1">
                <a:ea typeface="Gulim" panose="020B0600000101010101" pitchFamily="34" charset="-127"/>
              </a:rPr>
              <a:t>s</a:t>
            </a:r>
            <a:r>
              <a:rPr lang="en-US" altLang="en-US" sz="1600" b="1"/>
              <a:t>ervices (EMS)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In 1487, the first recorded use of ambulance was by the Spanish army, Queen Isabella of Spain.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 b="1">
                <a:ea typeface="Gulim" panose="020B0600000101010101" pitchFamily="34" charset="-127"/>
              </a:rPr>
              <a:t> </a:t>
            </a:r>
            <a:r>
              <a:rPr lang="en-US" altLang="en-US" sz="1600" b="1"/>
              <a:t>Yellow </a:t>
            </a:r>
            <a:r>
              <a:rPr lang="en-US" altLang="ko-KR" sz="1600" b="1">
                <a:ea typeface="Gulim" panose="020B0600000101010101" pitchFamily="34" charset="-127"/>
              </a:rPr>
              <a:t>p</a:t>
            </a:r>
            <a:r>
              <a:rPr lang="en-US" altLang="en-US" sz="1600" b="1"/>
              <a:t>ages</a:t>
            </a:r>
            <a:r>
              <a:rPr lang="en-US" altLang="en-US" sz="1600"/>
              <a:t> (A more than $136B world wide market)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In 1886, Reuben H. Donnelly produced the first Yellow Pages.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In 1909, St. Louis produced the first Yellow Pages directory with coupons.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>
                <a:ea typeface="Gulim" panose="020B0600000101010101" pitchFamily="34" charset="-127"/>
              </a:rPr>
              <a:t> </a:t>
            </a:r>
            <a:r>
              <a:rPr lang="en-US" altLang="en-US" sz="1600" b="1"/>
              <a:t>Local </a:t>
            </a:r>
            <a:r>
              <a:rPr lang="en-US" altLang="ko-KR" sz="1600" b="1">
                <a:ea typeface="Gulim" panose="020B0600000101010101" pitchFamily="34" charset="-127"/>
              </a:rPr>
              <a:t>w</a:t>
            </a:r>
            <a:r>
              <a:rPr lang="en-US" altLang="en-US" sz="1600" b="1"/>
              <a:t>eather and </a:t>
            </a:r>
            <a:r>
              <a:rPr lang="en-US" altLang="ko-KR" sz="1600" b="1">
                <a:ea typeface="Gulim" panose="020B0600000101010101" pitchFamily="34" charset="-127"/>
              </a:rPr>
              <a:t>t</a:t>
            </a:r>
            <a:r>
              <a:rPr lang="en-US" altLang="en-US" sz="1600" b="1"/>
              <a:t>raffic </a:t>
            </a:r>
            <a:r>
              <a:rPr lang="en-US" altLang="ko-KR" sz="1600" b="1">
                <a:ea typeface="Gulim" panose="020B0600000101010101" pitchFamily="34" charset="-127"/>
              </a:rPr>
              <a:t>b</a:t>
            </a:r>
            <a:r>
              <a:rPr lang="en-US" altLang="en-US" sz="1600" b="1"/>
              <a:t>roadcast in </a:t>
            </a:r>
            <a:r>
              <a:rPr lang="en-US" altLang="ko-KR" sz="1600" b="1">
                <a:ea typeface="Gulim" panose="020B0600000101010101" pitchFamily="34" charset="-127"/>
              </a:rPr>
              <a:t>r</a:t>
            </a:r>
            <a:r>
              <a:rPr lang="en-US" altLang="en-US" sz="1600" b="1"/>
              <a:t>adio and TV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Since 1960s, radio traffic report has been very popular in US.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On May 2, 1982, the weather channel (TWC) went on the air.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 b="1">
                <a:ea typeface="Gulim" panose="020B0600000101010101" pitchFamily="34" charset="-127"/>
              </a:rPr>
              <a:t> </a:t>
            </a:r>
            <a:r>
              <a:rPr lang="en-US" altLang="en-US" sz="1600" b="1"/>
              <a:t>Emergency </a:t>
            </a:r>
            <a:r>
              <a:rPr lang="en-US" altLang="ko-KR" sz="1600" b="1">
                <a:ea typeface="Gulim" panose="020B0600000101010101" pitchFamily="34" charset="-127"/>
              </a:rPr>
              <a:t>p</a:t>
            </a:r>
            <a:r>
              <a:rPr lang="en-US" altLang="en-US" sz="1600" b="1"/>
              <a:t>hone </a:t>
            </a:r>
            <a:r>
              <a:rPr lang="en-US" altLang="ko-KR" sz="1600" b="1">
                <a:ea typeface="Gulim" panose="020B0600000101010101" pitchFamily="34" charset="-127"/>
              </a:rPr>
              <a:t>s</a:t>
            </a:r>
            <a:r>
              <a:rPr lang="en-US" altLang="en-US" sz="1600" b="1"/>
              <a:t>ervices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In 1968, AT&amp;T and FCC come out with this nationwide emergency phone number – 911. (It is 1-1-2 across the European Union and 999 in UK).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In 2000, FCC issued a mandate of E911 to wireless carriers.</a:t>
            </a:r>
          </a:p>
        </p:txBody>
      </p:sp>
      <p:pic>
        <p:nvPicPr>
          <p:cNvPr id="721924" name="Picture 4">
            <a:extLst>
              <a:ext uri="{FF2B5EF4-FFF2-40B4-BE49-F238E27FC236}">
                <a16:creationId xmlns:a16="http://schemas.microsoft.com/office/drawing/2014/main" id="{282C8D46-F116-4783-B87B-C9C66D402D3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143000"/>
            <a:ext cx="2514600" cy="1919288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1925" name="Picture 5">
            <a:hlinkClick r:id="rId4"/>
            <a:extLst>
              <a:ext uri="{FF2B5EF4-FFF2-40B4-BE49-F238E27FC236}">
                <a16:creationId xmlns:a16="http://schemas.microsoft.com/office/drawing/2014/main" id="{98204B2A-C378-4418-BDC5-BD08DD07BE6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143000"/>
            <a:ext cx="2133600" cy="1941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E91FD37-48B8-4136-8EC7-6E0AEF6D4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C4CA5-48D8-48B1-989D-54CF329505C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3E951926-952A-47C7-8B9D-E4F14F164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Basic Concepts of LBS</a:t>
            </a:r>
            <a:endParaRPr lang="en-US" altLang="en-US"/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8992B056-68D6-4B1A-A5B8-56562CD55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6781800" cy="495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b="1">
                <a:ea typeface="Gulim" panose="020B0600000101010101" pitchFamily="34" charset="-127"/>
              </a:rPr>
              <a:t>Position</a:t>
            </a:r>
            <a:r>
              <a:rPr lang="en-US" altLang="ko-KR" sz="1600" b="1">
                <a:ea typeface="Gulim" panose="020B0600000101010101" pitchFamily="34" charset="-127"/>
              </a:rPr>
              <a:t> </a:t>
            </a:r>
          </a:p>
          <a:p>
            <a:pPr lvl="1">
              <a:lnSpc>
                <a:spcPct val="85000"/>
              </a:lnSpc>
            </a:pPr>
            <a:r>
              <a:rPr lang="en-US" altLang="ko-KR" sz="1600" i="1">
                <a:solidFill>
                  <a:srgbClr val="A50021"/>
                </a:solidFill>
                <a:ea typeface="Gulim" panose="020B0600000101010101" pitchFamily="34" charset="-127"/>
              </a:rPr>
              <a:t>“32° 49' 49.7964"-116° 49' 9.9228"”</a:t>
            </a:r>
          </a:p>
          <a:p>
            <a:pPr lvl="1">
              <a:lnSpc>
                <a:spcPct val="85000"/>
              </a:lnSpc>
            </a:pPr>
            <a:r>
              <a:rPr lang="en-US" altLang="ko-KR" sz="1600">
                <a:ea typeface="Gulim" panose="020B0600000101010101" pitchFamily="34" charset="-127"/>
              </a:rPr>
              <a:t>Position appears to developers in the form of spatial coordinates. </a:t>
            </a:r>
          </a:p>
          <a:p>
            <a:pPr lvl="1">
              <a:lnSpc>
                <a:spcPct val="85000"/>
              </a:lnSpc>
            </a:pPr>
            <a:r>
              <a:rPr lang="en-US" altLang="ko-KR" sz="1600">
                <a:ea typeface="Gulim" panose="020B0600000101010101" pitchFamily="34" charset="-127"/>
              </a:rPr>
              <a:t>It can be represented as a single point in the coordinate. </a:t>
            </a:r>
          </a:p>
          <a:p>
            <a:pPr>
              <a:lnSpc>
                <a:spcPct val="85000"/>
              </a:lnSpc>
            </a:pPr>
            <a:r>
              <a:rPr lang="en-US" altLang="ko-KR" b="1">
                <a:ea typeface="Gulim" panose="020B0600000101010101" pitchFamily="34" charset="-127"/>
              </a:rPr>
              <a:t>Location </a:t>
            </a:r>
          </a:p>
          <a:p>
            <a:pPr lvl="1">
              <a:lnSpc>
                <a:spcPct val="85000"/>
              </a:lnSpc>
            </a:pPr>
            <a:r>
              <a:rPr lang="en-US" altLang="ko-KR" sz="1600" i="1">
                <a:solidFill>
                  <a:srgbClr val="A50021"/>
                </a:solidFill>
                <a:ea typeface="Gulim" panose="020B0600000101010101" pitchFamily="34" charset="-127"/>
              </a:rPr>
              <a:t>“San Diego downtown gas lamp quarter”</a:t>
            </a:r>
            <a:endParaRPr lang="en-US" altLang="ko-KR" i="1">
              <a:solidFill>
                <a:srgbClr val="A50021"/>
              </a:solidFill>
              <a:ea typeface="Gulim" panose="020B0600000101010101" pitchFamily="34" charset="-127"/>
            </a:endParaRPr>
          </a:p>
          <a:p>
            <a:pPr lvl="1">
              <a:lnSpc>
                <a:spcPct val="85000"/>
              </a:lnSpc>
            </a:pPr>
            <a:r>
              <a:rPr lang="en-US" altLang="ko-KR" sz="1600">
                <a:ea typeface="Gulim" panose="020B0600000101010101" pitchFamily="34" charset="-127"/>
              </a:rPr>
              <a:t>Location is associated with a certain place in the real world. </a:t>
            </a:r>
          </a:p>
          <a:p>
            <a:pPr lvl="1">
              <a:lnSpc>
                <a:spcPct val="85000"/>
              </a:lnSpc>
            </a:pPr>
            <a:r>
              <a:rPr lang="en-US" altLang="ko-KR" sz="1600">
                <a:ea typeface="Gulim" panose="020B0600000101010101" pitchFamily="34" charset="-127"/>
              </a:rPr>
              <a:t>If positioning delivers a spatial location, it will be mapped onto a descriptive location in order to be interpretable by the LBS user. </a:t>
            </a:r>
          </a:p>
          <a:p>
            <a:pPr>
              <a:lnSpc>
                <a:spcPct val="85000"/>
              </a:lnSpc>
            </a:pPr>
            <a:r>
              <a:rPr lang="en-US" altLang="ko-KR" b="1">
                <a:ea typeface="Gulim" panose="020B0600000101010101" pitchFamily="34" charset="-127"/>
              </a:rPr>
              <a:t>LoCation Service (LCS)</a:t>
            </a:r>
          </a:p>
          <a:p>
            <a:pPr lvl="1">
              <a:lnSpc>
                <a:spcPct val="85000"/>
              </a:lnSpc>
            </a:pPr>
            <a:r>
              <a:rPr lang="en-US" altLang="ko-KR" sz="1600" i="1">
                <a:solidFill>
                  <a:srgbClr val="920033"/>
                </a:solidFill>
                <a:ea typeface="Gulim" panose="020B0600000101010101" pitchFamily="34" charset="-127"/>
              </a:rPr>
              <a:t>“Where am I?”</a:t>
            </a:r>
          </a:p>
          <a:p>
            <a:pPr lvl="1">
              <a:lnSpc>
                <a:spcPct val="85000"/>
              </a:lnSpc>
            </a:pPr>
            <a:r>
              <a:rPr lang="en-US" altLang="ko-KR" sz="1600">
                <a:ea typeface="Gulim" panose="020B0600000101010101" pitchFamily="34" charset="-127"/>
              </a:rPr>
              <a:t>LCS should be distinguished from LBS as it exclusively deals with the localization of target, and also makes the resulting location data available to external actors. </a:t>
            </a:r>
          </a:p>
          <a:p>
            <a:pPr lvl="1">
              <a:lnSpc>
                <a:spcPct val="85000"/>
              </a:lnSpc>
            </a:pPr>
            <a:r>
              <a:rPr lang="en-US" altLang="ko-KR" sz="1600">
                <a:ea typeface="Gulim" panose="020B0600000101010101" pitchFamily="34" charset="-127"/>
              </a:rPr>
              <a:t>It is responsible for the generation and delivery of location data. </a:t>
            </a:r>
          </a:p>
          <a:p>
            <a:pPr>
              <a:lnSpc>
                <a:spcPct val="85000"/>
              </a:lnSpc>
            </a:pPr>
            <a:r>
              <a:rPr lang="en-US" altLang="ko-KR" b="1">
                <a:ea typeface="Gulim" panose="020B0600000101010101" pitchFamily="34" charset="-127"/>
              </a:rPr>
              <a:t>Location Based Service (LBS) </a:t>
            </a:r>
          </a:p>
          <a:p>
            <a:pPr lvl="1">
              <a:lnSpc>
                <a:spcPct val="85000"/>
              </a:lnSpc>
            </a:pPr>
            <a:r>
              <a:rPr lang="en-US" altLang="ko-KR" sz="1600" i="1">
                <a:solidFill>
                  <a:srgbClr val="A50021"/>
                </a:solidFill>
                <a:ea typeface="Gulim" panose="020B0600000101010101" pitchFamily="34" charset="-127"/>
              </a:rPr>
              <a:t>“How can I go to the gas lamp quarter from here?”</a:t>
            </a:r>
            <a:endParaRPr lang="en-US" altLang="ko-KR" i="1">
              <a:solidFill>
                <a:srgbClr val="A50021"/>
              </a:solidFill>
              <a:ea typeface="Gulim" panose="020B0600000101010101" pitchFamily="34" charset="-127"/>
            </a:endParaRPr>
          </a:p>
          <a:p>
            <a:pPr lvl="1">
              <a:lnSpc>
                <a:spcPct val="85000"/>
              </a:lnSpc>
            </a:pPr>
            <a:r>
              <a:rPr lang="en-US" altLang="ko-KR" sz="1600">
                <a:ea typeface="Gulim" panose="020B0600000101010101" pitchFamily="34" charset="-127"/>
              </a:rPr>
              <a:t>LBS is the service that adds value to target locations provided by LCS. It uses knowledge of a mobile device’s location to offer value to the mobile subscriber or to a third party.</a:t>
            </a:r>
          </a:p>
        </p:txBody>
      </p:sp>
      <p:grpSp>
        <p:nvGrpSpPr>
          <p:cNvPr id="723972" name="Group 4">
            <a:extLst>
              <a:ext uri="{FF2B5EF4-FFF2-40B4-BE49-F238E27FC236}">
                <a16:creationId xmlns:a16="http://schemas.microsoft.com/office/drawing/2014/main" id="{9E9D4D4B-93F2-40CB-B732-4639FEB93D92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371600"/>
            <a:ext cx="1600200" cy="4572000"/>
            <a:chOff x="4512" y="816"/>
            <a:chExt cx="1104" cy="3024"/>
          </a:xfrm>
        </p:grpSpPr>
        <p:pic>
          <p:nvPicPr>
            <p:cNvPr id="723973" name="Picture 5" descr="250px-Cartesian-coordinate-system_svg">
              <a:extLst>
                <a:ext uri="{FF2B5EF4-FFF2-40B4-BE49-F238E27FC236}">
                  <a16:creationId xmlns:a16="http://schemas.microsoft.com/office/drawing/2014/main" id="{C0F0087E-4D3A-4FEE-9D88-E4DD6A8C4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816"/>
              <a:ext cx="1008" cy="1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3974" name="Picture 6">
              <a:extLst>
                <a:ext uri="{FF2B5EF4-FFF2-40B4-BE49-F238E27FC236}">
                  <a16:creationId xmlns:a16="http://schemas.microsoft.com/office/drawing/2014/main" id="{39DD00FF-A0AA-4A42-916B-508C5D4F3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69" t="17737" r="1218" b="11154"/>
            <a:stretch>
              <a:fillRect/>
            </a:stretch>
          </p:blipFill>
          <p:spPr bwMode="auto">
            <a:xfrm>
              <a:off x="4512" y="2880"/>
              <a:ext cx="1104" cy="96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3975" name="Picture 7">
              <a:extLst>
                <a:ext uri="{FF2B5EF4-FFF2-40B4-BE49-F238E27FC236}">
                  <a16:creationId xmlns:a16="http://schemas.microsoft.com/office/drawing/2014/main" id="{27215479-48EB-4AAD-B3ED-FF07CD2FB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66" t="28435" r="2615" b="18257"/>
            <a:stretch>
              <a:fillRect/>
            </a:stretch>
          </p:blipFill>
          <p:spPr bwMode="auto">
            <a:xfrm>
              <a:off x="4512" y="1968"/>
              <a:ext cx="1104" cy="72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98AE6-2CAC-4CB4-986F-AB63DD600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B47C4E-6043-4A80-9EAF-8961D7E1269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94626" name="Rectangle 2">
            <a:extLst>
              <a:ext uri="{FF2B5EF4-FFF2-40B4-BE49-F238E27FC236}">
                <a16:creationId xmlns:a16="http://schemas.microsoft.com/office/drawing/2014/main" id="{5F7B8660-84D8-4416-A021-87EBE1C27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A50021"/>
                </a:solidFill>
              </a:rPr>
              <a:t>LBS and A-GPS </a:t>
            </a:r>
          </a:p>
        </p:txBody>
      </p:sp>
      <p:sp>
        <p:nvSpPr>
          <p:cNvPr id="794627" name="Rectangle 3">
            <a:extLst>
              <a:ext uri="{FF2B5EF4-FFF2-40B4-BE49-F238E27FC236}">
                <a16:creationId xmlns:a16="http://schemas.microsoft.com/office/drawing/2014/main" id="{70E11835-B78B-43E5-A57F-1BA24972C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LBS is gaining increasing popularity in mobile users. It should be included as a important feature of next generation mobile standards.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GPS-based positioning is known to be one of the most reliable positioning schemes with the best coverage and highest accuracy.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“With close to 1.18 billion mobile handsets sold in 2007 and an expected 1.8 billion in 2012, close to 30% of existing worldwide mobiles are GPS-capable in 2008. This number is increasing every year and predicted to more than 35% in 2012” -- Texas Instrument and gpsWorld.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“Global revenue from location-based services will hit $13.3 billion by 2013, compared with $515 million in 2007.” -- ABI Research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96E396-52F5-4BB9-8FC5-E85A949BDD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421E-A3B1-479C-8A29-6AF31EA1545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66723D6A-6C1B-4A99-B656-5D5B085DD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LBS Applications</a:t>
            </a:r>
            <a:endParaRPr lang="en-US" altLang="en-US"/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D141008F-5837-4973-80FA-CE86E2147B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3810000" cy="4800600"/>
          </a:xfrm>
          <a:noFill/>
          <a:ln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ko-KR" sz="1600">
                <a:ea typeface="Gulim" panose="020B0600000101010101" pitchFamily="34" charset="-127"/>
              </a:rPr>
              <a:t> </a:t>
            </a:r>
            <a:r>
              <a:rPr lang="en-US" altLang="en-US" sz="1600"/>
              <a:t>Emergency Services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E-911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Roadside Assistance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>
                <a:ea typeface="Gulim" panose="020B0600000101010101" pitchFamily="34" charset="-127"/>
              </a:rPr>
              <a:t> </a:t>
            </a:r>
            <a:r>
              <a:rPr lang="en-US" altLang="en-US" sz="1600"/>
              <a:t>Tracking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Commercial: workforce, fleet management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Family locator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Personal asset tracking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>
                <a:ea typeface="Gulim" panose="020B0600000101010101" pitchFamily="34" charset="-127"/>
              </a:rPr>
              <a:t> </a:t>
            </a:r>
            <a:r>
              <a:rPr lang="en-US" altLang="en-US" sz="1600"/>
              <a:t>Navigation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Direction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Planning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Assistance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>
                <a:ea typeface="Gulim" panose="020B0600000101010101" pitchFamily="34" charset="-127"/>
              </a:rPr>
              <a:t> </a:t>
            </a:r>
            <a:r>
              <a:rPr lang="en-US" altLang="en-US" sz="1600"/>
              <a:t>Billing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Road tolling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parking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>
                <a:ea typeface="Gulim" panose="020B0600000101010101" pitchFamily="34" charset="-127"/>
              </a:rPr>
              <a:t> </a:t>
            </a:r>
            <a:r>
              <a:rPr lang="en-US" altLang="en-US" sz="1600"/>
              <a:t>LBS Alert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Promotion alert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advertising</a:t>
            </a:r>
          </a:p>
          <a:p>
            <a:pPr marL="0" indent="0">
              <a:lnSpc>
                <a:spcPct val="80000"/>
              </a:lnSpc>
            </a:pPr>
            <a:r>
              <a:rPr lang="en-US" altLang="ko-KR" sz="1600">
                <a:ea typeface="Gulim" panose="020B0600000101010101" pitchFamily="34" charset="-127"/>
              </a:rPr>
              <a:t> </a:t>
            </a:r>
            <a:r>
              <a:rPr lang="en-US" altLang="en-US" sz="1600"/>
              <a:t>Social Networking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Friend-finder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Instant messaging.</a:t>
            </a:r>
          </a:p>
        </p:txBody>
      </p:sp>
      <p:sp>
        <p:nvSpPr>
          <p:cNvPr id="726020" name="Rectangle 4">
            <a:extLst>
              <a:ext uri="{FF2B5EF4-FFF2-40B4-BE49-F238E27FC236}">
                <a16:creationId xmlns:a16="http://schemas.microsoft.com/office/drawing/2014/main" id="{BF0E3D2D-8BAC-4B47-A0EF-5E0513F628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19200"/>
            <a:ext cx="3886200" cy="4800600"/>
          </a:xfrm>
          <a:noFill/>
          <a:ln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en-US" altLang="ko-KR" sz="1600">
                <a:ea typeface="Gulim" panose="020B0600000101010101" pitchFamily="34" charset="-127"/>
              </a:rPr>
              <a:t> </a:t>
            </a:r>
            <a:r>
              <a:rPr lang="en-US" altLang="en-US" sz="1600"/>
              <a:t>Network Operator Applications</a:t>
            </a:r>
          </a:p>
          <a:p>
            <a:pPr lvl="1"/>
            <a:r>
              <a:rPr lang="en-US" altLang="en-US" sz="1600"/>
              <a:t>Location sensitive billing</a:t>
            </a:r>
          </a:p>
          <a:p>
            <a:pPr lvl="1"/>
            <a:r>
              <a:rPr lang="en-US" altLang="en-US" sz="1600"/>
              <a:t>Cellular fraudulent detection and prevention</a:t>
            </a:r>
          </a:p>
          <a:p>
            <a:pPr lvl="1"/>
            <a:r>
              <a:rPr lang="en-US" altLang="en-US" sz="1600"/>
              <a:t>Wireless network optimization</a:t>
            </a:r>
          </a:p>
          <a:p>
            <a:pPr lvl="1"/>
            <a:r>
              <a:rPr lang="en-US" altLang="en-US" sz="1600"/>
              <a:t>Cellular inter-network border negotiation.</a:t>
            </a:r>
          </a:p>
          <a:p>
            <a:pPr marL="0" indent="0"/>
            <a:r>
              <a:rPr lang="en-US" altLang="ko-KR" sz="1600">
                <a:ea typeface="Gulim" panose="020B0600000101010101" pitchFamily="34" charset="-127"/>
              </a:rPr>
              <a:t> </a:t>
            </a:r>
            <a:r>
              <a:rPr lang="en-US" altLang="en-US" sz="1600"/>
              <a:t>Service Provider Application</a:t>
            </a:r>
          </a:p>
          <a:p>
            <a:pPr lvl="1"/>
            <a:r>
              <a:rPr lang="en-US" altLang="en-US" sz="1600"/>
              <a:t>Fleet navigation and management</a:t>
            </a:r>
          </a:p>
          <a:p>
            <a:pPr lvl="1"/>
            <a:r>
              <a:rPr lang="en-US" altLang="en-US" sz="1600"/>
              <a:t>Wireless M2M </a:t>
            </a:r>
          </a:p>
          <a:p>
            <a:pPr lvl="1"/>
            <a:r>
              <a:rPr lang="en-US" altLang="en-US" sz="1600"/>
              <a:t>Remote access/management – mobile data/television</a:t>
            </a:r>
          </a:p>
          <a:p>
            <a:pPr lvl="1"/>
            <a:r>
              <a:rPr lang="en-US" altLang="en-US" sz="1600"/>
              <a:t>Auto insurance</a:t>
            </a:r>
          </a:p>
          <a:p>
            <a:pPr lvl="1"/>
            <a:r>
              <a:rPr lang="en-US" altLang="en-US" sz="1600"/>
              <a:t>Promotion and advertising</a:t>
            </a:r>
          </a:p>
          <a:p>
            <a:pPr marL="0" indent="0"/>
            <a:r>
              <a:rPr lang="en-US" altLang="ko-KR" sz="1600">
                <a:ea typeface="Gulim" panose="020B0600000101010101" pitchFamily="34" charset="-127"/>
              </a:rPr>
              <a:t> </a:t>
            </a:r>
            <a:r>
              <a:rPr lang="en-US" altLang="en-US" sz="1600"/>
              <a:t>End-User Application</a:t>
            </a:r>
          </a:p>
          <a:p>
            <a:pPr lvl="1"/>
            <a:r>
              <a:rPr lang="en-US" altLang="en-US" sz="1600"/>
              <a:t>Tons of it.</a:t>
            </a:r>
          </a:p>
          <a:p>
            <a:pPr lvl="1"/>
            <a:endParaRPr lang="en-US" altLang="en-US" sz="1600"/>
          </a:p>
        </p:txBody>
      </p:sp>
      <p:pic>
        <p:nvPicPr>
          <p:cNvPr id="726021" name="Picture 5">
            <a:extLst>
              <a:ext uri="{FF2B5EF4-FFF2-40B4-BE49-F238E27FC236}">
                <a16:creationId xmlns:a16="http://schemas.microsoft.com/office/drawing/2014/main" id="{52DD6FD7-AAFE-4A39-B9A1-40375FA3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29000"/>
            <a:ext cx="1524000" cy="140652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48745-6907-4D78-BDE0-082ED1AD3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E4C220-7CBD-4CE7-AA0F-C23BC2C89F2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98E784BC-7265-479C-A1F8-4E089272B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LBS Services in Market</a:t>
            </a:r>
          </a:p>
        </p:txBody>
      </p:sp>
      <p:graphicFrame>
        <p:nvGraphicFramePr>
          <p:cNvPr id="728067" name="Object 3">
            <a:extLst>
              <a:ext uri="{FF2B5EF4-FFF2-40B4-BE49-F238E27FC236}">
                <a16:creationId xmlns:a16="http://schemas.microsoft.com/office/drawing/2014/main" id="{24108B08-A216-4852-8928-1D5CBA3FD35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65163" y="1527175"/>
          <a:ext cx="7813675" cy="456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Visio" r:id="rId4" imgW="8733616" imgH="5106646" progId="Visio.Drawing.11">
                  <p:embed/>
                </p:oleObj>
              </mc:Choice>
              <mc:Fallback>
                <p:oleObj name="Visio" r:id="rId4" imgW="8733616" imgH="5106646" progId="Visio.Drawing.11">
                  <p:embed/>
                  <p:pic>
                    <p:nvPicPr>
                      <p:cNvPr id="728067" name="Object 3">
                        <a:extLst>
                          <a:ext uri="{FF2B5EF4-FFF2-40B4-BE49-F238E27FC236}">
                            <a16:creationId xmlns:a16="http://schemas.microsoft.com/office/drawing/2014/main" id="{24108B08-A216-4852-8928-1D5CBA3FD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527175"/>
                        <a:ext cx="7813675" cy="456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>
            <a:extLst>
              <a:ext uri="{FF2B5EF4-FFF2-40B4-BE49-F238E27FC236}">
                <a16:creationId xmlns:a16="http://schemas.microsoft.com/office/drawing/2014/main" id="{5A926D4B-7F04-44F8-8015-A81BB5A2C8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378CD0-0BAA-40BB-95DC-34CC01011CA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D2BBEC18-BF4B-4291-AE06-B25D77DBF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LBS</a:t>
            </a:r>
            <a:r>
              <a:rPr lang="en-US" altLang="en-US"/>
              <a:t> Companies</a:t>
            </a:r>
          </a:p>
        </p:txBody>
      </p:sp>
      <p:grpSp>
        <p:nvGrpSpPr>
          <p:cNvPr id="730115" name="Group 3">
            <a:extLst>
              <a:ext uri="{FF2B5EF4-FFF2-40B4-BE49-F238E27FC236}">
                <a16:creationId xmlns:a16="http://schemas.microsoft.com/office/drawing/2014/main" id="{90B0FE68-DC83-4D46-A75F-111A4FE13C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" y="1463675"/>
            <a:ext cx="7924800" cy="4538663"/>
            <a:chOff x="384" y="922"/>
            <a:chExt cx="4992" cy="2859"/>
          </a:xfrm>
        </p:grpSpPr>
        <p:sp>
          <p:nvSpPr>
            <p:cNvPr id="730116" name="AutoShape 4">
              <a:extLst>
                <a:ext uri="{FF2B5EF4-FFF2-40B4-BE49-F238E27FC236}">
                  <a16:creationId xmlns:a16="http://schemas.microsoft.com/office/drawing/2014/main" id="{D5C58AF2-6525-4098-B689-63BD2914DA0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" y="922"/>
              <a:ext cx="4992" cy="2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30117" name="Picture 5">
              <a:extLst>
                <a:ext uri="{FF2B5EF4-FFF2-40B4-BE49-F238E27FC236}">
                  <a16:creationId xmlns:a16="http://schemas.microsoft.com/office/drawing/2014/main" id="{7D4A5E74-EAD1-4F7C-BBF1-145D83906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" y="1830"/>
              <a:ext cx="585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18" name="Picture 6">
              <a:extLst>
                <a:ext uri="{FF2B5EF4-FFF2-40B4-BE49-F238E27FC236}">
                  <a16:creationId xmlns:a16="http://schemas.microsoft.com/office/drawing/2014/main" id="{5935EE0F-C8F1-4525-A33D-CFFCFAEEC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998"/>
              <a:ext cx="28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19" name="Picture 7">
              <a:extLst>
                <a:ext uri="{FF2B5EF4-FFF2-40B4-BE49-F238E27FC236}">
                  <a16:creationId xmlns:a16="http://schemas.microsoft.com/office/drawing/2014/main" id="{7CB05463-1754-47D2-B11D-500CC10F3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" y="1467"/>
              <a:ext cx="65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20" name="Picture 8">
              <a:extLst>
                <a:ext uri="{FF2B5EF4-FFF2-40B4-BE49-F238E27FC236}">
                  <a16:creationId xmlns:a16="http://schemas.microsoft.com/office/drawing/2014/main" id="{B151BF8E-C8E0-4BD6-9814-5784A9ABD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2981"/>
              <a:ext cx="59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21" name="Picture 9">
              <a:extLst>
                <a:ext uri="{FF2B5EF4-FFF2-40B4-BE49-F238E27FC236}">
                  <a16:creationId xmlns:a16="http://schemas.microsoft.com/office/drawing/2014/main" id="{3D77ADBD-01CF-4FEF-AB17-F1C19F502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3001"/>
              <a:ext cx="57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22" name="Picture 10">
              <a:extLst>
                <a:ext uri="{FF2B5EF4-FFF2-40B4-BE49-F238E27FC236}">
                  <a16:creationId xmlns:a16="http://schemas.microsoft.com/office/drawing/2014/main" id="{C1EA9A24-9D7D-4ABF-BC7B-A5B2B6CF8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" y="3349"/>
              <a:ext cx="77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23" name="Picture 11">
              <a:extLst>
                <a:ext uri="{FF2B5EF4-FFF2-40B4-BE49-F238E27FC236}">
                  <a16:creationId xmlns:a16="http://schemas.microsoft.com/office/drawing/2014/main" id="{74338D00-897B-4DA3-811A-0EC5F3E72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" y="1406"/>
              <a:ext cx="77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24" name="Picture 12">
              <a:extLst>
                <a:ext uri="{FF2B5EF4-FFF2-40B4-BE49-F238E27FC236}">
                  <a16:creationId xmlns:a16="http://schemas.microsoft.com/office/drawing/2014/main" id="{B9D5B37F-6BDB-4487-BBD5-6DE5AA44F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" y="1038"/>
              <a:ext cx="76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25" name="Picture 13">
              <a:extLst>
                <a:ext uri="{FF2B5EF4-FFF2-40B4-BE49-F238E27FC236}">
                  <a16:creationId xmlns:a16="http://schemas.microsoft.com/office/drawing/2014/main" id="{13258123-821C-491A-A612-AE2613AD9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" y="1487"/>
              <a:ext cx="84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26" name="Picture 14">
              <a:extLst>
                <a:ext uri="{FF2B5EF4-FFF2-40B4-BE49-F238E27FC236}">
                  <a16:creationId xmlns:a16="http://schemas.microsoft.com/office/drawing/2014/main" id="{219DCA00-FC9E-4730-B95F-1BB54935C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" y="3359"/>
              <a:ext cx="772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27" name="Picture 15">
              <a:extLst>
                <a:ext uri="{FF2B5EF4-FFF2-40B4-BE49-F238E27FC236}">
                  <a16:creationId xmlns:a16="http://schemas.microsoft.com/office/drawing/2014/main" id="{EF77B17E-2240-488A-8577-8923AF8F3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" y="3425"/>
              <a:ext cx="85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28" name="Picture 16">
              <a:extLst>
                <a:ext uri="{FF2B5EF4-FFF2-40B4-BE49-F238E27FC236}">
                  <a16:creationId xmlns:a16="http://schemas.microsoft.com/office/drawing/2014/main" id="{5F47B8B4-B079-4C93-819E-7EC36E45B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" y="1835"/>
              <a:ext cx="68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29" name="Picture 17">
              <a:extLst>
                <a:ext uri="{FF2B5EF4-FFF2-40B4-BE49-F238E27FC236}">
                  <a16:creationId xmlns:a16="http://schemas.microsoft.com/office/drawing/2014/main" id="{2F21C0F1-FD7D-4D92-8020-3CBF12755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" y="1412"/>
              <a:ext cx="5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30" name="Picture 18">
              <a:extLst>
                <a:ext uri="{FF2B5EF4-FFF2-40B4-BE49-F238E27FC236}">
                  <a16:creationId xmlns:a16="http://schemas.microsoft.com/office/drawing/2014/main" id="{7E90E972-AB0E-4D68-8F9E-2E9FB913C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1" y="1023"/>
              <a:ext cx="89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31" name="Picture 19">
              <a:extLst>
                <a:ext uri="{FF2B5EF4-FFF2-40B4-BE49-F238E27FC236}">
                  <a16:creationId xmlns:a16="http://schemas.microsoft.com/office/drawing/2014/main" id="{DA148E24-7CDC-4B86-B4E5-CC737B683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" y="2179"/>
              <a:ext cx="138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32" name="Picture 20">
              <a:extLst>
                <a:ext uri="{FF2B5EF4-FFF2-40B4-BE49-F238E27FC236}">
                  <a16:creationId xmlns:a16="http://schemas.microsoft.com/office/drawing/2014/main" id="{833D7619-BBFC-47F4-AB65-7FD32B61C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" y="3400"/>
              <a:ext cx="1462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33" name="Picture 21">
              <a:extLst>
                <a:ext uri="{FF2B5EF4-FFF2-40B4-BE49-F238E27FC236}">
                  <a16:creationId xmlns:a16="http://schemas.microsoft.com/office/drawing/2014/main" id="{5D76188F-BB0F-4267-B983-6B4DD1DE6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1815"/>
              <a:ext cx="61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34" name="Picture 22">
              <a:extLst>
                <a:ext uri="{FF2B5EF4-FFF2-40B4-BE49-F238E27FC236}">
                  <a16:creationId xmlns:a16="http://schemas.microsoft.com/office/drawing/2014/main" id="{4BDA3A3E-35EF-47AB-9A5E-172A5B156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" y="2093"/>
              <a:ext cx="560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35" name="Picture 23">
              <a:extLst>
                <a:ext uri="{FF2B5EF4-FFF2-40B4-BE49-F238E27FC236}">
                  <a16:creationId xmlns:a16="http://schemas.microsoft.com/office/drawing/2014/main" id="{F4D7A108-32CF-4BCB-B644-FDD54C55F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" y="2577"/>
              <a:ext cx="101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36" name="Picture 24">
              <a:extLst>
                <a:ext uri="{FF2B5EF4-FFF2-40B4-BE49-F238E27FC236}">
                  <a16:creationId xmlns:a16="http://schemas.microsoft.com/office/drawing/2014/main" id="{EE266751-BD3C-4E9F-A26E-ECF150AB7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" y="2471"/>
              <a:ext cx="707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37" name="Picture 25">
              <a:extLst>
                <a:ext uri="{FF2B5EF4-FFF2-40B4-BE49-F238E27FC236}">
                  <a16:creationId xmlns:a16="http://schemas.microsoft.com/office/drawing/2014/main" id="{3DA8ED98-CC48-4670-8973-86D9AA377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9" y="2517"/>
              <a:ext cx="100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38" name="Picture 26">
              <a:extLst>
                <a:ext uri="{FF2B5EF4-FFF2-40B4-BE49-F238E27FC236}">
                  <a16:creationId xmlns:a16="http://schemas.microsoft.com/office/drawing/2014/main" id="{A37FA7D4-DFA2-4F67-90A4-2CAEE75F5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" y="2507"/>
              <a:ext cx="101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39" name="Picture 27">
              <a:extLst>
                <a:ext uri="{FF2B5EF4-FFF2-40B4-BE49-F238E27FC236}">
                  <a16:creationId xmlns:a16="http://schemas.microsoft.com/office/drawing/2014/main" id="{B138DA07-19B1-45BB-AB9C-198205834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" y="2941"/>
              <a:ext cx="66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40" name="Picture 28">
              <a:extLst>
                <a:ext uri="{FF2B5EF4-FFF2-40B4-BE49-F238E27FC236}">
                  <a16:creationId xmlns:a16="http://schemas.microsoft.com/office/drawing/2014/main" id="{4F56476C-748C-43B1-A620-CD4960635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" y="998"/>
              <a:ext cx="444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41" name="Picture 29">
              <a:extLst>
                <a:ext uri="{FF2B5EF4-FFF2-40B4-BE49-F238E27FC236}">
                  <a16:creationId xmlns:a16="http://schemas.microsoft.com/office/drawing/2014/main" id="{2EC2DBA2-08EE-4A34-A3E0-BB96BE415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" y="2108"/>
              <a:ext cx="70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42" name="Picture 30">
              <a:extLst>
                <a:ext uri="{FF2B5EF4-FFF2-40B4-BE49-F238E27FC236}">
                  <a16:creationId xmlns:a16="http://schemas.microsoft.com/office/drawing/2014/main" id="{092455C4-AE69-4386-85DC-3B3E2DF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6" y="3001"/>
              <a:ext cx="7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0143" name="Picture 31">
              <a:extLst>
                <a:ext uri="{FF2B5EF4-FFF2-40B4-BE49-F238E27FC236}">
                  <a16:creationId xmlns:a16="http://schemas.microsoft.com/office/drawing/2014/main" id="{D6ABF127-EBA7-4BEC-9C0C-8B86FBE97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" y="1770"/>
              <a:ext cx="44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0144" name="Freeform 32">
              <a:extLst>
                <a:ext uri="{FF2B5EF4-FFF2-40B4-BE49-F238E27FC236}">
                  <a16:creationId xmlns:a16="http://schemas.microsoft.com/office/drawing/2014/main" id="{E3994E6B-4B85-4AA0-937C-D9CF1CCDC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771"/>
              <a:ext cx="4248" cy="1124"/>
            </a:xfrm>
            <a:custGeom>
              <a:avLst/>
              <a:gdLst>
                <a:gd name="T0" fmla="*/ 4243 w 4248"/>
                <a:gd name="T1" fmla="*/ 530 h 1124"/>
                <a:gd name="T2" fmla="*/ 2132 w 4248"/>
                <a:gd name="T3" fmla="*/ 1106 h 1124"/>
                <a:gd name="T4" fmla="*/ 4 w 4248"/>
                <a:gd name="T5" fmla="*/ 594 h 1124"/>
                <a:gd name="T6" fmla="*/ 2116 w 4248"/>
                <a:gd name="T7" fmla="*/ 18 h 1124"/>
                <a:gd name="T8" fmla="*/ 4243 w 4248"/>
                <a:gd name="T9" fmla="*/ 53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8" h="1124">
                  <a:moveTo>
                    <a:pt x="4243" y="530"/>
                  </a:moveTo>
                  <a:cubicBezTo>
                    <a:pt x="4248" y="830"/>
                    <a:pt x="3303" y="1088"/>
                    <a:pt x="2132" y="1106"/>
                  </a:cubicBezTo>
                  <a:cubicBezTo>
                    <a:pt x="962" y="1124"/>
                    <a:pt x="9" y="895"/>
                    <a:pt x="4" y="594"/>
                  </a:cubicBezTo>
                  <a:cubicBezTo>
                    <a:pt x="0" y="293"/>
                    <a:pt x="945" y="36"/>
                    <a:pt x="2116" y="18"/>
                  </a:cubicBezTo>
                  <a:cubicBezTo>
                    <a:pt x="3286" y="0"/>
                    <a:pt x="4239" y="230"/>
                    <a:pt x="4243" y="530"/>
                  </a:cubicBezTo>
                </a:path>
              </a:pathLst>
            </a:custGeom>
            <a:noFill/>
            <a:ln w="19050" cap="rnd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45" name="Oval 33">
              <a:extLst>
                <a:ext uri="{FF2B5EF4-FFF2-40B4-BE49-F238E27FC236}">
                  <a16:creationId xmlns:a16="http://schemas.microsoft.com/office/drawing/2014/main" id="{AD332C72-4574-4867-A84A-C93FA77C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40"/>
              <a:ext cx="3876" cy="485"/>
            </a:xfrm>
            <a:prstGeom prst="ellipse">
              <a:avLst/>
            </a:prstGeom>
            <a:noFill/>
            <a:ln w="33338" cap="rnd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46" name="Oval 34">
              <a:extLst>
                <a:ext uri="{FF2B5EF4-FFF2-40B4-BE49-F238E27FC236}">
                  <a16:creationId xmlns:a16="http://schemas.microsoft.com/office/drawing/2014/main" id="{BE10E36E-8AD1-4C03-8EB1-7867F8E9C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183"/>
              <a:ext cx="3876" cy="726"/>
            </a:xfrm>
            <a:prstGeom prst="ellipse">
              <a:avLst/>
            </a:prstGeom>
            <a:noFill/>
            <a:ln w="23813" cap="rnd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30147" name="Picture 35">
              <a:extLst>
                <a:ext uri="{FF2B5EF4-FFF2-40B4-BE49-F238E27FC236}">
                  <a16:creationId xmlns:a16="http://schemas.microsoft.com/office/drawing/2014/main" id="{C47571E5-076C-45A3-91F9-85826FF54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" y="2093"/>
              <a:ext cx="80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0148" name="Freeform 36">
              <a:extLst>
                <a:ext uri="{FF2B5EF4-FFF2-40B4-BE49-F238E27FC236}">
                  <a16:creationId xmlns:a16="http://schemas.microsoft.com/office/drawing/2014/main" id="{9CED3CE7-CCD6-4D7D-A4B0-8710E2257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" y="2726"/>
              <a:ext cx="4248" cy="1061"/>
            </a:xfrm>
            <a:custGeom>
              <a:avLst/>
              <a:gdLst>
                <a:gd name="T0" fmla="*/ 4244 w 4248"/>
                <a:gd name="T1" fmla="*/ 501 h 1061"/>
                <a:gd name="T2" fmla="*/ 2131 w 4248"/>
                <a:gd name="T3" fmla="*/ 1044 h 1061"/>
                <a:gd name="T4" fmla="*/ 4 w 4248"/>
                <a:gd name="T5" fmla="*/ 561 h 1061"/>
                <a:gd name="T6" fmla="*/ 2117 w 4248"/>
                <a:gd name="T7" fmla="*/ 17 h 1061"/>
                <a:gd name="T8" fmla="*/ 4244 w 4248"/>
                <a:gd name="T9" fmla="*/ 501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8" h="1061">
                  <a:moveTo>
                    <a:pt x="4244" y="501"/>
                  </a:moveTo>
                  <a:cubicBezTo>
                    <a:pt x="4248" y="784"/>
                    <a:pt x="3302" y="1028"/>
                    <a:pt x="2131" y="1044"/>
                  </a:cubicBezTo>
                  <a:cubicBezTo>
                    <a:pt x="961" y="1061"/>
                    <a:pt x="8" y="844"/>
                    <a:pt x="4" y="561"/>
                  </a:cubicBezTo>
                  <a:cubicBezTo>
                    <a:pt x="0" y="277"/>
                    <a:pt x="946" y="33"/>
                    <a:pt x="2117" y="17"/>
                  </a:cubicBezTo>
                  <a:cubicBezTo>
                    <a:pt x="3287" y="0"/>
                    <a:pt x="4239" y="217"/>
                    <a:pt x="4244" y="501"/>
                  </a:cubicBezTo>
                </a:path>
              </a:pathLst>
            </a:custGeom>
            <a:noFill/>
            <a:ln w="19050" cap="rnd" cmpd="sng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49" name="Rectangle 37">
              <a:extLst>
                <a:ext uri="{FF2B5EF4-FFF2-40B4-BE49-F238E27FC236}">
                  <a16:creationId xmlns:a16="http://schemas.microsoft.com/office/drawing/2014/main" id="{95F9ACAC-9CC3-4B71-997D-69B91CE6C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998"/>
              <a:ext cx="52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Chipset </a:t>
              </a:r>
              <a:endParaRPr lang="en-US" altLang="en-US" sz="2400"/>
            </a:p>
          </p:txBody>
        </p:sp>
        <p:sp>
          <p:nvSpPr>
            <p:cNvPr id="730150" name="Rectangle 38">
              <a:extLst>
                <a:ext uri="{FF2B5EF4-FFF2-40B4-BE49-F238E27FC236}">
                  <a16:creationId xmlns:a16="http://schemas.microsoft.com/office/drawing/2014/main" id="{53311129-5D06-4D33-B4E4-A36F05F63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1144"/>
              <a:ext cx="58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Providers</a:t>
              </a:r>
              <a:endParaRPr lang="en-US" altLang="en-US" sz="2400"/>
            </a:p>
          </p:txBody>
        </p:sp>
        <p:sp>
          <p:nvSpPr>
            <p:cNvPr id="730151" name="Rectangle 39">
              <a:extLst>
                <a:ext uri="{FF2B5EF4-FFF2-40B4-BE49-F238E27FC236}">
                  <a16:creationId xmlns:a16="http://schemas.microsoft.com/office/drawing/2014/main" id="{CD7EE9C7-6D5E-4C97-B6CE-0F9DFFE0F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1422"/>
              <a:ext cx="58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Software </a:t>
              </a:r>
              <a:endParaRPr lang="en-US" altLang="en-US" sz="2400"/>
            </a:p>
          </p:txBody>
        </p:sp>
        <p:sp>
          <p:nvSpPr>
            <p:cNvPr id="730152" name="Rectangle 40">
              <a:extLst>
                <a:ext uri="{FF2B5EF4-FFF2-40B4-BE49-F238E27FC236}">
                  <a16:creationId xmlns:a16="http://schemas.microsoft.com/office/drawing/2014/main" id="{F246CCCD-115B-48DB-91B0-C6881D787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1568"/>
              <a:ext cx="58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Providers</a:t>
              </a:r>
              <a:endParaRPr lang="en-US" altLang="en-US" sz="2400"/>
            </a:p>
          </p:txBody>
        </p:sp>
        <p:sp>
          <p:nvSpPr>
            <p:cNvPr id="730153" name="Rectangle 41">
              <a:extLst>
                <a:ext uri="{FF2B5EF4-FFF2-40B4-BE49-F238E27FC236}">
                  <a16:creationId xmlns:a16="http://schemas.microsoft.com/office/drawing/2014/main" id="{2E7A897A-77AE-49D8-98DC-42C822AF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2224"/>
              <a:ext cx="5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System </a:t>
              </a:r>
              <a:endParaRPr lang="en-US" altLang="en-US" sz="2400"/>
            </a:p>
          </p:txBody>
        </p:sp>
        <p:sp>
          <p:nvSpPr>
            <p:cNvPr id="730154" name="Rectangle 42">
              <a:extLst>
                <a:ext uri="{FF2B5EF4-FFF2-40B4-BE49-F238E27FC236}">
                  <a16:creationId xmlns:a16="http://schemas.microsoft.com/office/drawing/2014/main" id="{84DE5D26-88CA-44B9-AD93-69E59FA1D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2370"/>
              <a:ext cx="58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Providers</a:t>
              </a:r>
              <a:endParaRPr lang="en-US" altLang="en-US" sz="2400"/>
            </a:p>
          </p:txBody>
        </p:sp>
        <p:sp>
          <p:nvSpPr>
            <p:cNvPr id="730155" name="Rectangle 43">
              <a:extLst>
                <a:ext uri="{FF2B5EF4-FFF2-40B4-BE49-F238E27FC236}">
                  <a16:creationId xmlns:a16="http://schemas.microsoft.com/office/drawing/2014/main" id="{EE85125E-A7A1-4E7E-969F-107A658C9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3147"/>
              <a:ext cx="5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Service </a:t>
              </a:r>
              <a:endParaRPr lang="en-US" altLang="en-US" sz="2400"/>
            </a:p>
          </p:txBody>
        </p:sp>
        <p:sp>
          <p:nvSpPr>
            <p:cNvPr id="730156" name="Rectangle 44">
              <a:extLst>
                <a:ext uri="{FF2B5EF4-FFF2-40B4-BE49-F238E27FC236}">
                  <a16:creationId xmlns:a16="http://schemas.microsoft.com/office/drawing/2014/main" id="{4320D093-172C-4EA2-85F0-4A9BF125E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3294"/>
              <a:ext cx="58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Providers</a:t>
              </a:r>
              <a:endParaRPr lang="en-US" altLang="en-US" sz="2400"/>
            </a:p>
          </p:txBody>
        </p:sp>
        <p:pic>
          <p:nvPicPr>
            <p:cNvPr id="730157" name="Picture 45">
              <a:extLst>
                <a:ext uri="{FF2B5EF4-FFF2-40B4-BE49-F238E27FC236}">
                  <a16:creationId xmlns:a16="http://schemas.microsoft.com/office/drawing/2014/main" id="{0CACB1E9-11B7-4F01-B5F4-B695F0E96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4" y="2920"/>
              <a:ext cx="86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E58BC-3ED1-4CB8-95A0-86C9EAE21B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E77EB0-1AD9-4B41-98F8-D8669D8917A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2DFFE59E-B500-497D-B2C3-79D55A023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Major Design Challenges</a:t>
            </a:r>
            <a:endParaRPr lang="en-US" altLang="en-US"/>
          </a:p>
        </p:txBody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103E05FB-8D55-49AD-96CB-5C37D0731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ko-KR" b="1">
                <a:ea typeface="Gulim" panose="020B0600000101010101" pitchFamily="34" charset="-127"/>
              </a:rPr>
              <a:t>Positioning technologies</a:t>
            </a:r>
          </a:p>
          <a:p>
            <a:pPr marL="682625" lvl="1" indent="-342900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Different levels of accuracy required for various services</a:t>
            </a:r>
          </a:p>
          <a:p>
            <a:pPr marL="682625" lvl="1" indent="-342900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Multiple mobile positioning techniques with varying accuracy</a:t>
            </a:r>
          </a:p>
          <a:p>
            <a:pPr marL="682625" lvl="1" indent="-342900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Quality of position: horizontal accuracy, response time, etc.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b="1">
                <a:ea typeface="Gulim" panose="020B0600000101010101" pitchFamily="34" charset="-127"/>
              </a:rPr>
              <a:t>Privacy </a:t>
            </a:r>
          </a:p>
          <a:p>
            <a:pPr marL="682625" lvl="1" indent="-342900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“Right to be let alone”</a:t>
            </a:r>
          </a:p>
          <a:p>
            <a:pPr marL="682625" lvl="1" indent="-342900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Users care about their privacy and are concerned with any intrusions. </a:t>
            </a:r>
          </a:p>
          <a:p>
            <a:pPr marL="682625" lvl="1" indent="-342900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Dilemma: LBS may be highly beneficial while it can do harm to the user’s privacy.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b="1">
                <a:ea typeface="Gulim" panose="020B0600000101010101" pitchFamily="34" charset="-127"/>
              </a:rPr>
              <a:t>Interoperability</a:t>
            </a:r>
          </a:p>
          <a:p>
            <a:pPr marL="682625" lvl="1" indent="-342900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Key for LBS to expand from a niche service to a mass market service </a:t>
            </a:r>
          </a:p>
          <a:p>
            <a:pPr marL="682625" lvl="1" indent="-342900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Standards help LBS providers deliver products and services while reducing cost and business risks.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b="1">
                <a:ea typeface="Gulim" panose="020B0600000101010101" pitchFamily="34" charset="-127"/>
              </a:rPr>
              <a:t>Emergency services</a:t>
            </a:r>
          </a:p>
          <a:p>
            <a:pPr marL="682625" lvl="1" indent="-342900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Timely delivery of accurate emergency call locations to the close emergency station</a:t>
            </a:r>
          </a:p>
          <a:p>
            <a:pPr marL="682625" lvl="1" indent="-342900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Demanding emergency service mandates in the US and the EU </a:t>
            </a:r>
          </a:p>
          <a:p>
            <a:pPr marL="682625" lvl="1" indent="-342900"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 Cover">
  <a:themeElements>
    <a:clrScheme name="Back Co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 Cov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ack 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Co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Co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Co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Co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Co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Co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Co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Co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Co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Co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Co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Items-16m</Template>
  <TotalTime>14640</TotalTime>
  <Words>2230</Words>
  <Application>Microsoft Office PowerPoint</Application>
  <PresentationFormat>On-screen Show (4:3)</PresentationFormat>
  <Paragraphs>239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Gulim</vt:lpstr>
      <vt:lpstr>Times</vt:lpstr>
      <vt:lpstr>Wingdings</vt:lpstr>
      <vt:lpstr>1</vt:lpstr>
      <vt:lpstr>Back Cover</vt:lpstr>
      <vt:lpstr>Visio</vt:lpstr>
      <vt:lpstr>Location Based Services for Mobiles: Technologies and Standards </vt:lpstr>
      <vt:lpstr>Outline</vt:lpstr>
      <vt:lpstr>LBS: A Historic View</vt:lpstr>
      <vt:lpstr>Basic Concepts of LBS</vt:lpstr>
      <vt:lpstr>LBS and A-GPS </vt:lpstr>
      <vt:lpstr>LBS Applications</vt:lpstr>
      <vt:lpstr>LBS Services in Market</vt:lpstr>
      <vt:lpstr>LBS Companies</vt:lpstr>
      <vt:lpstr>Major Design Challenges</vt:lpstr>
      <vt:lpstr>Key Factors to LBS Success</vt:lpstr>
      <vt:lpstr>The US Wireless Enhanced 911</vt:lpstr>
      <vt:lpstr>LBS Standardization</vt:lpstr>
      <vt:lpstr>Acronyms</vt:lpstr>
    </vt:vector>
  </TitlesOfParts>
  <Company>LG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Based Service</dc:title>
  <dc:creator>swang</dc:creator>
  <cp:lastModifiedBy>Shu Wang</cp:lastModifiedBy>
  <cp:revision>1341</cp:revision>
  <dcterms:created xsi:type="dcterms:W3CDTF">2007-07-20T15:34:44Z</dcterms:created>
  <dcterms:modified xsi:type="dcterms:W3CDTF">2019-06-28T16:21:26Z</dcterms:modified>
</cp:coreProperties>
</file>