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imlzU4o46lwBwzhK3VyqLi4hWWD2EYajRC1Na6powerbNAQ/viewform?fbclid=IwAR1Yzbs__C9HOgz1PyEcgrQw7Xc-U-VDKemROc1L_QDnIQurmRjv8Qdp0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19w73NU9Lb1HX7mm4k0wgf1DyPkrqgDiV-4BJNZ5ss0E/edit?fbclid=IwAR3hXFRnFa-bHGvwqKf9OllimWhnUOspfB-YnKLMGGEwwDUjUMRgpP_YmhE#respons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5725" y="2141113"/>
            <a:ext cx="8915399" cy="2262781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主題：</a:t>
            </a:r>
            <a:r>
              <a:rPr lang="en-US" altLang="zh-TW" sz="4800" b="1" dirty="0" smtClean="0"/>
              <a:t/>
            </a:r>
            <a:br>
              <a:rPr lang="en-US" altLang="zh-TW" sz="4800" b="1" dirty="0" smtClean="0"/>
            </a:br>
            <a:r>
              <a:rPr lang="zh-TW" altLang="en-US" sz="4800" b="1" dirty="0" smtClean="0"/>
              <a:t>以相關資料分析與預測</a:t>
            </a:r>
            <a:r>
              <a:rPr lang="zh-TW" altLang="en-US" sz="4800" b="1" dirty="0">
                <a:solidFill>
                  <a:srgbClr val="FF0000"/>
                </a:solidFill>
              </a:rPr>
              <a:t>牙周病</a:t>
            </a:r>
            <a:r>
              <a:rPr lang="zh-TW" altLang="en-US" sz="4800" b="1" dirty="0"/>
              <a:t>和</a:t>
            </a:r>
            <a:r>
              <a:rPr lang="zh-TW" altLang="en-US" sz="4800" b="1" dirty="0">
                <a:solidFill>
                  <a:srgbClr val="FF0000"/>
                </a:solidFill>
              </a:rPr>
              <a:t>敏感性牙齒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10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二</a:t>
            </a:r>
            <a:r>
              <a:rPr lang="en-US" altLang="zh-TW" sz="4000" b="1" dirty="0" smtClean="0"/>
              <a:t>)</a:t>
            </a:r>
            <a:r>
              <a:rPr lang="zh-TW" altLang="en-US" sz="4000" b="1" dirty="0" smtClean="0"/>
              <a:t>貝式模型常用種類</a:t>
            </a:r>
            <a:endParaRPr lang="zh-TW" altLang="en-US" sz="40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383559"/>
              </p:ext>
            </p:extLst>
          </p:nvPr>
        </p:nvGraphicFramePr>
        <p:xfrm>
          <a:off x="1880314" y="2000435"/>
          <a:ext cx="8993234" cy="389778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96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6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034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Gaussian Naive Bayes </a:t>
                      </a:r>
                    </a:p>
                    <a:p>
                      <a:r>
                        <a:rPr lang="zh-TW" altLang="en-US" b="0" dirty="0" smtClean="0"/>
                        <a:t>特徵是連續值，且符合</a:t>
                      </a:r>
                      <a:r>
                        <a:rPr lang="zh-TW" altLang="en-US" b="0" dirty="0" smtClean="0">
                          <a:solidFill>
                            <a:srgbClr val="FF0000"/>
                          </a:solidFill>
                        </a:rPr>
                        <a:t>高斯分布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714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Multinomial Naive Bayes </a:t>
                      </a:r>
                    </a:p>
                    <a:p>
                      <a:r>
                        <a:rPr lang="zh-TW" altLang="en-US" dirty="0" smtClean="0"/>
                        <a:t>特徵向量由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多項式分布</a:t>
                      </a:r>
                      <a:r>
                        <a:rPr lang="zh-TW" altLang="en-US" dirty="0" smtClean="0"/>
                        <a:t>生成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714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Bernoulli Naive Bayes </a:t>
                      </a:r>
                      <a:endParaRPr lang="en-US" altLang="zh-TW" b="0" dirty="0" smtClean="0"/>
                    </a:p>
                    <a:p>
                      <a:r>
                        <a:rPr lang="zh-TW" altLang="en-US" dirty="0" smtClean="0"/>
                        <a:t>特徵是獨立的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二進制</a:t>
                      </a:r>
                      <a:r>
                        <a:rPr lang="zh-TW" altLang="en-US" dirty="0" smtClean="0"/>
                        <a:t>變量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46" y="2150772"/>
            <a:ext cx="3611794" cy="10711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4133"/>
          <a:stretch/>
        </p:blipFill>
        <p:spPr>
          <a:xfrm>
            <a:off x="6990652" y="3676561"/>
            <a:ext cx="3470588" cy="8439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1" y="4868215"/>
            <a:ext cx="3603249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6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三</a:t>
            </a:r>
            <a:r>
              <a:rPr lang="en-US" altLang="zh-TW" sz="4000" b="1" dirty="0" smtClean="0"/>
              <a:t>)</a:t>
            </a:r>
            <a:r>
              <a:rPr lang="zh-TW" altLang="en-US" sz="4000" b="1" dirty="0" smtClean="0"/>
              <a:t>貝式分類的特性</a:t>
            </a:r>
            <a:endParaRPr lang="zh-TW" altLang="en-US" sz="4000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2239024" y="1622737"/>
          <a:ext cx="8409412" cy="3078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2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6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9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優點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缺點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0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 </a:t>
                      </a:r>
                      <a:r>
                        <a:rPr lang="zh-TW" altLang="en-US" sz="2400" dirty="0" smtClean="0"/>
                        <a:t>訓練和預測的速度非常快</a:t>
                      </a:r>
                    </a:p>
                    <a:p>
                      <a:r>
                        <a:rPr lang="en-US" altLang="zh-TW" sz="2400" dirty="0" smtClean="0"/>
                        <a:t>2. </a:t>
                      </a:r>
                      <a:r>
                        <a:rPr lang="zh-TW" altLang="en-US" sz="2400" dirty="0" smtClean="0"/>
                        <a:t>容易解釋</a:t>
                      </a:r>
                    </a:p>
                    <a:p>
                      <a:r>
                        <a:rPr lang="en-US" altLang="zh-TW" sz="2400" dirty="0" smtClean="0"/>
                        <a:t>3. </a:t>
                      </a:r>
                      <a:r>
                        <a:rPr lang="zh-TW" altLang="en-US" sz="2400" dirty="0" smtClean="0"/>
                        <a:t>可調參數少</a:t>
                      </a:r>
                    </a:p>
                    <a:p>
                      <a:r>
                        <a:rPr lang="en-US" altLang="zh-TW" sz="2400" dirty="0" smtClean="0"/>
                        <a:t>4. </a:t>
                      </a:r>
                      <a:r>
                        <a:rPr lang="zh-TW" altLang="en-US" sz="2400" dirty="0" smtClean="0"/>
                        <a:t>模型對特徵之間相互獨立這一假設在實際應用中往往不成立，但其分類效果仍然不錯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由於貝式分類器對數據分布有嚴格的假設，因此它的預測效果通常比複雜模型差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379730" y="5321240"/>
          <a:ext cx="81280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適用於</a:t>
                      </a:r>
                      <a:endParaRPr lang="zh-TW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</a:rPr>
                        <a:t>各個類別的區分度很高</a:t>
                      </a:r>
                    </a:p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zh-TW" altLang="en-US" sz="2400" b="0" dirty="0" smtClean="0">
                          <a:solidFill>
                            <a:srgbClr val="FF0000"/>
                          </a:solidFill>
                        </a:rPr>
                        <a:t>維度非常高的數據集</a:t>
                      </a:r>
                    </a:p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</a:rPr>
                        <a:t>提供快速粗糙的基本方法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25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5901"/>
          </a:xfrm>
        </p:spPr>
        <p:txBody>
          <a:bodyPr/>
          <a:lstStyle/>
          <a:p>
            <a:r>
              <a:rPr lang="en-US" altLang="zh-TW" b="1" dirty="0" smtClean="0"/>
              <a:t>(</a:t>
            </a:r>
            <a:r>
              <a:rPr lang="zh-TW" altLang="en-US" b="1" dirty="0" smtClean="0"/>
              <a:t>四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資料分析結果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124239" y="2471670"/>
          <a:ext cx="10380373" cy="386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4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0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屬性列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Case1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Case2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Case3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Case4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5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2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GaussianNB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0.7917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0.820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0.8611</a:t>
                      </a:r>
                      <a:endParaRPr lang="zh-TW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GaussianNB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0.4861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0.5139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0.4861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GaussianNB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 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0.7778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 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0.8194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0.8472</a:t>
                      </a:r>
                      <a:endParaRPr lang="zh-TW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GaussianNB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 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0.4722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BernoulliNB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 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0.4861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MultinomialNB</a:t>
                      </a:r>
                      <a:r>
                        <a:rPr lang="zh-TW" altLang="en-US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0.4861</a:t>
                      </a:r>
                      <a:endParaRPr lang="zh-TW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2280119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train : test = 8:2 = 286:72 (</a:t>
            </a:r>
            <a:r>
              <a:rPr lang="zh-TW" altLang="en-US" sz="2400" dirty="0" smtClean="0"/>
              <a:t>共</a:t>
            </a:r>
            <a:r>
              <a:rPr lang="en-US" altLang="zh-TW" sz="2400" dirty="0" smtClean="0"/>
              <a:t>358</a:t>
            </a:r>
            <a:r>
              <a:rPr lang="zh-TW" altLang="en-US" sz="2400" dirty="0" smtClean="0"/>
              <a:t>筆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86936" y="2833352"/>
            <a:ext cx="9722990" cy="965235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 smtClean="0">
                <a:latin typeface="+mn-ea"/>
                <a:ea typeface="+mn-ea"/>
              </a:rPr>
              <a:t>五、模型：</a:t>
            </a:r>
            <a:r>
              <a:rPr lang="en-US" altLang="zh-TW" sz="4800" b="1" dirty="0">
                <a:latin typeface="+mn-ea"/>
                <a:ea typeface="+mn-ea"/>
              </a:rPr>
              <a:t>k</a:t>
            </a:r>
            <a:r>
              <a:rPr lang="en-US" altLang="zh-HK" sz="4800" b="1" dirty="0" smtClean="0">
                <a:latin typeface="+mn-ea"/>
                <a:ea typeface="+mn-ea"/>
              </a:rPr>
              <a:t> </a:t>
            </a:r>
            <a:r>
              <a:rPr lang="en-US" altLang="zh-HK" sz="4800" b="1" dirty="0">
                <a:latin typeface="+mn-ea"/>
                <a:ea typeface="+mn-ea"/>
              </a:rPr>
              <a:t>N</a:t>
            </a:r>
            <a:r>
              <a:rPr lang="en-US" altLang="zh-HK" sz="4800" b="1" dirty="0" smtClean="0">
                <a:latin typeface="+mn-ea"/>
                <a:ea typeface="+mn-ea"/>
              </a:rPr>
              <a:t>earest Neighbor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HK" sz="4800" b="1" dirty="0" smtClean="0">
                <a:latin typeface="+mn-ea"/>
                <a:ea typeface="+mn-ea"/>
              </a:rPr>
              <a:t>(kNN)</a:t>
            </a:r>
            <a:endParaRPr lang="zh-TW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11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ea"/>
                <a:ea typeface="+mn-ea"/>
              </a:rPr>
              <a:t>(</a:t>
            </a:r>
            <a:r>
              <a:rPr lang="zh-TW" altLang="en-US" sz="4000" b="1" dirty="0" smtClean="0">
                <a:latin typeface="+mn-ea"/>
                <a:ea typeface="+mn-ea"/>
              </a:rPr>
              <a:t>一</a:t>
            </a:r>
            <a:r>
              <a:rPr lang="en-US" altLang="zh-TW" sz="4000" b="1" dirty="0" smtClean="0">
                <a:latin typeface="+mn-ea"/>
                <a:ea typeface="+mn-ea"/>
              </a:rPr>
              <a:t>)</a:t>
            </a:r>
            <a:r>
              <a:rPr lang="en-US" altLang="zh-HK" sz="4000" b="1" dirty="0" smtClean="0">
                <a:latin typeface="+mn-ea"/>
                <a:ea typeface="+mn-ea"/>
              </a:rPr>
              <a:t>k </a:t>
            </a:r>
            <a:r>
              <a:rPr lang="en-US" altLang="zh-HK" sz="4000" b="1" dirty="0">
                <a:latin typeface="+mn-ea"/>
                <a:ea typeface="+mn-ea"/>
              </a:rPr>
              <a:t>Nearest Neighbor</a:t>
            </a:r>
            <a:r>
              <a:rPr lang="en-US" altLang="zh-TW" sz="4000" b="1" dirty="0">
                <a:latin typeface="+mn-ea"/>
                <a:ea typeface="+mn-ea"/>
              </a:rPr>
              <a:t>(KNN)</a:t>
            </a:r>
            <a:endParaRPr lang="zh-HK" altLang="en-US" sz="4000" dirty="0">
              <a:latin typeface="+mn-ea"/>
              <a:ea typeface="+mn-ea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18756" y="194261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altLang="zh-HK" sz="2400" dirty="0" smtClean="0">
                <a:latin typeface="+mn-ea"/>
              </a:rPr>
              <a:t>KNN</a:t>
            </a:r>
            <a:r>
              <a:rPr lang="zh-HK" altLang="en-US" sz="2400" dirty="0">
                <a:latin typeface="+mn-ea"/>
              </a:rPr>
              <a:t>可以說是</a:t>
            </a:r>
            <a:r>
              <a:rPr lang="zh-HK" altLang="en-US" sz="2400" dirty="0" smtClean="0">
                <a:latin typeface="+mn-ea"/>
              </a:rPr>
              <a:t>機器學習中</a:t>
            </a:r>
            <a:r>
              <a:rPr lang="zh-HK" altLang="en-US" sz="2400" dirty="0">
                <a:latin typeface="+mn-ea"/>
              </a:rPr>
              <a:t>最簡單的</a:t>
            </a:r>
            <a:r>
              <a:rPr lang="zh-HK" altLang="en-US" sz="2400" dirty="0" smtClean="0">
                <a:latin typeface="+mn-ea"/>
              </a:rPr>
              <a:t>演算法</a:t>
            </a:r>
            <a:endParaRPr lang="en-US" altLang="zh-HK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少數服從多數概念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K</a:t>
            </a:r>
            <a:r>
              <a:rPr lang="zh-TW" altLang="en-US" sz="2400" dirty="0" smtClean="0">
                <a:latin typeface="+mn-ea"/>
              </a:rPr>
              <a:t>就是距離的意思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例子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pPr lvl="1"/>
            <a:r>
              <a:rPr lang="en-US" altLang="zh-TW" sz="2400" dirty="0" smtClean="0">
                <a:latin typeface="+mn-ea"/>
              </a:rPr>
              <a:t>K=8</a:t>
            </a:r>
          </a:p>
          <a:p>
            <a:pPr lvl="1"/>
            <a:r>
              <a:rPr lang="zh-TW" altLang="en-US" sz="2400" dirty="0" smtClean="0">
                <a:latin typeface="+mn-ea"/>
              </a:rPr>
              <a:t>綠色</a:t>
            </a:r>
            <a:r>
              <a:rPr lang="en-US" altLang="zh-TW" sz="2400" dirty="0" smtClean="0">
                <a:latin typeface="+mn-ea"/>
              </a:rPr>
              <a:t>=6</a:t>
            </a:r>
          </a:p>
          <a:p>
            <a:pPr lvl="1"/>
            <a:r>
              <a:rPr lang="zh-TW" altLang="en-US" sz="2400" dirty="0" smtClean="0">
                <a:latin typeface="+mn-ea"/>
              </a:rPr>
              <a:t>紅色</a:t>
            </a:r>
            <a:r>
              <a:rPr lang="en-US" altLang="zh-TW" sz="2400" dirty="0" smtClean="0">
                <a:latin typeface="+mn-ea"/>
              </a:rPr>
              <a:t>=2</a:t>
            </a:r>
          </a:p>
          <a:p>
            <a:pPr lvl="1"/>
            <a:r>
              <a:rPr lang="zh-TW" altLang="en-US" sz="2400" dirty="0" smtClean="0">
                <a:latin typeface="+mn-ea"/>
              </a:rPr>
              <a:t>黑點就變成綠色</a:t>
            </a:r>
            <a:endParaRPr lang="en-US" altLang="zh-TW" sz="2400" dirty="0" smtClean="0">
              <a:latin typeface="+mn-ea"/>
            </a:endParaRPr>
          </a:p>
          <a:p>
            <a:pPr lvl="1"/>
            <a:endParaRPr lang="en-US" altLang="zh-TW" dirty="0" smtClean="0"/>
          </a:p>
          <a:p>
            <a:endParaRPr lang="zh-HK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49" y="2484601"/>
            <a:ext cx="4314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二</a:t>
            </a:r>
            <a:r>
              <a:rPr lang="en-US" altLang="zh-TW" sz="4000" b="1" dirty="0" smtClean="0"/>
              <a:t>)</a:t>
            </a:r>
            <a:r>
              <a:rPr lang="en-US" altLang="zh-TW" sz="4000" b="1" dirty="0" err="1" smtClean="0"/>
              <a:t>kNN</a:t>
            </a:r>
            <a:r>
              <a:rPr lang="zh-TW" altLang="en-US" sz="4000" b="1" dirty="0" smtClean="0"/>
              <a:t>的特性</a:t>
            </a:r>
            <a:endParaRPr lang="zh-TW" altLang="en-US" sz="4000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00863"/>
              </p:ext>
            </p:extLst>
          </p:nvPr>
        </p:nvGraphicFramePr>
        <p:xfrm>
          <a:off x="2239024" y="1331071"/>
          <a:ext cx="8409412" cy="2756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2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6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9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 (本文)"/>
                        </a:rPr>
                        <a:t>優點</a:t>
                      </a:r>
                      <a:endParaRPr lang="zh-TW" altLang="en-US" sz="2800" dirty="0">
                        <a:latin typeface="微軟正黑體 (本文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缺點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09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簡單好用，容易理解</a:t>
                      </a:r>
                      <a:r>
                        <a:rPr lang="zh-TW" altLang="en-US" sz="2400" dirty="0" smtClean="0">
                          <a:latin typeface="微軟正黑體 (本文)"/>
                          <a:ea typeface="+mn-ea"/>
                        </a:rPr>
                        <a:t>，精準度高</a:t>
                      </a:r>
                      <a:endParaRPr lang="en-US" altLang="zh-TW" sz="2400" dirty="0" smtClean="0">
                        <a:latin typeface="微軟正黑體 (本文)"/>
                        <a:ea typeface="+mn-ea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>
                          <a:latin typeface="微軟正黑體 (本文)"/>
                          <a:ea typeface="+mn-ea"/>
                        </a:rPr>
                        <a:t>訓練</a:t>
                      </a: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時間複雜度為</a:t>
                      </a:r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O(n)</a:t>
                      </a:r>
                      <a:endParaRPr lang="en-US" altLang="zh-CN" sz="2400" dirty="0" smtClean="0">
                        <a:latin typeface="+mn-ea"/>
                        <a:ea typeface="+mn-ea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對異常數值不敏感</a:t>
                      </a:r>
                      <a:endParaRPr lang="zh-CN" altLang="en-US" sz="2400" dirty="0" smtClean="0">
                        <a:latin typeface="+mn-ea"/>
                        <a:ea typeface="+mn-ea"/>
                      </a:endParaRPr>
                    </a:p>
                    <a:p>
                      <a:endParaRPr lang="zh-HK" altLang="en-US" sz="2400" dirty="0" smtClean="0">
                        <a:latin typeface="微軟正黑體 (本文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/>
                        <a:t>計算量大</a:t>
                      </a: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/>
                        <a:t>空間複雜度高</a:t>
                      </a:r>
                      <a:endParaRPr lang="en-US" altLang="zh-TW" sz="240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dirty="0" smtClean="0"/>
                        <a:t>樣本不平衡時</a:t>
                      </a:r>
                      <a:r>
                        <a:rPr lang="en-US" altLang="zh-TW" sz="2400" dirty="0" smtClean="0"/>
                        <a:t>,</a:t>
                      </a:r>
                      <a:r>
                        <a:rPr lang="zh-TW" altLang="en-US" sz="2400" dirty="0" smtClean="0"/>
                        <a:t> 對稀有類別的預測準確率低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52839"/>
              </p:ext>
            </p:extLst>
          </p:nvPr>
        </p:nvGraphicFramePr>
        <p:xfrm>
          <a:off x="2239024" y="4382806"/>
          <a:ext cx="878529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2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適用於</a:t>
                      </a:r>
                      <a:endParaRPr lang="zh-TW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微軟正黑體 (本文)"/>
                          <a:ea typeface="+mn-ea"/>
                        </a:rPr>
                        <a:t>數值型數據</a:t>
                      </a:r>
                      <a:endParaRPr lang="en-US" altLang="zh-TW" sz="2400" b="0" dirty="0" smtClean="0">
                        <a:solidFill>
                          <a:schemeClr val="tx1"/>
                        </a:solidFill>
                        <a:latin typeface="微軟正黑體 (本文)"/>
                        <a:ea typeface="+mn-ea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微軟正黑體 (本文)"/>
                          <a:ea typeface="+mn-ea"/>
                        </a:rPr>
                        <a:t>離散型數據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微軟正黑體 (本文)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3662"/>
              </p:ext>
            </p:extLst>
          </p:nvPr>
        </p:nvGraphicFramePr>
        <p:xfrm>
          <a:off x="2239022" y="5328604"/>
          <a:ext cx="8785292" cy="94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2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574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en-US" altLang="zh-TW" sz="2800" dirty="0" smtClean="0"/>
                        <a:t>k</a:t>
                      </a:r>
                      <a:r>
                        <a:rPr lang="zh-TW" altLang="en-US" sz="2800" dirty="0" smtClean="0"/>
                        <a:t>值</a:t>
                      </a:r>
                      <a:endParaRPr lang="zh-TW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2200" b="0" dirty="0" smtClean="0">
                          <a:solidFill>
                            <a:schemeClr val="tx1"/>
                          </a:solidFill>
                        </a:rPr>
                        <a:t>k=1:</a:t>
                      </a:r>
                      <a:r>
                        <a:rPr lang="en-US" altLang="zh-HK" sz="2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HK" altLang="en-US" sz="2200" b="0" dirty="0" smtClean="0">
                          <a:solidFill>
                            <a:schemeClr val="tx1"/>
                          </a:solidFill>
                        </a:rPr>
                        <a:t>容易</a:t>
                      </a:r>
                      <a:r>
                        <a:rPr lang="zh-TW" alt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HK" sz="2200" b="0" dirty="0" smtClean="0">
                          <a:solidFill>
                            <a:schemeClr val="tx1"/>
                          </a:solidFill>
                        </a:rPr>
                        <a:t>Overfitting </a:t>
                      </a:r>
                    </a:p>
                    <a:p>
                      <a:r>
                        <a:rPr lang="en-US" altLang="zh-HK" sz="22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HK" altLang="en-US" sz="2200" b="0" dirty="0" smtClean="0">
                          <a:solidFill>
                            <a:schemeClr val="tx1"/>
                          </a:solidFill>
                        </a:rPr>
                        <a:t>很大</a:t>
                      </a:r>
                      <a:r>
                        <a:rPr lang="en-US" altLang="zh-HK" sz="22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HK" altLang="en-US" sz="2200" b="0" dirty="0" smtClean="0">
                          <a:solidFill>
                            <a:schemeClr val="tx1"/>
                          </a:solidFill>
                        </a:rPr>
                        <a:t>容易</a:t>
                      </a:r>
                      <a:r>
                        <a:rPr lang="zh-TW" alt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200" b="0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HK" sz="2200" b="0" dirty="0" err="1" smtClean="0">
                          <a:solidFill>
                            <a:schemeClr val="tx1"/>
                          </a:solidFill>
                        </a:rPr>
                        <a:t>nderfitting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26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三</a:t>
            </a:r>
            <a:r>
              <a:rPr lang="en-US" altLang="zh-TW" sz="4000" b="1" dirty="0" smtClean="0"/>
              <a:t>)</a:t>
            </a:r>
            <a:r>
              <a:rPr lang="zh-TW" altLang="en-US" sz="4000" b="1" dirty="0" smtClean="0"/>
              <a:t>資料分析結果</a:t>
            </a:r>
            <a:endParaRPr lang="zh-TW" altLang="en-US" sz="40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78071"/>
              </p:ext>
            </p:extLst>
          </p:nvPr>
        </p:nvGraphicFramePr>
        <p:xfrm>
          <a:off x="1124239" y="2471670"/>
          <a:ext cx="10380373" cy="3220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4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0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屬性列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Case1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Case2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Case3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Case4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1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2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k:6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0.8611</a:t>
                      </a:r>
                      <a:endParaRPr lang="zh-TW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k:10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0.625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k:15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0.8611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k:6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0.5833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2280119" y="1814848"/>
            <a:ext cx="8915400" cy="5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train : test = 8:2 = 286:72 (</a:t>
            </a:r>
            <a:r>
              <a:rPr lang="zh-TW" altLang="en-US" sz="2400" dirty="0" smtClean="0"/>
              <a:t>共</a:t>
            </a:r>
            <a:r>
              <a:rPr lang="en-US" altLang="zh-TW" sz="2400" dirty="0" smtClean="0"/>
              <a:t>358</a:t>
            </a:r>
            <a:r>
              <a:rPr lang="zh-TW" altLang="en-US" sz="2400" dirty="0" smtClean="0"/>
              <a:t>筆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62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四</a:t>
            </a:r>
            <a:r>
              <a:rPr lang="en-US" altLang="zh-TW" sz="4000" b="1" dirty="0" smtClean="0"/>
              <a:t>)</a:t>
            </a:r>
            <a:r>
              <a:rPr lang="en-US" altLang="zh-HK" sz="4000" b="1" dirty="0" smtClean="0"/>
              <a:t>PCA</a:t>
            </a:r>
            <a:endParaRPr lang="zh-HK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9815" y="1721477"/>
            <a:ext cx="8915400" cy="1588393"/>
          </a:xfrm>
        </p:spPr>
        <p:txBody>
          <a:bodyPr/>
          <a:lstStyle/>
          <a:p>
            <a:r>
              <a:rPr lang="zh-TW" altLang="en-US" sz="2400" dirty="0" smtClean="0"/>
              <a:t>數據降維的技術</a:t>
            </a:r>
            <a:endParaRPr lang="en-US" altLang="zh-TW" sz="2400" dirty="0"/>
          </a:p>
          <a:p>
            <a:r>
              <a:rPr lang="zh-TW" altLang="en-US" sz="2400" dirty="0" smtClean="0"/>
              <a:t>特徵可能包含一些無用的信息</a:t>
            </a:r>
            <a:endParaRPr lang="en-US" altLang="zh-TW" sz="2400" dirty="0" smtClean="0"/>
          </a:p>
          <a:p>
            <a:r>
              <a:rPr lang="zh-TW" altLang="en-US" sz="2400" dirty="0" smtClean="0"/>
              <a:t>減少計算量</a:t>
            </a:r>
            <a:endParaRPr lang="en-US" altLang="zh-TW" sz="2400" dirty="0" smtClean="0"/>
          </a:p>
          <a:p>
            <a:endParaRPr lang="zh-HK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1000"/>
              </p:ext>
            </p:extLst>
          </p:nvPr>
        </p:nvGraphicFramePr>
        <p:xfrm>
          <a:off x="1074892" y="3595975"/>
          <a:ext cx="10380373" cy="2550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4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7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屬性列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Case1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Case2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Case3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Case4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降維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24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維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2400" kern="100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維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2400" kern="100" dirty="0" smtClean="0"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維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2400" kern="100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維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1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2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k:8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0.8611</a:t>
                      </a:r>
                      <a:endParaRPr lang="zh-TW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k:5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0.6528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k:14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0.8611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1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k:6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altLang="zh-TW" sz="1600" b="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0.6528</a:t>
                      </a:r>
                      <a:endParaRPr lang="zh-TW" altLang="zh-HK" sz="16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2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3290" y="3155323"/>
            <a:ext cx="11242698" cy="887961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/>
              <a:t>六</a:t>
            </a:r>
            <a:r>
              <a:rPr lang="zh-TW" altLang="en-US" sz="4800" b="1" dirty="0" smtClean="0"/>
              <a:t>、模型：</a:t>
            </a:r>
            <a:r>
              <a:rPr lang="en-US" altLang="zh-TW" sz="4800" b="1" dirty="0"/>
              <a:t>Decision </a:t>
            </a:r>
            <a:r>
              <a:rPr lang="en-US" altLang="zh-TW" sz="4800" b="1" dirty="0" smtClean="0"/>
              <a:t>Tree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&amp;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Random </a:t>
            </a:r>
            <a:r>
              <a:rPr lang="en-US" altLang="zh-TW" sz="4800" b="1" dirty="0"/>
              <a:t>Forest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5093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11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一</a:t>
            </a:r>
            <a:r>
              <a:rPr lang="en-US" altLang="zh-TW" sz="4000" b="1" dirty="0" smtClean="0"/>
              <a:t>)</a:t>
            </a:r>
            <a:r>
              <a:rPr lang="zh-TW" altLang="en-US" sz="4000" b="1" dirty="0"/>
              <a:t>決策樹</a:t>
            </a:r>
            <a:r>
              <a:rPr lang="en-US" altLang="zh-TW" sz="4000" b="1" dirty="0"/>
              <a:t>(Decision Tree)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0119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利用樹狀分支架構產生</a:t>
            </a:r>
            <a:r>
              <a:rPr lang="zh-TW" altLang="en-US" sz="2400" dirty="0" smtClean="0"/>
              <a:t>規則</a:t>
            </a:r>
            <a:endParaRPr lang="en-US" altLang="zh-TW" sz="2400" dirty="0" smtClean="0"/>
          </a:p>
          <a:p>
            <a:r>
              <a:rPr lang="zh-TW" altLang="en-US" sz="2400" dirty="0" smtClean="0"/>
              <a:t>適用於類別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分類樹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和連續型資料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迴歸樹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68" y="2948894"/>
            <a:ext cx="7467600" cy="34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大綱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06403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一、資料蒐集</a:t>
            </a:r>
            <a:endParaRPr lang="en-US" altLang="zh-TW" sz="2800" dirty="0" smtClean="0"/>
          </a:p>
          <a:p>
            <a:r>
              <a:rPr lang="zh-TW" altLang="en-US" sz="2800" dirty="0" smtClean="0"/>
              <a:t>二、資料前處理</a:t>
            </a:r>
            <a:endParaRPr lang="en-US" altLang="zh-TW" sz="2800" dirty="0" smtClean="0"/>
          </a:p>
          <a:p>
            <a:r>
              <a:rPr lang="zh-TW" altLang="en-US" sz="2800" dirty="0" smtClean="0"/>
              <a:t>三、資料視覺化</a:t>
            </a:r>
            <a:endParaRPr lang="en-US" altLang="zh-TW" sz="2800" dirty="0" smtClean="0"/>
          </a:p>
          <a:p>
            <a:r>
              <a:rPr lang="zh-TW" altLang="en-US" sz="2800" dirty="0" smtClean="0"/>
              <a:t>四、模型：</a:t>
            </a:r>
            <a:r>
              <a:rPr lang="en-US" altLang="zh-TW" sz="2800" dirty="0" smtClean="0"/>
              <a:t>naive </a:t>
            </a:r>
            <a:r>
              <a:rPr lang="en-US" altLang="zh-TW" sz="2800" dirty="0" err="1"/>
              <a:t>bayes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classifier</a:t>
            </a:r>
          </a:p>
          <a:p>
            <a:r>
              <a:rPr lang="zh-TW" altLang="en-US" sz="2800" dirty="0" smtClean="0"/>
              <a:t>五、模型：</a:t>
            </a:r>
            <a:r>
              <a:rPr lang="en-US" altLang="zh-TW" sz="2800" dirty="0"/>
              <a:t>k Nearest Neighbor(</a:t>
            </a:r>
            <a:r>
              <a:rPr lang="en-US" altLang="zh-TW" sz="2800" dirty="0" err="1"/>
              <a:t>kNN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 smtClean="0"/>
              <a:t>六、模型：</a:t>
            </a:r>
            <a:r>
              <a:rPr lang="en-US" altLang="zh-TW" sz="2800" dirty="0"/>
              <a:t>Decision Tree &amp; Random Forest</a:t>
            </a:r>
          </a:p>
          <a:p>
            <a:r>
              <a:rPr lang="zh-TW" altLang="en-US" sz="2800" dirty="0" smtClean="0"/>
              <a:t>七、結論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27" y="718191"/>
            <a:ext cx="4146844" cy="237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6863" y="791535"/>
            <a:ext cx="8911687" cy="102438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/>
              <a:t>二</a:t>
            </a:r>
            <a:r>
              <a:rPr lang="en-US" altLang="zh-TW" sz="4000" b="1" dirty="0" smtClean="0"/>
              <a:t>)</a:t>
            </a:r>
            <a:r>
              <a:rPr lang="zh-TW" altLang="en-US" sz="4000" b="1" dirty="0"/>
              <a:t>決策樹的</a:t>
            </a:r>
            <a:r>
              <a:rPr lang="zh-TW" altLang="en-US" sz="4000" b="1" dirty="0" smtClean="0"/>
              <a:t>特性</a:t>
            </a:r>
            <a:endParaRPr lang="zh-TW" altLang="en-US" sz="4000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32123"/>
              </p:ext>
            </p:extLst>
          </p:nvPr>
        </p:nvGraphicFramePr>
        <p:xfrm>
          <a:off x="2045841" y="2756078"/>
          <a:ext cx="8409412" cy="2253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9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9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優點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缺點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564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</a:t>
                      </a:r>
                      <a:r>
                        <a:rPr lang="zh-TW" altLang="en-US" sz="2400" dirty="0" smtClean="0"/>
                        <a:t>資料前處理要求不高</a:t>
                      </a:r>
                    </a:p>
                    <a:p>
                      <a:r>
                        <a:rPr lang="en-US" altLang="zh-TW" sz="2400" dirty="0" smtClean="0"/>
                        <a:t>2.</a:t>
                      </a:r>
                      <a:r>
                        <a:rPr lang="zh-TW" altLang="en-US" sz="2400" dirty="0" smtClean="0"/>
                        <a:t>可理解性高</a:t>
                      </a:r>
                    </a:p>
                    <a:p>
                      <a:r>
                        <a:rPr lang="en-US" altLang="zh-TW" sz="2400" dirty="0" smtClean="0"/>
                        <a:t>3.</a:t>
                      </a:r>
                      <a:r>
                        <a:rPr lang="zh-TW" altLang="en-US" sz="2400" dirty="0" smtClean="0"/>
                        <a:t>計算量小且運算快速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</a:t>
                      </a:r>
                      <a:r>
                        <a:rPr lang="zh-TW" altLang="en-US" sz="2400" dirty="0" smtClean="0"/>
                        <a:t>須注意過擬和問題</a:t>
                      </a:r>
                    </a:p>
                    <a:p>
                      <a:r>
                        <a:rPr lang="en-US" altLang="zh-TW" sz="2400" dirty="0" smtClean="0"/>
                        <a:t>2.</a:t>
                      </a:r>
                      <a:r>
                        <a:rPr lang="zh-TW" altLang="en-US" sz="2400" dirty="0" smtClean="0"/>
                        <a:t>類別間樣本數不一致可能推論錯誤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dirty="0" smtClean="0"/>
                        <a:t>3.</a:t>
                      </a:r>
                      <a:r>
                        <a:rPr lang="zh-TW" altLang="en-US" sz="2400" dirty="0" smtClean="0"/>
                        <a:t>連續性欄位較難預測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88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11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/>
              <a:t>三</a:t>
            </a:r>
            <a:r>
              <a:rPr lang="en-US" altLang="zh-TW" sz="4000" b="1" dirty="0" smtClean="0"/>
              <a:t>)</a:t>
            </a:r>
            <a:r>
              <a:rPr lang="zh-TW" altLang="en-US" sz="4000" b="1" dirty="0"/>
              <a:t>隨機森林</a:t>
            </a:r>
            <a:r>
              <a:rPr lang="en-US" altLang="zh-TW" sz="4000" b="1" dirty="0"/>
              <a:t>(Random Forest)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0119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由多棵獨立的決策樹組成，適用回歸和分類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28" y="3142446"/>
            <a:ext cx="5837094" cy="34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6863" y="791535"/>
            <a:ext cx="8911687" cy="102438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四</a:t>
            </a:r>
            <a:r>
              <a:rPr lang="en-US" altLang="zh-TW" sz="4000" b="1" dirty="0" smtClean="0"/>
              <a:t>)</a:t>
            </a:r>
            <a:r>
              <a:rPr lang="zh-TW" altLang="en-US" sz="4000" b="1" dirty="0"/>
              <a:t>隨機森林的</a:t>
            </a:r>
            <a:r>
              <a:rPr lang="zh-TW" altLang="en-US" sz="4000" b="1" dirty="0" smtClean="0"/>
              <a:t>特性</a:t>
            </a:r>
            <a:endParaRPr lang="zh-TW" altLang="en-US" sz="4000" b="1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94451"/>
              </p:ext>
            </p:extLst>
          </p:nvPr>
        </p:nvGraphicFramePr>
        <p:xfrm>
          <a:off x="1942810" y="2756078"/>
          <a:ext cx="879817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6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6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9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優點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缺點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564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</a:t>
                      </a:r>
                      <a:r>
                        <a:rPr lang="zh-TW" altLang="en-US" sz="2400" dirty="0" smtClean="0"/>
                        <a:t>採用集成算法，準確度高</a:t>
                      </a:r>
                    </a:p>
                    <a:p>
                      <a:r>
                        <a:rPr lang="en-US" altLang="zh-TW" sz="2400" dirty="0" smtClean="0"/>
                        <a:t>2.</a:t>
                      </a:r>
                      <a:r>
                        <a:rPr lang="zh-TW" altLang="en-US" sz="2400" dirty="0" smtClean="0"/>
                        <a:t>可處理缺失值</a:t>
                      </a:r>
                    </a:p>
                    <a:p>
                      <a:r>
                        <a:rPr lang="en-US" altLang="zh-TW" sz="2400" dirty="0" smtClean="0"/>
                        <a:t>3.</a:t>
                      </a:r>
                      <a:r>
                        <a:rPr lang="zh-TW" altLang="en-US" sz="2400" dirty="0" smtClean="0"/>
                        <a:t>大幅降低過擬合的問題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dirty="0" smtClean="0"/>
                        <a:t>4.</a:t>
                      </a:r>
                      <a:r>
                        <a:rPr lang="zh-TW" altLang="en-US" sz="2400" dirty="0" smtClean="0"/>
                        <a:t>可檢測特徵間的影響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</a:t>
                      </a:r>
                      <a:r>
                        <a:rPr lang="zh-TW" altLang="en-US" sz="2400" dirty="0" smtClean="0"/>
                        <a:t>決策樹過多會占掉較多時間和空間</a:t>
                      </a:r>
                    </a:p>
                    <a:p>
                      <a:r>
                        <a:rPr lang="en-US" altLang="zh-TW" sz="2400" dirty="0" smtClean="0"/>
                        <a:t>2.</a:t>
                      </a:r>
                      <a:r>
                        <a:rPr lang="zh-TW" altLang="en-US" sz="2400" dirty="0" smtClean="0"/>
                        <a:t>在噪聲較大的問題上會過擬和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1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5901"/>
          </a:xfrm>
        </p:spPr>
        <p:txBody>
          <a:bodyPr/>
          <a:lstStyle/>
          <a:p>
            <a:r>
              <a:rPr lang="en-US" altLang="zh-TW" b="1" dirty="0" smtClean="0"/>
              <a:t>(</a:t>
            </a:r>
            <a:r>
              <a:rPr lang="zh-TW" altLang="en-US" b="1" dirty="0"/>
              <a:t>五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資料分析結果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428257"/>
              </p:ext>
            </p:extLst>
          </p:nvPr>
        </p:nvGraphicFramePr>
        <p:xfrm>
          <a:off x="1124239" y="2107367"/>
          <a:ext cx="10380373" cy="3259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4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0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屬性列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Case1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Case2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Case3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Case4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altLang="en-US" sz="2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/>
                        <a:t>Decision tree: </a:t>
                      </a:r>
                      <a:r>
                        <a:rPr lang="en-US" altLang="zh-TW" sz="1600" dirty="0" smtClean="0"/>
                        <a:t>0.7917</a:t>
                      </a:r>
                    </a:p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b="1" dirty="0" smtClean="0"/>
                        <a:t>Random forest: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0.8472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/>
                        <a:t>Decision tree: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0.5139</a:t>
                      </a:r>
                    </a:p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b="1" dirty="0" smtClean="0"/>
                        <a:t>Random forest: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/>
                        <a:t>Decision tree: 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0.7639</a:t>
                      </a:r>
                    </a:p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b="1" dirty="0" smtClean="0"/>
                        <a:t>Random forest: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0.8333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endParaRPr lang="en-US" altLang="zh-TW" sz="1600" b="1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/>
                        <a:t>Decision tree: 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0.6667</a:t>
                      </a:r>
                    </a:p>
                    <a:p>
                      <a:pPr algn="ctr"/>
                      <a:endParaRPr lang="en-US" altLang="zh-TW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600" b="1" dirty="0" smtClean="0"/>
                        <a:t>Random forest: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0.5556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2400191" y="15152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train : test = 8:2 = 286:72 (</a:t>
            </a:r>
            <a:r>
              <a:rPr lang="zh-TW" altLang="en-US" sz="2400" dirty="0" smtClean="0"/>
              <a:t>共</a:t>
            </a:r>
            <a:r>
              <a:rPr lang="en-US" altLang="zh-TW" sz="2400" dirty="0" smtClean="0"/>
              <a:t>358</a:t>
            </a:r>
            <a:r>
              <a:rPr lang="zh-TW" altLang="en-US" sz="2400" dirty="0" smtClean="0"/>
              <a:t>筆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07490" y="5620325"/>
            <a:ext cx="76661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從</a:t>
            </a:r>
            <a:r>
              <a:rPr lang="en-US" altLang="zh-TW" sz="2000" dirty="0" smtClean="0"/>
              <a:t>Case1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Case3</a:t>
            </a:r>
            <a:r>
              <a:rPr lang="zh-TW" altLang="en-US" sz="2000" dirty="0" smtClean="0"/>
              <a:t>中發現敏感性牙齒和牙周病可能有些許關聯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Case2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Case4</a:t>
            </a:r>
            <a:r>
              <a:rPr lang="zh-TW" altLang="en-US" sz="2000" dirty="0" smtClean="0"/>
              <a:t>因代表性不足而不予推論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64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7921" y="624110"/>
            <a:ext cx="8911687" cy="882718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七</a:t>
            </a:r>
            <a:r>
              <a:rPr lang="zh-TW" altLang="en-US" sz="4400" b="1" dirty="0" smtClean="0"/>
              <a:t>、結論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146" y="1814848"/>
            <a:ext cx="4300984" cy="4713667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Case1: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X</a:t>
            </a:r>
            <a:r>
              <a:rPr lang="zh-TW" altLang="en-US" sz="2400" b="1" dirty="0" smtClean="0"/>
              <a:t>沒</a:t>
            </a:r>
            <a:r>
              <a:rPr lang="zh-TW" altLang="en-US" sz="2400" b="1" dirty="0"/>
              <a:t>牙</a:t>
            </a:r>
            <a:r>
              <a:rPr lang="zh-TW" altLang="en-US" sz="2400" b="1" dirty="0" smtClean="0"/>
              <a:t>周 </a:t>
            </a:r>
            <a:r>
              <a:rPr lang="en-US" altLang="zh-TW" sz="2400" b="1" dirty="0" smtClean="0"/>
              <a:t>y</a:t>
            </a:r>
            <a:r>
              <a:rPr lang="zh-TW" altLang="en-US" sz="2400" b="1" dirty="0" smtClean="0"/>
              <a:t>牙</a:t>
            </a:r>
            <a:r>
              <a:rPr lang="zh-TW" altLang="en-US" sz="2400" b="1" dirty="0"/>
              <a:t>周</a:t>
            </a:r>
          </a:p>
          <a:p>
            <a:endParaRPr lang="en-US" altLang="zh-TW" sz="2400" b="1" dirty="0" smtClean="0"/>
          </a:p>
          <a:p>
            <a:pPr fontAlgn="t"/>
            <a:r>
              <a:rPr lang="en-US" altLang="zh-TW" sz="2400" b="1" dirty="0" smtClean="0"/>
              <a:t>GaussianNB</a:t>
            </a:r>
            <a:r>
              <a:rPr lang="zh-TW" altLang="zh-TW" sz="2400" b="1" dirty="0" smtClean="0"/>
              <a:t>：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0.7917</a:t>
            </a:r>
            <a:endParaRPr lang="zh-TW" altLang="zh-TW" sz="2400" dirty="0"/>
          </a:p>
          <a:p>
            <a:pPr fontAlgn="t"/>
            <a:r>
              <a:rPr lang="en-US" altLang="zh-TW" sz="2400" b="1" dirty="0"/>
              <a:t>BernoulliNB</a:t>
            </a:r>
            <a:r>
              <a:rPr lang="zh-TW" altLang="zh-TW" sz="2400" b="1" dirty="0" smtClean="0"/>
              <a:t>：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0.820</a:t>
            </a:r>
            <a:endParaRPr lang="zh-TW" altLang="zh-TW" sz="2400" dirty="0"/>
          </a:p>
          <a:p>
            <a:pPr fontAlgn="t"/>
            <a:r>
              <a:rPr lang="en-US" altLang="zh-TW" sz="2400" b="1" dirty="0">
                <a:solidFill>
                  <a:srgbClr val="FF0000"/>
                </a:solidFill>
              </a:rPr>
              <a:t>MultinomialNB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0.8611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kNN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 </a:t>
            </a:r>
            <a:r>
              <a:rPr lang="en-US" altLang="zh-TW" sz="2400" dirty="0" smtClean="0">
                <a:solidFill>
                  <a:srgbClr val="FF0000"/>
                </a:solidFill>
              </a:rPr>
              <a:t>0.8611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PCA</a:t>
            </a:r>
            <a:r>
              <a:rPr lang="zh-TW" altLang="zh-TW" sz="2400" b="1" dirty="0">
                <a:solidFill>
                  <a:srgbClr val="FF0000"/>
                </a:solidFill>
              </a:rPr>
              <a:t> ：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0.8611</a:t>
            </a:r>
          </a:p>
          <a:p>
            <a:pPr fontAlgn="t"/>
            <a:r>
              <a:rPr lang="en-US" altLang="zh-TW" sz="2400" b="1" dirty="0"/>
              <a:t>Decision </a:t>
            </a:r>
            <a:r>
              <a:rPr lang="en-US" altLang="zh-TW" sz="2400" b="1" dirty="0" smtClean="0"/>
              <a:t>tree</a:t>
            </a:r>
            <a:r>
              <a:rPr lang="zh-TW" altLang="en-US" sz="2400" b="1" dirty="0" smtClean="0"/>
              <a:t>：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0.7917</a:t>
            </a:r>
            <a:endParaRPr lang="en-US" altLang="zh-TW" sz="2400" dirty="0"/>
          </a:p>
          <a:p>
            <a:pPr fontAlgn="t"/>
            <a:r>
              <a:rPr lang="en-US" altLang="zh-TW" sz="2400" b="1" dirty="0"/>
              <a:t>Random </a:t>
            </a:r>
            <a:r>
              <a:rPr lang="en-US" altLang="zh-TW" sz="2400" b="1" dirty="0" smtClean="0"/>
              <a:t>forest</a:t>
            </a:r>
            <a:r>
              <a:rPr lang="zh-TW" altLang="en-US" sz="2400" b="1" dirty="0" smtClean="0"/>
              <a:t>： </a:t>
            </a:r>
            <a:r>
              <a:rPr lang="en-US" altLang="zh-TW" sz="2400" dirty="0" smtClean="0"/>
              <a:t>0.8472</a:t>
            </a:r>
            <a:endParaRPr lang="en-US" altLang="zh-TW" sz="2400" dirty="0"/>
          </a:p>
          <a:p>
            <a:pPr fontAlgn="t"/>
            <a:endParaRPr lang="en-US" altLang="zh-TW" sz="2400" dirty="0"/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/>
          </a:p>
          <a:p>
            <a:pPr fontAlgn="t"/>
            <a:endParaRPr lang="zh-TW" altLang="zh-TW" sz="2400" dirty="0" smtClean="0"/>
          </a:p>
          <a:p>
            <a:endParaRPr lang="en-US" altLang="zh-TW" sz="2000" b="1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334819" y="1814847"/>
            <a:ext cx="4300984" cy="471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/>
              <a:t>Case</a:t>
            </a:r>
            <a:r>
              <a:rPr lang="zh-TW" altLang="en-US" sz="2400" b="1" dirty="0" smtClean="0"/>
              <a:t>２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X</a:t>
            </a:r>
            <a:r>
              <a:rPr lang="zh-TW" altLang="en-US" sz="2400" b="1" dirty="0" smtClean="0"/>
              <a:t>沒敏感 </a:t>
            </a:r>
            <a:r>
              <a:rPr lang="en-US" altLang="zh-TW" sz="2400" b="1" dirty="0" smtClean="0"/>
              <a:t>y</a:t>
            </a:r>
            <a:r>
              <a:rPr lang="zh-TW" altLang="en-US" sz="2400" b="1" dirty="0" smtClean="0"/>
              <a:t>敏感</a:t>
            </a:r>
          </a:p>
          <a:p>
            <a:endParaRPr lang="en-US" altLang="zh-TW" sz="2400" b="1" dirty="0" smtClean="0"/>
          </a:p>
          <a:p>
            <a:pPr fontAlgn="t"/>
            <a:r>
              <a:rPr lang="en-US" altLang="zh-TW" sz="2400" b="1" dirty="0" smtClean="0"/>
              <a:t>GaussianNB</a:t>
            </a:r>
            <a:r>
              <a:rPr lang="zh-TW" altLang="zh-TW" sz="2400" b="1" dirty="0" smtClean="0"/>
              <a:t>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0.4861</a:t>
            </a:r>
            <a:endParaRPr lang="zh-TW" altLang="zh-TW" sz="2400" dirty="0" smtClean="0"/>
          </a:p>
          <a:p>
            <a:pPr fontAlgn="t"/>
            <a:r>
              <a:rPr lang="en-US" altLang="zh-TW" sz="2400" b="1" dirty="0" smtClean="0"/>
              <a:t>BernoulliNB</a:t>
            </a:r>
            <a:r>
              <a:rPr lang="zh-TW" altLang="zh-TW" sz="2400" b="1" dirty="0" smtClean="0"/>
              <a:t>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0.5139</a:t>
            </a:r>
            <a:endParaRPr lang="zh-TW" altLang="zh-TW" sz="2400" dirty="0" smtClean="0"/>
          </a:p>
          <a:p>
            <a:pPr fontAlgn="t"/>
            <a:r>
              <a:rPr lang="en-US" altLang="zh-TW" sz="2400" b="1" dirty="0" smtClean="0"/>
              <a:t>MultinomialNB</a:t>
            </a:r>
            <a:r>
              <a:rPr lang="zh-TW" altLang="zh-TW" sz="2400" b="1" dirty="0" smtClean="0"/>
              <a:t>：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0.4861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kNN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 </a:t>
            </a:r>
            <a:r>
              <a:rPr lang="en-US" altLang="zh-TW" sz="2400" dirty="0" smtClean="0">
                <a:solidFill>
                  <a:srgbClr val="FF0000"/>
                </a:solidFill>
              </a:rPr>
              <a:t>0.625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PCA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 ：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0.652</a:t>
            </a:r>
          </a:p>
          <a:p>
            <a:pPr fontAlgn="t"/>
            <a:r>
              <a:rPr lang="en-US" altLang="zh-TW" sz="2400" b="1" dirty="0" smtClean="0"/>
              <a:t>Decision tree</a:t>
            </a:r>
            <a:r>
              <a:rPr lang="zh-TW" altLang="en-US" sz="2400" b="1" dirty="0" smtClean="0"/>
              <a:t>：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0.5139</a:t>
            </a:r>
          </a:p>
          <a:p>
            <a:pPr fontAlgn="t"/>
            <a:r>
              <a:rPr lang="en-US" altLang="zh-TW" sz="2400" b="1" dirty="0" smtClean="0"/>
              <a:t>Random forest</a:t>
            </a:r>
            <a:r>
              <a:rPr lang="zh-TW" altLang="en-US" sz="2400" b="1" dirty="0" smtClean="0"/>
              <a:t>： </a:t>
            </a:r>
            <a:r>
              <a:rPr lang="en-US" altLang="zh-TW" sz="2400" dirty="0" smtClean="0"/>
              <a:t>0.5</a:t>
            </a:r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 smtClean="0"/>
          </a:p>
          <a:p>
            <a:pPr fontAlgn="t"/>
            <a:endParaRPr lang="zh-TW" altLang="zh-TW" sz="2400" dirty="0" smtClean="0"/>
          </a:p>
          <a:p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1738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7921" y="624110"/>
            <a:ext cx="8911687" cy="882718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七</a:t>
            </a:r>
            <a:r>
              <a:rPr lang="zh-TW" altLang="en-US" sz="4400" b="1" dirty="0" smtClean="0"/>
              <a:t>、結論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145" y="1814848"/>
            <a:ext cx="4674471" cy="4713667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Case3: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X</a:t>
            </a:r>
            <a:r>
              <a:rPr lang="zh-TW" altLang="en-US" sz="2400" b="1" dirty="0" smtClean="0"/>
              <a:t>沒</a:t>
            </a:r>
            <a:r>
              <a:rPr lang="zh-TW" altLang="en-US" sz="2400" b="1" dirty="0"/>
              <a:t>牙</a:t>
            </a:r>
            <a:r>
              <a:rPr lang="zh-TW" altLang="en-US" sz="2400" b="1" dirty="0" smtClean="0"/>
              <a:t>周沒敏感 </a:t>
            </a:r>
            <a:r>
              <a:rPr lang="en-US" altLang="zh-TW" sz="2400" b="1" dirty="0" smtClean="0"/>
              <a:t>y</a:t>
            </a:r>
            <a:r>
              <a:rPr lang="zh-TW" altLang="en-US" sz="2400" b="1" dirty="0" smtClean="0"/>
              <a:t>牙</a:t>
            </a:r>
            <a:r>
              <a:rPr lang="zh-TW" altLang="en-US" sz="2400" b="1" dirty="0"/>
              <a:t>周</a:t>
            </a:r>
          </a:p>
          <a:p>
            <a:endParaRPr lang="en-US" altLang="zh-TW" sz="2400" b="1" dirty="0" smtClean="0"/>
          </a:p>
          <a:p>
            <a:pPr fontAlgn="t"/>
            <a:r>
              <a:rPr lang="en-US" altLang="zh-TW" sz="2400" b="1" dirty="0" smtClean="0"/>
              <a:t>GaussianNB</a:t>
            </a:r>
            <a:r>
              <a:rPr lang="zh-TW" altLang="zh-TW" sz="2400" b="1" dirty="0" smtClean="0"/>
              <a:t>：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0.7778</a:t>
            </a:r>
          </a:p>
          <a:p>
            <a:pPr fontAlgn="t"/>
            <a:r>
              <a:rPr lang="en-US" altLang="zh-TW" sz="2400" b="1" dirty="0" smtClean="0"/>
              <a:t>BernoulliNB</a:t>
            </a:r>
            <a:r>
              <a:rPr lang="zh-TW" altLang="zh-TW" sz="2400" b="1" dirty="0" smtClean="0"/>
              <a:t>：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0.8194</a:t>
            </a:r>
          </a:p>
          <a:p>
            <a:pPr fontAlgn="t"/>
            <a:r>
              <a:rPr lang="en-US" altLang="zh-TW" sz="2400" b="1" dirty="0" smtClean="0"/>
              <a:t>MultinomialNB</a:t>
            </a:r>
            <a:r>
              <a:rPr lang="zh-TW" altLang="zh-TW" sz="2400" b="1" dirty="0" smtClean="0"/>
              <a:t>：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0.8472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kNN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 </a:t>
            </a:r>
            <a:r>
              <a:rPr lang="en-US" altLang="zh-TW" sz="2400" dirty="0" smtClean="0">
                <a:solidFill>
                  <a:srgbClr val="FF0000"/>
                </a:solidFill>
              </a:rPr>
              <a:t>0.8611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PCA</a:t>
            </a:r>
            <a:r>
              <a:rPr lang="zh-TW" altLang="zh-TW" sz="2400" b="1" dirty="0">
                <a:solidFill>
                  <a:srgbClr val="FF0000"/>
                </a:solidFill>
              </a:rPr>
              <a:t> ：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0.8611</a:t>
            </a:r>
          </a:p>
          <a:p>
            <a:pPr fontAlgn="t"/>
            <a:r>
              <a:rPr lang="en-US" altLang="zh-TW" sz="2400" b="1" dirty="0"/>
              <a:t>Decision </a:t>
            </a:r>
            <a:r>
              <a:rPr lang="en-US" altLang="zh-TW" sz="2400" b="1" dirty="0" smtClean="0"/>
              <a:t>tree</a:t>
            </a:r>
            <a:r>
              <a:rPr lang="zh-TW" altLang="en-US" sz="2400" b="1" dirty="0" smtClean="0"/>
              <a:t>：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0.7639</a:t>
            </a:r>
            <a:endParaRPr lang="en-US" altLang="zh-TW" sz="2400" dirty="0"/>
          </a:p>
          <a:p>
            <a:pPr fontAlgn="t"/>
            <a:r>
              <a:rPr lang="en-US" altLang="zh-TW" sz="2400" b="1" dirty="0"/>
              <a:t>Random </a:t>
            </a:r>
            <a:r>
              <a:rPr lang="en-US" altLang="zh-TW" sz="2400" b="1" dirty="0" smtClean="0"/>
              <a:t>forest</a:t>
            </a:r>
            <a:r>
              <a:rPr lang="zh-TW" altLang="en-US" sz="2400" b="1" dirty="0" smtClean="0"/>
              <a:t>： </a:t>
            </a:r>
            <a:r>
              <a:rPr lang="en-US" altLang="zh-TW" sz="2400" dirty="0" smtClean="0"/>
              <a:t>0.8333</a:t>
            </a:r>
            <a:endParaRPr lang="en-US" altLang="zh-TW" sz="2400" dirty="0"/>
          </a:p>
          <a:p>
            <a:pPr fontAlgn="t"/>
            <a:endParaRPr lang="en-US" altLang="zh-TW" sz="2400" dirty="0"/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/>
          </a:p>
          <a:p>
            <a:pPr fontAlgn="t"/>
            <a:endParaRPr lang="zh-TW" altLang="zh-TW" sz="2400" dirty="0" smtClean="0"/>
          </a:p>
          <a:p>
            <a:endParaRPr lang="en-US" altLang="zh-TW" sz="2000" b="1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334818" y="1814847"/>
            <a:ext cx="4998589" cy="471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/>
              <a:t>Case</a:t>
            </a:r>
            <a:r>
              <a:rPr lang="en-US" altLang="zh-TW" sz="2400" b="1" dirty="0"/>
              <a:t>4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X</a:t>
            </a:r>
            <a:r>
              <a:rPr lang="zh-TW" altLang="en-US" sz="2400" b="1" dirty="0"/>
              <a:t>沒牙周沒敏感 </a:t>
            </a:r>
            <a:r>
              <a:rPr lang="en-US" altLang="zh-TW" sz="2400" b="1" dirty="0" smtClean="0"/>
              <a:t>y</a:t>
            </a:r>
            <a:r>
              <a:rPr lang="zh-TW" altLang="en-US" sz="2400" b="1" dirty="0" smtClean="0"/>
              <a:t>敏感</a:t>
            </a:r>
          </a:p>
          <a:p>
            <a:endParaRPr lang="en-US" altLang="zh-TW" sz="2400" b="1" dirty="0" smtClean="0"/>
          </a:p>
          <a:p>
            <a:pPr fontAlgn="t"/>
            <a:r>
              <a:rPr lang="en-US" altLang="zh-TW" sz="2400" b="1" dirty="0" smtClean="0"/>
              <a:t>GaussianNB</a:t>
            </a:r>
            <a:r>
              <a:rPr lang="zh-TW" altLang="zh-TW" sz="2400" b="1" dirty="0" smtClean="0"/>
              <a:t>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0.4722</a:t>
            </a:r>
          </a:p>
          <a:p>
            <a:pPr fontAlgn="t"/>
            <a:r>
              <a:rPr lang="en-US" altLang="zh-TW" sz="2400" b="1" dirty="0" smtClean="0"/>
              <a:t>BernoulliNB</a:t>
            </a:r>
            <a:r>
              <a:rPr lang="zh-TW" altLang="zh-TW" sz="2400" b="1" dirty="0" smtClean="0"/>
              <a:t>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0.4861</a:t>
            </a:r>
            <a:endParaRPr lang="zh-TW" altLang="zh-TW" sz="2400" dirty="0" smtClean="0"/>
          </a:p>
          <a:p>
            <a:pPr fontAlgn="t"/>
            <a:r>
              <a:rPr lang="en-US" altLang="zh-TW" sz="2400" b="1" dirty="0" smtClean="0"/>
              <a:t>MultinomialNB</a:t>
            </a:r>
            <a:r>
              <a:rPr lang="zh-TW" altLang="zh-TW" sz="2400" b="1" dirty="0" smtClean="0"/>
              <a:t>：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0.4861</a:t>
            </a:r>
          </a:p>
          <a:p>
            <a:pPr fontAlgn="t"/>
            <a:r>
              <a:rPr lang="en-US" altLang="zh-TW" sz="2400" b="1" dirty="0" smtClean="0"/>
              <a:t>kNN</a:t>
            </a:r>
            <a:r>
              <a:rPr lang="zh-TW" altLang="zh-TW" sz="2400" b="1" dirty="0" smtClean="0"/>
              <a:t>： </a:t>
            </a:r>
            <a:r>
              <a:rPr lang="en-US" altLang="zh-TW" sz="2400" dirty="0" smtClean="0"/>
              <a:t>0.5833</a:t>
            </a:r>
          </a:p>
          <a:p>
            <a:pPr fontAlgn="t"/>
            <a:r>
              <a:rPr lang="en-US" altLang="zh-TW" sz="2400" b="1" dirty="0" smtClean="0"/>
              <a:t>PCA</a:t>
            </a:r>
            <a:r>
              <a:rPr lang="zh-TW" altLang="zh-TW" sz="2400" b="1" dirty="0" smtClean="0"/>
              <a:t> 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0.6528</a:t>
            </a:r>
          </a:p>
          <a:p>
            <a:pPr fontAlgn="t"/>
            <a:r>
              <a:rPr lang="en-US" altLang="zh-TW" sz="2400" b="1" dirty="0" smtClean="0">
                <a:solidFill>
                  <a:srgbClr val="FF0000"/>
                </a:solidFill>
              </a:rPr>
              <a:t>Decision tree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0.6667</a:t>
            </a:r>
          </a:p>
          <a:p>
            <a:pPr fontAlgn="t"/>
            <a:r>
              <a:rPr lang="en-US" altLang="zh-TW" sz="2400" b="1" dirty="0" smtClean="0"/>
              <a:t>Random forest</a:t>
            </a:r>
            <a:r>
              <a:rPr lang="zh-TW" altLang="en-US" sz="2400" b="1" dirty="0" smtClean="0"/>
              <a:t>： </a:t>
            </a:r>
            <a:r>
              <a:rPr lang="en-US" altLang="zh-TW" sz="2400" dirty="0" smtClean="0"/>
              <a:t>0.556</a:t>
            </a:r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 smtClean="0"/>
          </a:p>
          <a:p>
            <a:pPr fontAlgn="t"/>
            <a:endParaRPr lang="en-US" altLang="zh-TW" sz="2400" dirty="0" smtClean="0"/>
          </a:p>
          <a:p>
            <a:pPr fontAlgn="t"/>
            <a:endParaRPr lang="zh-TW" altLang="zh-TW" sz="2400" dirty="0" smtClean="0"/>
          </a:p>
          <a:p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3099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545" y="2897746"/>
            <a:ext cx="8915399" cy="964654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atin typeface="+mj-ea"/>
              </a:rPr>
              <a:t>Thanks for your participation!</a:t>
            </a:r>
            <a:endParaRPr lang="zh-TW" altLang="en-US" sz="4400" b="1" dirty="0">
              <a:latin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30" y="1074781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7921" y="624110"/>
            <a:ext cx="8911687" cy="88271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一、資料蒐集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8757" y="1905000"/>
            <a:ext cx="8915400" cy="4713667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資料</a:t>
            </a:r>
            <a:r>
              <a:rPr lang="zh-TW" altLang="en-US" sz="2000" dirty="0"/>
              <a:t>使</a:t>
            </a:r>
            <a:r>
              <a:rPr lang="zh-TW" altLang="en-US" sz="2000" dirty="0" smtClean="0"/>
              <a:t>用</a:t>
            </a:r>
            <a:r>
              <a:rPr lang="en-US" altLang="zh-TW" sz="2000" dirty="0"/>
              <a:t>google</a:t>
            </a:r>
            <a:r>
              <a:rPr lang="zh-TW" altLang="en-US" sz="2000" dirty="0"/>
              <a:t>表單</a:t>
            </a:r>
            <a:r>
              <a:rPr lang="zh-TW" altLang="en-US" sz="2000" dirty="0" smtClean="0"/>
              <a:t>去網路發放收集</a:t>
            </a:r>
            <a:r>
              <a:rPr lang="zh-TW" altLang="en-US" sz="2000" dirty="0"/>
              <a:t>，取了</a:t>
            </a:r>
            <a:r>
              <a:rPr lang="en-US" altLang="zh-TW" sz="2000" dirty="0"/>
              <a:t>15</a:t>
            </a:r>
            <a:r>
              <a:rPr lang="zh-TW" altLang="en-US" sz="2000" dirty="0"/>
              <a:t>種特徵 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 年齡：男</a:t>
            </a:r>
            <a:r>
              <a:rPr lang="en-US" altLang="zh-TW" sz="2000" dirty="0"/>
              <a:t>,</a:t>
            </a:r>
            <a:r>
              <a:rPr lang="zh-TW" altLang="en-US" sz="2000" dirty="0"/>
              <a:t>女</a:t>
            </a:r>
            <a:r>
              <a:rPr lang="en-US" altLang="zh-TW" sz="2000" dirty="0"/>
              <a:t>,</a:t>
            </a:r>
            <a:r>
              <a:rPr lang="zh-TW" altLang="en-US" sz="2000" dirty="0"/>
              <a:t>其他</a:t>
            </a:r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 性別：</a:t>
            </a:r>
            <a:r>
              <a:rPr lang="en-US" altLang="zh-TW" sz="2000" dirty="0" smtClean="0"/>
              <a:t>&lt;=</a:t>
            </a:r>
            <a:r>
              <a:rPr lang="en-US" altLang="zh-TW" sz="2000" dirty="0"/>
              <a:t>19,20~29,30~39,40~49,&gt;=50</a:t>
            </a:r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 一天</a:t>
            </a:r>
            <a:r>
              <a:rPr lang="zh-TW" altLang="en-US" sz="2000" dirty="0"/>
              <a:t>內刷牙</a:t>
            </a:r>
            <a:r>
              <a:rPr lang="zh-TW" altLang="en-US" sz="2000" dirty="0" smtClean="0"/>
              <a:t>頻率：</a:t>
            </a:r>
            <a:r>
              <a:rPr lang="en-US" altLang="zh-TW" sz="2000" dirty="0" smtClean="0"/>
              <a:t>0,1,2,3</a:t>
            </a:r>
            <a:r>
              <a:rPr lang="en-US" altLang="zh-TW" sz="2000" dirty="0"/>
              <a:t>,&gt;=4</a:t>
            </a:r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 刷牙</a:t>
            </a:r>
            <a:r>
              <a:rPr lang="zh-TW" altLang="en-US" sz="2000" dirty="0"/>
              <a:t>時間</a:t>
            </a:r>
            <a:r>
              <a:rPr lang="zh-TW" altLang="en-US" sz="2000" dirty="0" smtClean="0"/>
              <a:t>長度：</a:t>
            </a:r>
            <a:r>
              <a:rPr lang="en-US" altLang="zh-TW" sz="2000" dirty="0" smtClean="0"/>
              <a:t>&lt;</a:t>
            </a:r>
            <a:r>
              <a:rPr lang="en-US" altLang="zh-TW" sz="2000" dirty="0"/>
              <a:t>1,1~3,3~6,&gt;6</a:t>
            </a:r>
          </a:p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 牙刷種類：軟</a:t>
            </a:r>
            <a:r>
              <a:rPr lang="zh-TW" altLang="en-US" sz="2000" dirty="0"/>
              <a:t>毛</a:t>
            </a:r>
            <a:r>
              <a:rPr lang="zh-TW" altLang="en-US" sz="2000" dirty="0" smtClean="0"/>
              <a:t>大頭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軟毛</a:t>
            </a:r>
            <a:r>
              <a:rPr lang="zh-TW" altLang="en-US" sz="2000" dirty="0" smtClean="0"/>
              <a:t>小頭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硬毛</a:t>
            </a:r>
            <a:r>
              <a:rPr lang="zh-TW" altLang="en-US" sz="2000" dirty="0" smtClean="0"/>
              <a:t>大頭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硬毛</a:t>
            </a:r>
            <a:r>
              <a:rPr lang="zh-TW" altLang="en-US" sz="2000" dirty="0" smtClean="0"/>
              <a:t>小頭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電動牙刷</a:t>
            </a:r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 牙膏種類：普通</a:t>
            </a:r>
            <a:r>
              <a:rPr lang="en-US" altLang="zh-TW" sz="2000" dirty="0"/>
              <a:t>,</a:t>
            </a:r>
            <a:r>
              <a:rPr lang="zh-TW" altLang="en-US" sz="2000" dirty="0"/>
              <a:t>抗敏</a:t>
            </a:r>
            <a:r>
              <a:rPr lang="en-US" altLang="zh-TW" sz="2000" dirty="0"/>
              <a:t>,</a:t>
            </a:r>
            <a:r>
              <a:rPr lang="zh-TW" altLang="en-US" sz="2000" dirty="0"/>
              <a:t>含氟</a:t>
            </a:r>
            <a:r>
              <a:rPr lang="en-US" altLang="zh-TW" sz="2000" dirty="0"/>
              <a:t>,</a:t>
            </a:r>
            <a:r>
              <a:rPr lang="zh-TW" altLang="en-US" sz="2000" dirty="0"/>
              <a:t>防牙石</a:t>
            </a:r>
            <a:r>
              <a:rPr lang="en-US" altLang="zh-TW" sz="2000" dirty="0"/>
              <a:t>,</a:t>
            </a:r>
            <a:r>
              <a:rPr lang="zh-TW" altLang="en-US" sz="2000" dirty="0"/>
              <a:t>美白</a:t>
            </a:r>
            <a:r>
              <a:rPr lang="en-US" altLang="zh-TW" sz="2000" dirty="0"/>
              <a:t>,</a:t>
            </a:r>
            <a:r>
              <a:rPr lang="zh-TW" altLang="en-US" sz="2000" dirty="0"/>
              <a:t>其他</a:t>
            </a:r>
          </a:p>
          <a:p>
            <a:r>
              <a:rPr lang="en-US" altLang="zh-TW" sz="2000" dirty="0" smtClean="0"/>
              <a:t>7.</a:t>
            </a:r>
            <a:r>
              <a:rPr lang="zh-TW" altLang="en-US" sz="2000" dirty="0" smtClean="0"/>
              <a:t> 是否</a:t>
            </a:r>
            <a:r>
              <a:rPr lang="zh-TW" altLang="en-US" sz="2000" dirty="0"/>
              <a:t>使用</a:t>
            </a:r>
            <a:r>
              <a:rPr lang="zh-TW" altLang="en-US" sz="2000" dirty="0" smtClean="0"/>
              <a:t>牙線：是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8.</a:t>
            </a:r>
            <a:r>
              <a:rPr lang="zh-TW" altLang="en-US" sz="2000" dirty="0" smtClean="0"/>
              <a:t> 是否</a:t>
            </a:r>
            <a:r>
              <a:rPr lang="zh-TW" altLang="en-US" sz="2000" dirty="0"/>
              <a:t>使用牙間</a:t>
            </a:r>
            <a:r>
              <a:rPr lang="zh-TW" altLang="en-US" sz="2000" dirty="0" smtClean="0"/>
              <a:t>刷：是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9.</a:t>
            </a:r>
            <a:r>
              <a:rPr lang="zh-TW" altLang="en-US" sz="2000" dirty="0" smtClean="0"/>
              <a:t> 是否</a:t>
            </a:r>
            <a:r>
              <a:rPr lang="zh-TW" altLang="en-US" sz="2000" dirty="0"/>
              <a:t>使用</a:t>
            </a:r>
            <a:r>
              <a:rPr lang="zh-TW" altLang="en-US" sz="2000" dirty="0" smtClean="0"/>
              <a:t>漱口水：是</a:t>
            </a:r>
            <a:r>
              <a:rPr lang="en-US" altLang="zh-TW" sz="2000" dirty="0"/>
              <a:t>,</a:t>
            </a:r>
            <a:r>
              <a:rPr lang="zh-TW" altLang="en-US" sz="2000" dirty="0" smtClean="0"/>
              <a:t>否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9306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913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一、資料蒐集</a:t>
            </a:r>
            <a:r>
              <a:rPr lang="en-US" altLang="zh-TW" sz="4400" b="1" dirty="0" smtClean="0"/>
              <a:t>(continued)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44514" y="1711816"/>
            <a:ext cx="9160098" cy="4843530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10.</a:t>
            </a:r>
            <a:r>
              <a:rPr lang="zh-TW" altLang="en-US" sz="2000" dirty="0" smtClean="0"/>
              <a:t> 是否</a:t>
            </a:r>
            <a:r>
              <a:rPr lang="zh-TW" altLang="en-US" sz="2000" dirty="0"/>
              <a:t>戴過牙</a:t>
            </a:r>
            <a:r>
              <a:rPr lang="zh-TW" altLang="en-US" sz="2000" dirty="0" smtClean="0"/>
              <a:t>套：是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11.</a:t>
            </a:r>
            <a:r>
              <a:rPr lang="zh-TW" altLang="en-US" sz="2000" dirty="0" smtClean="0"/>
              <a:t> 是否</a:t>
            </a:r>
            <a:r>
              <a:rPr lang="zh-TW" altLang="en-US" sz="2000" dirty="0"/>
              <a:t>曾經有過</a:t>
            </a:r>
            <a:r>
              <a:rPr lang="zh-TW" altLang="en-US" sz="2000" dirty="0" smtClean="0"/>
              <a:t>蛀牙：是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12.</a:t>
            </a:r>
            <a:r>
              <a:rPr lang="zh-TW" altLang="en-US" sz="2000" dirty="0" smtClean="0"/>
              <a:t> 有</a:t>
            </a:r>
            <a:r>
              <a:rPr lang="zh-TW" altLang="en-US" sz="2000" dirty="0"/>
              <a:t>沒有戴</a:t>
            </a:r>
            <a:r>
              <a:rPr lang="zh-TW" altLang="en-US" sz="2000" dirty="0" smtClean="0"/>
              <a:t>假牙：是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13.</a:t>
            </a:r>
            <a:r>
              <a:rPr lang="zh-TW" altLang="en-US" sz="2000" dirty="0" smtClean="0"/>
              <a:t> 有沒有</a:t>
            </a:r>
            <a:r>
              <a:rPr lang="zh-TW" altLang="en-US" sz="2000" dirty="0"/>
              <a:t>吃宵夜的</a:t>
            </a:r>
            <a:r>
              <a:rPr lang="zh-TW" altLang="en-US" sz="2000" dirty="0" smtClean="0"/>
              <a:t>習慣：是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14.</a:t>
            </a:r>
            <a:r>
              <a:rPr lang="zh-TW" altLang="en-US" sz="2000" dirty="0" smtClean="0"/>
              <a:t> 刷牙</a:t>
            </a:r>
            <a:r>
              <a:rPr lang="zh-TW" altLang="en-US" sz="2000" dirty="0"/>
              <a:t>時是否常常</a:t>
            </a:r>
            <a:r>
              <a:rPr lang="zh-TW" altLang="en-US" sz="2000" dirty="0" smtClean="0"/>
              <a:t>出血：是</a:t>
            </a:r>
            <a:r>
              <a:rPr lang="en-US" altLang="zh-TW" sz="2000" dirty="0"/>
              <a:t>,</a:t>
            </a:r>
            <a:r>
              <a:rPr lang="zh-TW" altLang="en-US" sz="2000" dirty="0"/>
              <a:t>否</a:t>
            </a:r>
          </a:p>
          <a:p>
            <a:r>
              <a:rPr lang="en-US" altLang="zh-TW" sz="2000" dirty="0" smtClean="0"/>
              <a:t>15.</a:t>
            </a:r>
            <a:r>
              <a:rPr lang="zh-TW" altLang="en-US" sz="2000" dirty="0" smtClean="0"/>
              <a:t> 多久</a:t>
            </a:r>
            <a:r>
              <a:rPr lang="zh-TW" altLang="en-US" sz="2000" dirty="0"/>
              <a:t>洗牙</a:t>
            </a:r>
            <a:r>
              <a:rPr lang="zh-TW" altLang="en-US" sz="2000" dirty="0" smtClean="0"/>
              <a:t>一次：從沒</a:t>
            </a:r>
            <a:r>
              <a:rPr lang="en-US" altLang="zh-TW" sz="2000" dirty="0"/>
              <a:t>,</a:t>
            </a:r>
            <a:r>
              <a:rPr lang="zh-TW" altLang="en-US" sz="2000" dirty="0"/>
              <a:t>半年</a:t>
            </a:r>
            <a:r>
              <a:rPr lang="en-US" altLang="zh-TW" sz="2000" dirty="0"/>
              <a:t>,</a:t>
            </a:r>
            <a:r>
              <a:rPr lang="zh-TW" altLang="en-US" sz="2000" dirty="0"/>
              <a:t>一年</a:t>
            </a:r>
            <a:r>
              <a:rPr lang="en-US" altLang="zh-TW" sz="2000" dirty="0"/>
              <a:t>,</a:t>
            </a:r>
            <a:r>
              <a:rPr lang="zh-TW" altLang="en-US" sz="2000" dirty="0"/>
              <a:t>兩年</a:t>
            </a:r>
            <a:r>
              <a:rPr lang="en-US" altLang="zh-TW" sz="2000" dirty="0"/>
              <a:t>,</a:t>
            </a:r>
            <a:r>
              <a:rPr lang="zh-TW" altLang="en-US" sz="2000" dirty="0"/>
              <a:t>三年以上</a:t>
            </a:r>
          </a:p>
          <a:p>
            <a:r>
              <a:rPr lang="en-US" altLang="zh-TW" sz="2000" dirty="0"/>
              <a:t>#</a:t>
            </a:r>
            <a:r>
              <a:rPr lang="zh-TW" altLang="en-US" sz="2000" dirty="0"/>
              <a:t>未放入的可能因子</a:t>
            </a:r>
            <a:r>
              <a:rPr lang="en-US" altLang="zh-TW" sz="2000" dirty="0"/>
              <a:t>:</a:t>
            </a:r>
            <a:r>
              <a:rPr lang="zh-TW" altLang="en-US" sz="2000" dirty="0"/>
              <a:t>抽菸、糖尿病、壓力</a:t>
            </a:r>
            <a:r>
              <a:rPr lang="zh-TW" altLang="en-US" sz="2000" dirty="0" smtClean="0"/>
              <a:t>等等</a:t>
            </a:r>
            <a:endParaRPr lang="en-US" altLang="zh-TW" sz="2000" dirty="0"/>
          </a:p>
          <a:p>
            <a:r>
              <a:rPr lang="zh-TW" altLang="en-US" sz="2000" dirty="0" smtClean="0"/>
              <a:t>總計：</a:t>
            </a:r>
            <a:r>
              <a:rPr lang="en-US" altLang="zh-TW" sz="2000" dirty="0" smtClean="0">
                <a:solidFill>
                  <a:srgbClr val="FF0000"/>
                </a:solidFill>
              </a:rPr>
              <a:t>358</a:t>
            </a:r>
            <a:r>
              <a:rPr lang="zh-TW" altLang="en-US" sz="2000" dirty="0" smtClean="0">
                <a:solidFill>
                  <a:srgbClr val="FF0000"/>
                </a:solidFill>
              </a:rPr>
              <a:t>筆資料</a:t>
            </a:r>
            <a:endParaRPr lang="zh-TW" altLang="en-US" sz="2000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表單</a:t>
            </a:r>
            <a:r>
              <a:rPr lang="zh-TW" altLang="en-US" dirty="0"/>
              <a:t>：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://docs.google.com/forms/d/e/1FAIpQLSdimlzU4o46lwBwzhK3VyqLi4hWWD2EYajRC1Na6powerbNAQ/viewform?fbclid=IwAR1Yzbs__C9HOgz1PyEcgrQw7Xc-U-VDKemROc1L_QDnIQurmRjv8Qdp0Os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87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一、資料蒐集</a:t>
            </a:r>
            <a:r>
              <a:rPr lang="en-US" altLang="zh-TW" b="1" dirty="0"/>
              <a:t>(continued)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89668"/>
              </p:ext>
            </p:extLst>
          </p:nvPr>
        </p:nvGraphicFramePr>
        <p:xfrm>
          <a:off x="1124239" y="2211185"/>
          <a:ext cx="10380373" cy="139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4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94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8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TW" altLang="en-US" sz="2400" kern="100" dirty="0" smtClean="0">
                          <a:effectLst/>
                          <a:latin typeface="+mn-ea"/>
                          <a:ea typeface="+mn-ea"/>
                        </a:rPr>
                        <a:t>屬性列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Case1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Case2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Case3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Case4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沒敏感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沒牙周沒敏感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牙周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238500" algn="l"/>
                        </a:tabLs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敏感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2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265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二、資料前處理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8757" y="1930757"/>
            <a:ext cx="8915400" cy="4006403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由於資料結果是由問卷設計，</a:t>
            </a:r>
            <a:r>
              <a:rPr lang="zh-TW" altLang="en-US" sz="2400" dirty="0" smtClean="0"/>
              <a:t>因此沒有不</a:t>
            </a:r>
            <a:r>
              <a:rPr lang="zh-TW" altLang="en-US" sz="2400" dirty="0"/>
              <a:t>適當的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r>
              <a:rPr lang="zh-TW" altLang="en-US" sz="2400" dirty="0" smtClean="0"/>
              <a:t>資料為離散</a:t>
            </a:r>
            <a:r>
              <a:rPr lang="zh-TW" altLang="en-US" sz="2400" dirty="0"/>
              <a:t>型資料，故使用</a:t>
            </a:r>
            <a:r>
              <a:rPr lang="en-US" altLang="zh-TW" sz="2400" dirty="0" err="1"/>
              <a:t>LabelEncoder</a:t>
            </a:r>
            <a:r>
              <a:rPr lang="zh-TW" altLang="en-US" sz="2400" dirty="0"/>
              <a:t>直接</a:t>
            </a:r>
            <a:r>
              <a:rPr lang="zh-TW" altLang="en-US" sz="2400" dirty="0" smtClean="0"/>
              <a:t>轉換</a:t>
            </a:r>
            <a:endParaRPr lang="en-US" altLang="zh-TW" sz="2400" dirty="0" smtClean="0"/>
          </a:p>
          <a:p>
            <a:r>
              <a:rPr lang="zh-TW" altLang="en-US" sz="2400" dirty="0" smtClean="0"/>
              <a:t>以</a:t>
            </a:r>
            <a:r>
              <a:rPr lang="en-US" altLang="zh-TW" sz="2400" dirty="0" smtClean="0"/>
              <a:t>8:2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比例去切割</a:t>
            </a:r>
            <a:r>
              <a:rPr lang="en-US" altLang="zh-TW" sz="2400" dirty="0"/>
              <a:t>training data</a:t>
            </a:r>
            <a:r>
              <a:rPr lang="zh-TW" altLang="en-US" sz="2400" dirty="0"/>
              <a:t>及</a:t>
            </a:r>
            <a:r>
              <a:rPr lang="en-US" altLang="zh-TW" sz="2400" dirty="0"/>
              <a:t>testing data</a:t>
            </a:r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3499"/>
          <a:stretch/>
        </p:blipFill>
        <p:spPr>
          <a:xfrm>
            <a:off x="1764964" y="3593205"/>
            <a:ext cx="9315769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265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三、資料視覺化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74058" y="1840605"/>
            <a:ext cx="8915400" cy="4006403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牙周病是好發於中老年人的</a:t>
            </a:r>
            <a:r>
              <a:rPr lang="zh-TW" altLang="en-US" sz="2400" dirty="0" smtClean="0"/>
              <a:t>疾病</a:t>
            </a:r>
            <a:endParaRPr lang="en-US" altLang="zh-TW" sz="2400" dirty="0" smtClean="0"/>
          </a:p>
          <a:p>
            <a:r>
              <a:rPr lang="zh-TW" altLang="en-US" sz="2400" dirty="0" smtClean="0"/>
              <a:t>我們</a:t>
            </a:r>
            <a:r>
              <a:rPr lang="zh-TW" altLang="en-US" sz="2400" dirty="0"/>
              <a:t>資料大部分主要還是收集於</a:t>
            </a:r>
            <a:r>
              <a:rPr lang="zh-TW" altLang="en-US" sz="2400" dirty="0" smtClean="0"/>
              <a:t>年輕人</a:t>
            </a:r>
            <a:endParaRPr lang="en-US" altLang="zh-TW" sz="2400" dirty="0" smtClean="0"/>
          </a:p>
          <a:p>
            <a:r>
              <a:rPr lang="zh-TW" altLang="en-US" sz="2400" dirty="0" smtClean="0"/>
              <a:t>推測</a:t>
            </a:r>
            <a:r>
              <a:rPr lang="zh-TW" altLang="en-US" sz="2400" dirty="0"/>
              <a:t>因此資料中牙周病的比例會較低一些。</a:t>
            </a:r>
            <a:r>
              <a:rPr lang="en-US" altLang="zh-TW" sz="2400" dirty="0"/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年齡是重要因子</a:t>
            </a:r>
            <a:r>
              <a:rPr lang="en-US" altLang="zh-TW" sz="2400" dirty="0"/>
              <a:t>)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475" t="7640" r="13841" b="8802"/>
          <a:stretch/>
        </p:blipFill>
        <p:spPr>
          <a:xfrm>
            <a:off x="2074058" y="3547051"/>
            <a:ext cx="3863663" cy="22538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246" t="8532" r="21295" b="17409"/>
          <a:stretch/>
        </p:blipFill>
        <p:spPr>
          <a:xfrm>
            <a:off x="6531758" y="3605545"/>
            <a:ext cx="4250028" cy="2356835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320566" y="310165"/>
            <a:ext cx="4665372" cy="203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更多圓餅圖在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>
                <a:hlinkClick r:id="rId4"/>
              </a:rPr>
              <a:t>https</a:t>
            </a:r>
            <a:r>
              <a:rPr lang="en-US" altLang="zh-TW" sz="1600" dirty="0">
                <a:hlinkClick r:id="rId4"/>
              </a:rPr>
              <a:t>://docs.google.com/forms/d/19w73NU9Lb1HX7mm4k0wgf1DyPkrqgDiV-4BJNZ5ss0E/edit?fbclid=IwAR3hXFRnFa-bHGvwqKf9OllimWhnUOspfB-YnKLMGGEwwDUjUMRgpP_YmhE#responses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5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2237" y="3258354"/>
            <a:ext cx="9722990" cy="887961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四、模型</a:t>
            </a:r>
            <a:r>
              <a:rPr lang="zh-TW" altLang="en-US" sz="4800" b="1" dirty="0"/>
              <a:t>：</a:t>
            </a:r>
            <a:r>
              <a:rPr lang="en-US" altLang="zh-TW" sz="4800" b="1" dirty="0"/>
              <a:t>naive </a:t>
            </a:r>
            <a:r>
              <a:rPr lang="en-US" altLang="zh-TW" sz="4800" b="1" dirty="0" err="1"/>
              <a:t>bayes</a:t>
            </a:r>
            <a:r>
              <a:rPr lang="en-US" altLang="zh-TW" sz="4800" b="1" dirty="0"/>
              <a:t> classifier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9986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11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(</a:t>
            </a:r>
            <a:r>
              <a:rPr lang="zh-TW" altLang="en-US" sz="4000" b="1" dirty="0" smtClean="0"/>
              <a:t>一</a:t>
            </a:r>
            <a:r>
              <a:rPr lang="en-US" altLang="zh-TW" sz="4000" b="1" dirty="0" smtClean="0"/>
              <a:t>)</a:t>
            </a:r>
            <a:r>
              <a:rPr lang="zh-TW" altLang="en-US" sz="4000" b="1" dirty="0" smtClean="0"/>
              <a:t>貝式模型回憶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0119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貝氏模型直接假設所有的隨機變數之間具有</a:t>
            </a:r>
            <a:r>
              <a:rPr lang="zh-TW" altLang="en-US" sz="2400" dirty="0">
                <a:solidFill>
                  <a:srgbClr val="FF0000"/>
                </a:solidFill>
              </a:rPr>
              <a:t>條件獨立</a:t>
            </a:r>
            <a:r>
              <a:rPr lang="zh-TW" altLang="en-US" sz="2400" dirty="0"/>
              <a:t>的情況，因此可以直接利用條件機率相乘的方法，計算</a:t>
            </a:r>
            <a:r>
              <a:rPr lang="zh-TW" altLang="en-US" sz="2400" dirty="0" smtClean="0"/>
              <a:t>出機率</a:t>
            </a:r>
            <a:r>
              <a:rPr lang="zh-TW" altLang="en-US" sz="2400" dirty="0"/>
              <a:t>分布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85" y="3198769"/>
            <a:ext cx="7128296" cy="3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603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1332</Words>
  <Application>Microsoft Office PowerPoint</Application>
  <PresentationFormat>寬螢幕</PresentationFormat>
  <Paragraphs>349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微軟正黑體 (本文)</vt:lpstr>
      <vt:lpstr>Arial</vt:lpstr>
      <vt:lpstr>Century Gothic</vt:lpstr>
      <vt:lpstr>Times New Roman</vt:lpstr>
      <vt:lpstr>Wingdings 3</vt:lpstr>
      <vt:lpstr>絲縷</vt:lpstr>
      <vt:lpstr>主題： 以相關資料分析與預測牙周病和敏感性牙齒</vt:lpstr>
      <vt:lpstr>大綱</vt:lpstr>
      <vt:lpstr>一、資料蒐集</vt:lpstr>
      <vt:lpstr>一、資料蒐集(continued)</vt:lpstr>
      <vt:lpstr>一、資料蒐集(continued)</vt:lpstr>
      <vt:lpstr>二、資料前處理</vt:lpstr>
      <vt:lpstr>三、資料視覺化</vt:lpstr>
      <vt:lpstr>四、模型：naive bayes classifier</vt:lpstr>
      <vt:lpstr>(一)貝式模型回憶</vt:lpstr>
      <vt:lpstr>(二)貝式模型常用種類</vt:lpstr>
      <vt:lpstr>(三)貝式分類的特性</vt:lpstr>
      <vt:lpstr>(四)資料分析結果</vt:lpstr>
      <vt:lpstr>五、模型：k Nearest Neighbor (kNN)</vt:lpstr>
      <vt:lpstr>(一)k Nearest Neighbor(KNN)</vt:lpstr>
      <vt:lpstr>(二)kNN的特性</vt:lpstr>
      <vt:lpstr>(三)資料分析結果</vt:lpstr>
      <vt:lpstr>(四)PCA</vt:lpstr>
      <vt:lpstr>六、模型：Decision Tree &amp; Random Forest</vt:lpstr>
      <vt:lpstr>(一)決策樹(Decision Tree)</vt:lpstr>
      <vt:lpstr>(二)決策樹的特性</vt:lpstr>
      <vt:lpstr>(三)隨機森林(Random Forest)</vt:lpstr>
      <vt:lpstr>(四)隨機森林的特性</vt:lpstr>
      <vt:lpstr>(五)資料分析結果</vt:lpstr>
      <vt:lpstr>七、結論</vt:lpstr>
      <vt:lpstr>七、結論</vt:lpstr>
      <vt:lpstr>Thanks for your participation!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主題： 以相關資料分析與預測牙周病和敏感性牙齒</dc:title>
  <dc:creator>書維 劉</dc:creator>
  <cp:lastModifiedBy>書維 劉</cp:lastModifiedBy>
  <cp:revision>17</cp:revision>
  <dcterms:created xsi:type="dcterms:W3CDTF">2019-06-04T15:33:52Z</dcterms:created>
  <dcterms:modified xsi:type="dcterms:W3CDTF">2020-02-27T14:31:49Z</dcterms:modified>
</cp:coreProperties>
</file>