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8000663" cy="10799763"/>
  <p:notesSz cx="6858000" cy="9144000"/>
  <p:defaultTextStyle>
    <a:defPPr>
      <a:defRPr lang="zh-TW"/>
    </a:defPPr>
    <a:lvl1pPr marL="0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086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171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257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341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428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6512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7598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8683" algn="l" defTabSz="1382171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87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0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3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07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0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4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79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1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58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0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7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1D7AD-7CB9-4F8E-A19D-19FC4E074733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795B-2EAF-41E9-A5AE-892403943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09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群組 70"/>
          <p:cNvGrpSpPr/>
          <p:nvPr/>
        </p:nvGrpSpPr>
        <p:grpSpPr>
          <a:xfrm>
            <a:off x="1074666" y="3220871"/>
            <a:ext cx="16257990" cy="5239145"/>
            <a:chOff x="-464890" y="1090248"/>
            <a:chExt cx="14011781" cy="4429893"/>
          </a:xfrm>
        </p:grpSpPr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7240" y="1318791"/>
              <a:ext cx="731583" cy="3737172"/>
            </a:xfrm>
            <a:prstGeom prst="rect">
              <a:avLst/>
            </a:prstGeom>
          </p:spPr>
        </p:pic>
        <p:grpSp>
          <p:nvGrpSpPr>
            <p:cNvPr id="3" name="群組 2"/>
            <p:cNvGrpSpPr/>
            <p:nvPr/>
          </p:nvGrpSpPr>
          <p:grpSpPr>
            <a:xfrm>
              <a:off x="-384367" y="1688123"/>
              <a:ext cx="9528367" cy="3068928"/>
              <a:chOff x="-604174" y="1318087"/>
              <a:chExt cx="13207587" cy="399287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27539" y="4519246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175363" y="4290646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23187" y="4044460"/>
                <a:ext cx="3773368" cy="8880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456119" y="3669323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55549" y="3924300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370519" y="4542689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1" name="圖片 10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203"/>
              <a:stretch/>
            </p:blipFill>
            <p:spPr>
              <a:xfrm>
                <a:off x="-604174" y="1318087"/>
                <a:ext cx="1588913" cy="3992879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83" r="54088"/>
              <a:stretch/>
            </p:blipFill>
            <p:spPr>
              <a:xfrm>
                <a:off x="932710" y="1899141"/>
                <a:ext cx="1203822" cy="2963006"/>
              </a:xfrm>
              <a:prstGeom prst="rect">
                <a:avLst/>
              </a:prstGeom>
            </p:spPr>
          </p:pic>
          <p:pic>
            <p:nvPicPr>
              <p:cNvPr id="2" name="圖片 1"/>
              <p:cNvPicPr>
                <a:picLocks noChangeAspect="1"/>
              </p:cNvPicPr>
              <p:nvPr/>
            </p:nvPicPr>
            <p:blipFill rotWithShape="1">
              <a:blip r:embed="rId5"/>
              <a:srcRect r="46748"/>
              <a:stretch/>
            </p:blipFill>
            <p:spPr>
              <a:xfrm>
                <a:off x="2148988" y="2154115"/>
                <a:ext cx="1086582" cy="2033954"/>
              </a:xfrm>
              <a:prstGeom prst="rect">
                <a:avLst/>
              </a:prstGeom>
            </p:spPr>
          </p:pic>
          <p:sp>
            <p:nvSpPr>
              <p:cNvPr id="14" name="矩形 13"/>
              <p:cNvSpPr/>
              <p:nvPr/>
            </p:nvSpPr>
            <p:spPr>
              <a:xfrm>
                <a:off x="2802622" y="4510454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50446" y="4281854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83" r="54088"/>
              <a:stretch/>
            </p:blipFill>
            <p:spPr>
              <a:xfrm>
                <a:off x="3207793" y="1890349"/>
                <a:ext cx="1203822" cy="2963006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 rotWithShape="1">
              <a:blip r:embed="rId5"/>
              <a:srcRect r="46748"/>
              <a:stretch/>
            </p:blipFill>
            <p:spPr>
              <a:xfrm>
                <a:off x="4424071" y="2145323"/>
                <a:ext cx="1086582" cy="2033954"/>
              </a:xfrm>
              <a:prstGeom prst="rect">
                <a:avLst/>
              </a:prstGeom>
            </p:spPr>
          </p:pic>
          <p:sp>
            <p:nvSpPr>
              <p:cNvPr id="18" name="矩形 17"/>
              <p:cNvSpPr/>
              <p:nvPr/>
            </p:nvSpPr>
            <p:spPr>
              <a:xfrm>
                <a:off x="5121811" y="4510454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769635" y="4281854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0" name="圖片 1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83" r="54088"/>
              <a:stretch/>
            </p:blipFill>
            <p:spPr>
              <a:xfrm>
                <a:off x="5526982" y="1890349"/>
                <a:ext cx="1203822" cy="2963006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/>
            </p:nvPicPr>
            <p:blipFill rotWithShape="1">
              <a:blip r:embed="rId5"/>
              <a:srcRect r="46748"/>
              <a:stretch/>
            </p:blipFill>
            <p:spPr>
              <a:xfrm>
                <a:off x="6743260" y="2145323"/>
                <a:ext cx="1086582" cy="2033954"/>
              </a:xfrm>
              <a:prstGeom prst="rect">
                <a:avLst/>
              </a:prstGeom>
            </p:spPr>
          </p:pic>
          <p:sp>
            <p:nvSpPr>
              <p:cNvPr id="22" name="矩形 21"/>
              <p:cNvSpPr/>
              <p:nvPr/>
            </p:nvSpPr>
            <p:spPr>
              <a:xfrm>
                <a:off x="7409350" y="4510454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057174" y="4281854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4" name="圖片 2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83" r="54088"/>
              <a:stretch/>
            </p:blipFill>
            <p:spPr>
              <a:xfrm>
                <a:off x="7814521" y="1890349"/>
                <a:ext cx="1203822" cy="2963006"/>
              </a:xfrm>
              <a:prstGeom prst="rect">
                <a:avLst/>
              </a:prstGeom>
            </p:spPr>
          </p:pic>
          <p:pic>
            <p:nvPicPr>
              <p:cNvPr id="25" name="圖片 24"/>
              <p:cNvPicPr>
                <a:picLocks noChangeAspect="1"/>
              </p:cNvPicPr>
              <p:nvPr/>
            </p:nvPicPr>
            <p:blipFill rotWithShape="1">
              <a:blip r:embed="rId5"/>
              <a:srcRect r="46748"/>
              <a:stretch/>
            </p:blipFill>
            <p:spPr>
              <a:xfrm>
                <a:off x="9030799" y="2145323"/>
                <a:ext cx="1086582" cy="2033954"/>
              </a:xfrm>
              <a:prstGeom prst="rect">
                <a:avLst/>
              </a:prstGeom>
            </p:spPr>
          </p:pic>
          <p:sp>
            <p:nvSpPr>
              <p:cNvPr id="26" name="矩形 25"/>
              <p:cNvSpPr/>
              <p:nvPr/>
            </p:nvSpPr>
            <p:spPr>
              <a:xfrm>
                <a:off x="9724666" y="4510454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1372490" y="4281854"/>
                <a:ext cx="1230923" cy="5099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8" name="圖片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83" r="54088"/>
              <a:stretch/>
            </p:blipFill>
            <p:spPr>
              <a:xfrm>
                <a:off x="10129837" y="1890349"/>
                <a:ext cx="1203822" cy="2963006"/>
              </a:xfrm>
              <a:prstGeom prst="rect">
                <a:avLst/>
              </a:prstGeom>
            </p:spPr>
          </p:pic>
          <p:pic>
            <p:nvPicPr>
              <p:cNvPr id="29" name="圖片 28"/>
              <p:cNvPicPr>
                <a:picLocks noChangeAspect="1"/>
              </p:cNvPicPr>
              <p:nvPr/>
            </p:nvPicPr>
            <p:blipFill rotWithShape="1">
              <a:blip r:embed="rId5"/>
              <a:srcRect r="46748"/>
              <a:stretch/>
            </p:blipFill>
            <p:spPr>
              <a:xfrm>
                <a:off x="11346115" y="2145323"/>
                <a:ext cx="1086582" cy="2033954"/>
              </a:xfrm>
              <a:prstGeom prst="rect">
                <a:avLst/>
              </a:prstGeom>
            </p:spPr>
          </p:pic>
        </p:grpSp>
        <p:sp>
          <p:nvSpPr>
            <p:cNvPr id="30" name="右大括弧 29"/>
            <p:cNvSpPr/>
            <p:nvPr/>
          </p:nvSpPr>
          <p:spPr>
            <a:xfrm rot="16200000">
              <a:off x="1540749" y="1402678"/>
              <a:ext cx="104229" cy="1001693"/>
            </a:xfrm>
            <a:prstGeom prst="rightBrac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239149" y="1367936"/>
              <a:ext cx="1126556" cy="92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Layer 1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2" name="右大括弧 31"/>
            <p:cNvSpPr/>
            <p:nvPr/>
          </p:nvSpPr>
          <p:spPr>
            <a:xfrm rot="16200000">
              <a:off x="3000516" y="1376505"/>
              <a:ext cx="104229" cy="1001693"/>
            </a:xfrm>
            <a:prstGeom prst="rightBrac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698916" y="1341763"/>
              <a:ext cx="1126556" cy="92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Layer 2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4" name="右大括弧 33"/>
            <p:cNvSpPr/>
            <p:nvPr/>
          </p:nvSpPr>
          <p:spPr>
            <a:xfrm rot="16200000">
              <a:off x="4571884" y="1383922"/>
              <a:ext cx="104229" cy="1001693"/>
            </a:xfrm>
            <a:prstGeom prst="rightBrac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4270284" y="1349180"/>
              <a:ext cx="1126556" cy="92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Layer 3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右大括弧 35"/>
            <p:cNvSpPr/>
            <p:nvPr/>
          </p:nvSpPr>
          <p:spPr>
            <a:xfrm rot="16200000">
              <a:off x="6124956" y="1353533"/>
              <a:ext cx="104229" cy="1001693"/>
            </a:xfrm>
            <a:prstGeom prst="rightBrac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823356" y="1318791"/>
              <a:ext cx="1126556" cy="92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Layer 4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右大括弧 37"/>
            <p:cNvSpPr/>
            <p:nvPr/>
          </p:nvSpPr>
          <p:spPr>
            <a:xfrm rot="16200000">
              <a:off x="7914815" y="1361504"/>
              <a:ext cx="104229" cy="1001693"/>
            </a:xfrm>
            <a:prstGeom prst="rightBrac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613215" y="1326762"/>
              <a:ext cx="1126556" cy="92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50"/>
                  </a:solidFill>
                </a:rPr>
                <a:t>Layer 5</a:t>
              </a:r>
              <a:endParaRPr lang="zh-TW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-464890" y="4682969"/>
              <a:ext cx="1623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Train data =5216*(150,150,1)</a:t>
              </a:r>
              <a:endParaRPr lang="zh-TW" altLang="en-US" sz="1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01360" y="2592968"/>
              <a:ext cx="3736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32</a:t>
              </a:r>
              <a:endParaRPr lang="zh-TW" altLang="en-US" sz="11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359978" y="2573512"/>
              <a:ext cx="3736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64</a:t>
              </a:r>
              <a:endParaRPr lang="zh-TW" altLang="en-US" sz="11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007021" y="2592968"/>
              <a:ext cx="3736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64</a:t>
              </a:r>
              <a:endParaRPr lang="zh-TW" altLang="en-US" sz="11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654041" y="2566754"/>
              <a:ext cx="4390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128</a:t>
              </a:r>
              <a:endParaRPr lang="zh-TW" altLang="en-US" sz="11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291681" y="2573512"/>
              <a:ext cx="4390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/>
                <a:t>256</a:t>
              </a:r>
              <a:endParaRPr lang="zh-TW" altLang="en-US" sz="11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61925" y="4029073"/>
              <a:ext cx="1340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Strides = 1</a:t>
              </a:r>
            </a:p>
            <a:p>
              <a:r>
                <a:rPr lang="en-US" altLang="zh-TW" sz="1200" dirty="0"/>
                <a:t>Padding = same</a:t>
              </a:r>
            </a:p>
            <a:p>
              <a:r>
                <a:rPr lang="en-US" altLang="zh-TW" sz="1200" dirty="0">
                  <a:solidFill>
                    <a:srgbClr val="FF0000"/>
                  </a:solidFill>
                </a:rPr>
                <a:t>ReLU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2400624" y="4050328"/>
              <a:ext cx="1340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Strides = 1</a:t>
              </a:r>
            </a:p>
            <a:p>
              <a:r>
                <a:rPr lang="en-US" altLang="zh-TW" sz="1200" dirty="0"/>
                <a:t>Padding = same</a:t>
              </a:r>
            </a:p>
            <a:p>
              <a:r>
                <a:rPr lang="en-US" altLang="zh-TW" sz="1200" dirty="0">
                  <a:solidFill>
                    <a:srgbClr val="FF0000"/>
                  </a:solidFill>
                </a:rPr>
                <a:t>ReLU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421767" y="4077418"/>
              <a:ext cx="1340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Strides = 1</a:t>
              </a:r>
            </a:p>
            <a:p>
              <a:r>
                <a:rPr lang="en-US" altLang="zh-TW" sz="1200" dirty="0"/>
                <a:t>Padding = same</a:t>
              </a:r>
            </a:p>
            <a:p>
              <a:r>
                <a:rPr lang="en-US" altLang="zh-TW" sz="1200" dirty="0">
                  <a:solidFill>
                    <a:srgbClr val="FF0000"/>
                  </a:solidFill>
                </a:rPr>
                <a:t>ReLU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83749" y="4069696"/>
              <a:ext cx="1340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Strides = 1</a:t>
              </a:r>
            </a:p>
            <a:p>
              <a:r>
                <a:rPr lang="en-US" altLang="zh-TW" sz="1200" dirty="0"/>
                <a:t>Padding = same</a:t>
              </a:r>
            </a:p>
            <a:p>
              <a:r>
                <a:rPr lang="en-US" altLang="zh-TW" sz="1200" dirty="0">
                  <a:solidFill>
                    <a:srgbClr val="FF0000"/>
                  </a:solidFill>
                </a:rPr>
                <a:t>ReLU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5710425" y="4082165"/>
              <a:ext cx="1340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Strides = 1</a:t>
              </a:r>
            </a:p>
            <a:p>
              <a:r>
                <a:rPr lang="en-US" altLang="zh-TW" sz="1200" dirty="0"/>
                <a:t>Padding = same</a:t>
              </a:r>
            </a:p>
            <a:p>
              <a:r>
                <a:rPr lang="en-US" altLang="zh-TW" sz="1200" dirty="0">
                  <a:solidFill>
                    <a:srgbClr val="FF0000"/>
                  </a:solidFill>
                </a:rPr>
                <a:t>ReLU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1593672" y="3831157"/>
              <a:ext cx="879595" cy="28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70C0"/>
                  </a:solidFill>
                </a:rPr>
                <a:t>Strides = 2</a:t>
              </a:r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4948254" y="3823118"/>
              <a:ext cx="879595" cy="28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70C0"/>
                  </a:solidFill>
                </a:rPr>
                <a:t>Strides = 2</a:t>
              </a: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6547995" y="3819212"/>
              <a:ext cx="879595" cy="28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70C0"/>
                  </a:solidFill>
                </a:rPr>
                <a:t>Strides = 2</a:t>
              </a: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239577" y="3860835"/>
              <a:ext cx="879595" cy="28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70C0"/>
                  </a:solidFill>
                </a:rPr>
                <a:t>Strides = 2</a:t>
              </a:r>
            </a:p>
          </p:txBody>
        </p:sp>
        <p:pic>
          <p:nvPicPr>
            <p:cNvPr id="56" name="圖片 55"/>
            <p:cNvPicPr>
              <a:picLocks noChangeAspect="1"/>
            </p:cNvPicPr>
            <p:nvPr/>
          </p:nvPicPr>
          <p:blipFill rotWithShape="1">
            <a:blip r:embed="rId6"/>
            <a:srcRect l="32115" r="33811"/>
            <a:stretch/>
          </p:blipFill>
          <p:spPr>
            <a:xfrm>
              <a:off x="8722500" y="1090248"/>
              <a:ext cx="957831" cy="4183320"/>
            </a:xfrm>
            <a:prstGeom prst="rect">
              <a:avLst/>
            </a:prstGeom>
          </p:spPr>
        </p:pic>
        <p:sp>
          <p:nvSpPr>
            <p:cNvPr id="54" name="文字方塊 53"/>
            <p:cNvSpPr txBox="1"/>
            <p:nvPr/>
          </p:nvSpPr>
          <p:spPr>
            <a:xfrm>
              <a:off x="8317277" y="3893992"/>
              <a:ext cx="879595" cy="28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0070C0"/>
                  </a:solidFill>
                </a:rPr>
                <a:t>Strides = 2</a:t>
              </a:r>
            </a:p>
          </p:txBody>
        </p:sp>
        <p:cxnSp>
          <p:nvCxnSpPr>
            <p:cNvPr id="58" name="直線單箭頭接點 57"/>
            <p:cNvCxnSpPr/>
            <p:nvPr/>
          </p:nvCxnSpPr>
          <p:spPr>
            <a:xfrm>
              <a:off x="9685849" y="3112343"/>
              <a:ext cx="527538" cy="90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/>
            <p:cNvSpPr txBox="1"/>
            <p:nvPr/>
          </p:nvSpPr>
          <p:spPr>
            <a:xfrm>
              <a:off x="8984477" y="2828364"/>
              <a:ext cx="572755" cy="270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flatten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9663060" y="3181908"/>
              <a:ext cx="1126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ReLU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1" name="橢圓 60"/>
            <p:cNvSpPr/>
            <p:nvPr/>
          </p:nvSpPr>
          <p:spPr>
            <a:xfrm>
              <a:off x="10272543" y="2854578"/>
              <a:ext cx="708521" cy="723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10305280" y="2985691"/>
              <a:ext cx="1126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Dropout</a:t>
              </a:r>
            </a:p>
            <a:p>
              <a:r>
                <a:rPr lang="en-US" altLang="zh-TW" sz="1200" dirty="0"/>
                <a:t>= 0.2</a:t>
              </a:r>
              <a:endParaRPr lang="zh-TW" altLang="en-US" sz="1200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10990342" y="3314632"/>
              <a:ext cx="1126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sigmoid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12137514" y="2797809"/>
              <a:ext cx="1358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C000"/>
                  </a:solidFill>
                </a:rPr>
                <a:t>0 : PNEUMONIA</a:t>
              </a:r>
              <a:endParaRPr lang="zh-TW" altLang="en-US" sz="1400" dirty="0">
                <a:solidFill>
                  <a:srgbClr val="FFC000"/>
                </a:solidFill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2188890" y="3216523"/>
              <a:ext cx="1358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1</a:t>
              </a:r>
              <a:r>
                <a:rPr lang="en-US" altLang="zh-TW" sz="1400" dirty="0">
                  <a:solidFill>
                    <a:srgbClr val="FF0000"/>
                  </a:solidFill>
                </a:rPr>
                <a:t> : NORMAL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10868558" y="4996921"/>
              <a:ext cx="2549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/>
                <a:t>optimizer = adam</a:t>
              </a:r>
            </a:p>
            <a:p>
              <a:r>
                <a:rPr lang="en-US" altLang="zh-TW" sz="1400" b="1" dirty="0"/>
                <a:t>loss = </a:t>
              </a:r>
              <a:r>
                <a:rPr lang="en-US" altLang="zh-TW" sz="1400" b="1" dirty="0" err="1"/>
                <a:t>binary_crossentropy</a:t>
              </a:r>
              <a:endParaRPr lang="zh-TW" altLang="en-US" sz="1400" b="1" dirty="0"/>
            </a:p>
          </p:txBody>
        </p:sp>
        <p:sp>
          <p:nvSpPr>
            <p:cNvPr id="70" name="向下箭號 69"/>
            <p:cNvSpPr/>
            <p:nvPr/>
          </p:nvSpPr>
          <p:spPr>
            <a:xfrm rot="10800000">
              <a:off x="11708107" y="4124881"/>
              <a:ext cx="383867" cy="7801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803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90</Words>
  <Application>Microsoft Office PowerPoint</Application>
  <PresentationFormat>自訂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</cp:revision>
  <dcterms:created xsi:type="dcterms:W3CDTF">2020-06-12T06:23:34Z</dcterms:created>
  <dcterms:modified xsi:type="dcterms:W3CDTF">2020-06-12T07:15:03Z</dcterms:modified>
</cp:coreProperties>
</file>