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728"/>
  </p:normalViewPr>
  <p:slideViewPr>
    <p:cSldViewPr snapToGrid="0" snapToObjects="1">
      <p:cViewPr varScale="1">
        <p:scale>
          <a:sx n="108" d="100"/>
          <a:sy n="10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c.com/id/10001669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075F-3839-8A4F-9AD0-14B51C67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86228"/>
            <a:ext cx="8791575" cy="142042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U.S. Housing Market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D2C01C-6DAE-C540-B4D4-CD446CC142E4}"/>
              </a:ext>
            </a:extLst>
          </p:cNvPr>
          <p:cNvSpPr txBox="1">
            <a:spLocks/>
          </p:cNvSpPr>
          <p:nvPr/>
        </p:nvSpPr>
        <p:spPr>
          <a:xfrm>
            <a:off x="1876424" y="2909455"/>
            <a:ext cx="9170987" cy="257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77"/>
              </a:rPr>
              <a:t>Shuwen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 Zhang</a:t>
            </a:r>
          </a:p>
          <a:p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77"/>
              </a:rPr>
              <a:t>Sonali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77"/>
              </a:rPr>
              <a:t>Fulzele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Roshni </a:t>
            </a:r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77"/>
              </a:rPr>
              <a:t>Chainani</a:t>
            </a:r>
            <a:endParaRPr lang="en-US" sz="2800" dirty="0">
              <a:solidFill>
                <a:schemeClr val="bg1"/>
              </a:solidFill>
              <a:latin typeface="Tw Cen MT" panose="020B0602020104020603" pitchFamily="34" charset="77"/>
            </a:endParaRPr>
          </a:p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Julia </a:t>
            </a:r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77"/>
              </a:rPr>
              <a:t>Nalyvaiko</a:t>
            </a:r>
            <a:endParaRPr lang="en-US" sz="2800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BF8DF-B827-FB44-B78C-6B2B5D44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14" y="2303813"/>
            <a:ext cx="6869787" cy="3867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EA8B01-8EFB-544F-96C2-DC1027B683BA}"/>
              </a:ext>
            </a:extLst>
          </p:cNvPr>
          <p:cNvSpPr txBox="1"/>
          <p:nvPr/>
        </p:nvSpPr>
        <p:spPr>
          <a:xfrm>
            <a:off x="3978236" y="6368072"/>
            <a:ext cx="465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 2019 Rutgers 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40879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49E479-8540-124E-9624-3C60E628E218}"/>
              </a:ext>
            </a:extLst>
          </p:cNvPr>
          <p:cNvSpPr/>
          <p:nvPr/>
        </p:nvSpPr>
        <p:spPr>
          <a:xfrm>
            <a:off x="1143001" y="1112351"/>
            <a:ext cx="9857232" cy="274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8AFB5-B83A-2240-8460-9C357C48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03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Background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46A88-F280-2C4D-91FE-15342AE21501}"/>
              </a:ext>
            </a:extLst>
          </p:cNvPr>
          <p:cNvSpPr txBox="1"/>
          <p:nvPr/>
        </p:nvSpPr>
        <p:spPr>
          <a:xfrm>
            <a:off x="3978236" y="6368072"/>
            <a:ext cx="465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 2019 Rutgers Data Science Bootcamp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68AC1-F961-B24B-ABC0-D8D805EC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386671"/>
            <a:ext cx="9853768" cy="4846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3E5138-EE4E-F845-9185-4FC49DB5D41C}"/>
              </a:ext>
            </a:extLst>
          </p:cNvPr>
          <p:cNvSpPr txBox="1"/>
          <p:nvPr/>
        </p:nvSpPr>
        <p:spPr>
          <a:xfrm>
            <a:off x="1191767" y="1112351"/>
            <a:ext cx="159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Market-side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87A96-6174-D44F-862E-6CF6B93445DF}"/>
              </a:ext>
            </a:extLst>
          </p:cNvPr>
          <p:cNvSpPr/>
          <p:nvPr/>
        </p:nvSpPr>
        <p:spPr>
          <a:xfrm>
            <a:off x="8257308" y="441968"/>
            <a:ext cx="2879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Intrinsic factors</a:t>
            </a:r>
          </a:p>
        </p:txBody>
      </p:sp>
    </p:spTree>
    <p:extLst>
      <p:ext uri="{BB962C8B-B14F-4D97-AF65-F5344CB8AC3E}">
        <p14:creationId xmlns:p14="http://schemas.microsoft.com/office/powerpoint/2010/main" val="27183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AFB5-B83A-2240-8460-9C357C48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03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46A88-F280-2C4D-91FE-15342AE21501}"/>
              </a:ext>
            </a:extLst>
          </p:cNvPr>
          <p:cNvSpPr txBox="1"/>
          <p:nvPr/>
        </p:nvSpPr>
        <p:spPr>
          <a:xfrm>
            <a:off x="3978236" y="6368072"/>
            <a:ext cx="465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 2019 Rutgers Data Science Bootcamp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41C39-8BFB-5A42-8988-13FEB98D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826" y="1525338"/>
            <a:ext cx="4459690" cy="1912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52A9D6-31B1-B14B-B174-D5BC560F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42" y="1471208"/>
            <a:ext cx="5594575" cy="19668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C305B4-27EE-E440-B987-CAEFAC74D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05" y="3866073"/>
            <a:ext cx="4761026" cy="23069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78AF16-4BB6-7F4D-8C4D-F5B61E28D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722" y="3823934"/>
            <a:ext cx="4736218" cy="2468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A28F65-2062-524F-B4E1-318141678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329" y="2815884"/>
            <a:ext cx="3370270" cy="2106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5AE1267-CCEE-334E-88AE-9D6309AC3F5E}"/>
              </a:ext>
            </a:extLst>
          </p:cNvPr>
          <p:cNvSpPr/>
          <p:nvPr/>
        </p:nvSpPr>
        <p:spPr>
          <a:xfrm>
            <a:off x="8257308" y="441968"/>
            <a:ext cx="3009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Extrinsic factors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CEA5A-E4AA-394C-B2A3-F2B23793D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3940" y="3833475"/>
            <a:ext cx="2944452" cy="23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A118-BDB1-AB4D-BDCC-9A7FA08D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74573"/>
            <a:ext cx="10471068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1"/>
                </a:solidFill>
              </a:rPr>
              <a:t>What is the geographic distribution of the median house price over the U.S.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1"/>
                </a:solidFill>
              </a:rPr>
              <a:t>How do the market-side, demand-side, supply-side factors influence median house price in the selected state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1"/>
                </a:solidFill>
              </a:rPr>
              <a:t>Ranks of median house price vs extrinsic factors in a state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B1D4B-A892-EC47-B9B9-01971033372E}"/>
              </a:ext>
            </a:extLst>
          </p:cNvPr>
          <p:cNvSpPr txBox="1"/>
          <p:nvPr/>
        </p:nvSpPr>
        <p:spPr>
          <a:xfrm>
            <a:off x="3978236" y="6368072"/>
            <a:ext cx="465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 2019 Rutgers Data Science 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A009CA-258D-FC43-866C-14F4DC6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03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53045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692F61-CAB3-9442-8AAA-CEA70AFE3DBC}"/>
              </a:ext>
            </a:extLst>
          </p:cNvPr>
          <p:cNvSpPr txBox="1"/>
          <p:nvPr/>
        </p:nvSpPr>
        <p:spPr>
          <a:xfrm>
            <a:off x="3978236" y="6368072"/>
            <a:ext cx="465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 2019 Rutgers Data Science 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67871C-0313-0341-B9E8-9E99A705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03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gathering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EED0D2-8E45-C84A-B425-45446048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177840"/>
            <a:ext cx="10471068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Monthly residential data by states from </a:t>
            </a:r>
            <a:r>
              <a:rPr lang="en-US" sz="2800" dirty="0" err="1">
                <a:solidFill>
                  <a:schemeClr val="bg1"/>
                </a:solidFill>
              </a:rPr>
              <a:t>realtor.com</a:t>
            </a:r>
            <a:r>
              <a:rPr lang="en-US" sz="2800" dirty="0">
                <a:solidFill>
                  <a:schemeClr val="bg1"/>
                </a:solidFill>
              </a:rPr>
              <a:t> (33 variables during 2012-2019 in csv and JSON files)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Annual poverty percentage by states from United States Census Bureau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Crime rate (property crime and violent crime) from FBI Uniform Crime Reporting Statistics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State ranking from CNBC </a:t>
            </a:r>
            <a:r>
              <a:rPr lang="en-US" sz="2800" dirty="0">
                <a:hlinkClick r:id="rId2"/>
              </a:rPr>
              <a:t>https://www.cnbc.com/id/100016697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50137E-A97A-2E47-AE3A-6038FCE79225}"/>
              </a:ext>
            </a:extLst>
          </p:cNvPr>
          <p:cNvSpPr txBox="1">
            <a:spLocks/>
          </p:cNvSpPr>
          <p:nvPr/>
        </p:nvSpPr>
        <p:spPr>
          <a:xfrm>
            <a:off x="1143001" y="447032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8C509D-BD2C-9144-B06D-E7A5551E9DBB}"/>
              </a:ext>
            </a:extLst>
          </p:cNvPr>
          <p:cNvSpPr txBox="1">
            <a:spLocks/>
          </p:cNvSpPr>
          <p:nvPr/>
        </p:nvSpPr>
        <p:spPr>
          <a:xfrm>
            <a:off x="1142999" y="5539617"/>
            <a:ext cx="9314211" cy="618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Python, PostgreSQL</a:t>
            </a:r>
          </a:p>
        </p:txBody>
      </p:sp>
    </p:spTree>
    <p:extLst>
      <p:ext uri="{BB962C8B-B14F-4D97-AF65-F5344CB8AC3E}">
        <p14:creationId xmlns:p14="http://schemas.microsoft.com/office/powerpoint/2010/main" val="51425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454D7E-80D2-7545-8206-FD253813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03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16BC76-AEE8-1044-AE79-A77071C695E1}"/>
              </a:ext>
            </a:extLst>
          </p:cNvPr>
          <p:cNvSpPr txBox="1">
            <a:spLocks/>
          </p:cNvSpPr>
          <p:nvPr/>
        </p:nvSpPr>
        <p:spPr>
          <a:xfrm>
            <a:off x="1249878" y="1411759"/>
            <a:ext cx="8559139" cy="586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D3.js; </a:t>
            </a:r>
            <a:r>
              <a:rPr lang="en-US" sz="2800" dirty="0" err="1">
                <a:solidFill>
                  <a:schemeClr val="bg1"/>
                </a:solidFill>
              </a:rPr>
              <a:t>Plotly.js</a:t>
            </a:r>
            <a:r>
              <a:rPr lang="en-US" sz="2800" dirty="0">
                <a:solidFill>
                  <a:schemeClr val="bg1"/>
                </a:solidFill>
              </a:rPr>
              <a:t>; SVG; </a:t>
            </a:r>
            <a:r>
              <a:rPr lang="en-US" sz="2800" dirty="0" err="1">
                <a:solidFill>
                  <a:schemeClr val="bg1"/>
                </a:solidFill>
              </a:rPr>
              <a:t>Chart.js</a:t>
            </a:r>
            <a:r>
              <a:rPr lang="en-US" sz="2800" dirty="0">
                <a:solidFill>
                  <a:schemeClr val="bg1"/>
                </a:solidFill>
              </a:rPr>
              <a:t>; </a:t>
            </a:r>
            <a:r>
              <a:rPr lang="en-US" sz="2800" dirty="0" err="1">
                <a:solidFill>
                  <a:schemeClr val="bg1"/>
                </a:solidFill>
              </a:rPr>
              <a:t>node.js</a:t>
            </a:r>
            <a:r>
              <a:rPr lang="en-US" sz="2800" dirty="0">
                <a:solidFill>
                  <a:schemeClr val="bg1"/>
                </a:solidFill>
              </a:rPr>
              <a:t>; </a:t>
            </a:r>
            <a:r>
              <a:rPr lang="en-US" sz="2800" dirty="0" err="1">
                <a:solidFill>
                  <a:schemeClr val="bg1"/>
                </a:solidFill>
              </a:rPr>
              <a:t>chart.js</a:t>
            </a:r>
            <a:r>
              <a:rPr lang="en-US" sz="2800">
                <a:solidFill>
                  <a:schemeClr val="bg1"/>
                </a:solidFill>
              </a:rPr>
              <a:t>; jQuery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136E6-D15B-0D47-B025-3B686D6CCE86}"/>
              </a:ext>
            </a:extLst>
          </p:cNvPr>
          <p:cNvSpPr/>
          <p:nvPr/>
        </p:nvSpPr>
        <p:spPr>
          <a:xfrm>
            <a:off x="4409584" y="2967335"/>
            <a:ext cx="33728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42256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697</TotalTime>
  <Words>188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Circuit</vt:lpstr>
      <vt:lpstr>U.S. Housing Market</vt:lpstr>
      <vt:lpstr>Background </vt:lpstr>
      <vt:lpstr>Background</vt:lpstr>
      <vt:lpstr>Objective</vt:lpstr>
      <vt:lpstr>Data gathering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Housing Market</dc:title>
  <dc:creator>Kun Gao</dc:creator>
  <cp:lastModifiedBy>Kun Gao</cp:lastModifiedBy>
  <cp:revision>34</cp:revision>
  <dcterms:created xsi:type="dcterms:W3CDTF">2019-09-23T01:43:32Z</dcterms:created>
  <dcterms:modified xsi:type="dcterms:W3CDTF">2019-09-26T03:27:52Z</dcterms:modified>
</cp:coreProperties>
</file>