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1" r:id="rId3"/>
    <p:sldId id="258" r:id="rId4"/>
    <p:sldId id="272" r:id="rId5"/>
    <p:sldId id="273" r:id="rId6"/>
    <p:sldId id="274" r:id="rId7"/>
    <p:sldId id="27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F61F4-76E6-4815-97CB-0970530FDA2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80D39-DE42-4F6F-B42F-4B42EF0A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8DE-43FE-40D6-A530-7A5DFF5C00D6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DD22-ADA0-4971-B8CC-B7AAE4A7C18B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C897-8E8F-4607-BF42-0362149ADFF6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065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0910"/>
            <a:ext cx="7886700" cy="48660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76A3-E6F4-4C60-B8B8-7AD4CD96C47A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173345"/>
            <a:ext cx="7886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C081-C8DE-4756-8194-84E44FD03085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B12-3D22-4E49-AB81-F4F164F0E439}" type="datetime1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C721-2C5F-4F7F-B0BA-470DB62BB4FB}" type="datetime1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1394-CE57-4CDF-A4A1-6CFDEA00B485}" type="datetime1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065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173345"/>
            <a:ext cx="7886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ACF9-C3DC-46F6-B739-05D48D73F850}" type="datetime1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42E9-058C-4D47-B930-906CD98D895E}" type="datetime1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C235-9099-4F02-B934-D419D4CF677A}" type="datetime1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5825-64A8-4D90-A770-6DA80FC7FB83}" type="datetime1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11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9.w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dox/group__TutorialSparse.html#title3" TargetMode="Externa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jugate_gradient_method" TargetMode="External"/><Relationship Id="rId4" Type="http://schemas.openxmlformats.org/officeDocument/2006/relationships/image" Target="../media/image14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601" y="1948643"/>
            <a:ext cx="8613321" cy="2187347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COMP 5411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2800" b="1" dirty="0" smtClean="0"/>
              <a:t>Programming Assignment 1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/>
              <a:t>Implement Explicit Laplacian smoothing: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uniform </a:t>
            </a:r>
            <a:r>
              <a:rPr lang="en-US" dirty="0" smtClean="0"/>
              <a:t>weights</a:t>
            </a:r>
          </a:p>
          <a:p>
            <a:pPr lvl="1"/>
            <a:r>
              <a:rPr lang="en-US" dirty="0" smtClean="0"/>
              <a:t>Using cotangent weights</a:t>
            </a:r>
          </a:p>
          <a:p>
            <a:pPr marL="0" indent="0">
              <a:buNone/>
            </a:pPr>
            <a:r>
              <a:rPr lang="en-US" dirty="0"/>
              <a:t>2. Implement Implicit Laplacian </a:t>
            </a:r>
            <a:r>
              <a:rPr lang="en-US" dirty="0" smtClean="0"/>
              <a:t>smoothing:</a:t>
            </a:r>
          </a:p>
          <a:p>
            <a:pPr lvl="1"/>
            <a:r>
              <a:rPr lang="en-US" dirty="0"/>
              <a:t>Using uniform weights</a:t>
            </a:r>
          </a:p>
          <a:p>
            <a:pPr lvl="1"/>
            <a:r>
              <a:rPr lang="en-US" dirty="0"/>
              <a:t>Using cotangent </a:t>
            </a:r>
            <a:r>
              <a:rPr lang="en-US" dirty="0" smtClean="0"/>
              <a:t>weights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/>
              <a:t>Implement Explicit Laplacian smoothing:</a:t>
            </a:r>
            <a:endParaRPr lang="en-US" dirty="0" smtClean="0"/>
          </a:p>
          <a:p>
            <a:pPr lvl="1"/>
            <a:r>
              <a:rPr lang="en-US" dirty="0"/>
              <a:t>Corresponding </a:t>
            </a:r>
            <a:r>
              <a:rPr lang="en-US" dirty="0" smtClean="0"/>
              <a:t>function </a:t>
            </a:r>
            <a:r>
              <a:rPr lang="en-US" dirty="0"/>
              <a:t>in the code: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Mesh::</a:t>
            </a:r>
            <a:r>
              <a:rPr lang="en-US" dirty="0" err="1" smtClean="0">
                <a:solidFill>
                  <a:srgbClr val="C00000"/>
                </a:solidFill>
              </a:rPr>
              <a:t>umbrellaSmooth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/>
              <a:t>2. Implement Implicit Laplacian smoothing:</a:t>
            </a:r>
          </a:p>
          <a:p>
            <a:pPr lvl="1"/>
            <a:r>
              <a:rPr lang="en-US" dirty="0"/>
              <a:t>Corresponding </a:t>
            </a:r>
            <a:r>
              <a:rPr lang="en-US" dirty="0" smtClean="0"/>
              <a:t>function </a:t>
            </a:r>
            <a:r>
              <a:rPr lang="en-US" dirty="0"/>
              <a:t>in the code: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Mesh::</a:t>
            </a:r>
            <a:r>
              <a:rPr lang="en-US" dirty="0" err="1" smtClean="0">
                <a:solidFill>
                  <a:srgbClr val="C00000"/>
                </a:solidFill>
              </a:rPr>
              <a:t>implicitUmbrellaSmooth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36" y="3953780"/>
            <a:ext cx="3384627" cy="2833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4" y="3953781"/>
            <a:ext cx="3384627" cy="28330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09183" y="5248909"/>
            <a:ext cx="556453" cy="37807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Laplacian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Fairing operator (uniform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matrix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771227"/>
              </p:ext>
            </p:extLst>
          </p:nvPr>
        </p:nvGraphicFramePr>
        <p:xfrm>
          <a:off x="1985963" y="2015898"/>
          <a:ext cx="2133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3" imgW="1066337" imgH="444307" progId="Equation.3">
                  <p:embed/>
                </p:oleObj>
              </mc:Choice>
              <mc:Fallback>
                <p:oleObj name="Equation" r:id="rId3" imgW="1066337" imgH="444307" progId="Equation.3">
                  <p:embed/>
                  <p:pic>
                    <p:nvPicPr>
                      <p:cNvPr id="471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2015898"/>
                        <a:ext cx="21336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E9C69B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649949"/>
              </p:ext>
            </p:extLst>
          </p:nvPr>
        </p:nvGraphicFramePr>
        <p:xfrm>
          <a:off x="1911350" y="3108236"/>
          <a:ext cx="2208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公式" r:id="rId5" imgW="1104900" imgH="254000" progId="Equation.3">
                  <p:embed/>
                </p:oleObj>
              </mc:Choice>
              <mc:Fallback>
                <p:oleObj name="公式" r:id="rId5" imgW="1104900" imgH="254000" progId="Equation.3">
                  <p:embed/>
                  <p:pic>
                    <p:nvPicPr>
                      <p:cNvPr id="471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108236"/>
                        <a:ext cx="2208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E9C69B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020875"/>
              </p:ext>
            </p:extLst>
          </p:nvPr>
        </p:nvGraphicFramePr>
        <p:xfrm>
          <a:off x="1932442" y="4651562"/>
          <a:ext cx="2436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7" imgW="1219200" imgH="228600" progId="Equation.3">
                  <p:embed/>
                </p:oleObj>
              </mc:Choice>
              <mc:Fallback>
                <p:oleObj name="Equation" r:id="rId7" imgW="1219200" imgH="228600" progId="Equation.3">
                  <p:embed/>
                  <p:pic>
                    <p:nvPicPr>
                      <p:cNvPr id="471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442" y="4651562"/>
                        <a:ext cx="2436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E9C69B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85120"/>
              </p:ext>
            </p:extLst>
          </p:nvPr>
        </p:nvGraphicFramePr>
        <p:xfrm>
          <a:off x="1932442" y="5184962"/>
          <a:ext cx="2182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9" imgW="1091726" imgH="228501" progId="Equation.3">
                  <p:embed/>
                </p:oleObj>
              </mc:Choice>
              <mc:Fallback>
                <p:oleObj name="Equation" r:id="rId9" imgW="1091726" imgH="228501" progId="Equation.3">
                  <p:embed/>
                  <p:pic>
                    <p:nvPicPr>
                      <p:cNvPr id="471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442" y="5184962"/>
                        <a:ext cx="2182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E9C69B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1188397" y="5224527"/>
            <a:ext cx="556453" cy="37807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429250" y="4651562"/>
            <a:ext cx="2261508" cy="802181"/>
          </a:xfrm>
          <a:prstGeom prst="wedgeRectCallout">
            <a:avLst>
              <a:gd name="adj1" fmla="val -67401"/>
              <a:gd name="adj2" fmla="val -208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Uniform </a:t>
            </a:r>
            <a:r>
              <a:rPr lang="en-US" dirty="0">
                <a:solidFill>
                  <a:schemeClr val="tx1"/>
                </a:solidFill>
              </a:rPr>
              <a:t>Laplacian, where t is time </a:t>
            </a:r>
            <a:r>
              <a:rPr lang="en-US" dirty="0" smtClean="0">
                <a:solidFill>
                  <a:schemeClr val="tx1"/>
                </a:solidFill>
              </a:rPr>
              <a:t>stamp.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 r="63393"/>
          <a:stretch/>
        </p:blipFill>
        <p:spPr>
          <a:xfrm>
            <a:off x="5935435" y="1411114"/>
            <a:ext cx="2188029" cy="25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0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Laplacian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uniform-weight Laplacian, use  cotangent-weight </a:t>
            </a:r>
            <a:r>
              <a:rPr lang="en-US" dirty="0" smtClean="0"/>
              <a:t>Laplacian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 matrix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 r="63393"/>
          <a:stretch/>
        </p:blipFill>
        <p:spPr>
          <a:xfrm>
            <a:off x="7334178" y="1286782"/>
            <a:ext cx="1305800" cy="1549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0" r="14167"/>
          <a:stretch/>
        </p:blipFill>
        <p:spPr>
          <a:xfrm>
            <a:off x="5978906" y="2860086"/>
            <a:ext cx="2710544" cy="2595838"/>
          </a:xfrm>
          <a:prstGeom prst="rect">
            <a:avLst/>
          </a:prstGeom>
        </p:spPr>
      </p:pic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33690"/>
              </p:ext>
            </p:extLst>
          </p:nvPr>
        </p:nvGraphicFramePr>
        <p:xfrm>
          <a:off x="1678213" y="2061370"/>
          <a:ext cx="30734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公式" r:id="rId5" imgW="1536700" imgH="711200" progId="Equation.3">
                  <p:embed/>
                </p:oleObj>
              </mc:Choice>
              <mc:Fallback>
                <p:oleObj name="公式" r:id="rId5" imgW="1536700" imgH="711200" progId="Equation.3">
                  <p:embed/>
                  <p:pic>
                    <p:nvPicPr>
                      <p:cNvPr id="481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213" y="2061370"/>
                        <a:ext cx="30734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E9C69B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404259"/>
              </p:ext>
            </p:extLst>
          </p:nvPr>
        </p:nvGraphicFramePr>
        <p:xfrm>
          <a:off x="1703613" y="3569495"/>
          <a:ext cx="2208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公式" r:id="rId7" imgW="1104900" imgH="254000" progId="Equation.3">
                  <p:embed/>
                </p:oleObj>
              </mc:Choice>
              <mc:Fallback>
                <p:oleObj name="公式" r:id="rId7" imgW="1104900" imgH="254000" progId="Equation.3">
                  <p:embed/>
                  <p:pic>
                    <p:nvPicPr>
                      <p:cNvPr id="481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613" y="3569495"/>
                        <a:ext cx="2208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E9C69B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341123"/>
              </p:ext>
            </p:extLst>
          </p:nvPr>
        </p:nvGraphicFramePr>
        <p:xfrm>
          <a:off x="1703613" y="4766924"/>
          <a:ext cx="2436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9" imgW="1219200" imgH="228600" progId="Equation.3">
                  <p:embed/>
                </p:oleObj>
              </mc:Choice>
              <mc:Fallback>
                <p:oleObj name="Equation" r:id="rId9" imgW="1219200" imgH="228600" progId="Equation.3">
                  <p:embed/>
                  <p:pic>
                    <p:nvPicPr>
                      <p:cNvPr id="481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613" y="4766924"/>
                        <a:ext cx="2436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E9C69B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00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Laplacian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matrix element of </a:t>
            </a:r>
            <a:r>
              <a:rPr lang="en-US" i="1" dirty="0" smtClean="0"/>
              <a:t>L</a:t>
            </a:r>
          </a:p>
          <a:p>
            <a:pPr lvl="1"/>
            <a:r>
              <a:rPr lang="en-US" i="1" dirty="0"/>
              <a:t>L</a:t>
            </a:r>
            <a:r>
              <a:rPr lang="en-US" dirty="0"/>
              <a:t> is sparse and has the following elements: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sparse matrix construction in </a:t>
            </a:r>
            <a:r>
              <a:rPr lang="en-US" dirty="0"/>
              <a:t>Eigen, please refer to </a:t>
            </a:r>
            <a:r>
              <a:rPr lang="en-US" sz="1800" dirty="0">
                <a:hlinkClick r:id="rId3"/>
              </a:rPr>
              <a:t>http://eigen.tuxfamily.org/dox/group__</a:t>
            </a:r>
            <a:r>
              <a:rPr lang="en-US" sz="1800" dirty="0" smtClean="0">
                <a:hlinkClick r:id="rId3"/>
              </a:rPr>
              <a:t>TutorialSparse.html#title3</a:t>
            </a:r>
            <a:endParaRPr lang="en-US" sz="18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526228"/>
              </p:ext>
            </p:extLst>
          </p:nvPr>
        </p:nvGraphicFramePr>
        <p:xfrm>
          <a:off x="1709964" y="2364468"/>
          <a:ext cx="34798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4" imgW="1739900" imgH="1092200" progId="Equation.3">
                  <p:embed/>
                </p:oleObj>
              </mc:Choice>
              <mc:Fallback>
                <p:oleObj name="公式" r:id="rId4" imgW="1739900" imgH="1092200" progId="Equation.3">
                  <p:embed/>
                  <p:pic>
                    <p:nvPicPr>
                      <p:cNvPr id="491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964" y="2364468"/>
                        <a:ext cx="3479800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E9C69B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Laplacian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Implicit updating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In your implementation </a:t>
                </a:r>
                <a:r>
                  <a:rPr lang="en-US" dirty="0" smtClean="0"/>
                  <a:t>setting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</a:t>
                </a:r>
                <a:r>
                  <a:rPr lang="en-US" dirty="0"/>
                  <a:t>1 is </a:t>
                </a:r>
                <a:r>
                  <a:rPr lang="en-US" dirty="0" smtClean="0"/>
                  <a:t>okay.</a:t>
                </a:r>
              </a:p>
              <a:p>
                <a:r>
                  <a:rPr lang="en-US" dirty="0"/>
                  <a:t>Solve the linear </a:t>
                </a:r>
                <a:r>
                  <a:rPr lang="en-US" dirty="0" smtClean="0"/>
                  <a:t>system by </a:t>
                </a:r>
                <a:r>
                  <a:rPr lang="en-US" b="1" dirty="0"/>
                  <a:t>conjugate gradient </a:t>
                </a:r>
                <a:r>
                  <a:rPr lang="en-US" b="1" dirty="0" smtClean="0"/>
                  <a:t>method</a:t>
                </a:r>
                <a:endParaRPr lang="en-US" dirty="0"/>
              </a:p>
              <a:p>
                <a:pPr lvl="1"/>
                <a:r>
                  <a:rPr lang="en-US" dirty="0"/>
                  <a:t>Implement conjugate gradient method in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Mesh::</a:t>
                </a:r>
                <a:r>
                  <a:rPr lang="en-US" dirty="0" err="1">
                    <a:solidFill>
                      <a:srgbClr val="C00000"/>
                    </a:solidFill>
                  </a:rPr>
                  <a:t>implicitUmbrellaSmooth</a:t>
                </a:r>
                <a:r>
                  <a:rPr lang="en-US" dirty="0">
                    <a:solidFill>
                      <a:srgbClr val="C00000"/>
                    </a:solidFill>
                  </a:rPr>
                  <a:t>()::</a:t>
                </a:r>
                <a:r>
                  <a:rPr lang="en-US" dirty="0" err="1">
                    <a:solidFill>
                      <a:srgbClr val="C00000"/>
                    </a:solidFill>
                  </a:rPr>
                  <a:t>fnConjugateGradient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()</a:t>
                </a:r>
              </a:p>
              <a:p>
                <a:r>
                  <a:rPr lang="en-US" dirty="0" smtClean="0"/>
                  <a:t>(</a:t>
                </a:r>
                <a:r>
                  <a:rPr lang="en-US" dirty="0"/>
                  <a:t>please refer </a:t>
                </a:r>
                <a:r>
                  <a:rPr lang="en-US" dirty="0" smtClean="0"/>
                  <a:t>to </a:t>
                </a:r>
                <a:r>
                  <a:rPr lang="en-US" sz="1600" dirty="0" smtClean="0">
                    <a:hlinkClick r:id="rId3"/>
                  </a:rPr>
                  <a:t>https</a:t>
                </a:r>
                <a:r>
                  <a:rPr lang="en-US" sz="1600" dirty="0">
                    <a:hlinkClick r:id="rId3"/>
                  </a:rPr>
                  <a:t>://</a:t>
                </a:r>
                <a:r>
                  <a:rPr lang="en-US" sz="1600" dirty="0" smtClean="0">
                    <a:hlinkClick r:id="rId3"/>
                  </a:rPr>
                  <a:t>en.wikipedia.org/wiki/Conjugate_gradient_method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9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755744"/>
              </p:ext>
            </p:extLst>
          </p:nvPr>
        </p:nvGraphicFramePr>
        <p:xfrm>
          <a:off x="2337822" y="1978478"/>
          <a:ext cx="2614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5" imgW="1308100" imgH="228600" progId="Equation.3">
                  <p:embed/>
                </p:oleObj>
              </mc:Choice>
              <mc:Fallback>
                <p:oleObj name="Equation" r:id="rId5" imgW="1308100" imgH="228600" progId="Equation.3">
                  <p:embed/>
                  <p:pic>
                    <p:nvPicPr>
                      <p:cNvPr id="501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822" y="1978478"/>
                        <a:ext cx="2614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E9C69B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734814"/>
              </p:ext>
            </p:extLst>
          </p:nvPr>
        </p:nvGraphicFramePr>
        <p:xfrm>
          <a:off x="2394858" y="2710807"/>
          <a:ext cx="2182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7" imgW="1091726" imgH="228501" progId="Equation.3">
                  <p:embed/>
                </p:oleObj>
              </mc:Choice>
              <mc:Fallback>
                <p:oleObj name="Equation" r:id="rId7" imgW="1091726" imgH="228501" progId="Equation.3">
                  <p:embed/>
                  <p:pic>
                    <p:nvPicPr>
                      <p:cNvPr id="501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858" y="2710807"/>
                        <a:ext cx="2182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E9C69B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1686418" y="2750372"/>
            <a:ext cx="556453" cy="37807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943600" y="2435678"/>
            <a:ext cx="2261508" cy="802181"/>
          </a:xfrm>
          <a:prstGeom prst="wedgeRectCallout">
            <a:avLst>
              <a:gd name="adj1" fmla="val -67040"/>
              <a:gd name="adj2" fmla="val 2390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need to solve a </a:t>
            </a:r>
            <a:r>
              <a:rPr lang="en-US" b="1" dirty="0">
                <a:solidFill>
                  <a:schemeClr val="tx1"/>
                </a:solidFill>
              </a:rPr>
              <a:t>sparse</a:t>
            </a:r>
            <a:r>
              <a:rPr lang="en-US" dirty="0">
                <a:solidFill>
                  <a:schemeClr val="tx1"/>
                </a:solidFill>
              </a:rPr>
              <a:t> linear </a:t>
            </a:r>
            <a:r>
              <a:rPr lang="en-US" dirty="0" smtClean="0">
                <a:solidFill>
                  <a:schemeClr val="tx1"/>
                </a:solidFill>
              </a:rPr>
              <a:t>system.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3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2" r="67416" b="55070"/>
          <a:stretch/>
        </p:blipFill>
        <p:spPr>
          <a:xfrm>
            <a:off x="3402466" y="2187349"/>
            <a:ext cx="2669721" cy="2773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306910" y="3817415"/>
            <a:ext cx="2057401" cy="898071"/>
          </a:xfrm>
          <a:prstGeom prst="wedgeRectCallout">
            <a:avLst>
              <a:gd name="adj1" fmla="val -65322"/>
              <a:gd name="adj2" fmla="val 199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Explicit or implicit smoothing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363436" y="4021522"/>
            <a:ext cx="1804308" cy="693964"/>
          </a:xfrm>
          <a:prstGeom prst="wedgeRectCallout">
            <a:avLst>
              <a:gd name="adj1" fmla="val 69208"/>
              <a:gd name="adj2" fmla="val 274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uniform or cot. weights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802454" y="5343980"/>
            <a:ext cx="1732932" cy="693964"/>
          </a:xfrm>
          <a:prstGeom prst="wedgeRectCallout">
            <a:avLst>
              <a:gd name="adj1" fmla="val -19752"/>
              <a:gd name="adj2" fmla="val -11018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 one step smoothing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</TotalTime>
  <Words>208</Words>
  <Application>Microsoft Macintosh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Equation</vt:lpstr>
      <vt:lpstr>公式</vt:lpstr>
      <vt:lpstr>COMP 5411  Programming Assignment 1 </vt:lpstr>
      <vt:lpstr>Tasks</vt:lpstr>
      <vt:lpstr>Tasks</vt:lpstr>
      <vt:lpstr>Explicit Laplacian Smoothing</vt:lpstr>
      <vt:lpstr>Explicit Laplacian Smoothing</vt:lpstr>
      <vt:lpstr>Explicit Laplacian Smoothing</vt:lpstr>
      <vt:lpstr>Implicit Laplacian Smoothing</vt:lpstr>
      <vt:lpstr>Mesh Viewer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Lei</dc:creator>
  <cp:lastModifiedBy>Xinhuan SHU</cp:lastModifiedBy>
  <cp:revision>67</cp:revision>
  <dcterms:created xsi:type="dcterms:W3CDTF">2017-09-12T07:59:28Z</dcterms:created>
  <dcterms:modified xsi:type="dcterms:W3CDTF">2017-10-22T07:46:01Z</dcterms:modified>
</cp:coreProperties>
</file>