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1" r:id="rId3"/>
    <p:sldId id="276" r:id="rId4"/>
    <p:sldId id="283" r:id="rId5"/>
    <p:sldId id="284" r:id="rId6"/>
    <p:sldId id="285" r:id="rId7"/>
    <p:sldId id="286" r:id="rId8"/>
    <p:sldId id="269" r:id="rId9"/>
    <p:sldId id="279" r:id="rId10"/>
    <p:sldId id="280" r:id="rId11"/>
    <p:sldId id="281" r:id="rId12"/>
    <p:sldId id="287" r:id="rId13"/>
    <p:sldId id="288" r:id="rId14"/>
    <p:sldId id="289" r:id="rId15"/>
    <p:sldId id="290" r:id="rId16"/>
    <p:sldId id="291" r:id="rId17"/>
    <p:sldId id="292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F61F4-76E6-4815-97CB-0970530FDA2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80D39-DE42-4F6F-B42F-4B42EF0A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E8DE-43FE-40D6-A530-7A5DFF5C00D6}" type="datetime1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48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DD22-ADA0-4971-B8CC-B7AAE4A7C18B}" type="datetime1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9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C897-8E8F-4607-BF42-0362149ADFF6}" type="datetime1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065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0910"/>
            <a:ext cx="7886700" cy="48660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76A3-E6F4-4C60-B8B8-7AD4CD96C47A}" type="datetime1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8650" y="1173345"/>
            <a:ext cx="7886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5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C081-C8DE-4756-8194-84E44FD03085}" type="datetime1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88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8B12-3D22-4E49-AB81-F4F164F0E439}" type="datetime1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8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C721-2C5F-4F7F-B0BA-470DB62BB4FB}" type="datetime1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51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1394-CE57-4CDF-A4A1-6CFDEA00B485}" type="datetime1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065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8650" y="1173345"/>
            <a:ext cx="7886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ACF9-C3DC-46F6-B739-05D48D73F850}" type="datetime1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9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42E9-058C-4D47-B930-906CD98D895E}" type="datetime1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1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C235-9099-4F02-B934-D419D4CF677A}" type="datetime1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7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5825-64A8-4D90-A770-6DA80FC7FB83}" type="datetime1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1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gl.ethz.ch/projects/Laplacian-mesh-processing/Laplacian-mesh-edit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601" y="1948643"/>
            <a:ext cx="8613321" cy="2187347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COMP 5411</a:t>
            </a:r>
            <a:br>
              <a:rPr lang="en-US" sz="48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2800" b="1" dirty="0" smtClean="0"/>
              <a:t>Programming Assignment 2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Mesh editing process:</a:t>
            </a:r>
          </a:p>
          <a:p>
            <a:pPr lvl="1"/>
            <a:r>
              <a:rPr lang="en-US" dirty="0" smtClean="0"/>
              <a:t>Third, after adding several handles (&gt;= 2), </a:t>
            </a:r>
            <a:r>
              <a:rPr lang="en-US" dirty="0"/>
              <a:t>switch handle mode to </a:t>
            </a:r>
            <a:r>
              <a:rPr lang="en-US" dirty="0" smtClean="0"/>
              <a:t>“Move” and click the “Build” button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55" y="2498271"/>
            <a:ext cx="4832490" cy="4146359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223542" y="4810376"/>
            <a:ext cx="1055040" cy="24394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Mesh editing process:</a:t>
            </a:r>
          </a:p>
          <a:p>
            <a:pPr lvl="1"/>
            <a:r>
              <a:rPr lang="en-US" dirty="0" smtClean="0"/>
              <a:t>Fourth, use right mouse button to drag one of the handles to new positions for editing. (Note that you can still use left mouse button to change viewpoints.)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26" y="2808513"/>
            <a:ext cx="4661496" cy="39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Laplacian editing with local </a:t>
            </a:r>
            <a:r>
              <a:rPr lang="en-US" dirty="0" smtClean="0"/>
              <a:t>transformations</a:t>
            </a:r>
          </a:p>
          <a:p>
            <a:pPr lvl="1"/>
            <a:r>
              <a:rPr lang="en-US" dirty="0"/>
              <a:t>Solve for orientations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225394"/>
              </p:ext>
            </p:extLst>
          </p:nvPr>
        </p:nvGraphicFramePr>
        <p:xfrm>
          <a:off x="1219145" y="2268798"/>
          <a:ext cx="66405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公式" r:id="rId3" imgW="3035300" imgH="457200" progId="Equation.3">
                  <p:embed/>
                </p:oleObj>
              </mc:Choice>
              <mc:Fallback>
                <p:oleObj name="公式" r:id="rId3" imgW="3035300" imgH="457200" progId="Equation.3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45" y="2268798"/>
                        <a:ext cx="6640513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270851" y="3709696"/>
            <a:ext cx="2313454" cy="369332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Arial" charset="0"/>
              </a:rPr>
              <a:t>local transformations</a:t>
            </a:r>
          </a:p>
        </p:txBody>
      </p:sp>
      <p:cxnSp>
        <p:nvCxnSpPr>
          <p:cNvPr id="7" name="直接箭头连接符 5"/>
          <p:cNvCxnSpPr/>
          <p:nvPr/>
        </p:nvCxnSpPr>
        <p:spPr>
          <a:xfrm rot="5400000">
            <a:off x="4200862" y="3191771"/>
            <a:ext cx="571508" cy="32147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540195" y="2423812"/>
            <a:ext cx="357190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60863" y="4364780"/>
            <a:ext cx="2451100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74781" y="4364780"/>
            <a:ext cx="2451100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619269" y="5958880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Without </a:t>
            </a:r>
            <a:r>
              <a:rPr lang="en-US" sz="1400" i="1" dirty="0" err="1" smtClean="0"/>
              <a:t>T</a:t>
            </a:r>
            <a:r>
              <a:rPr lang="en-US" sz="1400" i="1" baseline="-25000" dirty="0" err="1" smtClean="0"/>
              <a:t>i</a:t>
            </a:r>
            <a:endParaRPr lang="en-US" sz="1400" i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5495827" y="595775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With </a:t>
            </a:r>
            <a:r>
              <a:rPr lang="en-US" sz="1400" i="1" dirty="0" err="1"/>
              <a:t>T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</p:txBody>
      </p:sp>
    </p:spTree>
    <p:extLst>
      <p:ext uri="{BB962C8B-B14F-4D97-AF65-F5344CB8AC3E}">
        <p14:creationId xmlns:p14="http://schemas.microsoft.com/office/powerpoint/2010/main" val="868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Formulate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local (1-ring) neighborhood</a:t>
            </a:r>
          </a:p>
          <a:p>
            <a:r>
              <a:rPr lang="en-US" dirty="0"/>
              <a:t>Linear dependence on the </a:t>
            </a:r>
            <a:r>
              <a:rPr lang="en-US" dirty="0" smtClean="0"/>
              <a:t>unknown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i="1" dirty="0" smtClean="0"/>
              <a:t>’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537713"/>
            <a:ext cx="2133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</a:t>
            </a:r>
            <a:r>
              <a:rPr lang="en-US" sz="1400" dirty="0" err="1"/>
              <a:t>Sorkine</a:t>
            </a:r>
            <a:r>
              <a:rPr lang="en-US" sz="1400" dirty="0"/>
              <a:t> et al</a:t>
            </a:r>
            <a:r>
              <a:rPr lang="en-US" sz="1400" dirty="0" smtClean="0"/>
              <a:t>.’s </a:t>
            </a:r>
            <a:r>
              <a:rPr lang="en-US" sz="1400" dirty="0" smtClean="0"/>
              <a:t>slides </a:t>
            </a:r>
            <a:endParaRPr lang="en-US" sz="1400" dirty="0"/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3379957" y="3036883"/>
            <a:ext cx="200025" cy="2200275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46282" y="3743936"/>
            <a:ext cx="2733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2000" dirty="0">
                <a:latin typeface="Arial" charset="0"/>
              </a:rPr>
              <a:t>Members of the 1-ring </a:t>
            </a:r>
          </a:p>
          <a:p>
            <a:r>
              <a:rPr lang="de-DE" sz="2000" dirty="0">
                <a:latin typeface="Arial" charset="0"/>
              </a:rPr>
              <a:t>of </a:t>
            </a:r>
            <a:r>
              <a:rPr lang="de-DE" sz="2000" i="1" dirty="0">
                <a:latin typeface="Arial" charset="0"/>
              </a:rPr>
              <a:t>i</a:t>
            </a:r>
            <a:r>
              <a:rPr lang="de-DE" sz="2000" dirty="0">
                <a:latin typeface="Arial" charset="0"/>
              </a:rPr>
              <a:t>-th vertex</a:t>
            </a:r>
            <a:endParaRPr lang="en-GB" sz="2000" dirty="0">
              <a:latin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289" y="2677171"/>
            <a:ext cx="2112445" cy="32365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116" y="2894274"/>
            <a:ext cx="1810273" cy="280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5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Formulate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  </a:t>
            </a:r>
            <a:r>
              <a:rPr lang="en-US" dirty="0"/>
              <a:t>simply by solving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537713"/>
            <a:ext cx="2133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</a:t>
            </a:r>
            <a:r>
              <a:rPr lang="en-US" sz="1400" dirty="0" err="1"/>
              <a:t>Sorkine</a:t>
            </a:r>
            <a:r>
              <a:rPr lang="en-US" sz="1400" dirty="0"/>
              <a:t> et al</a:t>
            </a:r>
            <a:r>
              <a:rPr lang="en-US" sz="1400" dirty="0" smtClean="0"/>
              <a:t>.’s </a:t>
            </a:r>
            <a:r>
              <a:rPr lang="en-US" sz="1400" dirty="0" smtClean="0"/>
              <a:t>slides 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244" y="2115047"/>
            <a:ext cx="4479706" cy="115428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5400000">
            <a:off x="4015547" y="3544456"/>
            <a:ext cx="556453" cy="37807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78" y="4197655"/>
            <a:ext cx="8323662" cy="17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29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Formulate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 the expressions </a:t>
            </a:r>
            <a:r>
              <a:rPr lang="en-US" dirty="0" smtClean="0"/>
              <a:t>for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 into </a:t>
            </a:r>
            <a:r>
              <a:rPr lang="en-US" dirty="0"/>
              <a:t>the least-squares reconstruction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537713"/>
            <a:ext cx="2133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</a:t>
            </a:r>
            <a:r>
              <a:rPr lang="en-US" sz="1400" dirty="0" err="1"/>
              <a:t>Sorkine</a:t>
            </a:r>
            <a:r>
              <a:rPr lang="en-US" sz="1400" dirty="0"/>
              <a:t> et al</a:t>
            </a:r>
            <a:r>
              <a:rPr lang="en-US" sz="1400" dirty="0" smtClean="0"/>
              <a:t>.’s </a:t>
            </a:r>
            <a:r>
              <a:rPr lang="en-US" sz="1400" dirty="0" smtClean="0"/>
              <a:t>slides 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1" y="2512649"/>
            <a:ext cx="7871712" cy="1274098"/>
          </a:xfrm>
          <a:prstGeom prst="rect">
            <a:avLst/>
          </a:prstGeom>
        </p:spPr>
      </p:pic>
      <p:cxnSp>
        <p:nvCxnSpPr>
          <p:cNvPr id="11" name="直接箭头连接符 5"/>
          <p:cNvCxnSpPr/>
          <p:nvPr/>
        </p:nvCxnSpPr>
        <p:spPr>
          <a:xfrm rot="5400000">
            <a:off x="4566622" y="3636322"/>
            <a:ext cx="571508" cy="32147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7"/>
          <p:cNvSpPr/>
          <p:nvPr/>
        </p:nvSpPr>
        <p:spPr>
          <a:xfrm>
            <a:off x="4905955" y="2868363"/>
            <a:ext cx="357190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515678" y="4125937"/>
            <a:ext cx="2351926" cy="70788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Arial" charset="0"/>
              </a:rPr>
              <a:t>Linear combination</a:t>
            </a:r>
          </a:p>
          <a:p>
            <a:r>
              <a:rPr lang="de-DE" sz="2000" dirty="0">
                <a:solidFill>
                  <a:srgbClr val="FF0000"/>
                </a:solidFill>
                <a:latin typeface="Arial" charset="0"/>
              </a:rPr>
              <a:t>of the </a:t>
            </a:r>
            <a:r>
              <a:rPr lang="de-DE" sz="2000" dirty="0" smtClean="0">
                <a:solidFill>
                  <a:srgbClr val="FF0000"/>
                </a:solidFill>
                <a:latin typeface="Arial" charset="0"/>
              </a:rPr>
              <a:t>unknown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Arial" charset="0"/>
              </a:rPr>
              <a:t>v</a:t>
            </a:r>
            <a:r>
              <a:rPr lang="en-US" sz="2000" i="1" baseline="-25000" dirty="0" smtClean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sz="2000" i="1" dirty="0" smtClean="0">
                <a:solidFill>
                  <a:srgbClr val="FF0000"/>
                </a:solidFill>
                <a:latin typeface="Arial" charset="0"/>
              </a:rPr>
              <a:t>’</a:t>
            </a:r>
            <a:endParaRPr lang="en-GB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4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matrix </a:t>
            </a:r>
            <a:r>
              <a:rPr lang="en-US" dirty="0" smtClean="0"/>
              <a:t>form</a:t>
            </a:r>
          </a:p>
          <a:p>
            <a:pPr lvl="1"/>
            <a:r>
              <a:rPr lang="en-US" dirty="0"/>
              <a:t>Refer to the paper for detailed implementation.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5042" y="2682196"/>
            <a:ext cx="1928813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140152" y="4560777"/>
            <a:ext cx="5038623" cy="369332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Arial" charset="0"/>
              </a:rPr>
              <a:t>This should be changed since we have </a:t>
            </a:r>
            <a:r>
              <a:rPr lang="en-US" altLang="zh-CN" i="1" dirty="0">
                <a:ea typeface="宋体" charset="-122"/>
              </a:rPr>
              <a:t>T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de-DE" dirty="0">
                <a:solidFill>
                  <a:srgbClr val="FF0000"/>
                </a:solidFill>
                <a:latin typeface="Arial" charset="0"/>
              </a:rPr>
              <a:t> now.</a:t>
            </a:r>
          </a:p>
        </p:txBody>
      </p:sp>
      <p:cxnSp>
        <p:nvCxnSpPr>
          <p:cNvPr id="7" name="直接箭头连接符 5"/>
          <p:cNvCxnSpPr/>
          <p:nvPr/>
        </p:nvCxnSpPr>
        <p:spPr>
          <a:xfrm>
            <a:off x="3687471" y="3142045"/>
            <a:ext cx="971993" cy="13774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285868" y="2731461"/>
            <a:ext cx="500066" cy="571504"/>
          </a:xfrm>
          <a:prstGeom prst="ellips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74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approximated transformation 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dirty="0"/>
              <a:t> used in the paper </a:t>
            </a:r>
            <a:r>
              <a:rPr lang="en-US" i="1" dirty="0"/>
              <a:t>Laplacian Surface Editing</a:t>
            </a:r>
            <a:r>
              <a:rPr lang="en-US" dirty="0"/>
              <a:t> cannot handle large deformations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It is normal to obtain the distorted deformation result when large deformation happens.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9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from 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smtClean="0"/>
              <a:t>early.</a:t>
            </a:r>
            <a:endParaRPr lang="en-US" dirty="0" smtClean="0"/>
          </a:p>
          <a:p>
            <a:r>
              <a:rPr lang="en-US" dirty="0" smtClean="0"/>
              <a:t>Submit your work through </a:t>
            </a:r>
            <a:r>
              <a:rPr lang="en-US" dirty="0" smtClean="0"/>
              <a:t>CASS.</a:t>
            </a:r>
            <a:endParaRPr lang="en-US" dirty="0" smtClean="0"/>
          </a:p>
          <a:p>
            <a:pPr lvl="1"/>
            <a:r>
              <a:rPr lang="en-US" dirty="0" smtClean="0"/>
              <a:t>Last submissions through emails will NOT be graded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need </a:t>
            </a:r>
            <a:r>
              <a:rPr lang="en-US" dirty="0"/>
              <a:t>to include </a:t>
            </a:r>
            <a:r>
              <a:rPr lang="en-US" dirty="0" smtClean="0"/>
              <a:t>folders, like </a:t>
            </a:r>
            <a:r>
              <a:rPr lang="en-US" dirty="0"/>
              <a:t>“</a:t>
            </a:r>
            <a:r>
              <a:rPr lang="en-US" i="1" dirty="0"/>
              <a:t>data</a:t>
            </a:r>
            <a:r>
              <a:rPr lang="en-US" dirty="0"/>
              <a:t>”, “</a:t>
            </a:r>
            <a:r>
              <a:rPr lang="en-US" i="1" dirty="0"/>
              <a:t>include</a:t>
            </a:r>
            <a:r>
              <a:rPr lang="en-US" dirty="0" smtClean="0"/>
              <a:t>”, or files generated by </a:t>
            </a:r>
            <a:r>
              <a:rPr lang="en-US" dirty="0" err="1" smtClean="0"/>
              <a:t>Cmake</a:t>
            </a:r>
            <a:r>
              <a:rPr lang="en-US" dirty="0" smtClean="0"/>
              <a:t> in your zipped file. </a:t>
            </a:r>
          </a:p>
          <a:p>
            <a:pPr lvl="1"/>
            <a:r>
              <a:rPr lang="en-US" dirty="0" smtClean="0"/>
              <a:t>Please </a:t>
            </a:r>
            <a:r>
              <a:rPr lang="en-US" b="1" dirty="0" smtClean="0"/>
              <a:t>do</a:t>
            </a:r>
            <a:r>
              <a:rPr lang="en-US" dirty="0" smtClean="0"/>
              <a:t> </a:t>
            </a:r>
            <a:r>
              <a:rPr lang="en-US" dirty="0"/>
              <a:t>include </a:t>
            </a:r>
            <a:r>
              <a:rPr lang="en-US" dirty="0" smtClean="0"/>
              <a:t>the folder </a:t>
            </a:r>
            <a:r>
              <a:rPr lang="en-US" dirty="0"/>
              <a:t>“</a:t>
            </a:r>
            <a:r>
              <a:rPr lang="en-US" b="1" i="1" dirty="0" err="1"/>
              <a:t>src</a:t>
            </a:r>
            <a:r>
              <a:rPr lang="en-US" dirty="0" smtClean="0"/>
              <a:t>”.</a:t>
            </a:r>
            <a:endParaRPr lang="en-US" dirty="0" smtClean="0"/>
          </a:p>
          <a:p>
            <a:r>
              <a:rPr lang="en-US" dirty="0" smtClean="0"/>
              <a:t>The exact deadline in CASS is </a:t>
            </a:r>
            <a:r>
              <a:rPr lang="en-US" b="1" dirty="0" smtClean="0"/>
              <a:t>23:55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Please do not </a:t>
            </a:r>
            <a:r>
              <a:rPr lang="en-US" dirty="0" smtClean="0"/>
              <a:t>wait until the </a:t>
            </a:r>
            <a:r>
              <a:rPr lang="en-US" dirty="0" smtClean="0"/>
              <a:t>last minute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 NOT copy solutions from others.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Laplacian Surface Editing: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Implement the naïve editing scheme</a:t>
                </a:r>
                <a:r>
                  <a:rPr lang="en-US" sz="3200" dirty="0"/>
                  <a:t>:</a:t>
                </a:r>
              </a:p>
              <a:p>
                <a:pPr lvl="1"/>
                <a:r>
                  <a:rPr lang="en-US" sz="2800" dirty="0"/>
                  <a:t>Without considering the local rotations of the Laplacian </a:t>
                </a:r>
                <a:r>
                  <a:rPr lang="en-US" sz="2800" dirty="0" smtClean="0"/>
                  <a:t>vectors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Extra Credits: implement the editing </a:t>
                </a:r>
                <a:r>
                  <a:rPr lang="en-US" dirty="0" smtClean="0"/>
                  <a:t>technique </a:t>
                </a:r>
                <a:r>
                  <a:rPr lang="en-US" b="1" dirty="0" smtClean="0"/>
                  <a:t>with</a:t>
                </a:r>
                <a:r>
                  <a:rPr lang="en-US" dirty="0" smtClean="0"/>
                  <a:t> </a:t>
                </a:r>
                <a:r>
                  <a:rPr lang="en-US" dirty="0"/>
                  <a:t>local </a:t>
                </a:r>
                <a:r>
                  <a:rPr lang="en-US" dirty="0" smtClean="0"/>
                  <a:t>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94" y="4373300"/>
            <a:ext cx="2568848" cy="2348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89" y="4373300"/>
            <a:ext cx="2568848" cy="234817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157089" y="5257801"/>
            <a:ext cx="556453" cy="37807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Corresponding </a:t>
            </a:r>
            <a:r>
              <a:rPr lang="en-US" sz="3200" dirty="0" smtClean="0"/>
              <a:t>functions </a:t>
            </a:r>
            <a:r>
              <a:rPr lang="en-US" sz="3200" dirty="0"/>
              <a:t>in the code</a:t>
            </a:r>
            <a:r>
              <a:rPr lang="en-US" sz="3200" dirty="0" smtClean="0"/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Deformer::</a:t>
            </a:r>
            <a:r>
              <a:rPr lang="en-US" dirty="0" err="1">
                <a:solidFill>
                  <a:srgbClr val="FF0000"/>
                </a:solidFill>
              </a:rPr>
              <a:t>buildSystemMat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Deformer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smtClean="0">
                <a:solidFill>
                  <a:srgbClr val="FF0000"/>
                </a:solidFill>
              </a:rPr>
              <a:t>deform()</a:t>
            </a:r>
          </a:p>
          <a:p>
            <a:pPr lvl="1"/>
            <a:r>
              <a:rPr lang="en-US" sz="1800" dirty="0" smtClean="0"/>
              <a:t>(Note: you may need to add new member variables to Deformer)</a:t>
            </a:r>
          </a:p>
          <a:p>
            <a:pPr marL="0" indent="0">
              <a:buNone/>
            </a:pPr>
            <a:r>
              <a:rPr lang="en-US" dirty="0" smtClean="0"/>
              <a:t>Reference:</a:t>
            </a:r>
          </a:p>
          <a:p>
            <a:pPr lvl="1"/>
            <a:r>
              <a:rPr lang="en-US" dirty="0">
                <a:hlinkClick r:id="rId2"/>
              </a:rPr>
              <a:t>http://igl.ethz.ch/projects/Laplacian-mesh-processing/Laplacian-mesh-editing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Laplacian editing</a:t>
            </a:r>
          </a:p>
          <a:p>
            <a:pPr lvl="1"/>
            <a:r>
              <a:rPr lang="en-US" dirty="0"/>
              <a:t>Reconstruct the surface w.r.t. the moved handles</a:t>
            </a:r>
          </a:p>
          <a:p>
            <a:pPr lvl="1"/>
            <a:r>
              <a:rPr lang="en-US" dirty="0"/>
              <a:t>Preserve surface details (i.e., Laplacian vectors)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30414" y="6227508"/>
            <a:ext cx="2683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Images </a:t>
            </a:r>
            <a:r>
              <a:rPr lang="en-US" sz="1400" dirty="0"/>
              <a:t>from </a:t>
            </a:r>
            <a:r>
              <a:rPr lang="en-US" sz="1400" dirty="0" err="1"/>
              <a:t>Sorkine</a:t>
            </a:r>
            <a:r>
              <a:rPr lang="en-US" sz="1400" dirty="0"/>
              <a:t> et al</a:t>
            </a:r>
            <a:r>
              <a:rPr lang="en-US" sz="1400" dirty="0" smtClean="0"/>
              <a:t>.’s paper 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5" y="2924487"/>
            <a:ext cx="8483248" cy="321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naïve editing scheme </a:t>
            </a:r>
            <a:r>
              <a:rPr lang="en-US" dirty="0" smtClean="0"/>
              <a:t>is modeled </a:t>
            </a:r>
            <a:r>
              <a:rPr lang="en-US" dirty="0"/>
              <a:t>as an optimization problem with </a:t>
            </a:r>
            <a:r>
              <a:rPr lang="en-US" dirty="0" smtClean="0"/>
              <a:t>constraints.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对象 5"/>
          <p:cNvGraphicFramePr>
            <a:graphicFrameLocks noChangeAspect="1"/>
          </p:cNvGraphicFramePr>
          <p:nvPr/>
        </p:nvGraphicFramePr>
        <p:xfrm>
          <a:off x="1500166" y="2857496"/>
          <a:ext cx="6139700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公式" r:id="rId3" imgW="2806700" imgH="457200" progId="Equation.3">
                  <p:embed/>
                </p:oleObj>
              </mc:Choice>
              <mc:Fallback>
                <p:oleObj name="公式" r:id="rId3" imgW="2806700" imgH="457200" progId="Equation.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2857496"/>
                        <a:ext cx="6139700" cy="1000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71472" y="4286256"/>
            <a:ext cx="2121093" cy="369332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Arial" charset="0"/>
              </a:rPr>
              <a:t>Unknown positions</a:t>
            </a:r>
          </a:p>
        </p:txBody>
      </p:sp>
      <p:cxnSp>
        <p:nvCxnSpPr>
          <p:cNvPr id="7" name="直接箭头连接符 9"/>
          <p:cNvCxnSpPr/>
          <p:nvPr/>
        </p:nvCxnSpPr>
        <p:spPr>
          <a:xfrm rot="5400000">
            <a:off x="1250927" y="3821115"/>
            <a:ext cx="78581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491880" y="4286256"/>
            <a:ext cx="2839239" cy="369332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Arial" charset="0"/>
              </a:rPr>
              <a:t>Original Laplacian vectors</a:t>
            </a:r>
          </a:p>
        </p:txBody>
      </p:sp>
      <p:cxnSp>
        <p:nvCxnSpPr>
          <p:cNvPr id="9" name="直接箭头连接符 14"/>
          <p:cNvCxnSpPr/>
          <p:nvPr/>
        </p:nvCxnSpPr>
        <p:spPr>
          <a:xfrm rot="5400000">
            <a:off x="4608513" y="3821115"/>
            <a:ext cx="78581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444208" y="4286256"/>
            <a:ext cx="2313454" cy="369332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Arial" charset="0"/>
              </a:rPr>
              <a:t>New vertex positions</a:t>
            </a:r>
          </a:p>
        </p:txBody>
      </p:sp>
      <p:cxnSp>
        <p:nvCxnSpPr>
          <p:cNvPr id="11" name="直接箭头连接符 16"/>
          <p:cNvCxnSpPr/>
          <p:nvPr/>
        </p:nvCxnSpPr>
        <p:spPr>
          <a:xfrm rot="5400000">
            <a:off x="6537339" y="3892553"/>
            <a:ext cx="78581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205763" y="2357430"/>
            <a:ext cx="2723823" cy="369332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Arial" charset="0"/>
              </a:rPr>
              <a:t>Constraints, i.e., handles</a:t>
            </a:r>
          </a:p>
        </p:txBody>
      </p:sp>
      <p:cxnSp>
        <p:nvCxnSpPr>
          <p:cNvPr id="13" name="直接箭头连接符 18"/>
          <p:cNvCxnSpPr/>
          <p:nvPr/>
        </p:nvCxnSpPr>
        <p:spPr>
          <a:xfrm rot="5400000" flipH="1" flipV="1">
            <a:off x="5893603" y="2964653"/>
            <a:ext cx="857256" cy="5000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643307" y="3143249"/>
            <a:ext cx="1500198" cy="36933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de-DE" dirty="0">
              <a:solidFill>
                <a:srgbClr val="0000FF"/>
              </a:solidFill>
              <a:latin typeface="Arial" charset="0"/>
            </a:endParaRPr>
          </a:p>
        </p:txBody>
      </p:sp>
      <p:cxnSp>
        <p:nvCxnSpPr>
          <p:cNvPr id="15" name="直接箭头连接符 24"/>
          <p:cNvCxnSpPr/>
          <p:nvPr/>
        </p:nvCxnSpPr>
        <p:spPr>
          <a:xfrm rot="5400000">
            <a:off x="2286217" y="4000271"/>
            <a:ext cx="2071702" cy="1214912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785918" y="5643578"/>
            <a:ext cx="1857388" cy="36933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Arial" charset="0"/>
              </a:rPr>
              <a:t>Preserve details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072198" y="3143248"/>
            <a:ext cx="1428760" cy="36933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de-DE" dirty="0">
              <a:solidFill>
                <a:srgbClr val="0000FF"/>
              </a:solidFill>
              <a:latin typeface="Arial" charset="0"/>
            </a:endParaRPr>
          </a:p>
        </p:txBody>
      </p:sp>
      <p:cxnSp>
        <p:nvCxnSpPr>
          <p:cNvPr id="18" name="直接箭头连接符 30"/>
          <p:cNvCxnSpPr>
            <a:endCxn id="19" idx="0"/>
          </p:cNvCxnSpPr>
          <p:nvPr/>
        </p:nvCxnSpPr>
        <p:spPr>
          <a:xfrm rot="5400000">
            <a:off x="5304243" y="4589865"/>
            <a:ext cx="2071701" cy="35723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072066" y="5643577"/>
            <a:ext cx="2500330" cy="36933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Arial" charset="0"/>
              </a:rPr>
              <a:t>Constrain the handles</a:t>
            </a:r>
          </a:p>
        </p:txBody>
      </p:sp>
    </p:spTree>
    <p:extLst>
      <p:ext uri="{BB962C8B-B14F-4D97-AF65-F5344CB8AC3E}">
        <p14:creationId xmlns:p14="http://schemas.microsoft.com/office/powerpoint/2010/main" val="196959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Least-squares </a:t>
            </a:r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simplest case</a:t>
            </a:r>
          </a:p>
          <a:p>
            <a:pPr lvl="1"/>
            <a:r>
              <a:rPr lang="en-US" dirty="0"/>
              <a:t>One point as handle</a:t>
            </a:r>
          </a:p>
          <a:p>
            <a:pPr lvl="1"/>
            <a:r>
              <a:rPr lang="en-US" dirty="0"/>
              <a:t>One point fixed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1887" y="4530245"/>
            <a:ext cx="2511425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3985" y="1601287"/>
            <a:ext cx="1941513" cy="401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019867"/>
              </p:ext>
            </p:extLst>
          </p:nvPr>
        </p:nvGraphicFramePr>
        <p:xfrm>
          <a:off x="1170449" y="3387237"/>
          <a:ext cx="4824673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公式" r:id="rId5" imgW="2806700" imgH="457200" progId="Equation.3">
                  <p:embed/>
                </p:oleObj>
              </mc:Choice>
              <mc:Fallback>
                <p:oleObj name="公式" r:id="rId5" imgW="2806700" imgH="457200" progId="Equation.3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449" y="3387237"/>
                        <a:ext cx="4824673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21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Least-squares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solve the linear system?</a:t>
            </a:r>
          </a:p>
          <a:p>
            <a:pPr lvl="1"/>
            <a:r>
              <a:rPr lang="en-US" dirty="0"/>
              <a:t>In least-squares sense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076" y="2884972"/>
            <a:ext cx="1928813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945998" y="2701819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A</a:t>
            </a:r>
            <a:r>
              <a:rPr lang="en-US" sz="2800" dirty="0" smtClean="0"/>
              <a:t>  </a:t>
            </a:r>
            <a:r>
              <a:rPr lang="en-US" sz="2800" b="1" dirty="0" smtClean="0">
                <a:solidFill>
                  <a:srgbClr val="0070C0"/>
                </a:solidFill>
              </a:rPr>
              <a:t>x</a:t>
            </a:r>
            <a:r>
              <a:rPr lang="en-US" sz="2800" dirty="0" smtClean="0"/>
              <a:t>  =  </a:t>
            </a:r>
            <a:r>
              <a:rPr lang="en-US" sz="2800" b="1" dirty="0" smtClean="0">
                <a:solidFill>
                  <a:srgbClr val="C00000"/>
                </a:solidFill>
              </a:rPr>
              <a:t>b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015547" y="3414074"/>
            <a:ext cx="556453" cy="37807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0" y="3341499"/>
            <a:ext cx="2101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A</a:t>
            </a:r>
            <a:r>
              <a:rPr lang="en-US" sz="2800" b="1" baseline="30000" dirty="0" smtClean="0">
                <a:solidFill>
                  <a:srgbClr val="00B050"/>
                </a:solidFill>
              </a:rPr>
              <a:t>T</a:t>
            </a:r>
            <a:r>
              <a:rPr lang="en-US" sz="2800" b="1" dirty="0" smtClean="0">
                <a:solidFill>
                  <a:srgbClr val="00B050"/>
                </a:solidFill>
              </a:rPr>
              <a:t> A</a:t>
            </a:r>
            <a:r>
              <a:rPr lang="en-US" sz="2800" dirty="0" smtClean="0"/>
              <a:t>  </a:t>
            </a:r>
            <a:r>
              <a:rPr lang="en-US" sz="2800" b="1" dirty="0" smtClean="0">
                <a:solidFill>
                  <a:srgbClr val="0070C0"/>
                </a:solidFill>
              </a:rPr>
              <a:t>x</a:t>
            </a:r>
            <a:r>
              <a:rPr lang="en-US" sz="2800" dirty="0" smtClean="0"/>
              <a:t>  = </a:t>
            </a:r>
            <a:r>
              <a:rPr lang="en-US" sz="2800" b="1" dirty="0">
                <a:solidFill>
                  <a:srgbClr val="00B050"/>
                </a:solidFill>
              </a:rPr>
              <a:t>A</a:t>
            </a:r>
            <a:r>
              <a:rPr lang="en-US" sz="2800" b="1" baseline="30000" dirty="0">
                <a:solidFill>
                  <a:srgbClr val="00B050"/>
                </a:solidFill>
              </a:rPr>
              <a:t>T </a:t>
            </a:r>
            <a:r>
              <a:rPr lang="en-US" sz="2800" b="1" dirty="0" smtClean="0">
                <a:solidFill>
                  <a:srgbClr val="C00000"/>
                </a:solidFill>
              </a:rPr>
              <a:t>b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4888343" y="3567367"/>
            <a:ext cx="146185" cy="711779"/>
          </a:xfrm>
          <a:prstGeom prst="leftBrace">
            <a:avLst>
              <a:gd name="adj1" fmla="val 33892"/>
              <a:gd name="adj2" fmla="val 4642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15547" y="4152070"/>
            <a:ext cx="1804807" cy="1354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Pre-factorize it.</a:t>
            </a:r>
          </a:p>
          <a:p>
            <a:endParaRPr lang="en-US" sz="1100" dirty="0" smtClean="0"/>
          </a:p>
          <a:p>
            <a:r>
              <a:rPr lang="en-US" sz="1100" dirty="0" smtClean="0"/>
              <a:t>Corresponding </a:t>
            </a:r>
            <a:r>
              <a:rPr lang="en-US" sz="1100" dirty="0"/>
              <a:t>to code</a:t>
            </a:r>
          </a:p>
          <a:p>
            <a:r>
              <a:rPr lang="en-US" sz="1100" dirty="0"/>
              <a:t>“</a:t>
            </a:r>
            <a:r>
              <a:rPr lang="en-US" sz="1100" i="1" dirty="0" err="1" smtClean="0"/>
              <a:t>mCholeskySolver</a:t>
            </a:r>
            <a:r>
              <a:rPr lang="en-US" sz="1100" i="1" dirty="0" smtClean="0"/>
              <a:t>-&gt;</a:t>
            </a:r>
          </a:p>
          <a:p>
            <a:r>
              <a:rPr lang="en-US" sz="1100" i="1" dirty="0" smtClean="0"/>
              <a:t>compute(</a:t>
            </a:r>
            <a:r>
              <a:rPr lang="en-US" sz="1100" i="1" dirty="0" err="1" smtClean="0"/>
              <a:t>systemMat</a:t>
            </a:r>
            <a:r>
              <a:rPr lang="en-US" sz="1100" i="1" dirty="0"/>
              <a:t>);</a:t>
            </a:r>
            <a:r>
              <a:rPr lang="en-US" sz="1100" dirty="0"/>
              <a:t>”</a:t>
            </a:r>
          </a:p>
          <a:p>
            <a:r>
              <a:rPr lang="en-US" sz="1100" dirty="0"/>
              <a:t>in </a:t>
            </a:r>
            <a:r>
              <a:rPr lang="en-US" sz="1100" i="1" dirty="0"/>
              <a:t>Deformer::</a:t>
            </a:r>
            <a:r>
              <a:rPr lang="en-US" sz="1100" i="1" dirty="0" err="1" smtClean="0"/>
              <a:t>buildSystemMat</a:t>
            </a:r>
            <a:r>
              <a:rPr lang="en-US" sz="1100" dirty="0"/>
              <a:t>.</a:t>
            </a:r>
          </a:p>
        </p:txBody>
      </p:sp>
      <p:sp>
        <p:nvSpPr>
          <p:cNvPr id="17" name="Left Brace 16"/>
          <p:cNvSpPr/>
          <p:nvPr/>
        </p:nvSpPr>
        <p:spPr>
          <a:xfrm rot="16200000">
            <a:off x="6303106" y="3580348"/>
            <a:ext cx="146185" cy="762962"/>
          </a:xfrm>
          <a:prstGeom prst="leftBrace">
            <a:avLst>
              <a:gd name="adj1" fmla="val 33892"/>
              <a:gd name="adj2" fmla="val 4642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45290" y="4138519"/>
            <a:ext cx="2570060" cy="1261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Recompute</a:t>
            </a:r>
            <a:r>
              <a:rPr lang="en-US" sz="1600" dirty="0" smtClean="0"/>
              <a:t> it when handles move.</a:t>
            </a:r>
          </a:p>
          <a:p>
            <a:endParaRPr lang="en-US" sz="1100" dirty="0"/>
          </a:p>
          <a:p>
            <a:r>
              <a:rPr lang="en-US" sz="1100" dirty="0" smtClean="0"/>
              <a:t>Call, for example,</a:t>
            </a:r>
          </a:p>
          <a:p>
            <a:r>
              <a:rPr lang="en-US" sz="1100" dirty="0" smtClean="0"/>
              <a:t>“</a:t>
            </a:r>
            <a:r>
              <a:rPr lang="en-US" sz="1100" i="1" dirty="0" err="1" smtClean="0"/>
              <a:t>mCholeskySolver</a:t>
            </a:r>
            <a:r>
              <a:rPr lang="en-US" sz="1100" i="1" dirty="0" smtClean="0"/>
              <a:t>-</a:t>
            </a:r>
            <a:r>
              <a:rPr lang="en-US" sz="1100" i="1" dirty="0"/>
              <a:t>&gt;</a:t>
            </a:r>
            <a:r>
              <a:rPr lang="en-US" sz="1100" i="1" dirty="0" smtClean="0"/>
              <a:t>solve(</a:t>
            </a:r>
            <a:r>
              <a:rPr lang="en-US" sz="1100" dirty="0" err="1" smtClean="0"/>
              <a:t>A</a:t>
            </a:r>
            <a:r>
              <a:rPr lang="en-US" sz="1100" baseline="30000" dirty="0" err="1" smtClean="0"/>
              <a:t>T</a:t>
            </a:r>
            <a:r>
              <a:rPr lang="en-US" sz="1100" dirty="0" err="1" smtClean="0"/>
              <a:t>b</a:t>
            </a:r>
            <a:r>
              <a:rPr lang="en-US" sz="1100" i="1" dirty="0" smtClean="0"/>
              <a:t>)</a:t>
            </a:r>
            <a:r>
              <a:rPr lang="en-US" sz="1100" dirty="0" smtClean="0"/>
              <a:t>” to obtain </a:t>
            </a:r>
            <a:r>
              <a:rPr lang="en-US" sz="1100" dirty="0"/>
              <a:t>x </a:t>
            </a:r>
            <a:r>
              <a:rPr lang="en-US" sz="1100" dirty="0" smtClean="0"/>
              <a:t>efficiently in </a:t>
            </a:r>
            <a:r>
              <a:rPr lang="en-US" sz="1100" i="1" dirty="0" smtClean="0"/>
              <a:t>Deformer</a:t>
            </a:r>
            <a:r>
              <a:rPr lang="en-US" sz="1100" i="1" dirty="0"/>
              <a:t>::</a:t>
            </a:r>
            <a:r>
              <a:rPr lang="en-US" sz="1100" i="1" dirty="0" smtClean="0"/>
              <a:t>deform</a:t>
            </a:r>
            <a:r>
              <a:rPr lang="en-US" sz="11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70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0" r="62317" b="31113"/>
          <a:stretch/>
        </p:blipFill>
        <p:spPr>
          <a:xfrm>
            <a:off x="2800471" y="3023774"/>
            <a:ext cx="2932114" cy="1345223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5971353" y="3023774"/>
            <a:ext cx="2057401" cy="898071"/>
          </a:xfrm>
          <a:prstGeom prst="wedgeRectCallout">
            <a:avLst>
              <a:gd name="adj1" fmla="val -65322"/>
              <a:gd name="adj2" fmla="val 199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Handle mode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2685831" y="4579016"/>
            <a:ext cx="2334576" cy="693964"/>
          </a:xfrm>
          <a:prstGeom prst="wedgeRectCallout">
            <a:avLst>
              <a:gd name="adj1" fmla="val -19752"/>
              <a:gd name="adj2" fmla="val -11018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Build system matrix and pre-factorize 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Mesh editing process:</a:t>
            </a:r>
          </a:p>
          <a:p>
            <a:pPr lvl="1"/>
            <a:r>
              <a:rPr lang="en-US" dirty="0" smtClean="0"/>
              <a:t>First, switch handle mode to “Add”</a:t>
            </a:r>
          </a:p>
          <a:p>
            <a:pPr lvl="1"/>
            <a:r>
              <a:rPr lang="en-US" dirty="0" smtClean="0"/>
              <a:t>Second, use right mouse button to </a:t>
            </a:r>
            <a:r>
              <a:rPr lang="en-US" dirty="0" err="1" smtClean="0"/>
              <a:t>drag&amp;release</a:t>
            </a:r>
            <a:r>
              <a:rPr lang="en-US" dirty="0" smtClean="0"/>
              <a:t> </a:t>
            </a:r>
            <a:r>
              <a:rPr lang="en-US" dirty="0" smtClean="0"/>
              <a:t>a rectangle over a mesh region as </a:t>
            </a:r>
            <a:r>
              <a:rPr lang="en-US" dirty="0" smtClean="0"/>
              <a:t>handles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06" y="2949414"/>
            <a:ext cx="4093974" cy="3487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" y="2949414"/>
            <a:ext cx="4098985" cy="350267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249402" y="4415977"/>
            <a:ext cx="556453" cy="37807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8992" y="4867526"/>
            <a:ext cx="1055040" cy="24394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76507" y="4327071"/>
            <a:ext cx="449036" cy="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554</Words>
  <Application>Microsoft Office PowerPoint</Application>
  <PresentationFormat>On-screen Show (4:3)</PresentationFormat>
  <Paragraphs>115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等线</vt:lpstr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公式</vt:lpstr>
      <vt:lpstr>COMP 5411  Programming Assignment 2 </vt:lpstr>
      <vt:lpstr>Tasks</vt:lpstr>
      <vt:lpstr>Tasks</vt:lpstr>
      <vt:lpstr>Problem Definition</vt:lpstr>
      <vt:lpstr>Mathematic Model</vt:lpstr>
      <vt:lpstr>Least-squares Solution</vt:lpstr>
      <vt:lpstr>Least-squares Solution</vt:lpstr>
      <vt:lpstr>Mesh Viewer</vt:lpstr>
      <vt:lpstr>Mesh Viewer</vt:lpstr>
      <vt:lpstr>Mesh Viewer</vt:lpstr>
      <vt:lpstr>Mesh Viewer</vt:lpstr>
      <vt:lpstr>Extra Credit</vt:lpstr>
      <vt:lpstr>Formulate Ti </vt:lpstr>
      <vt:lpstr>Formulate Ti </vt:lpstr>
      <vt:lpstr>Formulate Ti </vt:lpstr>
      <vt:lpstr>Integrate Ti </vt:lpstr>
      <vt:lpstr>Implementation Issue</vt:lpstr>
      <vt:lpstr>Some Notes from Assignment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Lei</dc:creator>
  <cp:lastModifiedBy>LI Lei</cp:lastModifiedBy>
  <cp:revision>138</cp:revision>
  <dcterms:created xsi:type="dcterms:W3CDTF">2017-09-12T07:59:28Z</dcterms:created>
  <dcterms:modified xsi:type="dcterms:W3CDTF">2017-10-08T15:31:34Z</dcterms:modified>
</cp:coreProperties>
</file>