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1" r:id="rId7"/>
    <p:sldId id="264" r:id="rId8"/>
    <p:sldId id="265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F61F4-76E6-4815-97CB-0970530FDA2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80D39-DE42-4F6F-B42F-4B42EF0A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E8DE-43FE-40D6-A530-7A5DFF5C00D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DD22-ADA0-4971-B8CC-B7AAE4A7C18B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C897-8E8F-4607-BF42-0362149ADFF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65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0910"/>
            <a:ext cx="7886700" cy="48660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76A3-E6F4-4C60-B8B8-7AD4CD96C47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73345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C081-C8DE-4756-8194-84E44FD03085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B12-3D22-4E49-AB81-F4F164F0E439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C721-2C5F-4F7F-B0BA-470DB62BB4FB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1394-CE57-4CDF-A4A1-6CFDEA00B485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065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73345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ACF9-C3DC-46F6-B739-05D48D73F850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42E9-058C-4D47-B930-906CD98D895E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C235-9099-4F02-B934-D419D4CF677A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825-64A8-4D90-A770-6DA80FC7FB83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38D8-D975-4745-96E1-2DCEF43D4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dox/" TargetMode="External"/><Relationship Id="rId2" Type="http://schemas.openxmlformats.org/officeDocument/2006/relationships/hyperlink" Target="http://eigen.tuxfamil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01" y="1948643"/>
            <a:ext cx="8613321" cy="2187347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COMP 5411</a:t>
            </a:r>
            <a:br>
              <a:rPr lang="en-US" sz="4800" b="1" dirty="0" smtClean="0"/>
            </a:br>
            <a:r>
              <a:rPr lang="en-US" sz="2800" b="1" dirty="0" smtClean="0"/>
              <a:t>Getting started with Programming</a:t>
            </a:r>
            <a:br>
              <a:rPr lang="en-US" sz="2800" b="1" dirty="0" smtClean="0"/>
            </a:br>
            <a:r>
              <a:rPr lang="en-US" sz="2800" b="1" dirty="0" smtClean="0"/>
              <a:t>No need to submit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only need to use the commands outlined by the red rectangle at this moment.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278835"/>
            <a:ext cx="5094514" cy="43365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1457" y="2449286"/>
            <a:ext cx="1559379" cy="1289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14" b="64103"/>
          <a:stretch/>
        </p:blipFill>
        <p:spPr>
          <a:xfrm>
            <a:off x="3331411" y="2368899"/>
            <a:ext cx="3052433" cy="2461846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1110343" y="2490107"/>
            <a:ext cx="2057401" cy="898071"/>
          </a:xfrm>
          <a:prstGeom prst="wedgeRectCallout">
            <a:avLst>
              <a:gd name="adj1" fmla="val 71186"/>
              <a:gd name="adj2" fmla="val 471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a mesh from folder named </a:t>
            </a:r>
            <a:r>
              <a:rPr lang="en-US" b="1" i="1" dirty="0" smtClean="0">
                <a:solidFill>
                  <a:schemeClr val="tx1"/>
                </a:solidFill>
              </a:rPr>
              <a:t>data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110343" y="3483429"/>
            <a:ext cx="2057401" cy="693964"/>
          </a:xfrm>
          <a:prstGeom prst="wedgeRectCallout">
            <a:avLst>
              <a:gd name="adj1" fmla="val 69208"/>
              <a:gd name="adj2" fmla="val 27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Shading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477862" y="5091113"/>
            <a:ext cx="2114673" cy="693964"/>
          </a:xfrm>
          <a:prstGeom prst="wedgeRectCallout">
            <a:avLst>
              <a:gd name="adj1" fmla="val -21637"/>
              <a:gd name="adj2" fmla="val -1607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mesh edges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/>
              <a:t>Eigen</a:t>
            </a:r>
            <a:r>
              <a:rPr lang="en-US" dirty="0"/>
              <a:t> as a </a:t>
            </a:r>
            <a:r>
              <a:rPr lang="en-US" dirty="0" smtClean="0"/>
              <a:t>C++ </a:t>
            </a:r>
            <a:r>
              <a:rPr lang="en-US" dirty="0"/>
              <a:t>linear algebra library for its functionality and data structures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E.g. use </a:t>
            </a:r>
            <a:r>
              <a:rPr lang="en-US" dirty="0">
                <a:solidFill>
                  <a:srgbClr val="C00000"/>
                </a:solidFill>
              </a:rPr>
              <a:t>Eigen::</a:t>
            </a:r>
            <a:r>
              <a:rPr lang="en-US" dirty="0" smtClean="0">
                <a:solidFill>
                  <a:srgbClr val="C00000"/>
                </a:solidFill>
              </a:rPr>
              <a:t>Vector3f </a:t>
            </a:r>
            <a:r>
              <a:rPr lang="en-US" dirty="0"/>
              <a:t>to represent the 3D position of a vertex</a:t>
            </a:r>
            <a:r>
              <a:rPr lang="en-US" dirty="0" smtClean="0"/>
              <a:t>.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>
                <a:hlinkClick r:id="rId2"/>
              </a:rPr>
              <a:t>http://eigen.tuxfamily.org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://eigen.tuxfamily.org/dox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8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Compute some statistics for a mesh:</a:t>
            </a:r>
          </a:p>
          <a:p>
            <a:pPr lvl="1"/>
            <a:r>
              <a:rPr lang="en-US" dirty="0" smtClean="0"/>
              <a:t>Number of vertices</a:t>
            </a:r>
          </a:p>
          <a:p>
            <a:pPr lvl="1"/>
            <a:r>
              <a:rPr lang="en-US" dirty="0" smtClean="0"/>
              <a:t>Number of half-edges</a:t>
            </a:r>
          </a:p>
          <a:p>
            <a:pPr lvl="1"/>
            <a:r>
              <a:rPr lang="en-US" dirty="0" smtClean="0"/>
              <a:t>Number of faces</a:t>
            </a:r>
          </a:p>
          <a:p>
            <a:pPr lvl="1"/>
            <a:r>
              <a:rPr lang="en-US" dirty="0" smtClean="0"/>
              <a:t>Number of boundary loops</a:t>
            </a:r>
          </a:p>
          <a:p>
            <a:pPr lvl="1"/>
            <a:r>
              <a:rPr lang="en-US" dirty="0" smtClean="0"/>
              <a:t>Number of connected components</a:t>
            </a:r>
          </a:p>
          <a:p>
            <a:pPr lvl="1"/>
            <a:r>
              <a:rPr lang="en-US" dirty="0" smtClean="0"/>
              <a:t>Number of genus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Compute some statistics for a mesh:</a:t>
            </a:r>
          </a:p>
          <a:p>
            <a:pPr lvl="1"/>
            <a:r>
              <a:rPr lang="en-US" dirty="0" smtClean="0"/>
              <a:t>Corresponding functions in the code: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Mesh::collectMeshStats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Mesh::</a:t>
            </a:r>
            <a:r>
              <a:rPr lang="en-US" dirty="0" err="1">
                <a:solidFill>
                  <a:srgbClr val="C00000"/>
                </a:solidFill>
              </a:rPr>
              <a:t>countBoundaryLoops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Mesh::</a:t>
            </a:r>
            <a:r>
              <a:rPr lang="en-US" dirty="0" err="1">
                <a:solidFill>
                  <a:srgbClr val="C00000"/>
                </a:solidFill>
              </a:rPr>
              <a:t>countConnectedComponents</a:t>
            </a:r>
            <a:r>
              <a:rPr lang="en-US" dirty="0">
                <a:solidFill>
                  <a:srgbClr val="C00000"/>
                </a:solidFill>
              </a:rPr>
              <a:t>()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07" y="3168061"/>
            <a:ext cx="3613639" cy="36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Compute each vertex normal for smooth shading:</a:t>
            </a:r>
          </a:p>
          <a:p>
            <a:pPr lvl="1"/>
            <a:r>
              <a:rPr lang="en-US" dirty="0"/>
              <a:t>Corresponding functions in the code: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Mesh::</a:t>
            </a:r>
            <a:r>
              <a:rPr lang="en-US" dirty="0" err="1">
                <a:solidFill>
                  <a:srgbClr val="C00000"/>
                </a:solidFill>
              </a:rPr>
              <a:t>computeVertexNormals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2" y="2658087"/>
            <a:ext cx="3980378" cy="3698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68" y="2658086"/>
            <a:ext cx="3980378" cy="369826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56745" y="4318183"/>
            <a:ext cx="556453" cy="3780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Half-edge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class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HEdge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private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C00000"/>
                </a:solidFill>
              </a:rPr>
              <a:t>Hedge</a:t>
            </a:r>
            <a:r>
              <a:rPr lang="en-US" sz="1800" dirty="0" smtClean="0"/>
              <a:t> *</a:t>
            </a:r>
            <a:r>
              <a:rPr lang="en-US" sz="1800" dirty="0" err="1" smtClean="0"/>
              <a:t>mTwin</a:t>
            </a:r>
            <a:r>
              <a:rPr lang="en-US" sz="1800" dirty="0" smtClean="0"/>
              <a:t>, *</a:t>
            </a:r>
            <a:r>
              <a:rPr lang="en-US" sz="1800" dirty="0" err="1" smtClean="0"/>
              <a:t>mPrev</a:t>
            </a:r>
            <a:r>
              <a:rPr lang="en-US" sz="1800" dirty="0" smtClean="0"/>
              <a:t>, *</a:t>
            </a:r>
            <a:r>
              <a:rPr lang="en-US" sz="1800" dirty="0" err="1" smtClean="0"/>
              <a:t>mNext</a:t>
            </a:r>
            <a:r>
              <a:rPr lang="en-US" sz="1800" dirty="0" smtClean="0"/>
              <a:t>;  </a:t>
            </a:r>
            <a:r>
              <a:rPr lang="en-US" sz="1800" i="1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Twin/previous/next half edges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C00000"/>
                </a:solidFill>
              </a:rPr>
              <a:t>Vertex</a:t>
            </a:r>
            <a:r>
              <a:rPr lang="en-US" sz="1800" dirty="0" smtClean="0"/>
              <a:t> *</a:t>
            </a:r>
            <a:r>
              <a:rPr lang="en-US" sz="1800" dirty="0" err="1" smtClean="0"/>
              <a:t>mStart</a:t>
            </a:r>
            <a:r>
              <a:rPr lang="en-US" sz="1800" dirty="0" smtClean="0"/>
              <a:t>;                                 </a:t>
            </a:r>
            <a:r>
              <a:rPr lang="en-US" sz="1800" i="1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Start vertex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C00000"/>
                </a:solidFill>
              </a:rPr>
              <a:t>Face</a:t>
            </a:r>
            <a:r>
              <a:rPr lang="en-US" sz="1800" dirty="0" smtClean="0"/>
              <a:t> *</a:t>
            </a:r>
            <a:r>
              <a:rPr lang="en-US" sz="1800" dirty="0" err="1" smtClean="0"/>
              <a:t>mFace</a:t>
            </a:r>
            <a:r>
              <a:rPr lang="en-US" sz="1800" dirty="0" smtClean="0"/>
              <a:t>;                                     </a:t>
            </a:r>
            <a:r>
              <a:rPr lang="en-US" sz="1800" i="1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Left </a:t>
            </a:r>
            <a:r>
              <a:rPr lang="en-US" sz="1800" i="1" dirty="0" smtClean="0">
                <a:solidFill>
                  <a:schemeClr val="bg2">
                    <a:lumMod val="50000"/>
                  </a:schemeClr>
                </a:solidFill>
              </a:rPr>
              <a:t>face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public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08" y="4400551"/>
            <a:ext cx="22860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92" y="4285154"/>
            <a:ext cx="2935288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4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Half-edge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useful classes implemented for you: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OneRingHEdge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OneRingVertex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Visit one-ring half-edges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2" y="4621610"/>
            <a:ext cx="16494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31" y="4666457"/>
            <a:ext cx="16494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70" y="4669632"/>
            <a:ext cx="16446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13" y="4669632"/>
            <a:ext cx="16446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6752" y="4994031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21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Half-edge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function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Vertex::valence()</a:t>
            </a:r>
          </a:p>
          <a:p>
            <a:pPr lvl="2"/>
            <a:r>
              <a:rPr lang="en-US" dirty="0" smtClean="0"/>
              <a:t>Let you know the valence (# of neighboring vertices) of a vertex.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Normal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Commonly, it is computed as the normalized average of the surface </a:t>
            </a:r>
            <a:r>
              <a:rPr lang="en-US" dirty="0" err="1"/>
              <a:t>normals</a:t>
            </a:r>
            <a:r>
              <a:rPr lang="en-US" dirty="0"/>
              <a:t> of the faces that contain that vertex</a:t>
            </a:r>
            <a:r>
              <a:rPr lang="en-US" dirty="0" smtClean="0"/>
              <a:t>.</a:t>
            </a:r>
          </a:p>
          <a:p>
            <a:r>
              <a:rPr lang="en-US" dirty="0"/>
              <a:t>The average can be </a:t>
            </a:r>
            <a:r>
              <a:rPr lang="en-US" dirty="0" smtClean="0"/>
              <a:t>weighted, for example, by </a:t>
            </a:r>
            <a:r>
              <a:rPr lang="en-US" dirty="0"/>
              <a:t>the area of the </a:t>
            </a:r>
            <a:r>
              <a:rPr lang="en-US" dirty="0" smtClean="0"/>
              <a:t>face.</a:t>
            </a:r>
          </a:p>
          <a:p>
            <a:r>
              <a:rPr lang="en-US" dirty="0" smtClean="0"/>
              <a:t>You may try other </a:t>
            </a:r>
            <a:r>
              <a:rPr lang="en-US" dirty="0" smtClean="0"/>
              <a:t>computing schemes </a:t>
            </a:r>
            <a:r>
              <a:rPr lang="en-US" dirty="0" smtClean="0"/>
              <a:t>and </a:t>
            </a:r>
            <a:r>
              <a:rPr lang="en-US" dirty="0" smtClean="0"/>
              <a:t>compare, </a:t>
            </a:r>
            <a:r>
              <a:rPr lang="en-US" dirty="0" smtClean="0"/>
              <a:t>e.g. angle-based</a:t>
            </a:r>
          </a:p>
          <a:p>
            <a:pPr lvl="1"/>
            <a:r>
              <a:rPr lang="en-US" sz="1800" dirty="0" smtClean="0"/>
              <a:t>Reference: </a:t>
            </a:r>
            <a:r>
              <a:rPr lang="en-US" sz="1800" dirty="0" err="1"/>
              <a:t>Jin</a:t>
            </a:r>
            <a:r>
              <a:rPr lang="en-US" sz="1800" dirty="0"/>
              <a:t>, S., Lewis, R. R., &amp; West, D. (2005). A comparison of algorithms for vertex normal computation. The Visual </a:t>
            </a:r>
            <a:r>
              <a:rPr lang="en-US" sz="1800" dirty="0" smtClean="0"/>
              <a:t>Computer.</a:t>
            </a:r>
            <a:endParaRPr lang="en-US" sz="1800" dirty="0" smtClean="0"/>
          </a:p>
          <a:p>
            <a:r>
              <a:rPr lang="en-US" dirty="0" smtClean="0"/>
              <a:t>Store the computed normal using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Vertex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err="1">
                <a:solidFill>
                  <a:srgbClr val="C00000"/>
                </a:solidFill>
              </a:rPr>
              <a:t>setNormal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mouse button: rotation</a:t>
            </a:r>
          </a:p>
          <a:p>
            <a:r>
              <a:rPr lang="en-US" dirty="0" smtClean="0"/>
              <a:t>Middle mouse button: zoom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38D8-D975-4745-96E1-2DCEF43D4C6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278835"/>
            <a:ext cx="5094514" cy="4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363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 5411 Getting started with Programming No need to submit </vt:lpstr>
      <vt:lpstr>Tasks</vt:lpstr>
      <vt:lpstr>Tasks</vt:lpstr>
      <vt:lpstr>Tasks</vt:lpstr>
      <vt:lpstr>Half-edge Data Structure</vt:lpstr>
      <vt:lpstr>Half-edge Data Structure</vt:lpstr>
      <vt:lpstr>Half-edge Data Structure</vt:lpstr>
      <vt:lpstr>Vertex Normal Computation</vt:lpstr>
      <vt:lpstr>Mesh Viewer</vt:lpstr>
      <vt:lpstr>Mesh Viewer</vt:lpstr>
      <vt:lpstr>Mesh Viewer</vt:lpstr>
      <vt:lpstr>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LI Lei</cp:lastModifiedBy>
  <cp:revision>29</cp:revision>
  <dcterms:created xsi:type="dcterms:W3CDTF">2017-09-12T07:59:28Z</dcterms:created>
  <dcterms:modified xsi:type="dcterms:W3CDTF">2017-09-13T04:31:00Z</dcterms:modified>
</cp:coreProperties>
</file>