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85" r:id="rId2"/>
    <p:sldId id="259" r:id="rId3"/>
    <p:sldId id="256" r:id="rId4"/>
    <p:sldId id="286" r:id="rId5"/>
    <p:sldId id="257" r:id="rId6"/>
    <p:sldId id="277" r:id="rId7"/>
    <p:sldId id="267" r:id="rId8"/>
    <p:sldId id="274" r:id="rId9"/>
    <p:sldId id="275" r:id="rId10"/>
    <p:sldId id="260" r:id="rId11"/>
    <p:sldId id="284" r:id="rId12"/>
    <p:sldId id="28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C3FC8-7553-4948-9B4B-F3BCC00E52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63F4C12-36EE-4F57-914A-F6A8A29DFE3D}">
      <dgm:prSet/>
      <dgm:spPr>
        <a:solidFill>
          <a:schemeClr val="bg2"/>
        </a:solidFill>
        <a:ln>
          <a:solidFill>
            <a:srgbClr val="92D050"/>
          </a:solidFill>
        </a:ln>
      </dgm:spPr>
      <dgm:t>
        <a:bodyPr/>
        <a:lstStyle/>
        <a:p>
          <a:pPr algn="ctr" rtl="0"/>
          <a:r>
            <a:rPr lang="en-US" b="1" dirty="0" err="1" smtClean="0">
              <a:solidFill>
                <a:srgbClr val="FF0000"/>
              </a:solidFill>
            </a:rPr>
            <a:t>Mavzu</a:t>
          </a:r>
          <a:r>
            <a:rPr lang="en-US" b="1" dirty="0" smtClean="0">
              <a:solidFill>
                <a:srgbClr val="FF0000"/>
              </a:solidFill>
            </a:rPr>
            <a:t>: </a:t>
          </a:r>
          <a:r>
            <a:rPr lang="uz-Latn-UZ" b="1" dirty="0" smtClean="0">
              <a:solidFill>
                <a:schemeClr val="tx1"/>
              </a:solidFill>
            </a:rPr>
            <a:t>Onlayn oilaviy shajara algaritmini ishlab chiqish va dasturini loyihalash</a:t>
          </a:r>
          <a:endParaRPr lang="ru-RU" dirty="0">
            <a:solidFill>
              <a:schemeClr val="tx1"/>
            </a:solidFill>
          </a:endParaRPr>
        </a:p>
      </dgm:t>
    </dgm:pt>
    <dgm:pt modelId="{BB8F4C47-FED8-4179-ADC6-FB668373491D}" type="parTrans" cxnId="{AA048E14-FCB9-4C76-A664-6C0C26FDBE66}">
      <dgm:prSet/>
      <dgm:spPr/>
      <dgm:t>
        <a:bodyPr/>
        <a:lstStyle/>
        <a:p>
          <a:endParaRPr lang="ru-RU"/>
        </a:p>
      </dgm:t>
    </dgm:pt>
    <dgm:pt modelId="{EA5B74FF-2860-44A6-A40A-D6733219D530}" type="sibTrans" cxnId="{AA048E14-FCB9-4C76-A664-6C0C26FDBE66}">
      <dgm:prSet/>
      <dgm:spPr/>
      <dgm:t>
        <a:bodyPr/>
        <a:lstStyle/>
        <a:p>
          <a:endParaRPr lang="ru-RU"/>
        </a:p>
      </dgm:t>
    </dgm:pt>
    <dgm:pt modelId="{C6747094-ACB9-4E4B-A0F0-6FA02DC9F28B}" type="pres">
      <dgm:prSet presAssocID="{C67C3FC8-7553-4948-9B4B-F3BCC00E52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3CC3FE0-F32B-4B60-ADF4-6645FEF030F1}" type="pres">
      <dgm:prSet presAssocID="{163F4C12-36EE-4F57-914A-F6A8A29DFE3D}" presName="parentText" presStyleLbl="node1" presStyleIdx="0" presStyleCnt="1" custScaleY="128687" custLinFactNeighborX="7182" custLinFactNeighborY="-2493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46896A-0432-452F-8D48-D1E77D186E4C}" type="presOf" srcId="{C67C3FC8-7553-4948-9B4B-F3BCC00E5267}" destId="{C6747094-ACB9-4E4B-A0F0-6FA02DC9F28B}" srcOrd="0" destOrd="0" presId="urn:microsoft.com/office/officeart/2005/8/layout/vList2"/>
    <dgm:cxn modelId="{AA048E14-FCB9-4C76-A664-6C0C26FDBE66}" srcId="{C67C3FC8-7553-4948-9B4B-F3BCC00E5267}" destId="{163F4C12-36EE-4F57-914A-F6A8A29DFE3D}" srcOrd="0" destOrd="0" parTransId="{BB8F4C47-FED8-4179-ADC6-FB668373491D}" sibTransId="{EA5B74FF-2860-44A6-A40A-D6733219D530}"/>
    <dgm:cxn modelId="{4E3E1BF0-0903-4F00-A056-41F5D623FBF8}" type="presOf" srcId="{163F4C12-36EE-4F57-914A-F6A8A29DFE3D}" destId="{13CC3FE0-F32B-4B60-ADF4-6645FEF030F1}" srcOrd="0" destOrd="0" presId="urn:microsoft.com/office/officeart/2005/8/layout/vList2"/>
    <dgm:cxn modelId="{BE6D3F59-ED47-45DD-90E1-8D1F057B77EE}" type="presParOf" srcId="{C6747094-ACB9-4E4B-A0F0-6FA02DC9F28B}" destId="{13CC3FE0-F32B-4B60-ADF4-6645FEF030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3FE0-F32B-4B60-ADF4-6645FEF030F1}">
      <dsp:nvSpPr>
        <dsp:cNvPr id="0" name=""/>
        <dsp:cNvSpPr/>
      </dsp:nvSpPr>
      <dsp:spPr>
        <a:xfrm>
          <a:off x="0" y="0"/>
          <a:ext cx="9937511" cy="1788697"/>
        </a:xfrm>
        <a:prstGeom prst="roundRect">
          <a:avLst/>
        </a:prstGeom>
        <a:solidFill>
          <a:schemeClr val="bg2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err="1" smtClean="0">
              <a:solidFill>
                <a:srgbClr val="FF0000"/>
              </a:solidFill>
            </a:rPr>
            <a:t>Mavzu</a:t>
          </a:r>
          <a:r>
            <a:rPr lang="en-US" sz="3600" b="1" kern="1200" dirty="0" smtClean="0">
              <a:solidFill>
                <a:srgbClr val="FF0000"/>
              </a:solidFill>
            </a:rPr>
            <a:t>: </a:t>
          </a:r>
          <a:r>
            <a:rPr lang="uz-Latn-UZ" sz="3600" b="1" kern="1200" dirty="0" smtClean="0">
              <a:solidFill>
                <a:schemeClr val="tx1"/>
              </a:solidFill>
            </a:rPr>
            <a:t>Onlayn oilaviy shajara algaritmini ishlab chiqish va dasturini loyihalash</a:t>
          </a:r>
          <a:endParaRPr lang="ru-RU" sz="3600" kern="1200" dirty="0">
            <a:solidFill>
              <a:schemeClr val="tx1"/>
            </a:solidFill>
          </a:endParaRPr>
        </a:p>
      </dsp:txBody>
      <dsp:txXfrm>
        <a:off x="87317" y="87317"/>
        <a:ext cx="9762877" cy="1614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7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0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385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283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65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43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9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1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01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44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44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02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23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11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70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844D-20C0-4AF4-97A4-9CEB014740D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1FE249-0AEB-47E3-A583-CE2F1D3D1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72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edium.com/@ahsenparwez/building-a-family-tree" TargetMode="External"/><Relationship Id="rId4" Type="http://schemas.openxmlformats.org/officeDocument/2006/relationships/hyperlink" Target="http://www.youtub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z.wikipedia.org/wiki/O%CA%BBrta_asrla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48518" y="614100"/>
            <a:ext cx="66025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Muhammad al-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nomidagi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TATU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Urganch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filiali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942-</a:t>
            </a:r>
            <a:r>
              <a:rPr lang="uz-Latn-UZ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guruhi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talabasi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Latn-UZ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Raximov Shuxrat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ning</a:t>
            </a:r>
            <a:endParaRPr lang="ru-RU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09" y="614100"/>
            <a:ext cx="2118544" cy="215664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799604" y="3152062"/>
            <a:ext cx="7276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z-Latn-UZ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INDIVIDUAL  LOYIHA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0019" y="690433"/>
            <a:ext cx="939074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                         </a:t>
            </a:r>
            <a:r>
              <a:rPr lang="uz-Cyrl-UZ" sz="20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Xulosa</a:t>
            </a:r>
            <a:r>
              <a:rPr lang="uz-Cyrl-UZ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ru-RU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uz-Cyrl-UZ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Hozirda hayotni axborot texnologiyalarsiz tasavvur qilib bo’lmaydi. Foydalanuvchilarga qulayliklar yaratish uchun Axborot texnologiyalaridan keng qo’llaniladi. Ma’lumotlar ko’p, ularni tez va osongina topishda axborot texnologiyasi juda katta ro’l o’ynaydi. S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hu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sababli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uz-Cyrl-UZ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ma’lumotlarni internet orqali topishda </a:t>
            </a:r>
            <a:r>
              <a:rPr lang="uz-Latn-UZ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algaritmlarning o’rni katta</a:t>
            </a:r>
            <a:r>
              <a:rPr lang="uz-Cyrl-UZ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ru-RU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uz-Latn-UZ" sz="2000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Loyihani</a:t>
            </a:r>
            <a:r>
              <a:rPr lang="en-US" sz="2000" b="1" i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ni</a:t>
            </a:r>
            <a:r>
              <a:rPr lang="en-US" sz="2000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yaratish</a:t>
            </a:r>
            <a:r>
              <a:rPr lang="en-US" sz="2000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davomida</a:t>
            </a:r>
            <a:r>
              <a:rPr lang="en-US" sz="2000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quydagi</a:t>
            </a:r>
            <a:r>
              <a:rPr lang="en-US" sz="2000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uz-Latn-UZ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sz="2000" b="1" i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ilim</a:t>
            </a:r>
            <a:r>
              <a:rPr lang="en-US" sz="2000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va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ko’nikmalar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i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o’zlashtirildi</a:t>
            </a:r>
            <a:r>
              <a:rPr lang="en-US" sz="2000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ru-RU" sz="2000" b="1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1. </a:t>
            </a:r>
            <a:r>
              <a:rPr lang="uz-Latn-UZ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Algaritmlashni blok sxemada va kodda tasvirlash </a:t>
            </a:r>
            <a:r>
              <a:rPr lang="en-US" sz="20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va</a:t>
            </a:r>
            <a:r>
              <a:rPr lang="uz-Latn-UZ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; fayllar bilan ishlash borasida o’z ko’nikmamni oshirdim 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ru-RU" sz="20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uz-Latn-UZ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Loyihani qanday tuzish va loyiha talablari qanday bo’lishini bilib oldim</a:t>
            </a:r>
            <a:r>
              <a:rPr lang="en-US" sz="20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ru-RU" sz="2000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endParaRPr lang="ru-RU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4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541" y="645459"/>
            <a:ext cx="9211235" cy="549984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uz-Latn-UZ" sz="2000" b="1" dirty="0" smtClean="0">
                <a:solidFill>
                  <a:schemeClr val="tx1"/>
                </a:solidFill>
              </a:rPr>
              <a:t>Foydalanilgan </a:t>
            </a:r>
            <a:r>
              <a:rPr lang="uz-Latn-UZ" sz="2000" b="1" dirty="0">
                <a:solidFill>
                  <a:schemeClr val="tx1"/>
                </a:solidFill>
              </a:rPr>
              <a:t>adabiyotlar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uz-Latn-UZ" sz="2000" dirty="0">
                <a:solidFill>
                  <a:schemeClr val="tx1"/>
                </a:solidFill>
              </a:rPr>
              <a:t>     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z-Latn-UZ" sz="2000" dirty="0" smtClean="0">
                <a:solidFill>
                  <a:schemeClr val="tx1"/>
                </a:solidFill>
              </a:rPr>
              <a:t>1.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uz-Latn-UZ" sz="2000" dirty="0" smtClean="0">
                <a:solidFill>
                  <a:schemeClr val="tx1"/>
                </a:solidFill>
              </a:rPr>
              <a:t> </a:t>
            </a:r>
            <a:r>
              <a:rPr lang="uz-Latn-UZ" sz="2000" dirty="0">
                <a:solidFill>
                  <a:schemeClr val="tx1"/>
                </a:solidFill>
              </a:rPr>
              <a:t>Дуглас Крокфорд. “</a:t>
            </a:r>
            <a:r>
              <a:rPr lang="uz-Latn-UZ" sz="2000" b="1" dirty="0">
                <a:solidFill>
                  <a:schemeClr val="tx1"/>
                </a:solidFill>
              </a:rPr>
              <a:t>JavaScript: cильные стороны</a:t>
            </a:r>
            <a:r>
              <a:rPr lang="uz-Latn-UZ" sz="2000" dirty="0">
                <a:solidFill>
                  <a:schemeClr val="tx1"/>
                </a:solidFill>
              </a:rPr>
              <a:t>”. 2013 г.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uz-Latn-UZ" sz="2000" dirty="0">
                <a:solidFill>
                  <a:schemeClr val="tx1"/>
                </a:solidFill>
              </a:rPr>
              <a:t>     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uz-Latn-UZ" sz="2000" dirty="0" smtClean="0">
                <a:solidFill>
                  <a:schemeClr val="tx1"/>
                </a:solidFill>
              </a:rPr>
              <a:t>2</a:t>
            </a:r>
            <a:r>
              <a:rPr lang="uz-Latn-UZ" sz="2000" dirty="0">
                <a:solidFill>
                  <a:schemeClr val="tx1"/>
                </a:solidFill>
              </a:rPr>
              <a:t>.    Крис Минник, Ева Холланд. “</a:t>
            </a:r>
            <a:r>
              <a:rPr lang="uz-Latn-UZ" sz="2000" b="1" dirty="0">
                <a:solidFill>
                  <a:schemeClr val="tx1"/>
                </a:solidFill>
              </a:rPr>
              <a:t>Javascript для чайников</a:t>
            </a:r>
            <a:r>
              <a:rPr lang="uz-Latn-UZ" sz="2000" dirty="0">
                <a:solidFill>
                  <a:schemeClr val="tx1"/>
                </a:solidFill>
              </a:rPr>
              <a:t>” 2017 г.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uz-Latn-UZ" sz="2000" dirty="0" smtClean="0">
                <a:solidFill>
                  <a:schemeClr val="tx1"/>
                </a:solidFill>
              </a:rPr>
              <a:t/>
            </a:r>
            <a:br>
              <a:rPr lang="uz-Latn-UZ" sz="2000" dirty="0" smtClean="0">
                <a:solidFill>
                  <a:schemeClr val="tx1"/>
                </a:solidFill>
              </a:rPr>
            </a:br>
            <a:r>
              <a:rPr lang="uz-Latn-UZ" sz="2000" b="1" dirty="0" smtClean="0">
                <a:solidFill>
                  <a:schemeClr val="tx1"/>
                </a:solidFill>
              </a:rPr>
              <a:t>                                          </a:t>
            </a:r>
            <a:r>
              <a:rPr lang="uz-Latn-UZ" sz="2000" b="1" dirty="0">
                <a:solidFill>
                  <a:schemeClr val="tx1"/>
                </a:solidFill>
              </a:rPr>
              <a:t>Internet resurslari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uz-Latn-UZ" sz="2000" dirty="0">
                <a:solidFill>
                  <a:schemeClr val="tx1"/>
                </a:solidFill>
              </a:rPr>
              <a:t>      </a:t>
            </a:r>
            <a:r>
              <a:rPr lang="uz-Latn-UZ" sz="2000" u="sng" dirty="0">
                <a:solidFill>
                  <a:schemeClr val="tx1"/>
                </a:solidFill>
                <a:latin typeface="+mn-lt"/>
                <a:hlinkClick r:id="rId2"/>
              </a:rPr>
              <a:t>https://www.w3schools.com/html/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sz="2000" dirty="0">
                <a:solidFill>
                  <a:schemeClr val="tx1"/>
                </a:solidFill>
                <a:latin typeface="+mn-lt"/>
              </a:rPr>
            </a:br>
            <a:r>
              <a:rPr lang="uz-Latn-UZ" sz="2000" dirty="0" smtClean="0">
                <a:solidFill>
                  <a:schemeClr val="tx1"/>
                </a:solidFill>
                <a:latin typeface="+mn-lt"/>
              </a:rPr>
              <a:t>      </a:t>
            </a:r>
            <a:r>
              <a:rPr lang="uz-Latn-UZ" sz="2000" dirty="0" smtClean="0">
                <a:solidFill>
                  <a:schemeClr val="tx1"/>
                </a:solidFill>
                <a:latin typeface="+mn-lt"/>
                <a:hlinkClick r:id="rId3"/>
              </a:rPr>
              <a:t>http</a:t>
            </a:r>
            <a:r>
              <a:rPr lang="uz-Latn-UZ" sz="2000" dirty="0">
                <a:solidFill>
                  <a:schemeClr val="tx1"/>
                </a:solidFill>
                <a:latin typeface="+mn-lt"/>
                <a:hlinkClick r:id="rId3"/>
              </a:rPr>
              <a:t>://www.</a:t>
            </a:r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google</a:t>
            </a:r>
            <a:r>
              <a:rPr lang="uz-Latn-UZ" sz="2000" dirty="0" smtClean="0">
                <a:solidFill>
                  <a:schemeClr val="tx1"/>
                </a:solidFill>
                <a:latin typeface="+mn-lt"/>
                <a:hlinkClick r:id="rId3"/>
              </a:rPr>
              <a:t>.com</a:t>
            </a:r>
            <a:r>
              <a:rPr lang="uz-Latn-UZ" sz="20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uz-Latn-UZ" sz="2000" dirty="0" smtClean="0">
                <a:solidFill>
                  <a:schemeClr val="tx1"/>
                </a:solidFill>
                <a:latin typeface="+mn-lt"/>
              </a:rPr>
            </a:br>
            <a:r>
              <a:rPr lang="uz-Latn-UZ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uz-Latn-UZ" sz="2000" dirty="0" smtClean="0">
                <a:solidFill>
                  <a:schemeClr val="tx1"/>
                </a:solidFill>
                <a:latin typeface="+mn-lt"/>
              </a:rPr>
              <a:t>     </a:t>
            </a:r>
            <a:r>
              <a:rPr lang="uz-Latn-UZ" sz="2000" dirty="0" smtClean="0">
                <a:solidFill>
                  <a:schemeClr val="tx1"/>
                </a:solidFill>
                <a:hlinkClick r:id="rId4"/>
              </a:rPr>
              <a:t>http</a:t>
            </a:r>
            <a:r>
              <a:rPr lang="uz-Latn-UZ" sz="2000" dirty="0">
                <a:solidFill>
                  <a:schemeClr val="tx1"/>
                </a:solidFill>
                <a:hlinkClick r:id="rId4"/>
              </a:rPr>
              <a:t>://</a:t>
            </a:r>
            <a:r>
              <a:rPr lang="uz-Latn-UZ" sz="2000" dirty="0" smtClean="0">
                <a:solidFill>
                  <a:schemeClr val="tx1"/>
                </a:solidFill>
                <a:hlinkClick r:id="rId4"/>
              </a:rPr>
              <a:t>www.youtube.com</a:t>
            </a:r>
            <a:r>
              <a:rPr lang="uz-Latn-UZ" sz="2000" dirty="0">
                <a:solidFill>
                  <a:schemeClr val="tx1"/>
                </a:solidFill>
              </a:rPr>
              <a:t/>
            </a:r>
            <a:br>
              <a:rPr lang="uz-Latn-UZ" sz="2000" dirty="0">
                <a:solidFill>
                  <a:schemeClr val="tx1"/>
                </a:solidFill>
              </a:rPr>
            </a:br>
            <a:r>
              <a:rPr lang="uz-Latn-UZ" sz="2000" dirty="0" smtClean="0">
                <a:solidFill>
                  <a:schemeClr val="tx1"/>
                </a:solidFill>
              </a:rPr>
              <a:t>      </a:t>
            </a:r>
            <a:r>
              <a:rPr lang="uz-Latn-UZ" sz="2000" dirty="0" smtClean="0">
                <a:solidFill>
                  <a:schemeClr val="tx1"/>
                </a:solidFill>
                <a:hlinkClick r:id="rId5"/>
              </a:rPr>
              <a:t>https</a:t>
            </a:r>
            <a:r>
              <a:rPr lang="uz-Latn-UZ" sz="2000" dirty="0">
                <a:solidFill>
                  <a:schemeClr val="tx1"/>
                </a:solidFill>
                <a:hlinkClick r:id="rId5"/>
              </a:rPr>
              <a:t>://medium.com/@</a:t>
            </a:r>
            <a:r>
              <a:rPr lang="uz-Latn-UZ" sz="2000" dirty="0" smtClean="0">
                <a:solidFill>
                  <a:schemeClr val="tx1"/>
                </a:solidFill>
                <a:hlinkClick r:id="rId5"/>
              </a:rPr>
              <a:t>ahsenparwez/building-a-family-tree</a:t>
            </a:r>
            <a:r>
              <a:rPr lang="uz-Latn-UZ" sz="2000" dirty="0" smtClean="0">
                <a:solidFill>
                  <a:schemeClr val="tx1"/>
                </a:solidFill>
              </a:rPr>
              <a:t/>
            </a:r>
            <a:br>
              <a:rPr lang="uz-Latn-UZ" sz="2000" dirty="0" smtClean="0">
                <a:solidFill>
                  <a:schemeClr val="tx1"/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8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2143" y="2420470"/>
            <a:ext cx="6589058" cy="802341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Etiboringgiz</a:t>
            </a:r>
            <a:r>
              <a:rPr lang="en-US" i="1" dirty="0" smtClean="0"/>
              <a:t> </a:t>
            </a:r>
            <a:r>
              <a:rPr lang="en-US" i="1" dirty="0" err="1" smtClean="0"/>
              <a:t>uchun</a:t>
            </a:r>
            <a:r>
              <a:rPr lang="en-US" i="1" dirty="0" smtClean="0"/>
              <a:t> </a:t>
            </a:r>
            <a:r>
              <a:rPr lang="en-US" i="1" dirty="0" err="1" smtClean="0"/>
              <a:t>raxmat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0353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105060964"/>
              </p:ext>
            </p:extLst>
          </p:nvPr>
        </p:nvGraphicFramePr>
        <p:xfrm>
          <a:off x="960582" y="1800413"/>
          <a:ext cx="9937511" cy="1815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098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7607" y="608149"/>
            <a:ext cx="97096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err="1"/>
              <a:t>Masalaning</a:t>
            </a:r>
            <a:r>
              <a:rPr lang="en-US" sz="2000" b="1" dirty="0"/>
              <a:t> </a:t>
            </a:r>
            <a:r>
              <a:rPr lang="en-US" sz="2000" b="1" dirty="0" err="1"/>
              <a:t>qo’ylishi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uz-Cyrl-UZ" sz="2000" b="1" dirty="0"/>
              <a:t>Ushbu kurs ishida qo’yilgan asosiy maqsaddan kelib chiqib, quyidagi vazifalarni hal qilish lozim:</a:t>
            </a:r>
            <a:endParaRPr lang="ru-RU" sz="2000" b="1" dirty="0"/>
          </a:p>
          <a:p>
            <a:pPr lvl="0">
              <a:lnSpc>
                <a:spcPct val="150000"/>
              </a:lnSpc>
            </a:pPr>
            <a:r>
              <a:rPr lang="it-IT" sz="2000" dirty="0" smtClean="0"/>
              <a:t>-    </a:t>
            </a:r>
            <a:r>
              <a:rPr lang="uz-Latn-UZ" sz="2000" dirty="0" smtClean="0"/>
              <a:t> Har bir oila</a:t>
            </a:r>
            <a:r>
              <a:rPr lang="it-IT" sz="2000" dirty="0" smtClean="0"/>
              <a:t> tarixini</a:t>
            </a:r>
            <a:r>
              <a:rPr lang="it-IT" sz="2000" b="1" dirty="0" smtClean="0"/>
              <a:t>  </a:t>
            </a:r>
            <a:r>
              <a:rPr lang="uz-Latn-UZ" sz="2000" dirty="0" smtClean="0"/>
              <a:t>o’rganish va tegishli hujjatlar</a:t>
            </a:r>
            <a:r>
              <a:rPr lang="uz-Cyrl-UZ" sz="2000" dirty="0" smtClean="0"/>
              <a:t> </a:t>
            </a:r>
            <a:r>
              <a:rPr lang="uz-Latn-UZ" sz="2000" dirty="0" smtClean="0"/>
              <a:t>bilan </a:t>
            </a:r>
            <a:r>
              <a:rPr lang="uz-Cyrl-UZ" sz="2000" dirty="0" smtClean="0"/>
              <a:t>asoslash</a:t>
            </a:r>
            <a:r>
              <a:rPr lang="uz-Cyrl-UZ" sz="2000" dirty="0"/>
              <a:t>;</a:t>
            </a:r>
            <a:endParaRPr lang="ru-RU" sz="2000" dirty="0"/>
          </a:p>
          <a:p>
            <a:pPr lvl="0">
              <a:lnSpc>
                <a:spcPct val="150000"/>
              </a:lnSpc>
            </a:pPr>
            <a:r>
              <a:rPr lang="en-US" sz="2000" dirty="0" smtClean="0"/>
              <a:t>-     </a:t>
            </a:r>
            <a:r>
              <a:rPr lang="uz-Latn-UZ" sz="2000" dirty="0" smtClean="0"/>
              <a:t>Shaxsning shajarasini shakllantirish</a:t>
            </a:r>
            <a:r>
              <a:rPr lang="uz-Cyrl-UZ" sz="2000" dirty="0" smtClean="0"/>
              <a:t>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-     </a:t>
            </a:r>
            <a:r>
              <a:rPr lang="uz-Latn-UZ" sz="2000" dirty="0"/>
              <a:t>Onlayn oilaviy shajara algaritmini ishlab </a:t>
            </a:r>
            <a:r>
              <a:rPr lang="uz-Latn-UZ" sz="2000" dirty="0" smtClean="0"/>
              <a:t>chiqish</a:t>
            </a:r>
            <a:r>
              <a:rPr lang="en-US" sz="2000" dirty="0" smtClean="0"/>
              <a:t>;</a:t>
            </a:r>
            <a:endParaRPr lang="ru-RU" sz="2000" dirty="0"/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uz-Latn-UZ" sz="2000" dirty="0" smtClean="0"/>
              <a:t>  Onlayn </a:t>
            </a:r>
            <a:r>
              <a:rPr lang="uz-Latn-UZ" sz="2000" dirty="0"/>
              <a:t>oilaviy shajara </a:t>
            </a:r>
            <a:r>
              <a:rPr lang="uz-Latn-UZ" sz="2000" dirty="0" smtClean="0"/>
              <a:t>dasturini loyihalash</a:t>
            </a:r>
            <a:r>
              <a:rPr lang="en-US" sz="2000" dirty="0" smtClean="0"/>
              <a:t>; </a:t>
            </a:r>
          </a:p>
          <a:p>
            <a:pPr lvl="0">
              <a:lnSpc>
                <a:spcPct val="150000"/>
              </a:lnSpc>
            </a:pPr>
            <a:endParaRPr lang="ru-RU" sz="2000" dirty="0"/>
          </a:p>
          <a:p>
            <a:pPr>
              <a:lnSpc>
                <a:spcPct val="150000"/>
              </a:lnSpc>
            </a:pPr>
            <a:r>
              <a:rPr lang="uz-Latn-UZ" sz="2000" b="1" dirty="0" smtClean="0"/>
              <a:t>Loyihalashda</a:t>
            </a:r>
            <a:r>
              <a:rPr lang="en-US" sz="2000" b="1" dirty="0" smtClean="0"/>
              <a:t>da </a:t>
            </a:r>
            <a:r>
              <a:rPr lang="en-US" sz="2000" b="1" dirty="0" err="1" smtClean="0"/>
              <a:t>quy</a:t>
            </a:r>
            <a:r>
              <a:rPr lang="uz-Latn-UZ" sz="2000" b="1" dirty="0" smtClean="0"/>
              <a:t>i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</a:t>
            </a:r>
            <a:r>
              <a:rPr lang="en-US" sz="2000" b="1" dirty="0" err="1"/>
              <a:t>ishlar</a:t>
            </a:r>
            <a:r>
              <a:rPr lang="en-US" sz="2000" b="1" dirty="0"/>
              <a:t> </a:t>
            </a:r>
            <a:r>
              <a:rPr lang="en-US" sz="2000" b="1" dirty="0" err="1"/>
              <a:t>amalga</a:t>
            </a:r>
            <a:r>
              <a:rPr lang="en-US" sz="2000" b="1" dirty="0"/>
              <a:t> </a:t>
            </a:r>
            <a:r>
              <a:rPr lang="en-US" sz="2000" b="1" dirty="0" err="1"/>
              <a:t>oshirilishi</a:t>
            </a:r>
            <a:r>
              <a:rPr lang="en-US" sz="2000" b="1" dirty="0"/>
              <a:t> </a:t>
            </a:r>
            <a:r>
              <a:rPr lang="en-US" sz="2000" b="1" dirty="0" err="1"/>
              <a:t>lozim</a:t>
            </a:r>
            <a:r>
              <a:rPr lang="en-US" sz="2000" b="1" dirty="0"/>
              <a:t>:</a:t>
            </a:r>
            <a:endParaRPr lang="ru-RU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-    </a:t>
            </a:r>
            <a:r>
              <a:rPr lang="uz-Latn-UZ" sz="2000" dirty="0" smtClean="0"/>
              <a:t>Loyiha </a:t>
            </a:r>
            <a:r>
              <a:rPr lang="en-US" sz="2000" dirty="0" smtClean="0"/>
              <a:t> </a:t>
            </a:r>
            <a:r>
              <a:rPr lang="en-US" sz="2000" dirty="0" err="1"/>
              <a:t>arxitekturasini</a:t>
            </a:r>
            <a:r>
              <a:rPr lang="en-US" sz="2000" dirty="0"/>
              <a:t> </a:t>
            </a:r>
            <a:r>
              <a:rPr lang="en-US" sz="2000" dirty="0" err="1"/>
              <a:t>qurish</a:t>
            </a:r>
            <a:r>
              <a:rPr lang="en-US" sz="2000" dirty="0"/>
              <a:t>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</a:t>
            </a:r>
            <a:r>
              <a:rPr lang="uz-Latn-UZ" sz="2000" dirty="0" smtClean="0"/>
              <a:t>   Onlayn </a:t>
            </a:r>
            <a:r>
              <a:rPr lang="uz-Latn-UZ" sz="2000" dirty="0"/>
              <a:t>oilaviy shajara algaritmini</a:t>
            </a:r>
            <a:r>
              <a:rPr lang="en-US" sz="2000" dirty="0" smtClean="0"/>
              <a:t> </a:t>
            </a:r>
            <a:r>
              <a:rPr lang="en-US" sz="2000" dirty="0" err="1"/>
              <a:t>yaratish</a:t>
            </a:r>
            <a:r>
              <a:rPr lang="en-US" sz="2000" dirty="0"/>
              <a:t>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</a:t>
            </a:r>
            <a:r>
              <a:rPr lang="uz-Latn-UZ" sz="2000" dirty="0" smtClean="0"/>
              <a:t>   Onlayn </a:t>
            </a:r>
            <a:r>
              <a:rPr lang="uz-Latn-UZ" sz="2000" dirty="0"/>
              <a:t>oilaviy shajara dasturini loyihalash</a:t>
            </a:r>
            <a:r>
              <a:rPr lang="en-US" sz="2000" dirty="0"/>
              <a:t>;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338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026" y="1578698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Shajara</a:t>
            </a:r>
            <a:r>
              <a:rPr lang="en-US" sz="2400" dirty="0"/>
              <a:t> (</a:t>
            </a:r>
            <a:r>
              <a:rPr lang="en-US" sz="2400" dirty="0" err="1"/>
              <a:t>arab</a:t>
            </a:r>
            <a:r>
              <a:rPr lang="en-US" sz="2400" dirty="0"/>
              <a:t>. — </a:t>
            </a:r>
            <a:r>
              <a:rPr lang="en-US" sz="2400" dirty="0" err="1"/>
              <a:t>daraxt</a:t>
            </a:r>
            <a:r>
              <a:rPr lang="en-US" sz="2400" dirty="0"/>
              <a:t>) — </a:t>
            </a:r>
            <a:r>
              <a:rPr lang="en-US" sz="2400" dirty="0" err="1"/>
              <a:t>kishilarning</a:t>
            </a:r>
            <a:r>
              <a:rPr lang="en-US" sz="2400" dirty="0"/>
              <a:t> </a:t>
            </a:r>
            <a:r>
              <a:rPr lang="en-US" sz="2400" dirty="0" err="1"/>
              <a:t>kelib</a:t>
            </a:r>
            <a:r>
              <a:rPr lang="en-US" sz="2400" dirty="0"/>
              <a:t> </a:t>
            </a:r>
            <a:r>
              <a:rPr lang="en-US" sz="2400" dirty="0" err="1"/>
              <a:t>chiqishi</a:t>
            </a:r>
            <a:r>
              <a:rPr lang="en-US" sz="2400" dirty="0"/>
              <a:t>, </a:t>
            </a:r>
            <a:r>
              <a:rPr lang="en-US" sz="2400" dirty="0" err="1"/>
              <a:t>ajdodlari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qon-qarindoshlik</a:t>
            </a:r>
            <a:r>
              <a:rPr lang="en-US" sz="2400" dirty="0"/>
              <a:t> </a:t>
            </a:r>
            <a:r>
              <a:rPr lang="en-US" sz="2400" dirty="0" err="1"/>
              <a:t>aloqalari</a:t>
            </a:r>
            <a:r>
              <a:rPr lang="en-US" sz="2400" dirty="0"/>
              <a:t> </a:t>
            </a:r>
            <a:r>
              <a:rPr lang="en-US" sz="2400" dirty="0" err="1"/>
              <a:t>majmui</a:t>
            </a:r>
            <a:r>
              <a:rPr lang="en-US" sz="2400" dirty="0"/>
              <a:t>. </a:t>
            </a:r>
            <a:endParaRPr lang="uz-Latn-UZ" sz="2400" dirty="0" smtClean="0"/>
          </a:p>
          <a:p>
            <a:r>
              <a:rPr lang="en-US" sz="2400" dirty="0" err="1"/>
              <a:t>Podsholar</a:t>
            </a:r>
            <a:r>
              <a:rPr lang="en-US" sz="2400" dirty="0"/>
              <a:t>, </a:t>
            </a:r>
            <a:r>
              <a:rPr lang="en-US" sz="2400" dirty="0" err="1"/>
              <a:t>hukmdorlar</a:t>
            </a:r>
            <a:r>
              <a:rPr lang="en-US" sz="2400" dirty="0"/>
              <a:t>, </a:t>
            </a:r>
            <a:r>
              <a:rPr lang="en-US" sz="2400" dirty="0" err="1"/>
              <a:t>afsonaviy</a:t>
            </a:r>
            <a:r>
              <a:rPr lang="en-US" sz="2400" dirty="0"/>
              <a:t> </a:t>
            </a:r>
            <a:r>
              <a:rPr lang="en-US" sz="2400" dirty="0" err="1"/>
              <a:t>qahramonlar</a:t>
            </a:r>
            <a:r>
              <a:rPr lang="en-US" sz="2400" dirty="0"/>
              <a:t> </a:t>
            </a:r>
            <a:r>
              <a:rPr lang="en-US" sz="2400" dirty="0" err="1"/>
              <a:t>nasl-nasabiga</a:t>
            </a:r>
            <a:r>
              <a:rPr lang="en-US" sz="2400" dirty="0"/>
              <a:t> </a:t>
            </a:r>
            <a:r>
              <a:rPr lang="en-US" sz="2400" dirty="0" err="1"/>
              <a:t>qiziqish</a:t>
            </a:r>
            <a:r>
              <a:rPr lang="en-US" sz="2400" dirty="0"/>
              <a:t> </a:t>
            </a:r>
            <a:r>
              <a:rPr lang="en-US" sz="2400" dirty="0" err="1"/>
              <a:t>qadim</a:t>
            </a:r>
            <a:r>
              <a:rPr lang="en-US" sz="2400" dirty="0"/>
              <a:t> </a:t>
            </a:r>
            <a:r>
              <a:rPr lang="en-US" sz="2400" dirty="0" err="1"/>
              <a:t>zamonlardanoq</a:t>
            </a:r>
            <a:r>
              <a:rPr lang="en-US" sz="2400" dirty="0"/>
              <a:t> </a:t>
            </a:r>
            <a:r>
              <a:rPr lang="en-US" sz="2400" dirty="0" err="1"/>
              <a:t>boʻlgan</a:t>
            </a:r>
            <a:r>
              <a:rPr lang="en-US" sz="2400" dirty="0"/>
              <a:t>, </a:t>
            </a:r>
            <a:r>
              <a:rPr lang="en-US" sz="2400" dirty="0" err="1"/>
              <a:t>lekin</a:t>
            </a:r>
            <a:r>
              <a:rPr lang="en-US" sz="2400" dirty="0"/>
              <a:t> </a:t>
            </a:r>
            <a:r>
              <a:rPr lang="en-US" sz="2400" dirty="0" err="1">
                <a:hlinkClick r:id="rId2" tooltip="Oʻrta asrlar"/>
              </a:rPr>
              <a:t>oʻrta</a:t>
            </a:r>
            <a:r>
              <a:rPr lang="en-US" sz="2400" dirty="0">
                <a:hlinkClick r:id="rId2" tooltip="Oʻrta asrlar"/>
              </a:rPr>
              <a:t> </a:t>
            </a:r>
            <a:r>
              <a:rPr lang="en-US" sz="2400" dirty="0" err="1">
                <a:hlinkClick r:id="rId2" tooltip="Oʻrta asrlar"/>
              </a:rPr>
              <a:t>asrlarda</a:t>
            </a:r>
            <a:r>
              <a:rPr lang="en-US" sz="2400" dirty="0"/>
              <a:t> </a:t>
            </a:r>
            <a:r>
              <a:rPr lang="en-US" sz="2400" dirty="0" err="1"/>
              <a:t>Shajara</a:t>
            </a:r>
            <a:r>
              <a:rPr lang="en-US" sz="2400" dirty="0"/>
              <a:t> </a:t>
            </a:r>
            <a:r>
              <a:rPr lang="en-US" sz="2400" dirty="0" err="1"/>
              <a:t>imtiyozli</a:t>
            </a:r>
            <a:r>
              <a:rPr lang="en-US" sz="2400" dirty="0"/>
              <a:t> </a:t>
            </a:r>
            <a:r>
              <a:rPr lang="en-US" sz="2400" dirty="0" err="1"/>
              <a:t>tabaqalarning</a:t>
            </a:r>
            <a:r>
              <a:rPr lang="en-US" sz="2400" dirty="0"/>
              <a:t> </a:t>
            </a:r>
            <a:r>
              <a:rPr lang="en-US" sz="2400" dirty="0" err="1"/>
              <a:t>paydo</a:t>
            </a:r>
            <a:r>
              <a:rPr lang="en-US" sz="2400" dirty="0"/>
              <a:t> </a:t>
            </a:r>
            <a:r>
              <a:rPr lang="en-US" sz="2400" dirty="0" err="1"/>
              <a:t>boʻlishi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ularning</a:t>
            </a:r>
            <a:r>
              <a:rPr lang="en-US" sz="2400" dirty="0"/>
              <a:t> </a:t>
            </a:r>
            <a:r>
              <a:rPr lang="en-US" sz="2400" dirty="0" err="1"/>
              <a:t>avlod-ajdodlarini</a:t>
            </a:r>
            <a:r>
              <a:rPr lang="en-US" sz="2400" dirty="0"/>
              <a:t> </a:t>
            </a:r>
            <a:r>
              <a:rPr lang="en-US" sz="2400" dirty="0" err="1"/>
              <a:t>rasmiylashtirishga</a:t>
            </a:r>
            <a:r>
              <a:rPr lang="en-US" sz="2400" dirty="0"/>
              <a:t> </a:t>
            </a:r>
            <a:r>
              <a:rPr lang="en-US" sz="2400" dirty="0" err="1"/>
              <a:t>qiziqishning</a:t>
            </a:r>
            <a:r>
              <a:rPr lang="en-US" sz="2400" dirty="0"/>
              <a:t> </a:t>
            </a:r>
            <a:r>
              <a:rPr lang="en-US" sz="2400" dirty="0" err="1"/>
              <a:t>kuchayishi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alohida</a:t>
            </a:r>
            <a:r>
              <a:rPr lang="en-US" sz="2400" dirty="0"/>
              <a:t> </a:t>
            </a:r>
            <a:r>
              <a:rPr lang="en-US" sz="2400" dirty="0" err="1"/>
              <a:t>ahamiyat</a:t>
            </a:r>
            <a:r>
              <a:rPr lang="en-US" sz="2400" dirty="0"/>
              <a:t> </a:t>
            </a:r>
            <a:r>
              <a:rPr lang="en-US" sz="2400" dirty="0" err="1"/>
              <a:t>kasb</a:t>
            </a:r>
            <a:r>
              <a:rPr lang="en-US" sz="2400" dirty="0"/>
              <a:t> </a:t>
            </a:r>
            <a:r>
              <a:rPr lang="en-US" sz="2400" dirty="0" err="1"/>
              <a:t>etgan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421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5102" y="275388"/>
            <a:ext cx="735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z-Latn-UZ" sz="2000" dirty="0" smtClean="0"/>
              <a:t>                </a:t>
            </a:r>
            <a:r>
              <a:rPr lang="uz-Latn-UZ" sz="2800" dirty="0" smtClean="0"/>
              <a:t>Oila</a:t>
            </a:r>
            <a:r>
              <a:rPr lang="it-IT" sz="2800" dirty="0" smtClean="0"/>
              <a:t> </a:t>
            </a:r>
            <a:r>
              <a:rPr lang="it-IT" sz="2800" dirty="0"/>
              <a:t>tarixini</a:t>
            </a:r>
            <a:r>
              <a:rPr lang="it-IT" sz="2800" b="1" dirty="0"/>
              <a:t>  </a:t>
            </a:r>
            <a:r>
              <a:rPr lang="uz-Latn-UZ" sz="2800" dirty="0" smtClean="0"/>
              <a:t>o’rganish va shajarasini              shakllantirish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55" y="1661160"/>
            <a:ext cx="7934035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9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z-Latn-UZ" sz="2400" dirty="0"/>
              <a:t>Onlayn oilaviy shajara algaritmini ishlab chiqish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4062"/>
            <a:ext cx="8832345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5482" y="330700"/>
            <a:ext cx="9504220" cy="49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uz-Latn-UZ" sz="2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Oilaviy  shajara algaritmi  blok sxema ko’rinishida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2" y="1319515"/>
            <a:ext cx="9514390" cy="44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06043" y="323273"/>
            <a:ext cx="64052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z-Latn-UZ" sz="2000" dirty="0" smtClean="0">
                <a:ea typeface="Times New Roman" panose="02020603050405020304" pitchFamily="18" charset="0"/>
                <a:cs typeface="Sylfaen" panose="010A0502050306030303" pitchFamily="18" charset="0"/>
              </a:rPr>
              <a:t>Malumot kiritish  yangi avlodlarni qo’shish va         o’zgartirish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27" y="1261353"/>
            <a:ext cx="11179509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z-Latn-UZ" dirty="0" err="1"/>
              <a:t>B</a:t>
            </a:r>
            <a:r>
              <a:rPr lang="en-US" dirty="0" smtClean="0"/>
              <a:t>u </a:t>
            </a:r>
            <a:r>
              <a:rPr lang="en-US" dirty="0" err="1"/>
              <a:t>oila</a:t>
            </a:r>
            <a:r>
              <a:rPr lang="en-US" dirty="0"/>
              <a:t> </a:t>
            </a:r>
            <a:r>
              <a:rPr lang="en-US" dirty="0" err="1"/>
              <a:t>daraxti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xususiyatga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osongina</a:t>
            </a:r>
            <a:r>
              <a:rPr lang="en-US" dirty="0"/>
              <a:t> </a:t>
            </a:r>
            <a:r>
              <a:rPr lang="en-US" dirty="0" err="1"/>
              <a:t>tahrirlash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 </a:t>
            </a:r>
            <a:r>
              <a:rPr lang="en-US" dirty="0" err="1"/>
              <a:t>Foydalanuvchilar</a:t>
            </a:r>
            <a:r>
              <a:rPr lang="en-US" dirty="0"/>
              <a:t> </a:t>
            </a:r>
            <a:r>
              <a:rPr lang="en-US" dirty="0" err="1"/>
              <a:t>ajdodlarning</a:t>
            </a:r>
            <a:r>
              <a:rPr lang="en-US" dirty="0"/>
              <a:t> </a:t>
            </a:r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/>
              <a:t>joyida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shaxsning</a:t>
            </a:r>
            <a:r>
              <a:rPr lang="en-US" dirty="0"/>
              <a:t> </a:t>
            </a:r>
            <a:r>
              <a:rPr lang="en-US" dirty="0" err="1"/>
              <a:t>tafsilotlarini</a:t>
            </a:r>
            <a:r>
              <a:rPr lang="en-US" dirty="0"/>
              <a:t> </a:t>
            </a:r>
            <a:r>
              <a:rPr lang="en-US" dirty="0" err="1"/>
              <a:t>qo'shishlari</a:t>
            </a:r>
            <a:r>
              <a:rPr lang="en-US" dirty="0"/>
              <a:t>, </a:t>
            </a:r>
            <a:r>
              <a:rPr lang="en-US" dirty="0" err="1"/>
              <a:t>o'chirishlari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o'zgartirishlari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foydalanuvchilarga</a:t>
            </a:r>
            <a:r>
              <a:rPr lang="en-US" dirty="0"/>
              <a:t> </a:t>
            </a:r>
            <a:r>
              <a:rPr lang="en-US" dirty="0" err="1"/>
              <a:t>shaxs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qisqacha</a:t>
            </a:r>
            <a:r>
              <a:rPr lang="en-US" dirty="0"/>
              <a:t> </a:t>
            </a:r>
            <a:r>
              <a:rPr lang="en-US" dirty="0" err="1"/>
              <a:t>tavsif</a:t>
            </a:r>
            <a:r>
              <a:rPr lang="en-US" dirty="0"/>
              <a:t> </a:t>
            </a:r>
            <a:r>
              <a:rPr lang="en-US" dirty="0" err="1"/>
              <a:t>qo'shishga</a:t>
            </a:r>
            <a:r>
              <a:rPr lang="en-US" dirty="0"/>
              <a:t> </a:t>
            </a:r>
            <a:r>
              <a:rPr lang="en-US" dirty="0" err="1"/>
              <a:t>imkon</a:t>
            </a:r>
            <a:r>
              <a:rPr lang="en-US" dirty="0"/>
              <a:t> </a:t>
            </a:r>
            <a:r>
              <a:rPr lang="en-US" dirty="0" err="1"/>
              <a:t>berishi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 </a:t>
            </a:r>
            <a:r>
              <a:rPr lang="en-US" dirty="0" err="1"/>
              <a:t>Masalan</a:t>
            </a:r>
            <a:r>
              <a:rPr lang="en-US" dirty="0"/>
              <a:t>, </a:t>
            </a:r>
            <a:r>
              <a:rPr lang="en-US" dirty="0" err="1"/>
              <a:t>shaxsning</a:t>
            </a:r>
            <a:r>
              <a:rPr lang="en-US" dirty="0"/>
              <a:t> </a:t>
            </a:r>
            <a:r>
              <a:rPr lang="en-US" dirty="0" err="1"/>
              <a:t>qaerda</a:t>
            </a:r>
            <a:r>
              <a:rPr lang="en-US" dirty="0"/>
              <a:t> </a:t>
            </a:r>
            <a:r>
              <a:rPr lang="en-US" dirty="0" err="1"/>
              <a:t>yashaganligi</a:t>
            </a:r>
            <a:r>
              <a:rPr lang="en-US" dirty="0"/>
              <a:t>,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ishi</a:t>
            </a:r>
            <a:r>
              <a:rPr lang="en-US" dirty="0"/>
              <a:t>,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hayotiy</a:t>
            </a:r>
            <a:r>
              <a:rPr lang="en-US" dirty="0"/>
              <a:t> </a:t>
            </a:r>
            <a:r>
              <a:rPr lang="en-US" dirty="0" err="1"/>
              <a:t>voqealar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boshqalar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ba'zi</a:t>
            </a:r>
            <a:r>
              <a:rPr lang="en-US" dirty="0"/>
              <a:t> </a:t>
            </a:r>
            <a:r>
              <a:rPr lang="en-US" dirty="0" err="1"/>
              <a:t>tafsilotlar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2689</TotalTime>
  <Words>236</Words>
  <Application>Microsoft Office PowerPoint</Application>
  <PresentationFormat>Широкоэкранный</PresentationFormat>
  <Paragraphs>30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Sylfaen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Onlayn oilaviy shajara algaritmini ishlab chiqish</vt:lpstr>
      <vt:lpstr>Презентация PowerPoint</vt:lpstr>
      <vt:lpstr>Презентация PowerPoint</vt:lpstr>
      <vt:lpstr>Bu oila daraxti  ikki xususiyatga ega </vt:lpstr>
      <vt:lpstr>Презентация PowerPoint</vt:lpstr>
      <vt:lpstr>Foydalanilgan adabiyotlar        1.    Дуглас Крокфорд. “JavaScript: cильные стороны”. 2013 г.        2.    Крис Минник, Ева Холланд. “Javascript для чайников” 2017 г.                                              Internet resurslari       https://www.w3schools.com/html/       http://www.google.com       http://www.youtube.com       https://medium.com/@ahsenparwez/building-a-family-tree           </vt:lpstr>
      <vt:lpstr>Etiboringgiz uchun raxmat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Komunal to`lovlar ma`lumotlar                   bazasi</dc:title>
  <dc:creator>Toxirov</dc:creator>
  <cp:lastModifiedBy>j</cp:lastModifiedBy>
  <cp:revision>68</cp:revision>
  <dcterms:created xsi:type="dcterms:W3CDTF">2018-01-25T18:41:22Z</dcterms:created>
  <dcterms:modified xsi:type="dcterms:W3CDTF">2023-01-27T14:11:15Z</dcterms:modified>
</cp:coreProperties>
</file>