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  <p:sldId id="260" r:id="rId5"/>
    <p:sldId id="259" r:id="rId6"/>
    <p:sldId id="261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727" autoAdjust="0"/>
  </p:normalViewPr>
  <p:slideViewPr>
    <p:cSldViewPr snapToGrid="0">
      <p:cViewPr varScale="1">
        <p:scale>
          <a:sx n="106" d="100"/>
          <a:sy n="106" d="100"/>
        </p:scale>
        <p:origin x="-1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U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RU_SIG_ST_PMS186_100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2425"/>
            <a:ext cx="28321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RU_ppt_top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RU_LOGOTYPE_PMS186.eps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2875"/>
            <a:ext cx="1430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2484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dirty="0" smtClean="0">
                <a:solidFill>
                  <a:srgbClr val="5F5F5F"/>
                </a:solidFill>
              </a:rPr>
              <a:t>Group 2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 smtClean="0">
              <a:solidFill>
                <a:schemeClr val="bg1"/>
              </a:solidFill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7583608" y="125413"/>
            <a:ext cx="1139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 err="1" smtClean="0"/>
              <a:t>Heartbiit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HRohh5eQOR_lmpEU_bsB_tuNret7eoMLujw0ClTXf3OV7Y9LbZzQINcw8xKRdQMs1JSbyEztE6Epegr605FVsmRK2QmDPyhbeDcsBMirD2BESDpLLngFGHKE0e48CtaJ1VYm0E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56" y="1"/>
            <a:ext cx="7195344" cy="64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940300"/>
            <a:ext cx="7886700" cy="19177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Group </a:t>
            </a:r>
            <a:r>
              <a:rPr lang="en-US" sz="2400" b="1" dirty="0"/>
              <a:t>#2</a:t>
            </a:r>
            <a:br>
              <a:rPr lang="en-US" sz="2400" b="1" dirty="0"/>
            </a:br>
            <a:r>
              <a:rPr lang="en-US" sz="2400" dirty="0"/>
              <a:t>Christopher Lin, Tyler Huey, </a:t>
            </a:r>
            <a:r>
              <a:rPr lang="en-US" sz="2400" dirty="0" err="1"/>
              <a:t>Kaustuv</a:t>
            </a:r>
            <a:r>
              <a:rPr lang="en-US" sz="2400" dirty="0"/>
              <a:t> Das, Shu Xu, Felix Yeung,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smtClean="0"/>
              <a:t>Patel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61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disease is in epidemic problem</a:t>
            </a:r>
          </a:p>
          <a:p>
            <a:pPr lvl="1"/>
            <a:r>
              <a:rPr lang="en-US" dirty="0" smtClean="0"/>
              <a:t>600,000 people die in America each year</a:t>
            </a:r>
            <a:endParaRPr lang="en-US" dirty="0"/>
          </a:p>
          <a:p>
            <a:r>
              <a:rPr lang="en-US" dirty="0" smtClean="0"/>
              <a:t>The importance of early treatment (heart attacks)</a:t>
            </a:r>
          </a:p>
          <a:p>
            <a:pPr lvl="1"/>
            <a:r>
              <a:rPr lang="en-US" dirty="0" smtClean="0"/>
              <a:t>Cardiac tissue dies every second</a:t>
            </a:r>
            <a:endParaRPr lang="en-US" dirty="0"/>
          </a:p>
          <a:p>
            <a:pPr lvl="1"/>
            <a:r>
              <a:rPr lang="en-US" dirty="0" smtClean="0"/>
              <a:t>Person often does not have the ability to call for help</a:t>
            </a:r>
            <a:endParaRPr lang="en-US" dirty="0"/>
          </a:p>
          <a:p>
            <a:r>
              <a:rPr lang="en-US" dirty="0" err="1" smtClean="0"/>
              <a:t>Heartbiit’s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Detect when a cardiac anomaly occurs</a:t>
            </a:r>
          </a:p>
          <a:p>
            <a:pPr lvl="1"/>
            <a:r>
              <a:rPr lang="en-US" dirty="0" smtClean="0"/>
              <a:t>Alert emergency services automatically</a:t>
            </a:r>
          </a:p>
          <a:p>
            <a:pPr lvl="1"/>
            <a:r>
              <a:rPr lang="en-US" dirty="0" smtClean="0"/>
              <a:t>Allow the user to receive quicker treatment </a:t>
            </a:r>
          </a:p>
        </p:txBody>
      </p:sp>
    </p:spTree>
    <p:extLst>
      <p:ext uri="{BB962C8B-B14F-4D97-AF65-F5344CB8AC3E}">
        <p14:creationId xmlns:p14="http://schemas.microsoft.com/office/powerpoint/2010/main" val="31837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Resting Adult Human </a:t>
            </a:r>
            <a:r>
              <a:rPr lang="en-US" dirty="0" smtClean="0"/>
              <a:t>Heart(60-100 BPM)</a:t>
            </a:r>
            <a:endParaRPr lang="en-US" dirty="0"/>
          </a:p>
          <a:p>
            <a:r>
              <a:rPr lang="en-US" dirty="0"/>
              <a:t>Cardiac Arrhythmia</a:t>
            </a:r>
          </a:p>
          <a:p>
            <a:pPr lvl="1"/>
            <a:r>
              <a:rPr lang="en-US" dirty="0" err="1" smtClean="0"/>
              <a:t>Bradycardia</a:t>
            </a:r>
            <a:r>
              <a:rPr lang="en-US" dirty="0" smtClean="0"/>
              <a:t>=Too Slow(&lt;60 by American </a:t>
            </a:r>
            <a:r>
              <a:rPr lang="en-US" dirty="0"/>
              <a:t>Heart </a:t>
            </a:r>
            <a:r>
              <a:rPr lang="en-US" dirty="0" smtClean="0"/>
              <a:t>Association standards)</a:t>
            </a:r>
            <a:endParaRPr lang="en-US" dirty="0"/>
          </a:p>
          <a:p>
            <a:pPr lvl="1"/>
            <a:r>
              <a:rPr lang="en-US" dirty="0" smtClean="0"/>
              <a:t>Tachycardia=Too Fast(&gt;100 by American </a:t>
            </a:r>
            <a:r>
              <a:rPr lang="en-US" dirty="0"/>
              <a:t>Heart </a:t>
            </a:r>
            <a:r>
              <a:rPr lang="en-US" dirty="0" smtClean="0"/>
              <a:t>Association Standards)</a:t>
            </a:r>
          </a:p>
          <a:p>
            <a:r>
              <a:rPr lang="en-US" dirty="0" smtClean="0"/>
              <a:t>Resting </a:t>
            </a:r>
            <a:r>
              <a:rPr lang="en-US" dirty="0"/>
              <a:t>Heart Rate </a:t>
            </a:r>
            <a:r>
              <a:rPr lang="en-US" dirty="0" smtClean="0"/>
              <a:t>(Rest)</a:t>
            </a:r>
            <a:endParaRPr lang="en-US" dirty="0"/>
          </a:p>
          <a:p>
            <a:pPr lvl="1"/>
            <a:r>
              <a:rPr lang="en-US" dirty="0"/>
              <a:t>Awake</a:t>
            </a:r>
          </a:p>
          <a:p>
            <a:pPr lvl="1"/>
            <a:r>
              <a:rPr lang="en-US" dirty="0"/>
              <a:t>Neutrally Temperate Environment</a:t>
            </a:r>
          </a:p>
          <a:p>
            <a:pPr lvl="1"/>
            <a:r>
              <a:rPr lang="en-US" dirty="0" smtClean="0"/>
              <a:t>Not active</a:t>
            </a:r>
          </a:p>
          <a:p>
            <a:r>
              <a:rPr lang="en-US" dirty="0"/>
              <a:t>Aerobic Exercising</a:t>
            </a:r>
          </a:p>
          <a:p>
            <a:pPr lvl="1"/>
            <a:r>
              <a:rPr lang="en-US" dirty="0" smtClean="0"/>
              <a:t>Maximum Heart Rate Without Serious Problems</a:t>
            </a:r>
          </a:p>
          <a:p>
            <a:pPr lvl="1"/>
            <a:r>
              <a:rPr lang="en-US" dirty="0" smtClean="0"/>
              <a:t>Target Heart Rate (65%-85% intensity)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2200" dirty="0">
              <a:ea typeface="ヒラギノ角ゴ Pro W3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700" y="3302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1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Maximum Heart Rate</a:t>
            </a:r>
          </a:p>
          <a:p>
            <a:pPr lvl="1"/>
            <a:r>
              <a:rPr lang="en-US" dirty="0"/>
              <a:t>Average of Methods</a:t>
            </a:r>
          </a:p>
          <a:p>
            <a:pPr lvl="2"/>
            <a:r>
              <a:rPr lang="en-US" dirty="0"/>
              <a:t>Men = (Oakland + </a:t>
            </a:r>
            <a:r>
              <a:rPr lang="en-US" dirty="0" err="1"/>
              <a:t>Robergs</a:t>
            </a:r>
            <a:r>
              <a:rPr lang="en-US" dirty="0"/>
              <a:t> + </a:t>
            </a:r>
            <a:r>
              <a:rPr lang="en-US" dirty="0" err="1"/>
              <a:t>Gellish</a:t>
            </a:r>
            <a:r>
              <a:rPr lang="en-US" dirty="0"/>
              <a:t>)/3</a:t>
            </a:r>
          </a:p>
          <a:p>
            <a:pPr lvl="2"/>
            <a:r>
              <a:rPr lang="en-US" dirty="0"/>
              <a:t>Women = (Oakland + </a:t>
            </a:r>
            <a:r>
              <a:rPr lang="en-US" dirty="0" err="1"/>
              <a:t>Robergs</a:t>
            </a:r>
            <a:r>
              <a:rPr lang="en-US" dirty="0"/>
              <a:t> + </a:t>
            </a:r>
            <a:r>
              <a:rPr lang="en-US" dirty="0" err="1"/>
              <a:t>Gulati</a:t>
            </a:r>
            <a:r>
              <a:rPr lang="en-US" dirty="0"/>
              <a:t>)/3</a:t>
            </a:r>
          </a:p>
          <a:p>
            <a:r>
              <a:rPr lang="en-US" dirty="0"/>
              <a:t>Resting Analysis</a:t>
            </a:r>
          </a:p>
          <a:p>
            <a:pPr lvl="1"/>
            <a:r>
              <a:rPr lang="en-US" dirty="0"/>
              <a:t>± 20 Threshold</a:t>
            </a:r>
          </a:p>
          <a:p>
            <a:pPr lvl="2"/>
            <a:r>
              <a:rPr lang="en-US" dirty="0"/>
              <a:t>BPM &gt; (</a:t>
            </a:r>
            <a:r>
              <a:rPr lang="en-US" dirty="0" err="1"/>
              <a:t>AvgBPM</a:t>
            </a:r>
            <a:r>
              <a:rPr lang="en-US" dirty="0"/>
              <a:t> + </a:t>
            </a:r>
            <a:r>
              <a:rPr lang="en-US" dirty="0" smtClean="0"/>
              <a:t>20)</a:t>
            </a:r>
            <a:endParaRPr lang="en-US" dirty="0"/>
          </a:p>
          <a:p>
            <a:pPr lvl="2"/>
            <a:r>
              <a:rPr lang="en-US" dirty="0"/>
              <a:t>BPM &lt; (</a:t>
            </a:r>
            <a:r>
              <a:rPr lang="en-US" dirty="0" err="1"/>
              <a:t>AvgBPM</a:t>
            </a:r>
            <a:r>
              <a:rPr lang="en-US" dirty="0"/>
              <a:t> – </a:t>
            </a:r>
            <a:r>
              <a:rPr lang="en-US" dirty="0" smtClean="0"/>
              <a:t>20)</a:t>
            </a:r>
            <a:endParaRPr lang="en-US" dirty="0"/>
          </a:p>
          <a:p>
            <a:r>
              <a:rPr lang="en-US" dirty="0"/>
              <a:t>Exercising Analysis</a:t>
            </a:r>
          </a:p>
          <a:p>
            <a:pPr lvl="1"/>
            <a:r>
              <a:rPr lang="en-US" dirty="0"/>
              <a:t>BPM &gt; </a:t>
            </a:r>
            <a:r>
              <a:rPr lang="en-US" dirty="0" err="1"/>
              <a:t>HrMax</a:t>
            </a:r>
            <a:endParaRPr lang="en-US" dirty="0"/>
          </a:p>
          <a:p>
            <a:pPr lvl="1"/>
            <a:r>
              <a:rPr lang="en-US" dirty="0"/>
              <a:t>BPM &lt; (</a:t>
            </a:r>
            <a:r>
              <a:rPr lang="en-US" dirty="0" err="1"/>
              <a:t>HrMax</a:t>
            </a:r>
            <a:r>
              <a:rPr lang="en-US" dirty="0"/>
              <a:t>*Intensity)</a:t>
            </a:r>
          </a:p>
          <a:p>
            <a:pPr lvl="2"/>
            <a:r>
              <a:rPr lang="en-US" dirty="0"/>
              <a:t>Lower limit determined by user (Below 65%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Maximum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Factors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r>
              <a:rPr lang="en-US" dirty="0"/>
              <a:t>Oakland</a:t>
            </a:r>
          </a:p>
          <a:p>
            <a:pPr lvl="1"/>
            <a:r>
              <a:rPr lang="en-US" dirty="0" err="1"/>
              <a:t>HRMax</a:t>
            </a:r>
            <a:r>
              <a:rPr lang="en-US" dirty="0"/>
              <a:t> = 191.5 – (0.007 x age^2)</a:t>
            </a:r>
          </a:p>
          <a:p>
            <a:pPr lvl="2"/>
            <a:r>
              <a:rPr lang="en-US" dirty="0"/>
              <a:t>Confidence Interval ±2 – 5 </a:t>
            </a:r>
            <a:r>
              <a:rPr lang="en-US" dirty="0" err="1"/>
              <a:t>bpm</a:t>
            </a:r>
            <a:endParaRPr lang="en-US" dirty="0"/>
          </a:p>
          <a:p>
            <a:r>
              <a:rPr lang="en-US" dirty="0" err="1"/>
              <a:t>Robergs</a:t>
            </a:r>
            <a:r>
              <a:rPr lang="en-US" dirty="0"/>
              <a:t> and </a:t>
            </a:r>
            <a:r>
              <a:rPr lang="en-US" dirty="0" err="1"/>
              <a:t>Landwehr</a:t>
            </a:r>
            <a:endParaRPr lang="en-US" dirty="0"/>
          </a:p>
          <a:p>
            <a:pPr lvl="1"/>
            <a:r>
              <a:rPr lang="en-US" dirty="0" err="1"/>
              <a:t>HRMax</a:t>
            </a:r>
            <a:r>
              <a:rPr lang="en-US" dirty="0"/>
              <a:t> = 205.8 – (0.685)*age </a:t>
            </a:r>
          </a:p>
          <a:p>
            <a:pPr lvl="2"/>
            <a:r>
              <a:rPr lang="en-US" dirty="0"/>
              <a:t>Least objectionable</a:t>
            </a:r>
          </a:p>
          <a:p>
            <a:r>
              <a:rPr lang="en-US" dirty="0"/>
              <a:t> </a:t>
            </a:r>
            <a:r>
              <a:rPr lang="en-US" dirty="0" err="1"/>
              <a:t>Gulati</a:t>
            </a:r>
            <a:r>
              <a:rPr lang="en-US" dirty="0"/>
              <a:t> (women)</a:t>
            </a:r>
          </a:p>
          <a:p>
            <a:pPr lvl="1"/>
            <a:r>
              <a:rPr lang="en-US" dirty="0" err="1"/>
              <a:t>HRMax</a:t>
            </a:r>
            <a:r>
              <a:rPr lang="en-US" dirty="0"/>
              <a:t> = 203.7 – (0.88*age)</a:t>
            </a:r>
          </a:p>
          <a:p>
            <a:r>
              <a:rPr lang="en-US" dirty="0" err="1"/>
              <a:t>Gellish</a:t>
            </a:r>
            <a:r>
              <a:rPr lang="en-US" dirty="0"/>
              <a:t> (men)</a:t>
            </a:r>
          </a:p>
          <a:p>
            <a:pPr lvl="1"/>
            <a:r>
              <a:rPr lang="en-US" dirty="0" err="1"/>
              <a:t>HRMax</a:t>
            </a:r>
            <a:r>
              <a:rPr lang="en-US" dirty="0"/>
              <a:t> = 203.7/(1 + </a:t>
            </a:r>
            <a:r>
              <a:rPr lang="en-US" dirty="0" err="1"/>
              <a:t>exp</a:t>
            </a:r>
            <a:r>
              <a:rPr lang="en-US" dirty="0"/>
              <a:t>(0.033*(age – 104.3)))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Flow Control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261" b="-5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09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https://fbcdn-sphotos-h-a.akamaihd.net/hphotos-ak-xpf1/v/t34.0-12/11095029_10206084563850295_2061428624_n.jpg?oh=93cdeecf0c1883f51a1e4cd927d15bd0&amp;oe=551CF545&amp;__gda__=1427964372_7f367f0afb028893b00b2a8fe7b92c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52" y="1417638"/>
            <a:ext cx="3254538" cy="4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7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 at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Call Emergency Services </a:t>
            </a:r>
          </a:p>
          <a:p>
            <a:pPr lvl="1"/>
            <a:r>
              <a:rPr lang="en-US" dirty="0" smtClean="0"/>
              <a:t>User Manually Terminates the Call</a:t>
            </a:r>
          </a:p>
          <a:p>
            <a:pPr lvl="1"/>
            <a:r>
              <a:rPr lang="en-US" dirty="0" smtClean="0"/>
              <a:t>Determine GPS Location</a:t>
            </a:r>
          </a:p>
          <a:p>
            <a:r>
              <a:rPr lang="en-US" dirty="0" smtClean="0"/>
              <a:t>Procedure </a:t>
            </a:r>
            <a:endParaRPr lang="en-US" dirty="0" smtClean="0"/>
          </a:p>
          <a:p>
            <a:pPr lvl="1"/>
            <a:r>
              <a:rPr lang="en-US" dirty="0" smtClean="0"/>
              <a:t>A heart rate anomaly is detected</a:t>
            </a:r>
          </a:p>
          <a:p>
            <a:pPr lvl="1"/>
            <a:r>
              <a:rPr lang="en-US" dirty="0" smtClean="0"/>
              <a:t>Application waits 10 seconds for the user to manually terminate the call</a:t>
            </a:r>
          </a:p>
          <a:p>
            <a:pPr lvl="1"/>
            <a:r>
              <a:rPr lang="en-US" dirty="0" smtClean="0"/>
              <a:t>If user does not terminate call</a:t>
            </a:r>
          </a:p>
          <a:p>
            <a:pPr lvl="2"/>
            <a:r>
              <a:rPr lang="en-US" dirty="0" smtClean="0"/>
              <a:t>Phone call is successfully made</a:t>
            </a:r>
          </a:p>
          <a:p>
            <a:pPr lvl="1"/>
            <a:r>
              <a:rPr lang="en-US" dirty="0" smtClean="0"/>
              <a:t>If user does terminate the call</a:t>
            </a:r>
          </a:p>
          <a:p>
            <a:pPr lvl="2"/>
            <a:r>
              <a:rPr lang="en-US" dirty="0" smtClean="0"/>
              <a:t>No phone call is made</a:t>
            </a:r>
          </a:p>
          <a:p>
            <a:pPr lvl="1"/>
            <a:r>
              <a:rPr lang="en-US" dirty="0" smtClean="0"/>
              <a:t>Send designated recipient GPS location via text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Next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Website http://tylerjameshuey1.wix.com/</a:t>
            </a:r>
            <a:r>
              <a:rPr lang="en-US" dirty="0" err="1"/>
              <a:t>heartbiit</a:t>
            </a:r>
            <a:endParaRPr lang="en-US" dirty="0" smtClean="0"/>
          </a:p>
          <a:p>
            <a:r>
              <a:rPr lang="en-US" dirty="0" smtClean="0"/>
              <a:t>Sync </a:t>
            </a:r>
            <a:r>
              <a:rPr lang="en-US" dirty="0" err="1" smtClean="0"/>
              <a:t>Fitbit</a:t>
            </a:r>
            <a:r>
              <a:rPr lang="en-US" dirty="0" smtClean="0"/>
              <a:t> to Phone</a:t>
            </a:r>
          </a:p>
          <a:p>
            <a:r>
              <a:rPr lang="en-US" dirty="0" smtClean="0"/>
              <a:t>Research Different </a:t>
            </a:r>
            <a:r>
              <a:rPr lang="en-US" dirty="0" smtClean="0"/>
              <a:t>Anomalies</a:t>
            </a:r>
          </a:p>
          <a:p>
            <a:r>
              <a:rPr lang="en-US" dirty="0" smtClean="0"/>
              <a:t>Polish User Interphase</a:t>
            </a:r>
          </a:p>
          <a:p>
            <a:r>
              <a:rPr lang="en-US" dirty="0" smtClean="0"/>
              <a:t>More Inputs</a:t>
            </a:r>
          </a:p>
          <a:p>
            <a:pPr lvl="1"/>
            <a:r>
              <a:rPr lang="en-US" dirty="0" smtClean="0"/>
              <a:t>Medical History</a:t>
            </a:r>
          </a:p>
          <a:p>
            <a:r>
              <a:rPr lang="en-US" dirty="0" smtClean="0"/>
              <a:t>Set Prescription </a:t>
            </a:r>
            <a:r>
              <a:rPr lang="en-US" dirty="0" smtClean="0"/>
              <a:t>Alarms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35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rtbiit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Heartbiit.potx</Template>
  <TotalTime>321</TotalTime>
  <Words>386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Heartbiit</vt:lpstr>
      <vt:lpstr>Group #2 Christopher Lin, Tyler Huey, Kaustuv Das, Shu Xu, Felix Yeung, Sagar Patel </vt:lpstr>
      <vt:lpstr>The Heart Problem</vt:lpstr>
      <vt:lpstr>Heart Anomaly</vt:lpstr>
      <vt:lpstr>Our Algorithm</vt:lpstr>
      <vt:lpstr>Determining Maximum Heart Rate</vt:lpstr>
      <vt:lpstr>Algorithm Flow Control</vt:lpstr>
      <vt:lpstr>User Interface</vt:lpstr>
      <vt:lpstr>Our Application at Present</vt:lpstr>
      <vt:lpstr>Goals for Next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Christopher Lin</cp:lastModifiedBy>
  <cp:revision>25</cp:revision>
  <dcterms:created xsi:type="dcterms:W3CDTF">2012-05-15T15:26:04Z</dcterms:created>
  <dcterms:modified xsi:type="dcterms:W3CDTF">2015-03-31T15:25:10Z</dcterms:modified>
</cp:coreProperties>
</file>