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64" r:id="rId4"/>
    <p:sldId id="259" r:id="rId5"/>
    <p:sldId id="261" r:id="rId6"/>
    <p:sldId id="265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F4F9497-53F1-4DA7-A4DD-457865C84948}" type="datetimeFigureOut">
              <a:rPr lang="en-CA" smtClean="0"/>
              <a:t>2021-09-08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549AFAB-7079-4806-B38D-8838866916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547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9497-53F1-4DA7-A4DD-457865C84948}" type="datetimeFigureOut">
              <a:rPr lang="en-CA" smtClean="0"/>
              <a:t>2021-09-08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9AFAB-7079-4806-B38D-8838866916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5882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F4F9497-53F1-4DA7-A4DD-457865C84948}" type="datetimeFigureOut">
              <a:rPr lang="en-CA" smtClean="0"/>
              <a:t>2021-09-08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549AFAB-7079-4806-B38D-8838866916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6777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9497-53F1-4DA7-A4DD-457865C84948}" type="datetimeFigureOut">
              <a:rPr lang="en-CA" smtClean="0"/>
              <a:t>2021-09-08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8549AFAB-7079-4806-B38D-8838866916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3506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F4F9497-53F1-4DA7-A4DD-457865C84948}" type="datetimeFigureOut">
              <a:rPr lang="en-CA" smtClean="0"/>
              <a:t>2021-09-08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549AFAB-7079-4806-B38D-8838866916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5778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9497-53F1-4DA7-A4DD-457865C84948}" type="datetimeFigureOut">
              <a:rPr lang="en-CA" smtClean="0"/>
              <a:t>2021-09-08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9AFAB-7079-4806-B38D-8838866916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4489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9497-53F1-4DA7-A4DD-457865C84948}" type="datetimeFigureOut">
              <a:rPr lang="en-CA" smtClean="0"/>
              <a:t>2021-09-08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9AFAB-7079-4806-B38D-8838866916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7893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9497-53F1-4DA7-A4DD-457865C84948}" type="datetimeFigureOut">
              <a:rPr lang="en-CA" smtClean="0"/>
              <a:t>2021-09-08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9AFAB-7079-4806-B38D-8838866916C3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085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9497-53F1-4DA7-A4DD-457865C84948}" type="datetimeFigureOut">
              <a:rPr lang="en-CA" smtClean="0"/>
              <a:t>2021-09-08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9AFAB-7079-4806-B38D-8838866916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7398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F4F9497-53F1-4DA7-A4DD-457865C84948}" type="datetimeFigureOut">
              <a:rPr lang="en-CA" smtClean="0"/>
              <a:t>2021-09-08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549AFAB-7079-4806-B38D-8838866916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720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9497-53F1-4DA7-A4DD-457865C84948}" type="datetimeFigureOut">
              <a:rPr lang="en-CA" smtClean="0"/>
              <a:t>2021-09-08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9AFAB-7079-4806-B38D-8838866916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4556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F4F9497-53F1-4DA7-A4DD-457865C84948}" type="datetimeFigureOut">
              <a:rPr lang="en-CA" smtClean="0"/>
              <a:t>2021-09-08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549AFAB-7079-4806-B38D-8838866916C3}" type="slidenum">
              <a:rPr lang="en-CA" smtClean="0"/>
              <a:t>‹#›</a:t>
            </a:fld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71666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9A3B0-A64F-4900-A9B1-6E9723488A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Ticket Price and Facility Value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6901EB-57A7-4F1B-BBC4-382F62AF6D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Big Mountain Resort</a:t>
            </a:r>
          </a:p>
        </p:txBody>
      </p:sp>
    </p:spTree>
    <p:extLst>
      <p:ext uri="{BB962C8B-B14F-4D97-AF65-F5344CB8AC3E}">
        <p14:creationId xmlns:p14="http://schemas.microsoft.com/office/powerpoint/2010/main" val="138370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63B7A-C912-4C6B-B5E1-5A70D0D89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Problem Identification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702B182-5946-4711-BF08-411346D14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/>
              <a:t>Problem Statement</a:t>
            </a:r>
          </a:p>
          <a:p>
            <a:pPr lvl="1"/>
            <a:r>
              <a:rPr lang="en-CA" dirty="0"/>
              <a:t>What is a fair price to charge?</a:t>
            </a:r>
          </a:p>
          <a:p>
            <a:pPr lvl="1"/>
            <a:r>
              <a:rPr lang="en-CA" dirty="0"/>
              <a:t>What facilities should Big Mountain invest/divest to increase the ticket price?</a:t>
            </a:r>
          </a:p>
          <a:p>
            <a:r>
              <a:rPr lang="en-CA" dirty="0"/>
              <a:t>Criteria for Success</a:t>
            </a:r>
          </a:p>
          <a:p>
            <a:pPr lvl="1"/>
            <a:r>
              <a:rPr lang="en-CA" dirty="0"/>
              <a:t>Develop a data driven recommendation on ticket price based on current market rates</a:t>
            </a:r>
          </a:p>
          <a:p>
            <a:pPr lvl="1"/>
            <a:r>
              <a:rPr lang="en-CA" dirty="0"/>
              <a:t>Identify at least 1 investment/divestment opportunity that would bring up ticket price</a:t>
            </a:r>
          </a:p>
          <a:p>
            <a:r>
              <a:rPr lang="en-CA" dirty="0"/>
              <a:t>Constraints</a:t>
            </a:r>
          </a:p>
          <a:p>
            <a:pPr lvl="1"/>
            <a:r>
              <a:rPr lang="en-CA" dirty="0"/>
              <a:t>330 Observations –Resorts in the US</a:t>
            </a:r>
          </a:p>
          <a:p>
            <a:pPr lvl="1"/>
            <a:r>
              <a:rPr lang="en-CA" dirty="0"/>
              <a:t>Customer preference may change over time</a:t>
            </a:r>
          </a:p>
          <a:p>
            <a:r>
              <a:rPr lang="en-CA" dirty="0"/>
              <a:t>Stakeholders</a:t>
            </a:r>
          </a:p>
          <a:p>
            <a:pPr lvl="1"/>
            <a:r>
              <a:rPr lang="en-CA" dirty="0"/>
              <a:t>Database Manager –Alesha Eisen</a:t>
            </a:r>
          </a:p>
          <a:p>
            <a:pPr lvl="1"/>
            <a:r>
              <a:rPr lang="en-CA" dirty="0"/>
              <a:t>Director of Operations –Jimmy Blackburn</a:t>
            </a:r>
          </a:p>
        </p:txBody>
      </p:sp>
    </p:spTree>
    <p:extLst>
      <p:ext uri="{BB962C8B-B14F-4D97-AF65-F5344CB8AC3E}">
        <p14:creationId xmlns:p14="http://schemas.microsoft.com/office/powerpoint/2010/main" val="1894307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92773-4362-47F6-8920-2E4FFC1B4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Recommendation and 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F71F7-3956-455D-AAB8-42E45B14AC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4"/>
            <a:ext cx="5422390" cy="390033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CA" sz="1600" dirty="0">
                <a:solidFill>
                  <a:srgbClr val="002060"/>
                </a:solidFill>
              </a:rPr>
              <a:t>Increase ticket price from $81 to $100</a:t>
            </a:r>
          </a:p>
          <a:p>
            <a:r>
              <a:rPr lang="en-CA" sz="1400" dirty="0">
                <a:solidFill>
                  <a:srgbClr val="002060"/>
                </a:solidFill>
              </a:rPr>
              <a:t>Big Mountain Resort owns top tier facilities in areas including</a:t>
            </a:r>
          </a:p>
          <a:p>
            <a:pPr lvl="1"/>
            <a:r>
              <a:rPr lang="en-CA" sz="1200" dirty="0">
                <a:solidFill>
                  <a:srgbClr val="002060"/>
                </a:solidFill>
              </a:rPr>
              <a:t>Vertical Drop</a:t>
            </a:r>
          </a:p>
          <a:p>
            <a:pPr lvl="1"/>
            <a:r>
              <a:rPr lang="en-CA" sz="1200" dirty="0">
                <a:solidFill>
                  <a:srgbClr val="002060"/>
                </a:solidFill>
              </a:rPr>
              <a:t>Areas Covered by Snow Makers</a:t>
            </a:r>
          </a:p>
          <a:p>
            <a:pPr lvl="1"/>
            <a:r>
              <a:rPr lang="en-CA" sz="1200" dirty="0">
                <a:solidFill>
                  <a:srgbClr val="002060"/>
                </a:solidFill>
              </a:rPr>
              <a:t>Total Number of Chairs</a:t>
            </a:r>
          </a:p>
          <a:p>
            <a:pPr lvl="1"/>
            <a:r>
              <a:rPr lang="en-CA" sz="1200" dirty="0">
                <a:solidFill>
                  <a:srgbClr val="002060"/>
                </a:solidFill>
              </a:rPr>
              <a:t>Number of Fast Quads</a:t>
            </a:r>
          </a:p>
          <a:p>
            <a:pPr lvl="1"/>
            <a:r>
              <a:rPr lang="en-CA" sz="1200" dirty="0">
                <a:solidFill>
                  <a:srgbClr val="002060"/>
                </a:solidFill>
              </a:rPr>
              <a:t>Total Number of Runs</a:t>
            </a:r>
          </a:p>
          <a:p>
            <a:r>
              <a:rPr lang="en-CA" sz="1400" dirty="0">
                <a:solidFill>
                  <a:srgbClr val="002060"/>
                </a:solidFill>
              </a:rPr>
              <a:t>These above features are most influential to ticket price</a:t>
            </a:r>
          </a:p>
          <a:p>
            <a:r>
              <a:rPr lang="en-CA" sz="1400" dirty="0">
                <a:solidFill>
                  <a:srgbClr val="002060"/>
                </a:solidFill>
              </a:rPr>
              <a:t>Resorts with this level of facilities could charge $100 according to our analysis</a:t>
            </a:r>
          </a:p>
          <a:p>
            <a:endParaRPr lang="en-CA" sz="1600" dirty="0">
              <a:solidFill>
                <a:srgbClr val="00206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AB639B-B067-4DA3-A23D-C29473E42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362415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CA" sz="1600" dirty="0">
                <a:solidFill>
                  <a:srgbClr val="002060"/>
                </a:solidFill>
              </a:rPr>
              <a:t>Choose Scenario 3 to boost ticket value in the future</a:t>
            </a:r>
          </a:p>
          <a:p>
            <a:r>
              <a:rPr lang="en-CA" sz="1400" dirty="0">
                <a:solidFill>
                  <a:srgbClr val="002060"/>
                </a:solidFill>
              </a:rPr>
              <a:t>Increasing vertical drop by adding a run, installation of an additional chair lift, and adding 2 acres of snow making cover</a:t>
            </a:r>
          </a:p>
          <a:p>
            <a:r>
              <a:rPr lang="en-CA" sz="1400" dirty="0">
                <a:solidFill>
                  <a:srgbClr val="002060"/>
                </a:solidFill>
              </a:rPr>
              <a:t>Expected to increase ticket value by $11.26</a:t>
            </a:r>
          </a:p>
          <a:p>
            <a:r>
              <a:rPr lang="en-CA" sz="1400" dirty="0">
                <a:solidFill>
                  <a:srgbClr val="002060"/>
                </a:solidFill>
              </a:rPr>
              <a:t>Generates $20M additional revenue in the season</a:t>
            </a:r>
          </a:p>
          <a:p>
            <a:r>
              <a:rPr lang="en-CA" sz="1400" dirty="0">
                <a:solidFill>
                  <a:srgbClr val="002060"/>
                </a:solidFill>
              </a:rPr>
              <a:t>More info on operating cost is needed to further justify this decision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AA0000-EE61-434D-84F9-8AFA27A79C80}"/>
              </a:ext>
            </a:extLst>
          </p:cNvPr>
          <p:cNvCxnSpPr>
            <a:cxnSpLocks/>
          </p:cNvCxnSpPr>
          <p:nvPr/>
        </p:nvCxnSpPr>
        <p:spPr>
          <a:xfrm>
            <a:off x="6096000" y="2159726"/>
            <a:ext cx="0" cy="3953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053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AAC23-7C55-4180-87FD-1DE5FBFF4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Modeling Results and Analysis-Linear Model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78BBED1-AD84-4A31-AB99-2C5A1D5B67C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86669121"/>
              </p:ext>
            </p:extLst>
          </p:nvPr>
        </p:nvGraphicFramePr>
        <p:xfrm>
          <a:off x="581193" y="2228002"/>
          <a:ext cx="3997234" cy="300155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98617">
                  <a:extLst>
                    <a:ext uri="{9D8B030D-6E8A-4147-A177-3AD203B41FA5}">
                      <a16:colId xmlns:a16="http://schemas.microsoft.com/office/drawing/2014/main" val="544392937"/>
                    </a:ext>
                  </a:extLst>
                </a:gridCol>
                <a:gridCol w="1998617">
                  <a:extLst>
                    <a:ext uri="{9D8B030D-6E8A-4147-A177-3AD203B41FA5}">
                      <a16:colId xmlns:a16="http://schemas.microsoft.com/office/drawing/2014/main" val="2154439747"/>
                    </a:ext>
                  </a:extLst>
                </a:gridCol>
              </a:tblGrid>
              <a:tr h="333506"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/>
                        <a:t>Coefficient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840353"/>
                  </a:ext>
                </a:extLst>
              </a:tr>
              <a:tr h="333506">
                <a:tc>
                  <a:txBody>
                    <a:bodyPr/>
                    <a:lstStyle/>
                    <a:p>
                      <a:r>
                        <a:rPr lang="en-CA" sz="1400" dirty="0"/>
                        <a:t>Vertical Drop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10.78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05401"/>
                  </a:ext>
                </a:extLst>
              </a:tr>
              <a:tr h="333506">
                <a:tc>
                  <a:txBody>
                    <a:bodyPr/>
                    <a:lstStyle/>
                    <a:p>
                      <a:r>
                        <a:rPr lang="en-CA" sz="1400" dirty="0"/>
                        <a:t>Snow Making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6.29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000623"/>
                  </a:ext>
                </a:extLst>
              </a:tr>
              <a:tr h="333506">
                <a:tc>
                  <a:txBody>
                    <a:bodyPr/>
                    <a:lstStyle/>
                    <a:p>
                      <a:r>
                        <a:rPr lang="en-CA" sz="1400" dirty="0"/>
                        <a:t>Total Chairs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5.79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353173"/>
                  </a:ext>
                </a:extLst>
              </a:tr>
              <a:tr h="333506">
                <a:tc>
                  <a:txBody>
                    <a:bodyPr/>
                    <a:lstStyle/>
                    <a:p>
                      <a:r>
                        <a:rPr lang="en-CA" sz="1400" dirty="0" err="1"/>
                        <a:t>FastQuads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5.75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778380"/>
                  </a:ext>
                </a:extLst>
              </a:tr>
              <a:tr h="333506">
                <a:tc>
                  <a:txBody>
                    <a:bodyPr/>
                    <a:lstStyle/>
                    <a:p>
                      <a:r>
                        <a:rPr lang="en-CA" sz="1400" dirty="0"/>
                        <a:t>Runs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5.37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600960"/>
                  </a:ext>
                </a:extLst>
              </a:tr>
              <a:tr h="333506">
                <a:tc>
                  <a:txBody>
                    <a:bodyPr/>
                    <a:lstStyle/>
                    <a:p>
                      <a:r>
                        <a:rPr lang="en-CA" sz="1400" dirty="0"/>
                        <a:t>Longest 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0.18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330935"/>
                  </a:ext>
                </a:extLst>
              </a:tr>
              <a:tr h="333506">
                <a:tc>
                  <a:txBody>
                    <a:bodyPr/>
                    <a:lstStyle/>
                    <a:p>
                      <a:r>
                        <a:rPr lang="en-CA" sz="1400" dirty="0"/>
                        <a:t>Trams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-4.14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880595"/>
                  </a:ext>
                </a:extLst>
              </a:tr>
              <a:tr h="333506">
                <a:tc>
                  <a:txBody>
                    <a:bodyPr/>
                    <a:lstStyle/>
                    <a:p>
                      <a:r>
                        <a:rPr lang="en-CA" sz="1400" dirty="0"/>
                        <a:t>Skiable 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-5.25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303219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ACE1F46-8079-4580-9EB7-553D7EF7048A}"/>
              </a:ext>
            </a:extLst>
          </p:cNvPr>
          <p:cNvSpPr txBox="1">
            <a:spLocks/>
          </p:cNvSpPr>
          <p:nvPr/>
        </p:nvSpPr>
        <p:spPr>
          <a:xfrm>
            <a:off x="6096000" y="2228002"/>
            <a:ext cx="5422390" cy="36330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/>
              <a:t>Insights</a:t>
            </a:r>
          </a:p>
          <a:p>
            <a:r>
              <a:rPr lang="en-CA" sz="1600" dirty="0"/>
              <a:t>Fair Ticket Price $110</a:t>
            </a:r>
          </a:p>
          <a:p>
            <a:r>
              <a:rPr lang="en-CA" sz="1600" dirty="0"/>
              <a:t>Likely to be +/- $10 off</a:t>
            </a:r>
          </a:p>
          <a:p>
            <a:r>
              <a:rPr lang="en-CA" sz="1600" dirty="0"/>
              <a:t>Vertical Drop, Snow Making, Total Chairs is strongly and positively correlated with Adult Weekend ticket price</a:t>
            </a:r>
          </a:p>
          <a:p>
            <a:r>
              <a:rPr lang="en-CA" sz="1600" dirty="0"/>
              <a:t>Consider to increase price by $29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20362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9F519-BC7B-4198-953D-AB22B4AA6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Modeling Results and Analysis-Random Forests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0EEBE-430F-4942-B737-D280C23CA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180496"/>
            <a:ext cx="5514807" cy="3678303"/>
          </a:xfrm>
        </p:spPr>
        <p:txBody>
          <a:bodyPr anchor="t"/>
          <a:lstStyle/>
          <a:p>
            <a:pPr marL="0" indent="0">
              <a:buNone/>
            </a:pPr>
            <a:r>
              <a:rPr lang="en-CA" dirty="0"/>
              <a:t>Insights</a:t>
            </a:r>
          </a:p>
          <a:p>
            <a:r>
              <a:rPr lang="en-CA" sz="1600" dirty="0"/>
              <a:t>Fair Ticket Price $100</a:t>
            </a:r>
          </a:p>
          <a:p>
            <a:r>
              <a:rPr lang="en-CA" sz="1600" dirty="0"/>
              <a:t>Likely to be $10 off</a:t>
            </a:r>
          </a:p>
          <a:p>
            <a:r>
              <a:rPr lang="en-CA" sz="1600" dirty="0"/>
              <a:t>Feature importance order is consistent with the linear model</a:t>
            </a:r>
          </a:p>
          <a:p>
            <a:r>
              <a:rPr lang="en-CA" sz="1600" dirty="0"/>
              <a:t>Consider to increase price by $19</a:t>
            </a:r>
          </a:p>
          <a:p>
            <a:endParaRPr lang="en-CA" sz="1600" dirty="0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4843A06B-6859-4B7B-B7FC-75BB89C27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90" y="2019300"/>
            <a:ext cx="5669659" cy="451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206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AC6F0-2D05-443C-968B-F007DD900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Modeling </a:t>
            </a:r>
            <a:r>
              <a:rPr lang="en-US" altLang="zh-CN" dirty="0"/>
              <a:t>Results and Analysis –Scenario Comparison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C5ACB-D56A-4131-AC41-AB6F0BBDCB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3593" y="4300644"/>
            <a:ext cx="5153399" cy="1473140"/>
          </a:xfrm>
          <a:ln w="127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981765707">
                  <a:custGeom>
                    <a:avLst/>
                    <a:gdLst>
                      <a:gd name="connsiteX0" fmla="*/ 0 w 5153399"/>
                      <a:gd name="connsiteY0" fmla="*/ 0 h 1473140"/>
                      <a:gd name="connsiteX1" fmla="*/ 5153399 w 5153399"/>
                      <a:gd name="connsiteY1" fmla="*/ 0 h 1473140"/>
                      <a:gd name="connsiteX2" fmla="*/ 5153399 w 5153399"/>
                      <a:gd name="connsiteY2" fmla="*/ 1473140 h 1473140"/>
                      <a:gd name="connsiteX3" fmla="*/ 0 w 5153399"/>
                      <a:gd name="connsiteY3" fmla="*/ 1473140 h 1473140"/>
                      <a:gd name="connsiteX4" fmla="*/ 0 w 5153399"/>
                      <a:gd name="connsiteY4" fmla="*/ 0 h 14731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153399" h="1473140" fill="none" extrusionOk="0">
                        <a:moveTo>
                          <a:pt x="0" y="0"/>
                        </a:moveTo>
                        <a:cubicBezTo>
                          <a:pt x="2067712" y="-33775"/>
                          <a:pt x="4361459" y="138873"/>
                          <a:pt x="5153399" y="0"/>
                        </a:cubicBezTo>
                        <a:cubicBezTo>
                          <a:pt x="5275031" y="691034"/>
                          <a:pt x="5211053" y="780424"/>
                          <a:pt x="5153399" y="1473140"/>
                        </a:cubicBezTo>
                        <a:cubicBezTo>
                          <a:pt x="3178146" y="1335810"/>
                          <a:pt x="1061064" y="1335284"/>
                          <a:pt x="0" y="1473140"/>
                        </a:cubicBezTo>
                        <a:cubicBezTo>
                          <a:pt x="-48185" y="1057033"/>
                          <a:pt x="111975" y="332218"/>
                          <a:pt x="0" y="0"/>
                        </a:cubicBezTo>
                        <a:close/>
                      </a:path>
                      <a:path w="5153399" h="1473140" stroke="0" extrusionOk="0">
                        <a:moveTo>
                          <a:pt x="0" y="0"/>
                        </a:moveTo>
                        <a:cubicBezTo>
                          <a:pt x="2288654" y="-101487"/>
                          <a:pt x="2936249" y="-162162"/>
                          <a:pt x="5153399" y="0"/>
                        </a:cubicBezTo>
                        <a:cubicBezTo>
                          <a:pt x="5266026" y="597098"/>
                          <a:pt x="5091617" y="852135"/>
                          <a:pt x="5153399" y="1473140"/>
                        </a:cubicBezTo>
                        <a:cubicBezTo>
                          <a:pt x="3953379" y="1523205"/>
                          <a:pt x="2328176" y="1314691"/>
                          <a:pt x="0" y="1473140"/>
                        </a:cubicBezTo>
                        <a:cubicBezTo>
                          <a:pt x="-107169" y="762010"/>
                          <a:pt x="-65317" y="51452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anchor="t"/>
          <a:lstStyle/>
          <a:p>
            <a:pPr marL="0" indent="0">
              <a:buNone/>
            </a:pPr>
            <a:r>
              <a:rPr lang="en-CA" dirty="0"/>
              <a:t>Increase vertical drop, add a run, a chair lift and snow making</a:t>
            </a:r>
          </a:p>
          <a:p>
            <a:r>
              <a:rPr lang="en-CA" sz="1600" dirty="0"/>
              <a:t>Increases ticket price by $11</a:t>
            </a:r>
          </a:p>
          <a:p>
            <a:r>
              <a:rPr lang="en-CA" sz="1600" dirty="0"/>
              <a:t>Bring is around $20M more revenue in this season</a:t>
            </a:r>
          </a:p>
          <a:p>
            <a:endParaRPr lang="en-CA" sz="1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3DAD28-2183-4D72-8279-26B65D9F4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1891151"/>
          </a:xfrm>
        </p:spPr>
        <p:txBody>
          <a:bodyPr anchor="t"/>
          <a:lstStyle/>
          <a:p>
            <a:pPr marL="0" indent="0">
              <a:buNone/>
            </a:pPr>
            <a:r>
              <a:rPr lang="en-CA" dirty="0"/>
              <a:t>Increase vertical drop, add a run and a chair lift</a:t>
            </a:r>
          </a:p>
          <a:p>
            <a:r>
              <a:rPr lang="en-CA" sz="1600" dirty="0"/>
              <a:t>Increases ticket price by $9</a:t>
            </a:r>
          </a:p>
          <a:p>
            <a:r>
              <a:rPr lang="en-CA" sz="1600" dirty="0"/>
              <a:t>Generates around 16M additional revenue in the season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3165148-702B-460F-A2F9-2DBEA8DC76B3}"/>
              </a:ext>
            </a:extLst>
          </p:cNvPr>
          <p:cNvCxnSpPr>
            <a:cxnSpLocks/>
          </p:cNvCxnSpPr>
          <p:nvPr/>
        </p:nvCxnSpPr>
        <p:spPr>
          <a:xfrm>
            <a:off x="6096000" y="2159726"/>
            <a:ext cx="0" cy="3953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61CA5B5-27CB-4D73-8376-CB6D03EA5816}"/>
              </a:ext>
            </a:extLst>
          </p:cNvPr>
          <p:cNvCxnSpPr>
            <a:cxnSpLocks/>
          </p:cNvCxnSpPr>
          <p:nvPr/>
        </p:nvCxnSpPr>
        <p:spPr>
          <a:xfrm flipH="1">
            <a:off x="581191" y="4197531"/>
            <a:ext cx="110296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DB608E9-E7BA-4F8A-825E-C23B914F8D88}"/>
              </a:ext>
            </a:extLst>
          </p:cNvPr>
          <p:cNvSpPr txBox="1">
            <a:spLocks/>
          </p:cNvSpPr>
          <p:nvPr/>
        </p:nvSpPr>
        <p:spPr>
          <a:xfrm>
            <a:off x="733593" y="2245420"/>
            <a:ext cx="5422390" cy="18911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/>
              <a:t>Close 1-10 least used runs</a:t>
            </a:r>
          </a:p>
          <a:p>
            <a:r>
              <a:rPr lang="en-CA" sz="1600" dirty="0"/>
              <a:t>Closing 1 run makes no difference to ticket price</a:t>
            </a:r>
          </a:p>
          <a:p>
            <a:r>
              <a:rPr lang="en-CA" sz="1600" dirty="0"/>
              <a:t>Closing 3-5 runs brings same effect to ticket price</a:t>
            </a:r>
          </a:p>
          <a:p>
            <a:r>
              <a:rPr lang="en-CA" sz="1600" dirty="0"/>
              <a:t>Closing more than 6 leads to a big drop in ticket price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BFBAE49-D978-4EAD-BFC5-164B609B58C0}"/>
              </a:ext>
            </a:extLst>
          </p:cNvPr>
          <p:cNvSpPr txBox="1">
            <a:spLocks/>
          </p:cNvSpPr>
          <p:nvPr/>
        </p:nvSpPr>
        <p:spPr>
          <a:xfrm>
            <a:off x="6188419" y="4300643"/>
            <a:ext cx="5422390" cy="18911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/>
              <a:t>Increase longest run and Snow Making</a:t>
            </a:r>
          </a:p>
          <a:p>
            <a:r>
              <a:rPr lang="en-CA" sz="1600" dirty="0"/>
              <a:t>No difference in ticket price</a:t>
            </a:r>
          </a:p>
        </p:txBody>
      </p:sp>
    </p:spTree>
    <p:extLst>
      <p:ext uri="{BB962C8B-B14F-4D97-AF65-F5344CB8AC3E}">
        <p14:creationId xmlns:p14="http://schemas.microsoft.com/office/powerpoint/2010/main" val="3665413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A743E-22C4-4944-A8C6-B82FD4DD8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7B42F-9DCE-4F4B-8589-E5A05D8AA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CA" dirty="0"/>
              <a:t>Big Mountain Resort should consider to increase ticket price by at $19</a:t>
            </a:r>
          </a:p>
          <a:p>
            <a:r>
              <a:rPr lang="en-CA" dirty="0"/>
              <a:t>Big Mountains has outstanding facilities compared to other resorts in the market, especially in snow making areas and number of chairs</a:t>
            </a:r>
          </a:p>
          <a:p>
            <a:r>
              <a:rPr lang="en-CA" dirty="0"/>
              <a:t>Scenario 3 would add more value to the ticket price</a:t>
            </a:r>
          </a:p>
          <a:p>
            <a:r>
              <a:rPr lang="en-CA" dirty="0"/>
              <a:t>More information on operating costs is needed to develop further analysis on investment opportunities.</a:t>
            </a:r>
          </a:p>
        </p:txBody>
      </p:sp>
    </p:spTree>
    <p:extLst>
      <p:ext uri="{BB962C8B-B14F-4D97-AF65-F5344CB8AC3E}">
        <p14:creationId xmlns:p14="http://schemas.microsoft.com/office/powerpoint/2010/main" val="222250656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1336</TotalTime>
  <Words>489</Words>
  <Application>Microsoft Office PowerPoint</Application>
  <PresentationFormat>Widescreen</PresentationFormat>
  <Paragraphs>78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Gill Sans MT</vt:lpstr>
      <vt:lpstr>Wingdings 2</vt:lpstr>
      <vt:lpstr>Dividend</vt:lpstr>
      <vt:lpstr>Ticket Price and Facility Value Analysis</vt:lpstr>
      <vt:lpstr>Problem Identification</vt:lpstr>
      <vt:lpstr>Recommendation and key findings</vt:lpstr>
      <vt:lpstr>Modeling Results and Analysis-Linear Model</vt:lpstr>
      <vt:lpstr>Modeling Results and Analysis-Random Forests</vt:lpstr>
      <vt:lpstr>Modeling Results and Analysis –Scenario Comparison</vt:lpstr>
      <vt:lpstr>Summary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Ticket Price and Facility Value Analysis</dc:title>
  <dc:creator>Shuya Liu</dc:creator>
  <cp:lastModifiedBy>Shuya Liu</cp:lastModifiedBy>
  <cp:revision>1</cp:revision>
  <dcterms:created xsi:type="dcterms:W3CDTF">2021-09-08T05:43:37Z</dcterms:created>
  <dcterms:modified xsi:type="dcterms:W3CDTF">2021-09-09T04:00:31Z</dcterms:modified>
</cp:coreProperties>
</file>