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3" r:id="rId13"/>
  </p:sldIdLst>
  <p:sldSz cx="9144000" cy="5143500"/>
  <p:notesSz cx="6858000" cy="9144000"/>
  <p:embeddedFontLst>
    <p:embeddedFont>
      <p:font typeface="Open Sans"/>
      <p:regular r:id="rId17"/>
    </p:embeddedFont>
  </p:embeddedFontLst>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7"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67"/>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8bd7b5b9bd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bd7b5b9bd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7b5e9dc8c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7b5e9dc8c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28b2c0c6eb2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b2c0c6eb2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10cbc5f908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0cbc5f908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310cbc5f908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10cbc5f908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8bd7b5b9b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bd7b5b9b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8bd7b5b9b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bd7b5b9b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8bd7b5b9b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bd7b5b9b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8bd7b5b9b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bd7b5b9b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687550"/>
            <a:ext cx="8520600" cy="1109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F3F3F3"/>
              </a:buClr>
              <a:buSzPts val="2000"/>
              <a:buNone/>
              <a:defRPr sz="2000">
                <a:solidFill>
                  <a:srgbClr val="F3F3F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rgbClr val="222222"/>
        </a:solidFill>
        <a:effectLst/>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2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899599"/>
            <a:ext cx="8520600" cy="39711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dk1"/>
              </a:buClr>
              <a:buSzPts val="16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1150">
              <a:spcBef>
                <a:spcPts val="0"/>
              </a:spcBef>
              <a:spcAft>
                <a:spcPts val="0"/>
              </a:spcAft>
              <a:buClr>
                <a:schemeClr val="dk1"/>
              </a:buClr>
              <a:buSzPts val="1300"/>
              <a:buChar char="■"/>
              <a:defRPr>
                <a:solidFill>
                  <a:schemeClr val="dk1"/>
                </a:solidFill>
              </a:defRPr>
            </a:lvl3pPr>
            <a:lvl4pPr marL="1828800" lvl="3" indent="-304800">
              <a:spcBef>
                <a:spcPts val="0"/>
              </a:spcBef>
              <a:spcAft>
                <a:spcPts val="0"/>
              </a:spcAft>
              <a:buClr>
                <a:schemeClr val="dk1"/>
              </a:buClr>
              <a:buSzPts val="1200"/>
              <a:buChar char="●"/>
              <a:defRPr>
                <a:solidFill>
                  <a:schemeClr val="dk1"/>
                </a:solidFill>
              </a:defRPr>
            </a:lvl4pPr>
            <a:lvl5pPr marL="2286000" lvl="4" indent="-304800">
              <a:spcBef>
                <a:spcPts val="0"/>
              </a:spcBef>
              <a:spcAft>
                <a:spcPts val="0"/>
              </a:spcAft>
              <a:buClr>
                <a:schemeClr val="dk1"/>
              </a:buClr>
              <a:buSzPts val="1200"/>
              <a:buChar char="○"/>
              <a:defRPr>
                <a:solidFill>
                  <a:schemeClr val="dk1"/>
                </a:solidFill>
              </a:defRPr>
            </a:lvl5pPr>
            <a:lvl6pPr marL="2743200" lvl="5" indent="-304800">
              <a:spcBef>
                <a:spcPts val="0"/>
              </a:spcBef>
              <a:spcAft>
                <a:spcPts val="0"/>
              </a:spcAft>
              <a:buClr>
                <a:schemeClr val="dk1"/>
              </a:buClr>
              <a:buSzPts val="1200"/>
              <a:buChar char="■"/>
              <a:defRPr>
                <a:solidFill>
                  <a:schemeClr val="dk1"/>
                </a:solidFill>
              </a:defRPr>
            </a:lvl6pPr>
            <a:lvl7pPr marL="3200400" lvl="6" indent="-304800">
              <a:spcBef>
                <a:spcPts val="0"/>
              </a:spcBef>
              <a:spcAft>
                <a:spcPts val="0"/>
              </a:spcAft>
              <a:buClr>
                <a:schemeClr val="dk1"/>
              </a:buClr>
              <a:buSzPts val="1200"/>
              <a:buChar char="●"/>
              <a:defRPr>
                <a:solidFill>
                  <a:schemeClr val="dk1"/>
                </a:solidFill>
              </a:defRPr>
            </a:lvl7pPr>
            <a:lvl8pPr marL="3657600" lvl="7" indent="-304800">
              <a:spcBef>
                <a:spcPts val="0"/>
              </a:spcBef>
              <a:spcAft>
                <a:spcPts val="0"/>
              </a:spcAft>
              <a:buClr>
                <a:schemeClr val="dk1"/>
              </a:buClr>
              <a:buSzPts val="1200"/>
              <a:buChar char="○"/>
              <a:defRPr>
                <a:solidFill>
                  <a:schemeClr val="dk1"/>
                </a:solidFill>
              </a:defRPr>
            </a:lvl8pPr>
            <a:lvl9pPr marL="4114800" lvl="8" indent="-304800">
              <a:spcBef>
                <a:spcPts val="0"/>
              </a:spcBef>
              <a:spcAft>
                <a:spcPts val="0"/>
              </a:spcAft>
              <a:buClr>
                <a:schemeClr val="dk1"/>
              </a:buClr>
              <a:buSzPts val="12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0250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200"/>
              <a:buFont typeface="Open Sans"/>
              <a:buNone/>
              <a:defRPr sz="2200">
                <a:solidFill>
                  <a:srgbClr val="FFFFFF"/>
                </a:solidFill>
                <a:latin typeface="Open Sans"/>
                <a:ea typeface="Open Sans"/>
                <a:cs typeface="Open Sans"/>
                <a:sym typeface="Open Sans"/>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p:txBody>
      </p:sp>
      <p:sp>
        <p:nvSpPr>
          <p:cNvPr id="7" name="Google Shape;7;p1"/>
          <p:cNvSpPr txBox="1"/>
          <p:nvPr>
            <p:ph type="body" idx="1"/>
          </p:nvPr>
        </p:nvSpPr>
        <p:spPr>
          <a:xfrm>
            <a:off x="311700" y="899599"/>
            <a:ext cx="8520600" cy="39711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F3F3F3"/>
              </a:buClr>
              <a:buSzPts val="1600"/>
              <a:buFont typeface="Open Sans"/>
              <a:buChar char="●"/>
              <a:defRPr sz="1600">
                <a:solidFill>
                  <a:srgbClr val="F3F3F3"/>
                </a:solidFill>
                <a:latin typeface="Open Sans"/>
                <a:ea typeface="Open Sans"/>
                <a:cs typeface="Open Sans"/>
                <a:sym typeface="Open Sans"/>
              </a:defRPr>
            </a:lvl1pPr>
            <a:lvl2pPr marL="914400" lvl="1" indent="-317500">
              <a:lnSpc>
                <a:spcPct val="115000"/>
              </a:lnSpc>
              <a:spcBef>
                <a:spcPts val="0"/>
              </a:spcBef>
              <a:spcAft>
                <a:spcPts val="0"/>
              </a:spcAft>
              <a:buClr>
                <a:srgbClr val="F3F3F3"/>
              </a:buClr>
              <a:buSzPts val="1400"/>
              <a:buFont typeface="Open Sans"/>
              <a:buChar char="○"/>
              <a:defRPr>
                <a:solidFill>
                  <a:srgbClr val="F3F3F3"/>
                </a:solidFill>
                <a:latin typeface="Open Sans"/>
                <a:ea typeface="Open Sans"/>
                <a:cs typeface="Open Sans"/>
                <a:sym typeface="Open Sans"/>
              </a:defRPr>
            </a:lvl2pPr>
            <a:lvl3pPr marL="1371600" lvl="2" indent="-311150">
              <a:lnSpc>
                <a:spcPct val="115000"/>
              </a:lnSpc>
              <a:spcBef>
                <a:spcPts val="0"/>
              </a:spcBef>
              <a:spcAft>
                <a:spcPts val="0"/>
              </a:spcAft>
              <a:buClr>
                <a:srgbClr val="F3F3F3"/>
              </a:buClr>
              <a:buSzPts val="1300"/>
              <a:buFont typeface="Open Sans"/>
              <a:buChar char="■"/>
              <a:defRPr sz="1300">
                <a:solidFill>
                  <a:srgbClr val="F3F3F3"/>
                </a:solidFill>
                <a:latin typeface="Open Sans"/>
                <a:ea typeface="Open Sans"/>
                <a:cs typeface="Open Sans"/>
                <a:sym typeface="Open Sans"/>
              </a:defRPr>
            </a:lvl3pPr>
            <a:lvl4pPr marL="1828800" lvl="3"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4pPr>
            <a:lvl5pPr marL="2286000" lvl="4"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5pPr>
            <a:lvl6pPr marL="2743200" lvl="5"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6pPr>
            <a:lvl7pPr marL="3200400" lvl="6"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7pPr>
            <a:lvl8pPr marL="3657600" lvl="7"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8pPr>
            <a:lvl9pPr marL="4114800" lvl="8" indent="-304800">
              <a:lnSpc>
                <a:spcPct val="115000"/>
              </a:lnSpc>
              <a:spcBef>
                <a:spcPts val="0"/>
              </a:spcBef>
              <a:spcAft>
                <a:spcPts val="0"/>
              </a:spcAft>
              <a:buClr>
                <a:srgbClr val="F3F3F3"/>
              </a:buClr>
              <a:buSzPts val="1200"/>
              <a:buFont typeface="Open Sans"/>
              <a:buChar char="■"/>
              <a:defRPr sz="1200">
                <a:solidFill>
                  <a:srgbClr val="F3F3F3"/>
                </a:solidFill>
                <a:latin typeface="Open Sans"/>
                <a:ea typeface="Open Sans"/>
                <a:cs typeface="Open Sans"/>
                <a:sym typeface="Open Sans"/>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hyperlink" Target="https://shuyang-dm-gy-6063-2024fall-b.github.io/MidTerm/" TargetMode="Externa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1" name="图片 0" descr="630d9808b3ec2fe8c75e75faa53dc409"/>
          <p:cNvPicPr>
            <a:picLocks noChangeAspect="1"/>
          </p:cNvPicPr>
          <p:nvPr/>
        </p:nvPicPr>
        <p:blipFill>
          <a:blip r:embed="rId1"/>
          <a:stretch>
            <a:fillRect/>
          </a:stretch>
        </p:blipFill>
        <p:spPr>
          <a:xfrm>
            <a:off x="0" y="0"/>
            <a:ext cx="7150100" cy="4762500"/>
          </a:xfrm>
          <a:prstGeom prst="rect">
            <a:avLst/>
          </a:prstGeom>
        </p:spPr>
      </p:pic>
      <p:pic>
        <p:nvPicPr>
          <p:cNvPr id="54" name="Google Shape;54;p13"/>
          <p:cNvPicPr preferRelativeResize="0"/>
          <p:nvPr/>
        </p:nvPicPr>
        <p:blipFill>
          <a:blip r:embed="rId2"/>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484823" y="1687830"/>
            <a:ext cx="8174355" cy="1109980"/>
          </a:xfrm>
          <a:prstGeom prst="rect">
            <a:avLst/>
          </a:prstGeom>
          <a:solidFill>
            <a:srgbClr val="000000">
              <a:alpha val="7200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sz="2600" b="1"/>
              <a:t>DM-GY 6063 2024F B</a:t>
            </a:r>
            <a:br>
              <a:rPr lang="en-GB" sz="2600" b="1"/>
            </a:br>
            <a:r>
              <a:rPr lang="en-GB" sz="2600" b="1"/>
              <a:t>Mid-Term Project</a:t>
            </a:r>
            <a:endParaRPr sz="2600" b="1"/>
          </a:p>
        </p:txBody>
      </p:sp>
      <p:sp>
        <p:nvSpPr>
          <p:cNvPr id="56" name="Google Shape;56;p13"/>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highlight>
                  <a:srgbClr val="000000"/>
                </a:highlight>
              </a:rPr>
              <a:t>Shu Yang</a:t>
            </a:r>
            <a:br>
              <a:rPr lang="en-GB" sz="1800" b="1">
                <a:highlight>
                  <a:srgbClr val="000000"/>
                </a:highlight>
              </a:rPr>
            </a:br>
            <a:r>
              <a:rPr lang="en-GB" sz="1800" b="1"/>
              <a:t>2024/11/04</a:t>
            </a: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98" name="Google Shape;98;p20"/>
          <p:cNvSpPr txBox="1"/>
          <p:nvPr>
            <p:ph type="body" idx="1"/>
          </p:nvPr>
        </p:nvSpPr>
        <p:spPr>
          <a:xfrm>
            <a:off x="386080" y="4540250"/>
            <a:ext cx="8520430" cy="33083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b="1" i="1">
                <a:highlight>
                  <a:srgbClr val="000080"/>
                </a:highlight>
                <a:hlinkClick r:id="rId2" tooltip="" action="ppaction://hlinkfile"/>
              </a:rPr>
              <a:t>https://shuyang-dm-gy-6063-2024fall-b.github.io/MidTerm/</a:t>
            </a:r>
            <a:endParaRPr lang="en-GB" b="1" i="1">
              <a:highlight>
                <a:srgbClr val="000080"/>
              </a:highlight>
            </a:endParaRPr>
          </a:p>
        </p:txBody>
      </p:sp>
      <p:sp>
        <p:nvSpPr>
          <p:cNvPr id="99" name="Google Shape;99;p20"/>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dk1"/>
                </a:solidFill>
                <a:highlight>
                  <a:srgbClr val="000000"/>
                </a:highlight>
              </a:rPr>
              <a:t>Demo</a:t>
            </a:r>
            <a:endParaRPr lang="en-GB" b="1" i="1">
              <a:solidFill>
                <a:schemeClr val="dk1"/>
              </a:solidFill>
              <a:highlight>
                <a:srgbClr val="000000"/>
              </a:highlight>
            </a:endParaRPr>
          </a:p>
        </p:txBody>
      </p:sp>
      <p:pic>
        <p:nvPicPr>
          <p:cNvPr id="2" name="图片 1"/>
          <p:cNvPicPr/>
          <p:nvPr/>
        </p:nvPicPr>
        <p:blipFill>
          <a:blip r:embed="rId3"/>
          <a:stretch>
            <a:fillRect/>
          </a:stretch>
        </p:blipFill>
        <p:spPr>
          <a:xfrm>
            <a:off x="407035" y="798830"/>
            <a:ext cx="8171180" cy="3557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62" name="Google Shape;62;p14"/>
          <p:cNvSpPr txBox="1"/>
          <p:nvPr>
            <p:ph type="body" idx="1"/>
          </p:nvPr>
        </p:nvSpPr>
        <p:spPr>
          <a:xfrm>
            <a:off x="311785" y="965835"/>
            <a:ext cx="8520430" cy="3712845"/>
          </a:xfrm>
          <a:prstGeom prst="rect">
            <a:avLst/>
          </a:prstGeom>
          <a:solidFill>
            <a:srgbClr val="000000">
              <a:alpha val="57000"/>
            </a:srgbClr>
          </a:solidFill>
        </p:spPr>
        <p:txBody>
          <a:bodyPr spcFirstLastPara="1" wrap="square" lIns="91425" tIns="91425" rIns="91425" bIns="91425" anchor="t" anchorCtr="0">
            <a:noAutofit/>
          </a:bodyPr>
          <a:lstStyle/>
          <a:p>
            <a:pPr marL="0" lvl="0" indent="0" algn="l" rtl="0">
              <a:spcBef>
                <a:spcPts val="0"/>
              </a:spcBef>
              <a:spcAft>
                <a:spcPts val="0"/>
              </a:spcAft>
              <a:buNone/>
            </a:pPr>
            <a:r>
              <a:rPr sz="1800" i="1"/>
              <a:t>The story is narrated by Ishmael, a sailor aboard the whaling ship Pequod, commanded by Captain Ahab. Ahab is consumed by his obsession with hunting down the massive white whale, Moby Dick, to exact revenge for the leg he lost on a previous voyage. </a:t>
            </a:r>
            <a:endParaRPr sz="1800" i="1"/>
          </a:p>
          <a:p>
            <a:pPr marL="0" lvl="0" indent="0" algn="l" rtl="0">
              <a:spcBef>
                <a:spcPts val="0"/>
              </a:spcBef>
              <a:spcAft>
                <a:spcPts val="0"/>
              </a:spcAft>
              <a:buNone/>
            </a:pPr>
            <a:endParaRPr sz="1800" i="1"/>
          </a:p>
          <a:p>
            <a:pPr marL="0" lvl="0" indent="0" algn="l" rtl="0">
              <a:spcBef>
                <a:spcPts val="0"/>
              </a:spcBef>
              <a:spcAft>
                <a:spcPts val="0"/>
              </a:spcAft>
              <a:buNone/>
            </a:pPr>
            <a:r>
              <a:rPr sz="1800" i="1"/>
              <a:t>The novel also delves into themes like social class, the nature of good and evil, and religion. Ithe narrative vividly portrays life at sea while reflecting on life ashore. I admire its rich depiction of maritime life and respect Ahab’s relentless pursuit of his goal, even as it verges on madness.</a:t>
            </a:r>
            <a:endParaRPr sz="1800" i="1"/>
          </a:p>
        </p:txBody>
      </p:sp>
      <p:sp>
        <p:nvSpPr>
          <p:cNvPr id="63" name="Google Shape;63;p14"/>
          <p:cNvSpPr txBox="1"/>
          <p:nvPr>
            <p:ph type="title"/>
          </p:nvPr>
        </p:nvSpPr>
        <p:spPr>
          <a:xfrm>
            <a:off x="311700" y="2025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i="1">
                <a:highlight>
                  <a:srgbClr val="000000"/>
                </a:highlight>
              </a:rPr>
              <a:t>Moby Dick, or the Whale</a:t>
            </a:r>
            <a:endParaRPr lang="en-GB" b="1" i="1">
              <a:highlight>
                <a:srgbClr val="00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68" name="Google Shape;68;p15"/>
          <p:cNvSpPr txBox="1"/>
          <p:nvPr>
            <p:ph type="body" idx="1"/>
          </p:nvPr>
        </p:nvSpPr>
        <p:spPr>
          <a:xfrm>
            <a:off x="311785" y="899795"/>
            <a:ext cx="4044950" cy="3495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highlight>
                  <a:srgbClr val="000000"/>
                </a:highlight>
              </a:rPr>
              <a:t>In my cover, I explore the central plot of Moby Dick, which</a:t>
            </a:r>
            <a:r>
              <a:rPr lang="en-US" altLang="en-GB" i="1">
                <a:highlight>
                  <a:srgbClr val="000000"/>
                </a:highlight>
              </a:rPr>
              <a:t> is </a:t>
            </a:r>
            <a:r>
              <a:rPr lang="en-GB" i="1">
                <a:highlight>
                  <a:srgbClr val="000000"/>
                </a:highlight>
              </a:rPr>
              <a:t>the whaling ship</a:t>
            </a:r>
            <a:r>
              <a:rPr lang="en-US" altLang="en-GB" i="1">
                <a:highlight>
                  <a:srgbClr val="000000"/>
                </a:highlight>
              </a:rPr>
              <a:t>’s</a:t>
            </a:r>
            <a:r>
              <a:rPr lang="en-GB" i="1">
                <a:highlight>
                  <a:srgbClr val="000000"/>
                </a:highlight>
              </a:rPr>
              <a:t> pursuit of the elusive white whale, Moby Dick, </a:t>
            </a:r>
            <a:r>
              <a:rPr lang="en-US" altLang="en-GB" i="1">
                <a:highlight>
                  <a:srgbClr val="000000"/>
                </a:highlight>
              </a:rPr>
              <a:t>with a background </a:t>
            </a:r>
            <a:r>
              <a:rPr lang="en-GB" i="1">
                <a:highlight>
                  <a:srgbClr val="000000"/>
                </a:highlight>
              </a:rPr>
              <a:t>of turbulent waves and a stormy sky illuminated by flashing lightning.</a:t>
            </a:r>
            <a:endParaRPr lang="en-GB" i="1">
              <a:highlight>
                <a:srgbClr val="000000"/>
              </a:highlight>
            </a:endParaRPr>
          </a:p>
          <a:p>
            <a:pPr marL="0" lvl="0" indent="0" algn="l" rtl="0">
              <a:spcBef>
                <a:spcPts val="0"/>
              </a:spcBef>
              <a:spcAft>
                <a:spcPts val="0"/>
              </a:spcAft>
              <a:buNone/>
            </a:pPr>
            <a:endParaRPr lang="en-GB" i="1">
              <a:highlight>
                <a:srgbClr val="000000"/>
              </a:highlight>
            </a:endParaRPr>
          </a:p>
          <a:p>
            <a:pPr marL="0" lvl="0" indent="0" algn="l" rtl="0">
              <a:spcBef>
                <a:spcPts val="0"/>
              </a:spcBef>
              <a:spcAft>
                <a:spcPts val="0"/>
              </a:spcAft>
              <a:buNone/>
            </a:pPr>
            <a:r>
              <a:rPr lang="en-US" altLang="en-GB" i="1">
                <a:highlight>
                  <a:srgbClr val="000000"/>
                </a:highlight>
              </a:rPr>
              <a:t>After creating the initial draft, I break it down into several elements and utilize functions to individually achieve the visual effects I envisioned.</a:t>
            </a:r>
            <a:endParaRPr lang="en-US" altLang="en-GB" i="1">
              <a:highlight>
                <a:srgbClr val="000000"/>
              </a:highlight>
            </a:endParaRPr>
          </a:p>
        </p:txBody>
      </p:sp>
      <p:sp>
        <p:nvSpPr>
          <p:cNvPr id="69" name="Google Shape;69;p15"/>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highlight>
                  <a:srgbClr val="000000"/>
                </a:highlight>
              </a:rPr>
              <a:t>Moby Dick, or the Whale</a:t>
            </a:r>
            <a:endParaRPr lang="en-GB" i="1">
              <a:solidFill>
                <a:schemeClr val="dk1"/>
              </a:solidFill>
              <a:highlight>
                <a:srgbClr val="000000"/>
              </a:highlight>
            </a:endParaRPr>
          </a:p>
        </p:txBody>
      </p:sp>
      <p:pic>
        <p:nvPicPr>
          <p:cNvPr id="2" name="图片 1"/>
          <p:cNvPicPr/>
          <p:nvPr/>
        </p:nvPicPr>
        <p:blipFill>
          <a:blip r:embed="rId2"/>
          <a:stretch>
            <a:fillRect/>
          </a:stretch>
        </p:blipFill>
        <p:spPr>
          <a:xfrm>
            <a:off x="4362450" y="1003300"/>
            <a:ext cx="4603750" cy="2768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5" name="矩形 4"/>
          <p:cNvSpPr/>
          <p:nvPr/>
        </p:nvSpPr>
        <p:spPr>
          <a:xfrm>
            <a:off x="299720" y="1010920"/>
            <a:ext cx="8531860" cy="889000"/>
          </a:xfrm>
          <a:prstGeom prst="rect">
            <a:avLst/>
          </a:prstGeom>
          <a:solidFill>
            <a:schemeClr val="bg1">
              <a:lumMod val="95000"/>
              <a:lumOff val="5000"/>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Google Shape;75;p16"/>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dk1"/>
                </a:solidFill>
                <a:highlight>
                  <a:srgbClr val="000000"/>
                </a:highlight>
              </a:rPr>
              <a:t>Moby Dick, or the Whale</a:t>
            </a:r>
            <a:endParaRPr lang="en-GB" b="1" i="1">
              <a:solidFill>
                <a:schemeClr val="dk1"/>
              </a:solidFill>
              <a:highlight>
                <a:srgbClr val="000000"/>
              </a:highlight>
            </a:endParaRPr>
          </a:p>
        </p:txBody>
      </p:sp>
      <p:sp>
        <p:nvSpPr>
          <p:cNvPr id="2" name="矩形 1"/>
          <p:cNvSpPr/>
          <p:nvPr/>
        </p:nvSpPr>
        <p:spPr>
          <a:xfrm>
            <a:off x="311785" y="1982470"/>
            <a:ext cx="8531860" cy="889000"/>
          </a:xfrm>
          <a:prstGeom prst="rect">
            <a:avLst/>
          </a:prstGeom>
          <a:solidFill>
            <a:schemeClr val="bg1">
              <a:lumMod val="95000"/>
              <a:lumOff val="5000"/>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200"/>
          </a:p>
        </p:txBody>
      </p:sp>
      <p:sp>
        <p:nvSpPr>
          <p:cNvPr id="3" name="矩形 2"/>
          <p:cNvSpPr/>
          <p:nvPr/>
        </p:nvSpPr>
        <p:spPr>
          <a:xfrm>
            <a:off x="311785" y="2954020"/>
            <a:ext cx="8531860" cy="654685"/>
          </a:xfrm>
          <a:prstGeom prst="rect">
            <a:avLst/>
          </a:prstGeom>
          <a:solidFill>
            <a:schemeClr val="bg1">
              <a:lumMod val="95000"/>
              <a:lumOff val="5000"/>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200"/>
          </a:p>
        </p:txBody>
      </p:sp>
      <p:sp>
        <p:nvSpPr>
          <p:cNvPr id="4" name="矩形 3"/>
          <p:cNvSpPr/>
          <p:nvPr/>
        </p:nvSpPr>
        <p:spPr>
          <a:xfrm>
            <a:off x="311785" y="3703320"/>
            <a:ext cx="8531860" cy="889000"/>
          </a:xfrm>
          <a:prstGeom prst="rect">
            <a:avLst/>
          </a:prstGeom>
          <a:solidFill>
            <a:schemeClr val="bg1">
              <a:lumMod val="95000"/>
              <a:lumOff val="5000"/>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200"/>
          </a:p>
        </p:txBody>
      </p:sp>
      <p:sp>
        <p:nvSpPr>
          <p:cNvPr id="74" name="Google Shape;74;p16"/>
          <p:cNvSpPr txBox="1"/>
          <p:nvPr>
            <p:ph type="body" idx="1"/>
          </p:nvPr>
        </p:nvSpPr>
        <p:spPr>
          <a:xfrm>
            <a:off x="311700" y="899599"/>
            <a:ext cx="8520600" cy="39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t>Clouds:</a:t>
            </a:r>
            <a:r>
              <a:rPr lang="en-GB" i="1"/>
              <a:t> The clouds() function draws clouds based on given x, y positions, size, and number of ellipses per cloud. Each ellipses  has a slightly animated effect using sine functions to simulate</a:t>
            </a:r>
            <a:r>
              <a:rPr lang="en-US" altLang="en-GB" i="1"/>
              <a:t> the</a:t>
            </a:r>
            <a:r>
              <a:rPr lang="en-GB" i="1"/>
              <a:t> movement</a:t>
            </a:r>
            <a:r>
              <a:rPr lang="en-US" altLang="en-GB" i="1"/>
              <a:t> of the real cloud</a:t>
            </a:r>
            <a:r>
              <a:rPr lang="en-GB" i="1"/>
              <a:t>.</a:t>
            </a:r>
            <a:endParaRPr i="1"/>
          </a:p>
          <a:p>
            <a:pPr marL="0" lvl="0" indent="0" algn="l" rtl="0">
              <a:spcBef>
                <a:spcPts val="1200"/>
              </a:spcBef>
              <a:spcAft>
                <a:spcPts val="0"/>
              </a:spcAft>
              <a:buNone/>
            </a:pPr>
            <a:r>
              <a:rPr lang="en-GB" b="1" i="1"/>
              <a:t>Thunder: </a:t>
            </a:r>
            <a:r>
              <a:rPr lang="en-GB" i="1"/>
              <a:t>The thunder() function draws a white zigzag line over the cloud when the thunder state is true. This state is toggled in mousePressed(), causing thunder to appear briefly across all clouds and change the background color </a:t>
            </a:r>
            <a:endParaRPr i="1"/>
          </a:p>
          <a:p>
            <a:pPr marL="0" lvl="0" indent="0" algn="l" rtl="0">
              <a:spcBef>
                <a:spcPts val="1200"/>
              </a:spcBef>
              <a:spcAft>
                <a:spcPts val="0"/>
              </a:spcAft>
              <a:buNone/>
            </a:pPr>
            <a:r>
              <a:rPr lang="en-GB" b="1" i="1"/>
              <a:t>Wave:</a:t>
            </a:r>
            <a:r>
              <a:rPr lang="en-GB" i="1"/>
              <a:t> The  waterWave() function creates a wave pattern by </a:t>
            </a:r>
            <a:r>
              <a:rPr lang="en-US" altLang="en-GB" i="1"/>
              <a:t> using loop and sine to decide</a:t>
            </a:r>
            <a:r>
              <a:rPr lang="en-GB" i="1"/>
              <a:t> vertex positions, giving the impression of a rolling sea.</a:t>
            </a:r>
            <a:endParaRPr i="1"/>
          </a:p>
          <a:p>
            <a:pPr marL="0" lvl="0" indent="0" algn="l" rtl="0">
              <a:spcBef>
                <a:spcPts val="1200"/>
              </a:spcBef>
              <a:spcAft>
                <a:spcPts val="0"/>
              </a:spcAft>
              <a:buNone/>
            </a:pPr>
            <a:r>
              <a:rPr lang="en-GB" b="1" i="1"/>
              <a:t>Ship: </a:t>
            </a:r>
            <a:r>
              <a:rPr lang="en-GB" i="1"/>
              <a:t>The ship() function creates a ship</a:t>
            </a:r>
            <a:r>
              <a:rPr lang="en-US" altLang="en-GB" i="1"/>
              <a:t> by</a:t>
            </a:r>
            <a:r>
              <a:rPr lang="en-GB" i="1"/>
              <a:t> using a combination of shapes</a:t>
            </a:r>
            <a:r>
              <a:rPr lang="en-US" altLang="en-GB" i="1"/>
              <a:t>.</a:t>
            </a:r>
            <a:r>
              <a:rPr lang="en-GB" i="1"/>
              <a:t> </a:t>
            </a:r>
            <a:r>
              <a:rPr lang="en-GB" b="1" i="1"/>
              <a:t>The hull can also move with wind.</a:t>
            </a:r>
            <a:r>
              <a:rPr lang="en-US" altLang="en-GB" b="1" i="1"/>
              <a:t> </a:t>
            </a:r>
            <a:r>
              <a:rPr lang="en-GB" i="1"/>
              <a:t>And </a:t>
            </a:r>
            <a:r>
              <a:rPr lang="en-US" altLang="en-GB" i="1"/>
              <a:t>I used</a:t>
            </a:r>
            <a:r>
              <a:rPr lang="en-GB" i="1"/>
              <a:t> sin() </a:t>
            </a:r>
            <a:r>
              <a:rPr lang="en-US" altLang="en-GB" i="1"/>
              <a:t>to let </a:t>
            </a:r>
            <a:r>
              <a:rPr lang="en-GB" i="1"/>
              <a:t>the ship gently rocks to simulate the natural motion of floating on water. </a:t>
            </a:r>
            <a:r>
              <a:rPr lang="en-GB" b="1" i="1"/>
              <a:t>This rotation will be intensified if the whale is nearby.</a:t>
            </a:r>
            <a:endParaRPr b="1" i="1"/>
          </a:p>
          <a:p>
            <a:pPr marL="0" lvl="0" indent="0" algn="l" rtl="0">
              <a:spcBef>
                <a:spcPts val="1200"/>
              </a:spcBef>
              <a:spcAft>
                <a:spcPts val="0"/>
              </a:spcAft>
              <a:buNone/>
            </a:pPr>
            <a:endParaRPr b="1" i="1"/>
          </a:p>
          <a:p>
            <a:pPr marL="0" lvl="0" indent="0" algn="l" rtl="0">
              <a:spcBef>
                <a:spcPts val="1200"/>
              </a:spcBef>
              <a:spcAft>
                <a:spcPts val="1200"/>
              </a:spcAft>
              <a:buNone/>
            </a:pP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81" name="Google Shape;81;p17"/>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highlight>
                  <a:srgbClr val="000000"/>
                </a:highlight>
              </a:rPr>
              <a:t>Moby Dick, or the Whale</a:t>
            </a:r>
            <a:endParaRPr lang="en-GB" i="1">
              <a:solidFill>
                <a:schemeClr val="dk1"/>
              </a:solidFill>
              <a:highlight>
                <a:srgbClr val="000000"/>
              </a:highlight>
            </a:endParaRPr>
          </a:p>
        </p:txBody>
      </p:sp>
      <p:sp>
        <p:nvSpPr>
          <p:cNvPr id="4" name="矩形 3"/>
          <p:cNvSpPr/>
          <p:nvPr/>
        </p:nvSpPr>
        <p:spPr>
          <a:xfrm>
            <a:off x="299720" y="1010920"/>
            <a:ext cx="8531860" cy="1160145"/>
          </a:xfrm>
          <a:prstGeom prst="rect">
            <a:avLst/>
          </a:prstGeom>
          <a:solidFill>
            <a:schemeClr val="bg1">
              <a:lumMod val="95000"/>
              <a:lumOff val="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299720" y="2232660"/>
            <a:ext cx="8531860" cy="676910"/>
          </a:xfrm>
          <a:prstGeom prst="rect">
            <a:avLst/>
          </a:prstGeom>
          <a:solidFill>
            <a:schemeClr val="bg1">
              <a:lumMod val="95000"/>
              <a:lumOff val="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99720" y="2974340"/>
            <a:ext cx="8531860" cy="676910"/>
          </a:xfrm>
          <a:prstGeom prst="rect">
            <a:avLst/>
          </a:prstGeom>
          <a:solidFill>
            <a:schemeClr val="bg1">
              <a:lumMod val="95000"/>
              <a:lumOff val="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Google Shape;80;p17"/>
          <p:cNvSpPr txBox="1"/>
          <p:nvPr>
            <p:ph type="body" idx="1"/>
          </p:nvPr>
        </p:nvSpPr>
        <p:spPr>
          <a:xfrm>
            <a:off x="311700" y="899599"/>
            <a:ext cx="8520600" cy="39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t>Whale: </a:t>
            </a:r>
            <a:r>
              <a:rPr lang="en-GB" i="1"/>
              <a:t>The whale image follows the mouse’s horizontal position (mouseX), while its vertical position is mapped to the mouse’s y-position with limited range for smoother and reasonable movement. And it tilts </a:t>
            </a:r>
            <a:r>
              <a:rPr lang="en-US" altLang="en-GB" i="1"/>
              <a:t> also </a:t>
            </a:r>
            <a:r>
              <a:rPr lang="en-GB" i="1"/>
              <a:t>using sin</a:t>
            </a:r>
            <a:r>
              <a:rPr lang="en-US" altLang="en-GB" i="1"/>
              <a:t>e fuction</a:t>
            </a:r>
            <a:r>
              <a:rPr lang="en-GB" i="1"/>
              <a:t> for a natural swimming effect.</a:t>
            </a:r>
            <a:endParaRPr i="1"/>
          </a:p>
          <a:p>
            <a:pPr marL="0" lvl="0" indent="0" algn="l" rtl="0">
              <a:spcBef>
                <a:spcPts val="1200"/>
              </a:spcBef>
              <a:spcAft>
                <a:spcPts val="0"/>
              </a:spcAft>
              <a:buNone/>
            </a:pPr>
            <a:r>
              <a:rPr lang="en-GB" b="1" i="1"/>
              <a:t>Bubble Effect: </a:t>
            </a:r>
            <a:r>
              <a:rPr lang="en-GB" i="1"/>
              <a:t>The bubble() function generates bubbles near the whale’s position, using a changing opacity and random sizing for a realistic look.</a:t>
            </a:r>
            <a:endParaRPr i="1"/>
          </a:p>
          <a:p>
            <a:pPr marL="0" lvl="0" indent="0" algn="l" rtl="0">
              <a:spcBef>
                <a:spcPts val="1200"/>
              </a:spcBef>
              <a:spcAft>
                <a:spcPts val="0"/>
              </a:spcAft>
              <a:buNone/>
            </a:pPr>
            <a:r>
              <a:rPr lang="en-GB" b="1" i="1"/>
              <a:t>Title Text: </a:t>
            </a:r>
            <a:r>
              <a:rPr lang="en-GB" i="1"/>
              <a:t>The text "Moby.Dick" is displayed at a static position, </a:t>
            </a:r>
            <a:r>
              <a:rPr lang="en-US" altLang="en-GB" i="1"/>
              <a:t>u</a:t>
            </a:r>
            <a:r>
              <a:rPr lang="en-GB" i="1"/>
              <a:t>s</a:t>
            </a:r>
            <a:r>
              <a:rPr lang="en-US" altLang="en-GB" i="1"/>
              <a:t>ing an</a:t>
            </a:r>
            <a:r>
              <a:rPr lang="en-GB" i="1"/>
              <a:t> imported sans-serif bold</a:t>
            </a:r>
            <a:r>
              <a:rPr lang="en-US" altLang="en-GB" i="1"/>
              <a:t> font.</a:t>
            </a:r>
            <a:endParaRPr lang="en-GB" i="1"/>
          </a:p>
          <a:p>
            <a:pPr marL="0" lvl="0" indent="0" algn="l" rtl="0">
              <a:spcBef>
                <a:spcPts val="1200"/>
              </a:spcBef>
              <a:spcAft>
                <a:spcPts val="0"/>
              </a:spcAft>
              <a:buNone/>
            </a:pPr>
            <a:endParaRPr i="1">
              <a:highlight>
                <a:srgbClr val="CC0000"/>
              </a:highlight>
            </a:endParaRPr>
          </a:p>
          <a:p>
            <a:pPr marL="0" lvl="0" indent="0" algn="l" rtl="0">
              <a:spcBef>
                <a:spcPts val="1200"/>
              </a:spcBef>
              <a:spcAft>
                <a:spcPts val="1200"/>
              </a:spcAft>
              <a:buNone/>
            </a:pPr>
            <a:endParaRPr i="1">
              <a:highlight>
                <a:srgbClr val="CC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86" name="Google Shape;86;p18"/>
          <p:cNvSpPr txBox="1"/>
          <p:nvPr>
            <p:ph type="body" idx="1"/>
          </p:nvPr>
        </p:nvSpPr>
        <p:spPr>
          <a:xfrm>
            <a:off x="311700" y="899599"/>
            <a:ext cx="8520600" cy="39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i="1">
                <a:solidFill>
                  <a:schemeClr val="tx1"/>
                </a:solidFill>
                <a:highlight>
                  <a:srgbClr val="000000"/>
                </a:highlight>
              </a:rPr>
              <a:t>I initially thought it would be challenging to make the </a:t>
            </a:r>
            <a:r>
              <a:rPr lang="en-US" altLang="en-GB" sz="1800" i="1">
                <a:solidFill>
                  <a:schemeClr val="tx1"/>
                </a:solidFill>
                <a:highlight>
                  <a:srgbClr val="000000"/>
                </a:highlight>
              </a:rPr>
              <a:t>elements </a:t>
            </a:r>
            <a:r>
              <a:rPr lang="en-GB" sz="1800" i="1">
                <a:solidFill>
                  <a:schemeClr val="tx1"/>
                </a:solidFill>
                <a:highlight>
                  <a:srgbClr val="000000"/>
                </a:highlight>
              </a:rPr>
              <a:t>move naturally </a:t>
            </a:r>
            <a:r>
              <a:rPr lang="en-US" altLang="en-GB" sz="1800" i="1">
                <a:solidFill>
                  <a:schemeClr val="tx1"/>
                </a:solidFill>
                <a:highlight>
                  <a:srgbClr val="000000"/>
                </a:highlight>
              </a:rPr>
              <a:t>. And it’s hard to </a:t>
            </a:r>
            <a:r>
              <a:rPr lang="en-GB" sz="1800" i="1">
                <a:solidFill>
                  <a:schemeClr val="tx1"/>
                </a:solidFill>
                <a:highlight>
                  <a:srgbClr val="000000"/>
                </a:highlight>
              </a:rPr>
              <a:t>control certain functions using mouse clicks</a:t>
            </a:r>
            <a:endParaRPr lang="en-GB" sz="1800" i="1">
              <a:solidFill>
                <a:schemeClr val="tx1"/>
              </a:solidFill>
              <a:highlight>
                <a:srgbClr val="000000"/>
              </a:highlight>
            </a:endParaRPr>
          </a:p>
          <a:p>
            <a:pPr marL="0" lvl="0" indent="0" algn="l" rtl="0">
              <a:spcBef>
                <a:spcPts val="0"/>
              </a:spcBef>
              <a:spcAft>
                <a:spcPts val="0"/>
              </a:spcAft>
              <a:buNone/>
            </a:pPr>
            <a:r>
              <a:rPr lang="en-GB" sz="1800" i="1">
                <a:solidFill>
                  <a:schemeClr val="tx1"/>
                </a:solidFill>
                <a:highlight>
                  <a:srgbClr val="000000"/>
                </a:highlight>
              </a:rPr>
              <a:t>without affecting other components. </a:t>
            </a:r>
            <a:endParaRPr lang="en-GB" sz="1800" i="1">
              <a:solidFill>
                <a:schemeClr val="tx1"/>
              </a:solidFill>
              <a:highlight>
                <a:srgbClr val="000000"/>
              </a:highlight>
            </a:endParaRPr>
          </a:p>
          <a:p>
            <a:pPr marL="0" lvl="0" indent="0" algn="l" rtl="0">
              <a:spcBef>
                <a:spcPts val="0"/>
              </a:spcBef>
              <a:spcAft>
                <a:spcPts val="0"/>
              </a:spcAft>
              <a:buNone/>
            </a:pPr>
            <a:endParaRPr lang="en-GB" sz="1800" i="1">
              <a:solidFill>
                <a:schemeClr val="tx1"/>
              </a:solidFill>
              <a:highlight>
                <a:srgbClr val="000000"/>
              </a:highlight>
            </a:endParaRPr>
          </a:p>
          <a:p>
            <a:pPr marL="0" lvl="0" indent="0" algn="l" rtl="0">
              <a:spcBef>
                <a:spcPts val="0"/>
              </a:spcBef>
              <a:spcAft>
                <a:spcPts val="0"/>
              </a:spcAft>
              <a:buNone/>
            </a:pPr>
            <a:r>
              <a:rPr lang="en-US" altLang="en-GB" sz="1800" i="1">
                <a:solidFill>
                  <a:schemeClr val="tx1"/>
                </a:solidFill>
                <a:highlight>
                  <a:srgbClr val="000000"/>
                </a:highlight>
              </a:rPr>
              <a:t>And when I  actually work on it,</a:t>
            </a:r>
            <a:r>
              <a:rPr lang="en-GB" sz="1800" i="1">
                <a:solidFill>
                  <a:schemeClr val="tx1"/>
                </a:solidFill>
                <a:highlight>
                  <a:srgbClr val="000000"/>
                </a:highlight>
              </a:rPr>
              <a:t> I encountered </a:t>
            </a:r>
            <a:r>
              <a:rPr lang="en-US" altLang="en-GB" sz="1800" i="1">
                <a:solidFill>
                  <a:schemeClr val="tx1"/>
                </a:solidFill>
                <a:highlight>
                  <a:srgbClr val="000000"/>
                </a:highlight>
              </a:rPr>
              <a:t> more challenges : I  need to</a:t>
            </a:r>
            <a:r>
              <a:rPr lang="en-GB" sz="1800" i="1">
                <a:solidFill>
                  <a:schemeClr val="tx1"/>
                </a:solidFill>
                <a:highlight>
                  <a:srgbClr val="000000"/>
                </a:highlight>
              </a:rPr>
              <a:t> adjusting the image</a:t>
            </a:r>
            <a:r>
              <a:rPr lang="en-US" altLang="en-GB" sz="1800" i="1">
                <a:solidFill>
                  <a:schemeClr val="tx1"/>
                </a:solidFill>
                <a:highlight>
                  <a:srgbClr val="000000"/>
                </a:highlight>
              </a:rPr>
              <a:t> by using more variables </a:t>
            </a:r>
            <a:r>
              <a:rPr lang="en-GB" sz="1800" i="1">
                <a:solidFill>
                  <a:schemeClr val="tx1"/>
                </a:solidFill>
                <a:highlight>
                  <a:srgbClr val="000000"/>
                </a:highlight>
              </a:rPr>
              <a:t>to displa</a:t>
            </a:r>
            <a:r>
              <a:rPr lang="en-US" altLang="en-GB" sz="1800" i="1">
                <a:solidFill>
                  <a:schemeClr val="tx1"/>
                </a:solidFill>
                <a:highlight>
                  <a:srgbClr val="000000"/>
                </a:highlight>
              </a:rPr>
              <a:t>y it </a:t>
            </a:r>
            <a:r>
              <a:rPr lang="en-GB" sz="1800" i="1">
                <a:solidFill>
                  <a:schemeClr val="tx1"/>
                </a:solidFill>
                <a:highlight>
                  <a:srgbClr val="000000"/>
                </a:highlight>
              </a:rPr>
              <a:t>correctly on canvases of </a:t>
            </a:r>
            <a:r>
              <a:rPr lang="en-US" altLang="en-GB" sz="1800" i="1">
                <a:solidFill>
                  <a:schemeClr val="tx1"/>
                </a:solidFill>
                <a:highlight>
                  <a:srgbClr val="000000"/>
                </a:highlight>
              </a:rPr>
              <a:t>various </a:t>
            </a:r>
            <a:r>
              <a:rPr lang="en-GB" sz="1800" i="1">
                <a:solidFill>
                  <a:schemeClr val="tx1"/>
                </a:solidFill>
                <a:highlight>
                  <a:srgbClr val="000000"/>
                </a:highlight>
              </a:rPr>
              <a:t>sizes. To ensure a smoother performance, I had to consider how to reduce the computational load to avoid any lag or frame skipping. </a:t>
            </a:r>
            <a:r>
              <a:rPr lang="en-US" altLang="en-GB" sz="1800" i="1">
                <a:solidFill>
                  <a:schemeClr val="tx1"/>
                </a:solidFill>
                <a:highlight>
                  <a:srgbClr val="000000"/>
                </a:highlight>
              </a:rPr>
              <a:t>Also </a:t>
            </a:r>
            <a:r>
              <a:rPr lang="en-GB" sz="1800" i="1">
                <a:solidFill>
                  <a:schemeClr val="tx1"/>
                </a:solidFill>
                <a:highlight>
                  <a:srgbClr val="000000"/>
                </a:highlight>
              </a:rPr>
              <a:t>I </a:t>
            </a:r>
            <a:r>
              <a:rPr lang="en-US" altLang="en-GB" sz="1800" i="1">
                <a:solidFill>
                  <a:schemeClr val="tx1"/>
                </a:solidFill>
                <a:highlight>
                  <a:srgbClr val="000000"/>
                </a:highlight>
              </a:rPr>
              <a:t>tried my best to</a:t>
            </a:r>
            <a:r>
              <a:rPr lang="en-GB" sz="1800" i="1">
                <a:solidFill>
                  <a:schemeClr val="tx1"/>
                </a:solidFill>
                <a:highlight>
                  <a:srgbClr val="000000"/>
                </a:highlight>
              </a:rPr>
              <a:t> refine interactive methods to enhance user experience and achieve a more polished output.</a:t>
            </a:r>
            <a:endParaRPr lang="en-GB" sz="1800" i="1">
              <a:solidFill>
                <a:schemeClr val="tx1"/>
              </a:solidFill>
              <a:highlight>
                <a:srgbClr val="000000"/>
              </a:highlight>
            </a:endParaRPr>
          </a:p>
        </p:txBody>
      </p:sp>
      <p:sp>
        <p:nvSpPr>
          <p:cNvPr id="87" name="Google Shape;87;p18"/>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dk1"/>
                </a:solidFill>
                <a:highlight>
                  <a:srgbClr val="000000"/>
                </a:highlight>
              </a:rPr>
              <a:t>Challenges</a:t>
            </a:r>
            <a:endParaRPr lang="en-GB" b="1" i="1">
              <a:solidFill>
                <a:schemeClr val="dk1"/>
              </a:solidFill>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92" name="Google Shape;92;p19"/>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tx1"/>
                </a:solidFill>
                <a:highlight>
                  <a:srgbClr val="000000"/>
                </a:highlight>
              </a:rPr>
              <a:t>Highlights</a:t>
            </a:r>
            <a:endParaRPr lang="en-GB" b="1" i="1">
              <a:solidFill>
                <a:schemeClr val="tx1"/>
              </a:solidFill>
              <a:highlight>
                <a:srgbClr val="000000"/>
              </a:highlight>
            </a:endParaRPr>
          </a:p>
        </p:txBody>
      </p:sp>
      <p:pic>
        <p:nvPicPr>
          <p:cNvPr id="93" name="Google Shape;93;p19"/>
          <p:cNvPicPr preferRelativeResize="0"/>
          <p:nvPr/>
        </p:nvPicPr>
        <p:blipFill>
          <a:blip r:embed="rId2"/>
          <a:stretch>
            <a:fillRect/>
          </a:stretch>
        </p:blipFill>
        <p:spPr>
          <a:xfrm>
            <a:off x="404725" y="768324"/>
            <a:ext cx="7408800" cy="3970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92" name="Google Shape;92;p19"/>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tx1"/>
                </a:solidFill>
                <a:highlight>
                  <a:srgbClr val="000000"/>
                </a:highlight>
              </a:rPr>
              <a:t>Highlights</a:t>
            </a:r>
            <a:endParaRPr lang="en-GB" b="1" i="1">
              <a:solidFill>
                <a:schemeClr val="tx1"/>
              </a:solidFill>
              <a:highlight>
                <a:srgbClr val="000000"/>
              </a:highlight>
            </a:endParaRPr>
          </a:p>
        </p:txBody>
      </p:sp>
      <p:pic>
        <p:nvPicPr>
          <p:cNvPr id="3" name="图片 2"/>
          <p:cNvPicPr>
            <a:picLocks noChangeAspect="1"/>
          </p:cNvPicPr>
          <p:nvPr/>
        </p:nvPicPr>
        <p:blipFill>
          <a:blip r:embed="rId2"/>
          <a:stretch>
            <a:fillRect/>
          </a:stretch>
        </p:blipFill>
        <p:spPr>
          <a:xfrm>
            <a:off x="362585" y="997585"/>
            <a:ext cx="8515985" cy="3524250"/>
          </a:xfrm>
          <a:prstGeom prst="rect">
            <a:avLst/>
          </a:prstGeom>
        </p:spPr>
      </p:pic>
      <p:sp>
        <p:nvSpPr>
          <p:cNvPr id="2" name="Google Shape;92;p19"/>
          <p:cNvSpPr txBox="1"/>
          <p:nvPr/>
        </p:nvSpPr>
        <p:spPr>
          <a:xfrm>
            <a:off x="362500" y="4521770"/>
            <a:ext cx="85206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200"/>
              <a:buFont typeface="Open Sans"/>
              <a:buNone/>
              <a:defRPr sz="22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lvl="0" indent="0" algn="l" rtl="0">
              <a:spcBef>
                <a:spcPts val="0"/>
              </a:spcBef>
              <a:spcAft>
                <a:spcPts val="0"/>
              </a:spcAft>
              <a:buNone/>
            </a:pPr>
            <a:r>
              <a:rPr lang="en-GB" sz="1400" b="1" i="1">
                <a:ln>
                  <a:noFill/>
                </a:ln>
                <a:solidFill>
                  <a:schemeClr val="tx1"/>
                </a:solidFill>
                <a:highlight>
                  <a:srgbClr val="000080"/>
                </a:highlight>
              </a:rPr>
              <a:t>https://github.com/shuyang-DM-GY-6063-2024Fall-B/MidTerm</a:t>
            </a:r>
            <a:endParaRPr lang="en-GB" sz="1400" b="1" i="1">
              <a:ln>
                <a:noFill/>
              </a:ln>
              <a:solidFill>
                <a:schemeClr val="tx1"/>
              </a:solidFill>
              <a:highlight>
                <a:srgbClr val="00008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61" name="Google Shape;61;p14"/>
          <p:cNvPicPr preferRelativeResize="0"/>
          <p:nvPr/>
        </p:nvPicPr>
        <p:blipFill>
          <a:blip r:embed="rId1"/>
          <a:stretch>
            <a:fillRect/>
          </a:stretch>
        </p:blipFill>
        <p:spPr>
          <a:xfrm>
            <a:off x="0" y="0"/>
            <a:ext cx="9144000" cy="5143500"/>
          </a:xfrm>
          <a:prstGeom prst="rect">
            <a:avLst/>
          </a:prstGeom>
          <a:noFill/>
          <a:ln>
            <a:noFill/>
          </a:ln>
        </p:spPr>
      </p:pic>
      <p:sp>
        <p:nvSpPr>
          <p:cNvPr id="92" name="Google Shape;92;p19"/>
          <p:cNvSpPr txBox="1"/>
          <p:nvPr>
            <p:ph type="title"/>
          </p:nvPr>
        </p:nvSpPr>
        <p:spPr>
          <a:xfrm>
            <a:off x="31170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1">
                <a:solidFill>
                  <a:schemeClr val="tx1"/>
                </a:solidFill>
                <a:highlight>
                  <a:srgbClr val="000000"/>
                </a:highlight>
              </a:rPr>
              <a:t>Highlights</a:t>
            </a:r>
            <a:endParaRPr lang="en-GB" b="1" i="1">
              <a:solidFill>
                <a:schemeClr val="tx1"/>
              </a:solidFill>
              <a:highlight>
                <a:srgbClr val="000000"/>
              </a:highlight>
            </a:endParaRPr>
          </a:p>
        </p:txBody>
      </p:sp>
      <p:sp>
        <p:nvSpPr>
          <p:cNvPr id="2" name="Google Shape;92;p19"/>
          <p:cNvSpPr txBox="1"/>
          <p:nvPr/>
        </p:nvSpPr>
        <p:spPr>
          <a:xfrm>
            <a:off x="362500" y="4521770"/>
            <a:ext cx="85206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200"/>
              <a:buFont typeface="Open Sans"/>
              <a:buNone/>
              <a:defRPr sz="22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lvl="0" indent="0" algn="l" rtl="0">
              <a:spcBef>
                <a:spcPts val="0"/>
              </a:spcBef>
              <a:spcAft>
                <a:spcPts val="0"/>
              </a:spcAft>
              <a:buNone/>
            </a:pPr>
            <a:r>
              <a:rPr lang="en-GB" sz="1400" b="1" i="1">
                <a:ln>
                  <a:noFill/>
                </a:ln>
                <a:solidFill>
                  <a:schemeClr val="tx1"/>
                </a:solidFill>
                <a:highlight>
                  <a:srgbClr val="000080"/>
                </a:highlight>
              </a:rPr>
              <a:t>https://github.com/shuyang-DM-GY-6063-2024Fall-B/MidTerm</a:t>
            </a:r>
            <a:endParaRPr lang="en-GB" sz="1400" b="1" i="1">
              <a:ln>
                <a:noFill/>
              </a:ln>
              <a:solidFill>
                <a:schemeClr val="tx1"/>
              </a:solidFill>
              <a:highlight>
                <a:srgbClr val="000080"/>
              </a:highlight>
            </a:endParaRPr>
          </a:p>
        </p:txBody>
      </p:sp>
      <p:pic>
        <p:nvPicPr>
          <p:cNvPr id="3" name="图片 2"/>
          <p:cNvPicPr>
            <a:picLocks noChangeAspect="1"/>
          </p:cNvPicPr>
          <p:nvPr/>
        </p:nvPicPr>
        <p:blipFill>
          <a:blip r:embed="rId2"/>
          <a:stretch>
            <a:fillRect/>
          </a:stretch>
        </p:blipFill>
        <p:spPr>
          <a:xfrm>
            <a:off x="423545" y="942975"/>
            <a:ext cx="7502525" cy="3058160"/>
          </a:xfrm>
          <a:prstGeom prst="rect">
            <a:avLst/>
          </a:prstGeom>
        </p:spPr>
      </p:pic>
    </p:spTree>
  </p:cSld>
  <p:clrMapOvr>
    <a:masterClrMapping/>
  </p:clrMapOvr>
</p:sld>
</file>

<file path=ppt/tags/tag1.xml><?xml version="1.0" encoding="utf-8"?>
<p:tagLst xmlns:p="http://schemas.openxmlformats.org/presentationml/2006/main">
  <p:tag name="commondata" val="eyJoZGlkIjoiNWU4NjZiYzMyYmVhOGM4MzdmNzBlZmZiY2MzYmFkNzUifQ=="/>
</p:tagLst>
</file>

<file path=ppt/theme/theme1.xml><?xml version="1.0" encoding="utf-8"?>
<a:theme xmlns:a="http://schemas.openxmlformats.org/drawingml/2006/main" name="Simple Dark">
  <a:themeElements>
    <a:clrScheme name="Simple Dark">
      <a:dk1>
        <a:srgbClr val="FFFFFF"/>
      </a:dk1>
      <a:lt1>
        <a:srgbClr val="000000"/>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FF66B3"/>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3244</Words>
  <Application>WPS 演示</Application>
  <PresentationFormat/>
  <Paragraphs>54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Arial</vt:lpstr>
      <vt:lpstr>Open Sans</vt:lpstr>
      <vt:lpstr>微软雅黑</vt:lpstr>
      <vt:lpstr>Arial Unicode MS</vt:lpstr>
      <vt:lpstr>Simple Dark</vt:lpstr>
      <vt:lpstr>DM-GY 6063 2024F B Mid-Term Project</vt:lpstr>
      <vt:lpstr>Moby Dick, or the Whale</vt:lpstr>
      <vt:lpstr>Moby Dick, or the Whale</vt:lpstr>
      <vt:lpstr>Moby Dick, or the Whale</vt:lpstr>
      <vt:lpstr>Moby Dick, or the Whale</vt:lpstr>
      <vt:lpstr>Challenges</vt:lpstr>
      <vt:lpstr>Highlights</vt:lpstr>
      <vt:lpstr>Highlights</vt:lpstr>
      <vt:lpstr>Highlights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DM-GY 6063 2024F B Mid-Term Project</dc:title>
  <dc:creator/>
  <cp:lastModifiedBy>12292</cp:lastModifiedBy>
  <cp:revision>5</cp:revision>
  <dcterms:created xsi:type="dcterms:W3CDTF">2024-11-03T23:43:00Z</dcterms:created>
  <dcterms:modified xsi:type="dcterms:W3CDTF">2024-11-04T23:32:57Z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6C2790A76C7E410784BD6018E687D3B9_13</vt:lpwstr>
  </property>
  <property fmtid="{D5CDD505-2E9C-101B-9397-08002B2CF9AE}" pid="3" name="KSOProductBuildVer">
    <vt:lpwstr>2052-12.1.0.18608</vt:lpwstr>
  </property>
</Properties>
</file>