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20"/>
    <p:restoredTop sz="95853"/>
  </p:normalViewPr>
  <p:slideViewPr>
    <p:cSldViewPr snapToGrid="0" snapToObjects="1">
      <p:cViewPr>
        <p:scale>
          <a:sx n="95" d="100"/>
          <a:sy n="95" d="100"/>
        </p:scale>
        <p:origin x="-36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8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5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8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9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5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2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6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4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9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2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12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12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2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31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24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12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12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12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12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12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37F24DE-5527-C647-A8BA-13D24C733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 fontScale="90000"/>
          </a:bodyPr>
          <a:lstStyle/>
          <a:p>
            <a:pPr algn="l"/>
            <a:r>
              <a:rPr kumimoji="1"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Cross-table to Solve a Problem of Probability</a:t>
            </a:r>
            <a:endParaRPr kumimoji="1" lang="zh-CN" alt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B1FFF5-404C-A44D-A56A-047D220A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zh-CN" sz="2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Shuyang</a:t>
            </a:r>
            <a:r>
              <a:rPr kumimoji="1" lang="en-US" altLang="zh-CN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</a:t>
            </a:r>
          </a:p>
          <a:p>
            <a:pPr algn="l"/>
            <a:r>
              <a:rPr kumimoji="1" lang="en-US" altLang="zh-CN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Institute at</a:t>
            </a:r>
          </a:p>
          <a:p>
            <a:pPr algn="l"/>
            <a:r>
              <a:rPr kumimoji="1" lang="en-US" altLang="zh-CN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Vanderbilt University</a:t>
            </a:r>
            <a:endParaRPr kumimoji="1" lang="zh-CN" altLang="en-US" sz="2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DA314-9213-46E8-94BD-FCAAC2913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87" r="5154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43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464693A-040F-2B40-878E-81D98ECC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179" y="1391386"/>
            <a:ext cx="7908593" cy="3709990"/>
          </a:xfrm>
        </p:spPr>
        <p:txBody>
          <a:bodyPr anchor="t">
            <a:no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Suppose there are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coins.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coins are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 </a:t>
            </a:r>
            <a:r>
              <a:rPr lang="en-US" altLang="zh-CN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P(heads)=0.5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coins is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biased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 </a:t>
            </a:r>
            <a:r>
              <a:rPr lang="en-US" altLang="zh-CN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P(heads)=0.75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Suppose a coin is randomly selected and flipped 4 times resulting in 4 heads.</a:t>
            </a:r>
            <a:b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800" b="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probability that the selected coin was biased?</a:t>
            </a:r>
            <a:b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is, what is </a:t>
            </a:r>
            <a:r>
              <a:rPr lang="en-US" altLang="zh-CN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P(biased coin selected | HHHH)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zh-CN" altLang="en-US" sz="1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9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464693A-040F-2B40-878E-81D98ECC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578" y="291106"/>
            <a:ext cx="7908593" cy="1295437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Part1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Step by Step</a:t>
            </a:r>
            <a:b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the problem into two independent step:</a:t>
            </a:r>
            <a:endParaRPr kumimoji="1" lang="zh-CN" altLang="en-US" sz="1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6BFC7D42-FA79-764A-9B39-EE043180420C}"/>
              </a:ext>
            </a:extLst>
          </p:cNvPr>
          <p:cNvSpPr txBox="1">
            <a:spLocks/>
          </p:cNvSpPr>
          <p:nvPr/>
        </p:nvSpPr>
        <p:spPr>
          <a:xfrm>
            <a:off x="1530578" y="1494449"/>
            <a:ext cx="7908593" cy="559558"/>
          </a:xfrm>
          <a:prstGeom prst="rect">
            <a:avLst/>
          </a:prstGeom>
        </p:spPr>
        <p:txBody>
          <a:bodyPr lIns="109728" tIns="109728" rIns="109728" bIns="9144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24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one coin</a:t>
            </a:r>
          </a:p>
          <a:p>
            <a:b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zh-CN" altLang="en-US" sz="1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8197F75-0CED-4948-829C-C86E8D7316E2}"/>
              </a:ext>
            </a:extLst>
          </p:cNvPr>
          <p:cNvSpPr txBox="1">
            <a:spLocks/>
          </p:cNvSpPr>
          <p:nvPr/>
        </p:nvSpPr>
        <p:spPr>
          <a:xfrm>
            <a:off x="1527530" y="3727670"/>
            <a:ext cx="7908593" cy="559558"/>
          </a:xfrm>
          <a:prstGeom prst="rect">
            <a:avLst/>
          </a:prstGeom>
        </p:spPr>
        <p:txBody>
          <a:bodyPr lIns="109728" tIns="109728" rIns="109728" bIns="9144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24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Flip 4 times</a:t>
            </a:r>
            <a:b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zh-CN" altLang="en-US" sz="1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D71C4929-9635-FB48-AF49-AB0BAE9B75E8}"/>
              </a:ext>
            </a:extLst>
          </p:cNvPr>
          <p:cNvSpPr txBox="1">
            <a:spLocks/>
          </p:cNvSpPr>
          <p:nvPr/>
        </p:nvSpPr>
        <p:spPr>
          <a:xfrm>
            <a:off x="1537929" y="1877461"/>
            <a:ext cx="7908593" cy="1360205"/>
          </a:xfrm>
          <a:prstGeom prst="rect">
            <a:avLst/>
          </a:prstGeom>
        </p:spPr>
        <p:txBody>
          <a:bodyPr lIns="109728" tIns="109728" rIns="109728" bIns="9144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24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possible outcomes: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6EB788F6-086F-2D4C-A095-7CF684CAE7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040185"/>
                  </p:ext>
                </p:extLst>
              </p:nvPr>
            </p:nvGraphicFramePr>
            <p:xfrm>
              <a:off x="1536674" y="2165104"/>
              <a:ext cx="8128000" cy="8646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1226965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642013639"/>
                        </a:ext>
                      </a:extLst>
                    </a:gridCol>
                  </a:tblGrid>
                  <a:tr h="240724">
                    <a:tc>
                      <a:txBody>
                        <a:bodyPr/>
                        <a:lstStyle/>
                        <a:p>
                          <a:pPr marL="0" indent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kern="120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Fair</m:t>
                                    </m:r>
                                  </m:e>
                                </m:d>
                                <m:r>
                                  <a:rPr lang="en-US" altLang="zh-CN" sz="1800" b="0" kern="120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=0.8</m:t>
                                </m:r>
                              </m:oMath>
                            </m:oMathPara>
                          </a14:m>
                          <a:endParaRPr lang="en-US" altLang="zh-CN" sz="1800" b="0" kern="1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Biased</m:t>
                                    </m:r>
                                  </m:e>
                                </m:d>
                                <m:r>
                                  <a:rPr lang="en-US" altLang="zh-CN" sz="1800" b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=0.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zh-CN" sz="1800" b="0" kern="1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91348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6EB788F6-086F-2D4C-A095-7CF684CAE7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040185"/>
                  </p:ext>
                </p:extLst>
              </p:nvPr>
            </p:nvGraphicFramePr>
            <p:xfrm>
              <a:off x="1536674" y="2165104"/>
              <a:ext cx="8128000" cy="8646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1226965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642013639"/>
                        </a:ext>
                      </a:extLst>
                    </a:gridCol>
                  </a:tblGrid>
                  <a:tr h="8646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00000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313" r="-313" b="-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91348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标题 1">
            <a:extLst>
              <a:ext uri="{FF2B5EF4-FFF2-40B4-BE49-F238E27FC236}">
                <a16:creationId xmlns:a16="http://schemas.microsoft.com/office/drawing/2014/main" id="{F1E9EDAC-BF3C-8E49-AC53-E6016DB42845}"/>
              </a:ext>
            </a:extLst>
          </p:cNvPr>
          <p:cNvSpPr txBox="1">
            <a:spLocks/>
          </p:cNvSpPr>
          <p:nvPr/>
        </p:nvSpPr>
        <p:spPr>
          <a:xfrm>
            <a:off x="1527530" y="2854280"/>
            <a:ext cx="7908593" cy="559558"/>
          </a:xfrm>
          <a:prstGeom prst="rect">
            <a:avLst/>
          </a:prstGeom>
        </p:spPr>
        <p:txBody>
          <a:bodyPr lIns="109728" tIns="109728" rIns="109728" bIns="9144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24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Affect the 2</a:t>
            </a:r>
            <a:r>
              <a:rPr lang="en-US" altLang="zh-CN" sz="1800" b="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6FFF36AA-AE6C-6745-852D-1C87136317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7529" y="4100284"/>
                <a:ext cx="7908593" cy="559559"/>
              </a:xfrm>
              <a:prstGeom prst="rect">
                <a:avLst/>
              </a:prstGeom>
            </p:spPr>
            <p:txBody>
              <a:bodyPr lIns="109728" tIns="109728" rIns="109728" bIns="91440" anchor="t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4400" b="1" kern="1200" spc="24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Independent flips: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𝐻𝐻𝐻𝐻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))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kumimoji="1"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6FFF36AA-AE6C-6745-852D-1C8713631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29" y="4100284"/>
                <a:ext cx="7908593" cy="559559"/>
              </a:xfrm>
              <a:prstGeom prst="rect">
                <a:avLst/>
              </a:prstGeom>
              <a:blipFill>
                <a:blip r:embed="rId5"/>
                <a:stretch>
                  <a:fillRect l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38AC033F-8ACA-3147-AAEB-708CB8657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482" y="4570990"/>
                <a:ext cx="7908593" cy="559559"/>
              </a:xfrm>
              <a:prstGeom prst="rect">
                <a:avLst/>
              </a:prstGeom>
            </p:spPr>
            <p:txBody>
              <a:bodyPr lIns="109728" tIns="109728" rIns="109728" bIns="91440" anchor="t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4400" b="1" kern="1200" spc="24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fair in step 1:</a:t>
                </a:r>
                <a:r>
                  <a:rPr lang="en-US" altLang="zh-CN" sz="1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𝐻𝐻𝐻𝐻</m:t>
                        </m:r>
                      </m:e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𝐹𝑎𝑖𝑟</m:t>
                        </m:r>
                      </m:e>
                    </m:d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=0.0625</m:t>
                    </m:r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b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kumimoji="1"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38AC033F-8ACA-3147-AAEB-708CB8657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82" y="4570990"/>
                <a:ext cx="7908593" cy="559559"/>
              </a:xfrm>
              <a:prstGeom prst="rect">
                <a:avLst/>
              </a:prstGeom>
              <a:blipFill>
                <a:blip r:embed="rId6"/>
                <a:stretch>
                  <a:fillRect l="-321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8A8214BD-9273-1F45-89C4-759878FD46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6674" y="5091526"/>
                <a:ext cx="8306573" cy="559559"/>
              </a:xfrm>
              <a:prstGeom prst="rect">
                <a:avLst/>
              </a:prstGeom>
            </p:spPr>
            <p:txBody>
              <a:bodyPr lIns="109728" tIns="109728" rIns="109728" bIns="91440" anchor="t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4400" b="1" kern="1200" spc="24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biased in step 1: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𝐻𝐻𝐻𝐻</m:t>
                        </m:r>
                      </m:e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𝐵𝑖𝑎𝑠𝑒𝑑</m:t>
                        </m:r>
                      </m:e>
                    </m:d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0.</m:t>
                            </m:r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75</m:t>
                            </m:r>
                          </m:e>
                        </m:d>
                      </m:e>
                      <m:sup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=0.31640625</m:t>
                    </m:r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b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kumimoji="1"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8A8214BD-9273-1F45-89C4-759878FD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674" y="5091526"/>
                <a:ext cx="8306573" cy="559559"/>
              </a:xfrm>
              <a:prstGeom prst="rect">
                <a:avLst/>
              </a:prstGeom>
              <a:blipFill>
                <a:blip r:embed="rId7"/>
                <a:stretch>
                  <a:fillRect l="-15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标题 1">
            <a:extLst>
              <a:ext uri="{FF2B5EF4-FFF2-40B4-BE49-F238E27FC236}">
                <a16:creationId xmlns:a16="http://schemas.microsoft.com/office/drawing/2014/main" id="{D3E420AE-58D9-9543-8127-9085A830EC76}"/>
              </a:ext>
            </a:extLst>
          </p:cNvPr>
          <p:cNvSpPr txBox="1">
            <a:spLocks/>
          </p:cNvSpPr>
          <p:nvPr/>
        </p:nvSpPr>
        <p:spPr>
          <a:xfrm>
            <a:off x="1530578" y="4808649"/>
            <a:ext cx="7908593" cy="559559"/>
          </a:xfrm>
          <a:prstGeom prst="rect">
            <a:avLst/>
          </a:prstGeom>
        </p:spPr>
        <p:txBody>
          <a:bodyPr lIns="109728" tIns="109728" rIns="109728" bIns="9144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24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b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zh-CN" altLang="en-US" sz="1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464693A-040F-2B40-878E-81D98ECC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707" y="365238"/>
            <a:ext cx="7908593" cy="613330"/>
          </a:xfrm>
        </p:spPr>
        <p:txBody>
          <a:bodyPr anchor="t">
            <a:no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Part2: Cross-table</a:t>
            </a:r>
            <a:b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zh-CN" altLang="en-US" sz="1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300F18-72BF-B445-BFE6-CCD97FDF1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88863"/>
              </p:ext>
            </p:extLst>
          </p:nvPr>
        </p:nvGraphicFramePr>
        <p:xfrm>
          <a:off x="1952707" y="978568"/>
          <a:ext cx="8073608" cy="519764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61567">
                  <a:extLst>
                    <a:ext uri="{9D8B030D-6E8A-4147-A177-3AD203B41FA5}">
                      <a16:colId xmlns:a16="http://schemas.microsoft.com/office/drawing/2014/main" val="1111938839"/>
                    </a:ext>
                  </a:extLst>
                </a:gridCol>
                <a:gridCol w="2037347">
                  <a:extLst>
                    <a:ext uri="{9D8B030D-6E8A-4147-A177-3AD203B41FA5}">
                      <a16:colId xmlns:a16="http://schemas.microsoft.com/office/drawing/2014/main" val="317656186"/>
                    </a:ext>
                  </a:extLst>
                </a:gridCol>
                <a:gridCol w="2037347">
                  <a:extLst>
                    <a:ext uri="{9D8B030D-6E8A-4147-A177-3AD203B41FA5}">
                      <a16:colId xmlns:a16="http://schemas.microsoft.com/office/drawing/2014/main" val="1743566934"/>
                    </a:ext>
                  </a:extLst>
                </a:gridCol>
                <a:gridCol w="2037347">
                  <a:extLst>
                    <a:ext uri="{9D8B030D-6E8A-4147-A177-3AD203B41FA5}">
                      <a16:colId xmlns:a16="http://schemas.microsoft.com/office/drawing/2014/main" val="2961586819"/>
                    </a:ext>
                  </a:extLst>
                </a:gridCol>
              </a:tblGrid>
              <a:tr h="472513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Coin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0956425"/>
                  </a:ext>
                </a:extLst>
              </a:tr>
              <a:tr h="472513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Outcome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Fair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Biased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Row Total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61388"/>
                  </a:ext>
                </a:extLst>
              </a:tr>
              <a:tr h="472513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HHHH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7922206"/>
                  </a:ext>
                </a:extLst>
              </a:tr>
              <a:tr h="47251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Cell prob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323877"/>
                  </a:ext>
                </a:extLst>
              </a:tr>
              <a:tr h="47251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Row prob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5160498"/>
                  </a:ext>
                </a:extLst>
              </a:tr>
              <a:tr h="47251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 prob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7518199"/>
                  </a:ext>
                </a:extLst>
              </a:tr>
              <a:tr h="472513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Not HHHH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7116038"/>
                  </a:ext>
                </a:extLst>
              </a:tr>
              <a:tr h="47251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Cell prob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5572981"/>
                  </a:ext>
                </a:extLst>
              </a:tr>
              <a:tr h="47251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Row prob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0265913"/>
                  </a:ext>
                </a:extLst>
              </a:tr>
              <a:tr h="47251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 prob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0515371"/>
                  </a:ext>
                </a:extLst>
              </a:tr>
              <a:tr h="472513">
                <a:tc>
                  <a:txBody>
                    <a:bodyPr/>
                    <a:lstStyle/>
                    <a:p>
                      <a:pPr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Column Total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22245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090CBE9-B61A-FF44-AEDC-86E8B7C5FC9C}"/>
              </a:ext>
            </a:extLst>
          </p:cNvPr>
          <p:cNvSpPr txBox="1"/>
          <p:nvPr/>
        </p:nvSpPr>
        <p:spPr>
          <a:xfrm>
            <a:off x="7980027" y="5758753"/>
            <a:ext cx="204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822683-5967-114A-BB2E-8E58B9EFC5C9}"/>
              </a:ext>
            </a:extLst>
          </p:cNvPr>
          <p:cNvSpPr txBox="1"/>
          <p:nvPr/>
        </p:nvSpPr>
        <p:spPr>
          <a:xfrm>
            <a:off x="5942681" y="5758753"/>
            <a:ext cx="203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78EF2D-14CD-0E4D-A31B-2EC5B3B34052}"/>
              </a:ext>
            </a:extLst>
          </p:cNvPr>
          <p:cNvSpPr txBox="1"/>
          <p:nvPr/>
        </p:nvSpPr>
        <p:spPr>
          <a:xfrm>
            <a:off x="3914275" y="5758753"/>
            <a:ext cx="2037346" cy="36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5D6933-9D7E-F24A-BF2E-EE27CACC95C0}"/>
              </a:ext>
            </a:extLst>
          </p:cNvPr>
          <p:cNvSpPr txBox="1"/>
          <p:nvPr/>
        </p:nvSpPr>
        <p:spPr>
          <a:xfrm>
            <a:off x="3914274" y="3425723"/>
            <a:ext cx="203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0.0625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558739-D796-664C-867D-9D287284C8A2}"/>
              </a:ext>
            </a:extLst>
          </p:cNvPr>
          <p:cNvSpPr txBox="1"/>
          <p:nvPr/>
        </p:nvSpPr>
        <p:spPr>
          <a:xfrm>
            <a:off x="5955675" y="3429000"/>
            <a:ext cx="203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0.31640625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7902D8F-420E-AC4A-8826-F0D646657D17}"/>
              </a:ext>
            </a:extLst>
          </p:cNvPr>
          <p:cNvSpPr txBox="1"/>
          <p:nvPr/>
        </p:nvSpPr>
        <p:spPr>
          <a:xfrm>
            <a:off x="3905334" y="2469394"/>
            <a:ext cx="203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0.0625 * 0.8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36BE0F-C555-8743-A93E-1B87114A763A}"/>
              </a:ext>
            </a:extLst>
          </p:cNvPr>
          <p:cNvSpPr txBox="1"/>
          <p:nvPr/>
        </p:nvSpPr>
        <p:spPr>
          <a:xfrm>
            <a:off x="3902286" y="2469394"/>
            <a:ext cx="203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778D327-7C98-D04F-AEF9-ED56588E576A}"/>
              </a:ext>
            </a:extLst>
          </p:cNvPr>
          <p:cNvSpPr txBox="1"/>
          <p:nvPr/>
        </p:nvSpPr>
        <p:spPr>
          <a:xfrm>
            <a:off x="5951621" y="2469394"/>
            <a:ext cx="203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0.06328125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EBED51-409E-BF4E-BA7E-E854679B74C9}"/>
              </a:ext>
            </a:extLst>
          </p:cNvPr>
          <p:cNvSpPr txBox="1"/>
          <p:nvPr/>
        </p:nvSpPr>
        <p:spPr>
          <a:xfrm>
            <a:off x="7980027" y="2480336"/>
            <a:ext cx="203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0.11328125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7D87EB7-736F-D945-B134-9FF5D1D43D11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028700" cy="29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15877368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0.11328125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839337"/>
                  </a:ext>
                </a:extLst>
              </a:tr>
            </a:tbl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C4724763-BC7E-F34E-9E22-6E8A278E9A8D}"/>
              </a:ext>
            </a:extLst>
          </p:cNvPr>
          <p:cNvGrpSpPr/>
          <p:nvPr/>
        </p:nvGrpSpPr>
        <p:grpSpPr>
          <a:xfrm>
            <a:off x="5951621" y="2165683"/>
            <a:ext cx="4074694" cy="946485"/>
            <a:chOff x="5951621" y="2165683"/>
            <a:chExt cx="4074694" cy="946485"/>
          </a:xfrm>
        </p:grpSpPr>
        <p:sp>
          <p:nvSpPr>
            <p:cNvPr id="6" name="框架 5">
              <a:extLst>
                <a:ext uri="{FF2B5EF4-FFF2-40B4-BE49-F238E27FC236}">
                  <a16:creationId xmlns:a16="http://schemas.microsoft.com/office/drawing/2014/main" id="{F6A477D0-B3B4-F94F-884B-2856AE1BE30C}"/>
                </a:ext>
              </a:extLst>
            </p:cNvPr>
            <p:cNvSpPr/>
            <p:nvPr/>
          </p:nvSpPr>
          <p:spPr>
            <a:xfrm>
              <a:off x="6078434" y="2326105"/>
              <a:ext cx="1750113" cy="657727"/>
            </a:xfrm>
            <a:prstGeom prst="fram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框架 24">
              <a:extLst>
                <a:ext uri="{FF2B5EF4-FFF2-40B4-BE49-F238E27FC236}">
                  <a16:creationId xmlns:a16="http://schemas.microsoft.com/office/drawing/2014/main" id="{B54F3E77-0750-8443-A12B-4F6723BD657D}"/>
                </a:ext>
              </a:extLst>
            </p:cNvPr>
            <p:cNvSpPr/>
            <p:nvPr/>
          </p:nvSpPr>
          <p:spPr>
            <a:xfrm>
              <a:off x="8143436" y="2336138"/>
              <a:ext cx="1750113" cy="657727"/>
            </a:xfrm>
            <a:prstGeom prst="fram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583B60E-5054-7E4B-B6B0-4388967E2A85}"/>
                </a:ext>
              </a:extLst>
            </p:cNvPr>
            <p:cNvSpPr/>
            <p:nvPr/>
          </p:nvSpPr>
          <p:spPr>
            <a:xfrm>
              <a:off x="7765739" y="2458052"/>
              <a:ext cx="45761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➗</a:t>
              </a:r>
              <a:endPara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5F44693-B7D0-8E41-970A-36CEC6158282}"/>
                </a:ext>
              </a:extLst>
            </p:cNvPr>
            <p:cNvSpPr/>
            <p:nvPr/>
          </p:nvSpPr>
          <p:spPr>
            <a:xfrm>
              <a:off x="5951621" y="2165683"/>
              <a:ext cx="4074694" cy="94648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7ECB1369-2BBA-1048-AAAB-ACC51A281B1D}"/>
              </a:ext>
            </a:extLst>
          </p:cNvPr>
          <p:cNvSpPr txBox="1"/>
          <p:nvPr/>
        </p:nvSpPr>
        <p:spPr>
          <a:xfrm>
            <a:off x="5934816" y="3102368"/>
            <a:ext cx="203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answer!</a:t>
            </a:r>
            <a:endParaRPr kumimoji="1"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6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3" grpId="0"/>
      <p:bldP spid="14" grpId="0"/>
      <p:bldP spid="14" grpId="1"/>
      <p:bldP spid="15" grpId="1"/>
      <p:bldP spid="20" grpId="0"/>
      <p:bldP spid="21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464693A-040F-2B40-878E-81D98ECCDC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17804" y="651798"/>
                <a:ext cx="7908593" cy="3709990"/>
              </a:xfrm>
            </p:spPr>
            <p:txBody>
              <a:bodyPr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Answer:</a:t>
                </a:r>
                <a:b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𝐵𝑖𝑎𝑠𝑒𝑑</m:t>
                          </m:r>
                        </m:e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𝐻𝐻𝐻𝐻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𝐻𝐻𝐻𝐻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&amp;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𝐵𝑖𝑎𝑠𝑒𝑑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𝐻𝐻𝐻𝐻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𝐻𝐻𝐻𝐻</m:t>
                          </m:r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&amp;</m:t>
                          </m:r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𝐵𝑖𝑎𝑠𝑒𝑑</m:t>
                          </m:r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𝐻𝐻𝐻𝐻</m:t>
                              </m:r>
                              <m:r>
                                <a:rPr lang="en-US" altLang="zh-CN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&amp;</m:t>
                              </m:r>
                              <m:r>
                                <a:rPr lang="en-US" altLang="zh-CN" sz="1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𝐵𝑖𝑎𝑠𝑒𝑑</m:t>
                              </m:r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𝐻𝐻𝐻𝐻</m:t>
                          </m:r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&amp;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𝐹𝑎𝑖𝑟</m:t>
                          </m:r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𝐻𝐻𝐻𝐻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𝐵𝑖𝑎𝑠𝑒𝑑</m:t>
                              </m:r>
                            </m:e>
                          </m:d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𝐵𝑖𝑎𝑠𝑒𝑑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𝐻𝐻𝐻𝐻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𝐵𝑖𝑎𝑠𝑒𝑑</m:t>
                              </m:r>
                            </m:e>
                          </m:d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𝐵𝑖𝑎𝑠𝑒𝑑</m:t>
                              </m:r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𝐻𝐻𝐻𝐻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𝐹𝑎𝑖𝑟</m:t>
                              </m:r>
                            </m:e>
                          </m:d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𝐹𝑎𝑖𝑟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0.75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×0.2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0.75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×0.2+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×0.8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=0.558620689655172</m:t>
                      </m:r>
                    </m:oMath>
                  </m:oMathPara>
                </a14:m>
                <a:b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b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br>
                  <a:rPr lang="en-US" altLang="zh-CN" sz="18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kumimoji="1"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464693A-040F-2B40-878E-81D98ECCD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17804" y="651798"/>
                <a:ext cx="7908593" cy="3709990"/>
              </a:xfrm>
              <a:blipFill>
                <a:blip r:embed="rId3"/>
                <a:stretch>
                  <a:fillRect l="-962" b="-20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9523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713AD6"/>
      </a:accent1>
      <a:accent2>
        <a:srgbClr val="363FC8"/>
      </a:accent2>
      <a:accent3>
        <a:srgbClr val="3A85D6"/>
      </a:accent3>
      <a:accent4>
        <a:srgbClr val="28B4C4"/>
      </a:accent4>
      <a:accent5>
        <a:srgbClr val="34C195"/>
      </a:accent5>
      <a:accent6>
        <a:srgbClr val="28C452"/>
      </a:accent6>
      <a:hlink>
        <a:srgbClr val="729531"/>
      </a:hlink>
      <a:folHlink>
        <a:srgbClr val="7F7F7F"/>
      </a:folHlink>
    </a:clrScheme>
    <a:fontScheme name="Custom 56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277</Words>
  <Application>Microsoft Macintosh PowerPoint</Application>
  <PresentationFormat>宽屏</PresentationFormat>
  <Paragraphs>74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DengXian</vt:lpstr>
      <vt:lpstr>AvenirNext LT Pro Medium</vt:lpstr>
      <vt:lpstr>Arial</vt:lpstr>
      <vt:lpstr>Cambria Math</vt:lpstr>
      <vt:lpstr>BlockprintVTI</vt:lpstr>
      <vt:lpstr>Using Cross-table to Solve a Problem of Probability</vt:lpstr>
      <vt:lpstr>Question:  Suppose there are 5 coins. 4 of the coins are fair with P(heads)=0.5, and 1 of the coins is biased with P(heads)=0.75.   Suppose a coin is randomly selected and flipped 4 times resulting in 4 heads.  What is the probability that the selected coin was biased? That is, what is P(biased coin selected | HHHH)? </vt:lpstr>
      <vt:lpstr>Solution Part1: Step by Step Divide the problem into two independent step:</vt:lpstr>
      <vt:lpstr>Solution Part2: Cross-table   </vt:lpstr>
      <vt:lpstr>Answer: P(Biased│HHHH)=  (P(HHHH&amp;Biased))/(P(HHHH)) =(P(HHHH&amp;Biased))/(P(HHHH&amp;Biased)+P(HHHH&amp;Fair)) =(P(HHHH│Biased)×P(Biased))/(P(HHHH│Biased)×P(Biased)+P(HHHH│Fair)×P(Fair)) =(〖0.75〗^4×0.2)/(〖0.75〗^4×0.2+〖0.5〗^4×0.8) =0.558620689655172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Cross-table to Solve a Problem of Probability</dc:title>
  <dc:creator>Lin, Shuyang</dc:creator>
  <cp:lastModifiedBy>Lin, Shuyang</cp:lastModifiedBy>
  <cp:revision>12</cp:revision>
  <dcterms:created xsi:type="dcterms:W3CDTF">2021-09-19T01:46:21Z</dcterms:created>
  <dcterms:modified xsi:type="dcterms:W3CDTF">2021-09-19T03:13:27Z</dcterms:modified>
</cp:coreProperties>
</file>