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UM Neue Helvetica 55 Regular" panose="020B0604020202020204" pitchFamily="34" charset="77"/>
      <p:regular r:id="rId17"/>
      <p:bold r:id="rId18"/>
      <p:italic r:id="rId19"/>
      <p:boldItalic r:id="rId20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2" autoAdjust="0"/>
    <p:restoredTop sz="94539" autoAdjust="0"/>
  </p:normalViewPr>
  <p:slideViewPr>
    <p:cSldViewPr>
      <p:cViewPr varScale="1">
        <p:scale>
          <a:sx n="42" d="100"/>
          <a:sy n="42" d="100"/>
        </p:scale>
        <p:origin x="184" y="2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fld id="{3D422E2D-F444-4247-A734-F4F6FD7BA438}" type="datetimeFigureOut">
              <a:rPr lang="de-DE" smtClean="0"/>
              <a:pPr/>
              <a:t>21.03.18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UM Neue Helvetica 55 Regular" panose="020B0604020202020204" pitchFamily="34" charset="77"/>
              </a:defRPr>
            </a:lvl1pPr>
          </a:lstStyle>
          <a:p>
            <a:fld id="{12D32692-8090-4CD4-8DD1-6BB5E8FD4BF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UM Neue Helvetica 55 Regular" panose="020B0604020202020204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73DFED-9E33-4E4F-9E6E-B9FF7B2F749E}"/>
              </a:ext>
            </a:extLst>
          </p:cNvPr>
          <p:cNvSpPr/>
          <p:nvPr userDrawn="1"/>
        </p:nvSpPr>
        <p:spPr>
          <a:xfrm>
            <a:off x="0" y="6093298"/>
            <a:ext cx="10416480" cy="75836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  <p:sp>
        <p:nvSpPr>
          <p:cNvPr id="22" name="Textfeld 21"/>
          <p:cNvSpPr txBox="1"/>
          <p:nvPr userDrawn="1"/>
        </p:nvSpPr>
        <p:spPr>
          <a:xfrm>
            <a:off x="5010221" y="6275593"/>
            <a:ext cx="217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  <a:latin typeface="TUM Neue Helvetica 55 Regular" pitchFamily="34" charset="0"/>
              </a:rPr>
              <a:t>www.itr.ei.tum.de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623392" y="3709622"/>
            <a:ext cx="11041227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Intermediate Report / Final Report </a:t>
            </a:r>
            <a:r>
              <a:rPr lang="de-DE" dirty="0" err="1"/>
              <a:t>Master‘s</a:t>
            </a:r>
            <a:r>
              <a:rPr lang="de-DE" dirty="0"/>
              <a:t> Thesis / Bachelor Thesis</a:t>
            </a:r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623392" y="3974516"/>
            <a:ext cx="11041227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/>
              <a:t>Supervisor: B. Betreuer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623392" y="5393160"/>
            <a:ext cx="110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Informationstechnische Regelung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635621" y="5661248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623392" y="3212976"/>
            <a:ext cx="1104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/>
              <a:t>S. Student</a:t>
            </a:r>
          </a:p>
        </p:txBody>
      </p:sp>
      <p:pic>
        <p:nvPicPr>
          <p:cNvPr id="11" name="Picture 13" descr="tum_logo_transp">
            <a:extLst>
              <a:ext uri="{FF2B5EF4-FFF2-40B4-BE49-F238E27FC236}">
                <a16:creationId xmlns:a16="http://schemas.microsoft.com/office/drawing/2014/main" id="{80F10602-D1B9-C24C-9072-D1B2D17FA1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7" y="6238175"/>
            <a:ext cx="904008" cy="478354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EDD2C0D-5D41-BB42-B27A-B7B57B9B8AF6}"/>
              </a:ext>
            </a:extLst>
          </p:cNvPr>
          <p:cNvGrpSpPr/>
          <p:nvPr userDrawn="1"/>
        </p:nvGrpSpPr>
        <p:grpSpPr>
          <a:xfrm>
            <a:off x="9408368" y="5945937"/>
            <a:ext cx="2769824" cy="905720"/>
            <a:chOff x="9422177" y="5945937"/>
            <a:chExt cx="2769824" cy="90572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A0FDECE-4D7C-F243-8C44-889FB3F224FA}"/>
                </a:ext>
              </a:extLst>
            </p:cNvPr>
            <p:cNvSpPr/>
            <p:nvPr userDrawn="1"/>
          </p:nvSpPr>
          <p:spPr>
            <a:xfrm>
              <a:off x="9422177" y="6093297"/>
              <a:ext cx="1210327" cy="72007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i="0" dirty="0">
                <a:latin typeface="TUM Neue Helvetica 55 Regular" panose="020B0604020202020204" pitchFamily="34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45580C9-19C9-EF43-BA6D-47CA4984648F}"/>
                </a:ext>
              </a:extLst>
            </p:cNvPr>
            <p:cNvSpPr/>
            <p:nvPr userDrawn="1"/>
          </p:nvSpPr>
          <p:spPr>
            <a:xfrm>
              <a:off x="11663393" y="6120680"/>
              <a:ext cx="528608" cy="73097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i="0" dirty="0">
                <a:latin typeface="TUM Neue Helvetica 55 Regular" panose="020B0604020202020204" pitchFamily="34" charset="7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AA685A-D884-6948-9752-DEAACE5B492D}"/>
                </a:ext>
              </a:extLst>
            </p:cNvPr>
            <p:cNvSpPr/>
            <p:nvPr userDrawn="1"/>
          </p:nvSpPr>
          <p:spPr>
            <a:xfrm>
              <a:off x="10416480" y="6669360"/>
              <a:ext cx="1392644" cy="18229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i="0" dirty="0">
                <a:latin typeface="TUM Neue Helvetica 55 Regular" panose="020B0604020202020204" pitchFamily="34" charset="77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9360D3F-ED76-8C41-B057-F8436681D7D1}"/>
                </a:ext>
              </a:extLst>
            </p:cNvPr>
            <p:cNvSpPr/>
            <p:nvPr userDrawn="1"/>
          </p:nvSpPr>
          <p:spPr>
            <a:xfrm>
              <a:off x="10632504" y="5945937"/>
              <a:ext cx="1030888" cy="86743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0" i="0" dirty="0">
                <a:latin typeface="TUM Neue Helvetica 55 Regular" panose="020B0604020202020204" pitchFamily="34" charset="77"/>
              </a:endParaRPr>
            </a:p>
          </p:txBody>
        </p:sp>
        <p:pic>
          <p:nvPicPr>
            <p:cNvPr id="14" name="Bild 3" descr="itr_logo.pdf">
              <a:extLst>
                <a:ext uri="{FF2B5EF4-FFF2-40B4-BE49-F238E27FC236}">
                  <a16:creationId xmlns:a16="http://schemas.microsoft.com/office/drawing/2014/main" id="{BDBD4CC9-5984-F94D-9C5F-E475D6D36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4512" y="6206584"/>
              <a:ext cx="917839" cy="46911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F098670-806B-D849-A57D-4651B0E45714}"/>
              </a:ext>
            </a:extLst>
          </p:cNvPr>
          <p:cNvSpPr/>
          <p:nvPr userDrawn="1"/>
        </p:nvSpPr>
        <p:spPr>
          <a:xfrm>
            <a:off x="12000656" y="6120680"/>
            <a:ext cx="191345" cy="73097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TUM Neue Helvetica 55 Regular" panose="020B06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142853"/>
            <a:ext cx="8724923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619107" y="1071546"/>
            <a:ext cx="10953788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142853"/>
            <a:ext cx="8724923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619107" y="3143248"/>
            <a:ext cx="10953788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9107" y="1000126"/>
            <a:ext cx="10963293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9107" y="1505787"/>
            <a:ext cx="10969644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Problem statement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296427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392" y="1071546"/>
            <a:ext cx="109728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63552" y="6324204"/>
            <a:ext cx="7872875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Beispielfolien</a:t>
            </a: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71494" y="6143644"/>
            <a:ext cx="116490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07" y="6238175"/>
            <a:ext cx="904008" cy="47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9936427" y="6320655"/>
            <a:ext cx="1116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3" descr="itr_logo.pdf">
            <a:extLst>
              <a:ext uri="{FF2B5EF4-FFF2-40B4-BE49-F238E27FC236}">
                <a16:creationId xmlns:a16="http://schemas.microsoft.com/office/drawing/2014/main" id="{F135C79F-9F8E-B947-ACE6-FBC1BC1055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272" y="6276333"/>
            <a:ext cx="917839" cy="4691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lsr.ei.tum.de/fileadmin/publications/ace_soro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sr.ei.tum.de/fileadmin/publications/Gonsior/CogInfoCom2011_Bu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8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71464" y="2294461"/>
            <a:ext cx="8736058" cy="72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A. Bauer, K. </a:t>
            </a:r>
            <a:r>
              <a:rPr lang="en-US" sz="1200" dirty="0" err="1">
                <a:latin typeface="TUM Neue Helvetica 55 Regular" pitchFamily="34" charset="0"/>
              </a:rPr>
              <a:t>Klasing</a:t>
            </a:r>
            <a:r>
              <a:rPr lang="en-US" sz="1200" dirty="0">
                <a:latin typeface="TUM Neue Helvetica 55 Regular" pitchFamily="34" charset="0"/>
              </a:rPr>
              <a:t>, G. </a:t>
            </a:r>
            <a:r>
              <a:rPr lang="en-US" sz="1200" dirty="0" err="1">
                <a:latin typeface="TUM Neue Helvetica 55 Regular" pitchFamily="34" charset="0"/>
              </a:rPr>
              <a:t>Lidoris</a:t>
            </a:r>
            <a:r>
              <a:rPr lang="en-US" sz="1200" dirty="0">
                <a:latin typeface="TUM Neue Helvetica 55 Regular" pitchFamily="34" charset="0"/>
              </a:rPr>
              <a:t>, Q. </a:t>
            </a:r>
            <a:r>
              <a:rPr lang="en-US" sz="1200" dirty="0" err="1">
                <a:latin typeface="TUM Neue Helvetica 55 Regular" pitchFamily="34" charset="0"/>
              </a:rPr>
              <a:t>Mühlbauer</a:t>
            </a:r>
            <a:r>
              <a:rPr lang="en-US" sz="1200" dirty="0">
                <a:latin typeface="TUM Neue Helvetica 55 Regular" pitchFamily="34" charset="0"/>
              </a:rPr>
              <a:t>, F. </a:t>
            </a:r>
            <a:r>
              <a:rPr lang="en-US" sz="1200" dirty="0" err="1">
                <a:latin typeface="TUM Neue Helvetica 55 Regular" pitchFamily="34" charset="0"/>
              </a:rPr>
              <a:t>Rohrmüller</a:t>
            </a:r>
            <a:r>
              <a:rPr lang="en-US" sz="1200" dirty="0">
                <a:latin typeface="TUM Neue Helvetica 55 Regular" pitchFamily="34" charset="0"/>
              </a:rPr>
              <a:t>, S. </a:t>
            </a:r>
            <a:r>
              <a:rPr lang="en-US" sz="1200" dirty="0" err="1">
                <a:latin typeface="TUM Neue Helvetica 55 Regular" pitchFamily="34" charset="0"/>
              </a:rPr>
              <a:t>Sosnowski</a:t>
            </a:r>
            <a:r>
              <a:rPr lang="en-US" sz="1200" dirty="0">
                <a:latin typeface="TUM Neue Helvetica 55 Regular" pitchFamily="34" charset="0"/>
              </a:rPr>
              <a:t>, et al.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The Autonomous City Explorer: Towards Natural Human-Robot Interaction in Urban Environments.</a:t>
            </a:r>
            <a:br>
              <a:rPr lang="en-US" sz="1200" b="1" dirty="0">
                <a:latin typeface="TUM Neue Helvetica 55 Regular" pitchFamily="34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International Journal of Social Robotics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, vol. 1(2), 2009, pp. 127–140.</a:t>
            </a:r>
          </a:p>
        </p:txBody>
      </p:sp>
      <p:pic>
        <p:nvPicPr>
          <p:cNvPr id="10242" name="Picture 2" descr="C:\Users\user\Desktop\document-icon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82" y="2353929"/>
            <a:ext cx="316769" cy="438910"/>
          </a:xfrm>
          <a:prstGeom prst="rect">
            <a:avLst/>
          </a:prstGeom>
          <a:noFill/>
        </p:spPr>
      </p:pic>
      <p:sp>
        <p:nvSpPr>
          <p:cNvPr id="12" name="Textfeld 11"/>
          <p:cNvSpPr txBox="1"/>
          <p:nvPr/>
        </p:nvSpPr>
        <p:spPr>
          <a:xfrm>
            <a:off x="1271464" y="3573016"/>
            <a:ext cx="8736058" cy="725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latin typeface="TUM Neue Helvetica 55 Regular" pitchFamily="34" charset="0"/>
              </a:rPr>
              <a:t>M. Buss, D. Carton, B. </a:t>
            </a:r>
            <a:r>
              <a:rPr lang="en-US" sz="1200" dirty="0" err="1">
                <a:latin typeface="TUM Neue Helvetica 55 Regular" pitchFamily="34" charset="0"/>
              </a:rPr>
              <a:t>Gonsior</a:t>
            </a:r>
            <a:r>
              <a:rPr lang="en-US" sz="1200" dirty="0">
                <a:latin typeface="TUM Neue Helvetica 55 Regular" pitchFamily="34" charset="0"/>
              </a:rPr>
              <a:t>, K. </a:t>
            </a:r>
            <a:r>
              <a:rPr lang="en-US" sz="1200" dirty="0" err="1">
                <a:latin typeface="TUM Neue Helvetica 55 Regular" pitchFamily="34" charset="0"/>
              </a:rPr>
              <a:t>Kühnlenz</a:t>
            </a:r>
            <a:r>
              <a:rPr lang="en-US" sz="1200" dirty="0">
                <a:latin typeface="TUM Neue Helvetica 55 Regular" pitchFamily="34" charset="0"/>
              </a:rPr>
              <a:t>, C. </a:t>
            </a:r>
            <a:r>
              <a:rPr lang="en-US" sz="1200" dirty="0" err="1">
                <a:latin typeface="TUM Neue Helvetica 55 Regular" pitchFamily="34" charset="0"/>
              </a:rPr>
              <a:t>Landsiedel</a:t>
            </a:r>
            <a:r>
              <a:rPr lang="en-US" sz="1200" dirty="0">
                <a:latin typeface="TUM Neue Helvetica 55 Regular" pitchFamily="34" charset="0"/>
              </a:rPr>
              <a:t>, N. </a:t>
            </a:r>
            <a:r>
              <a:rPr lang="en-US" sz="1200" dirty="0" err="1">
                <a:latin typeface="TUM Neue Helvetica 55 Regular" pitchFamily="34" charset="0"/>
              </a:rPr>
              <a:t>Mitsou</a:t>
            </a:r>
            <a:r>
              <a:rPr lang="en-US" sz="1200" dirty="0">
                <a:latin typeface="TUM Neue Helvetica 55 Regular" pitchFamily="34" charset="0"/>
              </a:rPr>
              <a:t>, et al. </a:t>
            </a:r>
            <a:br>
              <a:rPr lang="en-US" sz="1200" dirty="0">
                <a:latin typeface="TUM Neue Helvetica 55 Regular" pitchFamily="34" charset="0"/>
              </a:rPr>
            </a:br>
            <a:r>
              <a:rPr lang="en-US" sz="1200" b="1" dirty="0">
                <a:latin typeface="TUM Neue Helvetica 55 Regular" pitchFamily="34" charset="0"/>
              </a:rPr>
              <a:t>Towards Proactive Human-Robot Interaction in Human Environments.</a:t>
            </a:r>
          </a:p>
          <a:p>
            <a:pPr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In: 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2nd International Conference on Cognitive 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Infocommunications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 (</a:t>
            </a:r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CogInfoCom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rPr>
              <a:t>), 2011, pp. 1–6.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UM Neue Helvetica 55 Regular" pitchFamily="34" charset="0"/>
            </a:endParaRPr>
          </a:p>
        </p:txBody>
      </p:sp>
      <p:pic>
        <p:nvPicPr>
          <p:cNvPr id="13" name="Picture 2" descr="C:\Users\user\Desktop\document-icon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382" y="3650074"/>
            <a:ext cx="316769" cy="438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addressing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?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Aaa</a:t>
            </a:r>
            <a:endParaRPr lang="de-DE" dirty="0"/>
          </a:p>
          <a:p>
            <a:pPr lvl="1"/>
            <a:r>
              <a:rPr lang="de-DE" dirty="0" err="1"/>
              <a:t>Bbb</a:t>
            </a:r>
            <a:endParaRPr lang="de-DE" dirty="0"/>
          </a:p>
          <a:p>
            <a:pPr lvl="1"/>
            <a:r>
              <a:rPr lang="de-DE" dirty="0" err="1"/>
              <a:t>Ccc</a:t>
            </a:r>
            <a:endParaRPr lang="de-DE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924578" y="2000240"/>
          <a:ext cx="41719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crobat Document" r:id="rId3" imgW="4171933" imgH="3200400" progId="AcroExch.Document.7">
                  <p:embed/>
                </p:oleObj>
              </mc:Choice>
              <mc:Fallback>
                <p:oleObj name="Acrobat Document" r:id="rId3" imgW="4171933" imgH="3200400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78" y="2000240"/>
                        <a:ext cx="41719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453190" y="5357826"/>
            <a:ext cx="321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UM Neue Helvetica 55 Regular" pitchFamily="34" charset="0"/>
              </a:rPr>
              <a:t>Bildunterschrift</a:t>
            </a:r>
            <a:r>
              <a:rPr lang="en-US" sz="1600" dirty="0">
                <a:latin typeface="TUM Neue Helvetica 55 Regular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UM Neue Helvetica 55 Regular" pitchFamily="34" charset="0"/>
              </a:rPr>
              <a:t>[Cohen, 1994]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Formulation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endParaRPr lang="de-DE" dirty="0"/>
          </a:p>
          <a:p>
            <a:pPr lvl="1"/>
            <a:r>
              <a:rPr lang="de-DE" dirty="0"/>
              <a:t>Non-linear model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Problem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1" name="Grafik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810116" y="2000239"/>
            <a:ext cx="2734056" cy="676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	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Relevant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 </a:t>
            </a:r>
            <a:r>
              <a:rPr lang="en-US" dirty="0">
                <a:solidFill>
                  <a:schemeClr val="tx2"/>
                </a:solidFill>
              </a:rPr>
              <a:t>[Burns, 2010]</a:t>
            </a:r>
          </a:p>
          <a:p>
            <a:r>
              <a:rPr lang="de-DE" dirty="0"/>
              <a:t>Other </a:t>
            </a:r>
            <a:r>
              <a:rPr lang="de-DE" dirty="0" err="1"/>
              <a:t>method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in </a:t>
            </a:r>
            <a:r>
              <a:rPr lang="de-DE" dirty="0" err="1"/>
              <a:t>area</a:t>
            </a:r>
            <a:r>
              <a:rPr lang="de-DE" dirty="0"/>
              <a:t> ...</a:t>
            </a:r>
            <a:r>
              <a:rPr lang="en-US" dirty="0">
                <a:solidFill>
                  <a:schemeClr val="tx2"/>
                </a:solidFill>
              </a:rPr>
              <a:t>[Simpson, 2006]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r>
              <a:rPr lang="de-DE" dirty="0"/>
              <a:t>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72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Beispielfolien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743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^* = \min_{x\in \mathcal{X}} \int J(x,t) dt$$&#10;&#10;&#10;\end{document}"/>
  <p:tag name="IGUANATEXSIZE" val="24"/>
</p:tagLst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141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Wingdings</vt:lpstr>
      <vt:lpstr>TUM Neue Helvetica 55 Regular</vt:lpstr>
      <vt:lpstr>LSR_VorlageTUMci</vt:lpstr>
      <vt:lpstr>Acrobat Document</vt:lpstr>
      <vt:lpstr>PowerPoint Presentation</vt:lpstr>
      <vt:lpstr>Motivation</vt:lpstr>
      <vt:lpstr>Problem Formulation</vt:lpstr>
      <vt:lpstr>Related Work </vt:lpstr>
      <vt:lpstr>Methods 1</vt:lpstr>
      <vt:lpstr>Methods 2</vt:lpstr>
      <vt:lpstr>Results 1</vt:lpstr>
      <vt:lpstr>Results 2</vt:lpstr>
      <vt:lpstr>Summary</vt:lpstr>
      <vt:lpstr>References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tstahl</dc:creator>
  <cp:lastModifiedBy>Stefan Sosnowski</cp:lastModifiedBy>
  <cp:revision>36</cp:revision>
  <dcterms:created xsi:type="dcterms:W3CDTF">2013-06-24T08:16:35Z</dcterms:created>
  <dcterms:modified xsi:type="dcterms:W3CDTF">2018-03-21T08:22:32Z</dcterms:modified>
</cp:coreProperties>
</file>