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0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3D422E2D-F444-4247-A734-F4F6FD7BA438}" type="datetimeFigureOut">
              <a:rPr lang="de-DE" smtClean="0"/>
              <a:pPr/>
              <a:t>21.03.18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12D32692-8090-4CD4-8DD1-6BB5E8FD4BF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Supervisor: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Informationstechnische Regelung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D22A0-2329-0545-8902-180E67DB7569}"/>
              </a:ext>
            </a:extLst>
          </p:cNvPr>
          <p:cNvSpPr/>
          <p:nvPr userDrawn="1"/>
        </p:nvSpPr>
        <p:spPr>
          <a:xfrm>
            <a:off x="0" y="6093298"/>
            <a:ext cx="7429520" cy="758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13" name="Textfeld 21">
            <a:extLst>
              <a:ext uri="{FF2B5EF4-FFF2-40B4-BE49-F238E27FC236}">
                <a16:creationId xmlns:a16="http://schemas.microsoft.com/office/drawing/2014/main" id="{1527F9AB-2E8C-2745-A54F-D1716D31FECD}"/>
              </a:ext>
            </a:extLst>
          </p:cNvPr>
          <p:cNvSpPr txBox="1"/>
          <p:nvPr userDrawn="1"/>
        </p:nvSpPr>
        <p:spPr>
          <a:xfrm>
            <a:off x="3521765" y="6272423"/>
            <a:ext cx="217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TUM Neue Helvetica 55 Regular" pitchFamily="34" charset="0"/>
              </a:rPr>
              <a:t>www.itr.ei.tum.de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pic>
        <p:nvPicPr>
          <p:cNvPr id="14" name="Picture 13" descr="tum_logo_transp">
            <a:extLst>
              <a:ext uri="{FF2B5EF4-FFF2-40B4-BE49-F238E27FC236}">
                <a16:creationId xmlns:a16="http://schemas.microsoft.com/office/drawing/2014/main" id="{300D4DA7-C296-0742-B374-A3F397623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1368"/>
            <a:ext cx="904008" cy="47835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3B4374-064D-5A4E-80BD-CDA155150B6A}"/>
              </a:ext>
            </a:extLst>
          </p:cNvPr>
          <p:cNvSpPr/>
          <p:nvPr userDrawn="1"/>
        </p:nvSpPr>
        <p:spPr>
          <a:xfrm>
            <a:off x="8943194" y="6120680"/>
            <a:ext cx="191345" cy="7309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055AF9-59A0-B240-9FAB-2D433B3A7061}"/>
              </a:ext>
            </a:extLst>
          </p:cNvPr>
          <p:cNvGrpSpPr/>
          <p:nvPr userDrawn="1"/>
        </p:nvGrpSpPr>
        <p:grpSpPr>
          <a:xfrm>
            <a:off x="6364715" y="5945937"/>
            <a:ext cx="2769824" cy="905720"/>
            <a:chOff x="9422177" y="5945937"/>
            <a:chExt cx="2769824" cy="90572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5ECD17B-D458-BF4B-A2E5-1D674946F060}"/>
                </a:ext>
              </a:extLst>
            </p:cNvPr>
            <p:cNvSpPr/>
            <p:nvPr userDrawn="1"/>
          </p:nvSpPr>
          <p:spPr>
            <a:xfrm>
              <a:off x="9422177" y="6093297"/>
              <a:ext cx="1210327" cy="7200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78BC3EC-D7BF-0748-AF8D-B8C262768621}"/>
                </a:ext>
              </a:extLst>
            </p:cNvPr>
            <p:cNvSpPr/>
            <p:nvPr userDrawn="1"/>
          </p:nvSpPr>
          <p:spPr>
            <a:xfrm>
              <a:off x="11663393" y="6120680"/>
              <a:ext cx="528608" cy="73097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54BFC-9310-2E47-9A68-B2D75B388E41}"/>
                </a:ext>
              </a:extLst>
            </p:cNvPr>
            <p:cNvSpPr/>
            <p:nvPr userDrawn="1"/>
          </p:nvSpPr>
          <p:spPr>
            <a:xfrm>
              <a:off x="10416480" y="6669360"/>
              <a:ext cx="1392644" cy="18229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73CD96B-82F3-EB44-8C52-DBDC3DF32562}"/>
                </a:ext>
              </a:extLst>
            </p:cNvPr>
            <p:cNvSpPr/>
            <p:nvPr userDrawn="1"/>
          </p:nvSpPr>
          <p:spPr>
            <a:xfrm>
              <a:off x="10632504" y="5945937"/>
              <a:ext cx="1030888" cy="8674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pic>
          <p:nvPicPr>
            <p:cNvPr id="26" name="Bild 3" descr="itr_logo.pdf">
              <a:extLst>
                <a:ext uri="{FF2B5EF4-FFF2-40B4-BE49-F238E27FC236}">
                  <a16:creationId xmlns:a16="http://schemas.microsoft.com/office/drawing/2014/main" id="{492B3EC2-47BF-6945-9F27-25C203D0C4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512" y="6206584"/>
              <a:ext cx="917839" cy="469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Bild 3" descr="itr_logo.pdf">
            <a:extLst>
              <a:ext uri="{FF2B5EF4-FFF2-40B4-BE49-F238E27FC236}">
                <a16:creationId xmlns:a16="http://schemas.microsoft.com/office/drawing/2014/main" id="{2ED450DD-92D8-C146-8552-C9D5C098D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72" y="6276333"/>
            <a:ext cx="917839" cy="4691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9528" y="6328329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Bild 3" descr="itr_logo.pdf">
            <a:extLst>
              <a:ext uri="{FF2B5EF4-FFF2-40B4-BE49-F238E27FC236}">
                <a16:creationId xmlns:a16="http://schemas.microsoft.com/office/drawing/2014/main" id="{15ACA8F1-74B2-0A48-A1ED-AB41F7A0F3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61" y="6242534"/>
            <a:ext cx="917839" cy="469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0100" y="185736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UM Neue Helvetica 55 Regular" pitchFamily="34" charset="0"/>
              </a:rPr>
              <a:t>A. Bauer, K. </a:t>
            </a:r>
            <a:r>
              <a:rPr lang="en-US" sz="1200" dirty="0" err="1">
                <a:latin typeface="TUM Neue Helvetica 55 Regular" pitchFamily="34" charset="0"/>
              </a:rPr>
              <a:t>Klasing</a:t>
            </a:r>
            <a:r>
              <a:rPr lang="en-US" sz="1200" dirty="0">
                <a:latin typeface="TUM Neue Helvetica 55 Regular" pitchFamily="34" charset="0"/>
              </a:rPr>
              <a:t>, G. </a:t>
            </a:r>
            <a:r>
              <a:rPr lang="en-US" sz="1200" dirty="0" err="1">
                <a:latin typeface="TUM Neue Helvetica 55 Regular" pitchFamily="34" charset="0"/>
              </a:rPr>
              <a:t>Lidoris</a:t>
            </a:r>
            <a:r>
              <a:rPr lang="en-US" sz="1200" dirty="0">
                <a:latin typeface="TUM Neue Helvetica 55 Regular" pitchFamily="34" charset="0"/>
              </a:rPr>
              <a:t>, Q. </a:t>
            </a:r>
            <a:r>
              <a:rPr lang="en-US" sz="1200" dirty="0" err="1">
                <a:latin typeface="TUM Neue Helvetica 55 Regular" pitchFamily="34" charset="0"/>
              </a:rPr>
              <a:t>Mühlbauer</a:t>
            </a:r>
            <a:r>
              <a:rPr lang="en-US" sz="1200" dirty="0">
                <a:latin typeface="TUM Neue Helvetica 55 Regular" pitchFamily="34" charset="0"/>
              </a:rPr>
              <a:t>, F. </a:t>
            </a:r>
            <a:r>
              <a:rPr lang="en-US" sz="1200" dirty="0" err="1">
                <a:latin typeface="TUM Neue Helvetica 55 Regular" pitchFamily="34" charset="0"/>
              </a:rPr>
              <a:t>Rohrmüller</a:t>
            </a:r>
            <a:r>
              <a:rPr lang="en-US" sz="1200" dirty="0">
                <a:latin typeface="TUM Neue Helvetica 55 Regular" pitchFamily="34" charset="0"/>
              </a:rPr>
              <a:t>, S. </a:t>
            </a:r>
            <a:r>
              <a:rPr lang="en-US" sz="1200" dirty="0" err="1">
                <a:latin typeface="TUM Neue Helvetica 55 Regular" pitchFamily="34" charset="0"/>
              </a:rPr>
              <a:t>Sosnowski</a:t>
            </a:r>
            <a:r>
              <a:rPr lang="en-US" sz="1200" dirty="0">
                <a:latin typeface="TUM Neue Helvetica 55 Regular" pitchFamily="34" charset="0"/>
              </a:rPr>
              <a:t>, et al.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The Autonomous City Explorer: Towards Natural Human-Robot Interaction in Urban</a:t>
            </a:r>
            <a:r>
              <a:rPr lang="en-US" sz="1200" b="1" baseline="0" dirty="0">
                <a:latin typeface="TUM Neue Helvetica 55 Regular" pitchFamily="34" charset="0"/>
              </a:rPr>
              <a:t> </a:t>
            </a:r>
            <a:r>
              <a:rPr lang="en-US" sz="1200" b="1" dirty="0">
                <a:latin typeface="TUM Neue Helvetica 55 Regular" pitchFamily="34" charset="0"/>
              </a:rPr>
              <a:t>Environments.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4922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00100" y="2996983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M. Buss, D. Carton, B. </a:t>
            </a:r>
            <a:r>
              <a:rPr lang="en-US" sz="1200" dirty="0" err="1">
                <a:latin typeface="TUM Neue Helvetica 55 Regular" pitchFamily="34" charset="0"/>
              </a:rPr>
              <a:t>Gonsior</a:t>
            </a:r>
            <a:r>
              <a:rPr lang="en-US" sz="1200" dirty="0">
                <a:latin typeface="TUM Neue Helvetica 55 Regular" pitchFamily="34" charset="0"/>
              </a:rPr>
              <a:t>, K. </a:t>
            </a:r>
            <a:r>
              <a:rPr lang="en-US" sz="1200" dirty="0" err="1">
                <a:latin typeface="TUM Neue Helvetica 55 Regular" pitchFamily="34" charset="0"/>
              </a:rPr>
              <a:t>Kühnlenz</a:t>
            </a:r>
            <a:r>
              <a:rPr lang="en-US" sz="1200" dirty="0">
                <a:latin typeface="TUM Neue Helvetica 55 Regular" pitchFamily="34" charset="0"/>
              </a:rPr>
              <a:t>, C. </a:t>
            </a:r>
            <a:r>
              <a:rPr lang="en-US" sz="1200" dirty="0" err="1">
                <a:latin typeface="TUM Neue Helvetica 55 Regular" pitchFamily="34" charset="0"/>
              </a:rPr>
              <a:t>Landsiedel</a:t>
            </a:r>
            <a:r>
              <a:rPr lang="en-US" sz="1200" dirty="0">
                <a:latin typeface="TUM Neue Helvetica 55 Regular" pitchFamily="34" charset="0"/>
              </a:rPr>
              <a:t>, N. </a:t>
            </a:r>
            <a:r>
              <a:rPr lang="en-US" sz="1200" dirty="0" err="1">
                <a:latin typeface="TUM Neue Helvetica 55 Regular" pitchFamily="34" charset="0"/>
              </a:rPr>
              <a:t>Mitsou</a:t>
            </a:r>
            <a:r>
              <a:rPr lang="en-US" sz="1200" dirty="0">
                <a:latin typeface="TUM Neue Helvetica 55 Regular" pitchFamily="34" charset="0"/>
              </a:rPr>
              <a:t>, et al.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541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addressing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Aaa</a:t>
            </a:r>
            <a:endParaRPr lang="de-DE" dirty="0"/>
          </a:p>
          <a:p>
            <a:pPr lvl="1"/>
            <a:r>
              <a:rPr lang="de-DE" dirty="0" err="1"/>
              <a:t>Bbb</a:t>
            </a:r>
            <a:endParaRPr lang="de-DE" dirty="0"/>
          </a:p>
          <a:p>
            <a:pPr lvl="1"/>
            <a:r>
              <a:rPr lang="de-DE" dirty="0" err="1"/>
              <a:t>Ccc</a:t>
            </a:r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400578" y="2000240"/>
          <a:ext cx="41719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3" imgW="4171933" imgH="3200400" progId="AcroExch.Document.7">
                  <p:embed/>
                </p:oleObj>
              </mc:Choice>
              <mc:Fallback>
                <p:oleObj name="Acrobat Document" r:id="rId3" imgW="4171933" imgH="32004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78" y="2000240"/>
                        <a:ext cx="41719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929190" y="535782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UM Neue Helvetica 55 Regular" pitchFamily="34" charset="0"/>
              </a:rPr>
              <a:t>Bildunterschrift</a:t>
            </a:r>
            <a:r>
              <a:rPr lang="en-US" sz="1600" dirty="0">
                <a:latin typeface="TUM Neue Helvetica 55 Regular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UM Neue Helvetica 55 Regular" pitchFamily="34" charset="0"/>
              </a:rPr>
              <a:t>[Cohen, 1994]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pPr lvl="1"/>
            <a:r>
              <a:rPr lang="de-DE" dirty="0"/>
              <a:t>Non-linear model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Problem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Grafik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86116" y="2000239"/>
            <a:ext cx="2734056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Relevant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</a:t>
            </a:r>
            <a:r>
              <a:rPr lang="en-US" dirty="0">
                <a:solidFill>
                  <a:schemeClr val="tx2"/>
                </a:solidFill>
              </a:rPr>
              <a:t>[Burns, 2010]</a:t>
            </a:r>
          </a:p>
          <a:p>
            <a:r>
              <a:rPr lang="de-DE" dirty="0"/>
              <a:t>Other </a:t>
            </a:r>
            <a:r>
              <a:rPr lang="de-DE" dirty="0" err="1"/>
              <a:t>method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in </a:t>
            </a:r>
            <a:r>
              <a:rPr lang="de-DE" dirty="0" err="1"/>
              <a:t>area</a:t>
            </a:r>
            <a:r>
              <a:rPr lang="de-DE" dirty="0"/>
              <a:t> ...</a:t>
            </a:r>
            <a:r>
              <a:rPr lang="en-US" dirty="0">
                <a:solidFill>
                  <a:schemeClr val="tx2"/>
                </a:solidFill>
              </a:rPr>
              <a:t>[Simpson, 2006]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^* = \min_{x\in \mathcal{X}} \int J(x,t) dt$$&#10;&#10;&#10;\end{document}"/>
  <p:tag name="IGUANATEXSIZE" val="24"/>
</p:tagLst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141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Wingdings</vt:lpstr>
      <vt:lpstr>TUM Neue Helvetica 55 Regular</vt:lpstr>
      <vt:lpstr>LSR_VorlageTUMci</vt:lpstr>
      <vt:lpstr>Acrobat Document</vt:lpstr>
      <vt:lpstr>PowerPoint Presentation</vt:lpstr>
      <vt:lpstr>Motivation</vt:lpstr>
      <vt:lpstr>Problem Formulation</vt:lpstr>
      <vt:lpstr>Related Work </vt:lpstr>
      <vt:lpstr>Methods 1</vt:lpstr>
      <vt:lpstr>Methods 3</vt:lpstr>
      <vt:lpstr>Results 1</vt:lpstr>
      <vt:lpstr>Results 2</vt:lpstr>
      <vt:lpstr>Summary</vt:lpstr>
      <vt:lpstr>References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Stefan Sosnowski</cp:lastModifiedBy>
  <cp:revision>32</cp:revision>
  <dcterms:created xsi:type="dcterms:W3CDTF">2013-06-24T08:16:35Z</dcterms:created>
  <dcterms:modified xsi:type="dcterms:W3CDTF">2018-03-21T08:22:31Z</dcterms:modified>
</cp:coreProperties>
</file>