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13.03.14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4"/>
          <p:cNvSpPr txBox="1">
            <a:spLocks/>
          </p:cNvSpPr>
          <p:nvPr userDrawn="1"/>
        </p:nvSpPr>
        <p:spPr>
          <a:xfrm>
            <a:off x="3151224" y="6309320"/>
            <a:ext cx="29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sz="1800" b="0" dirty="0" smtClean="0">
                <a:latin typeface="TUM Neue Helvetica 55 Regular" pitchFamily="34" charset="0"/>
              </a:rPr>
              <a:t>http://www.lsr.ei.tum.de</a:t>
            </a:r>
            <a:endParaRPr lang="de-DE" sz="1800" b="0" dirty="0">
              <a:latin typeface="TUM Neue Helvetica 55 Regular" pitchFamily="34" charset="0"/>
            </a:endParaRPr>
          </a:p>
        </p:txBody>
      </p:sp>
      <p:pic>
        <p:nvPicPr>
          <p:cNvPr id="1034" name="Picture 10" descr="\\liberica\jenke\misc_LSR\VorlageSlide\logos\lsr_logo_foot_full_nowe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70539"/>
            <a:ext cx="9144000" cy="787461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 userDrawn="1"/>
        </p:nvSpPr>
        <p:spPr>
          <a:xfrm>
            <a:off x="3397256" y="6286520"/>
            <a:ext cx="2349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  <a:latin typeface="TUM Neue Helvetica 55 Regular" pitchFamily="34" charset="0"/>
              </a:rPr>
              <a:t>www.lsr.ei.tum.de</a:t>
            </a:r>
            <a:endParaRPr lang="en-US" sz="2000" b="1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Intermediate Report / Final Report </a:t>
            </a:r>
            <a:r>
              <a:rPr lang="de-DE" dirty="0" err="1" smtClean="0"/>
              <a:t>Master‘s</a:t>
            </a:r>
            <a:r>
              <a:rPr lang="de-DE" dirty="0" smtClean="0"/>
              <a:t> Thesis </a:t>
            </a:r>
            <a:r>
              <a:rPr lang="de-DE" dirty="0" smtClean="0"/>
              <a:t>/ </a:t>
            </a:r>
            <a:r>
              <a:rPr lang="de-DE" dirty="0" smtClean="0"/>
              <a:t>Bachelor Thesis</a:t>
            </a:r>
            <a:endParaRPr lang="de-DE" dirty="0"/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Betreuer: B. Betreuer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467544" y="53931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Lehrstuhl für 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Steuerungs- und Regelungstechnik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UM Neue Helvetica 55 Regular" pitchFamily="34" charset="0"/>
              <a:ea typeface="TUM Neue Helvetica 55 Regular" pitchFamily="34" charset="0"/>
              <a:cs typeface="TUM Neue Helvetica 55 Regular" pitchFamily="34" charset="0"/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76715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 smtClean="0"/>
              <a:t>S. Student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 descr="lsr_logo_tran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2" y="6215082"/>
            <a:ext cx="444950" cy="52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lsr.ei.tum.de/fileadmin/publications/Gonsior/CogInfoCom2011_Bus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sr.ei.tum.de/fileadmin/publications/ace_soro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00100" y="185736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UM Neue Helvetica 55 Regular" pitchFamily="34" charset="0"/>
              </a:rPr>
              <a:t>A. Bauer, K. </a:t>
            </a:r>
            <a:r>
              <a:rPr lang="en-US" sz="1200" dirty="0" err="1" smtClean="0">
                <a:latin typeface="TUM Neue Helvetica 55 Regular" pitchFamily="34" charset="0"/>
              </a:rPr>
              <a:t>Klasing</a:t>
            </a:r>
            <a:r>
              <a:rPr lang="en-US" sz="1200" dirty="0" smtClean="0">
                <a:latin typeface="TUM Neue Helvetica 55 Regular" pitchFamily="34" charset="0"/>
              </a:rPr>
              <a:t>, G. </a:t>
            </a:r>
            <a:r>
              <a:rPr lang="en-US" sz="1200" dirty="0" err="1" smtClean="0">
                <a:latin typeface="TUM Neue Helvetica 55 Regular" pitchFamily="34" charset="0"/>
              </a:rPr>
              <a:t>Lidoris</a:t>
            </a:r>
            <a:r>
              <a:rPr lang="en-US" sz="1200" dirty="0" smtClean="0">
                <a:latin typeface="TUM Neue Helvetica 55 Regular" pitchFamily="34" charset="0"/>
              </a:rPr>
              <a:t>, Q. </a:t>
            </a:r>
            <a:r>
              <a:rPr lang="en-US" sz="1200" dirty="0" err="1" smtClean="0">
                <a:latin typeface="TUM Neue Helvetica 55 Regular" pitchFamily="34" charset="0"/>
              </a:rPr>
              <a:t>Mühlbauer</a:t>
            </a:r>
            <a:r>
              <a:rPr lang="en-US" sz="1200" dirty="0" smtClean="0">
                <a:latin typeface="TUM Neue Helvetica 55 Regular" pitchFamily="34" charset="0"/>
              </a:rPr>
              <a:t>, F. </a:t>
            </a:r>
            <a:r>
              <a:rPr lang="en-US" sz="1200" dirty="0" err="1" smtClean="0">
                <a:latin typeface="TUM Neue Helvetica 55 Regular" pitchFamily="34" charset="0"/>
              </a:rPr>
              <a:t>Rohrmüller</a:t>
            </a:r>
            <a:r>
              <a:rPr lang="en-US" sz="1200" dirty="0" smtClean="0">
                <a:latin typeface="TUM Neue Helvetica 55 Regular" pitchFamily="34" charset="0"/>
              </a:rPr>
              <a:t>, S. </a:t>
            </a:r>
            <a:r>
              <a:rPr lang="en-US" sz="1200" dirty="0" err="1" smtClean="0">
                <a:latin typeface="TUM Neue Helvetica 55 Regular" pitchFamily="34" charset="0"/>
              </a:rPr>
              <a:t>Sosnowski</a:t>
            </a:r>
            <a:r>
              <a:rPr lang="en-US" sz="1200" dirty="0" smtClean="0">
                <a:latin typeface="TUM Neue Helvetica 55 Regular" pitchFamily="34" charset="0"/>
              </a:rPr>
              <a:t>, et al.</a:t>
            </a:r>
            <a:br>
              <a:rPr lang="en-US" sz="1200" dirty="0" smtClean="0">
                <a:latin typeface="TUM Neue Helvetica 55 Regular" pitchFamily="34" charset="0"/>
              </a:rPr>
            </a:br>
            <a:r>
              <a:rPr lang="en-US" sz="1200" b="1" dirty="0" smtClean="0">
                <a:latin typeface="TUM Neue Helvetica 55 Regular" pitchFamily="34" charset="0"/>
              </a:rPr>
              <a:t>The Autonomous City Explorer: Towards Natural Human-Robot Interaction in Urban</a:t>
            </a:r>
            <a:r>
              <a:rPr lang="en-US" sz="1200" b="1" baseline="0" dirty="0" smtClean="0">
                <a:latin typeface="TUM Neue Helvetica 55 Regular" pitchFamily="34" charset="0"/>
              </a:rPr>
              <a:t> </a:t>
            </a:r>
            <a:r>
              <a:rPr lang="en-US" sz="1200" b="1" dirty="0" smtClean="0">
                <a:latin typeface="TUM Neue Helvetica 55 Regular" pitchFamily="34" charset="0"/>
              </a:rPr>
              <a:t>Environments.</a:t>
            </a:r>
            <a:br>
              <a:rPr lang="en-US" sz="1200" b="1" dirty="0" smtClean="0">
                <a:latin typeface="TUM Neue Helvetica 55 Regular" pitchFamily="34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International Journal of Social Robotics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, vol. 1(2), 2009, pp. 127–140.</a:t>
            </a: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4922"/>
            <a:ext cx="282347" cy="39121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1000100" y="2996983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UM Neue Helvetica 55 Regular" pitchFamily="34" charset="0"/>
              </a:rPr>
              <a:t>M. Buss, D. Carton, B. </a:t>
            </a:r>
            <a:r>
              <a:rPr lang="en-US" sz="1200" dirty="0" err="1" smtClean="0">
                <a:latin typeface="TUM Neue Helvetica 55 Regular" pitchFamily="34" charset="0"/>
              </a:rPr>
              <a:t>Gonsior</a:t>
            </a:r>
            <a:r>
              <a:rPr lang="en-US" sz="1200" dirty="0" smtClean="0">
                <a:latin typeface="TUM Neue Helvetica 55 Regular" pitchFamily="34" charset="0"/>
              </a:rPr>
              <a:t>, K. </a:t>
            </a:r>
            <a:r>
              <a:rPr lang="en-US" sz="1200" dirty="0" err="1" smtClean="0">
                <a:latin typeface="TUM Neue Helvetica 55 Regular" pitchFamily="34" charset="0"/>
              </a:rPr>
              <a:t>Kühnlenz</a:t>
            </a:r>
            <a:r>
              <a:rPr lang="en-US" sz="1200" dirty="0" smtClean="0">
                <a:latin typeface="TUM Neue Helvetica 55 Regular" pitchFamily="34" charset="0"/>
              </a:rPr>
              <a:t>, C. </a:t>
            </a:r>
            <a:r>
              <a:rPr lang="en-US" sz="1200" dirty="0" err="1" smtClean="0">
                <a:latin typeface="TUM Neue Helvetica 55 Regular" pitchFamily="34" charset="0"/>
              </a:rPr>
              <a:t>Landsiedel</a:t>
            </a:r>
            <a:r>
              <a:rPr lang="en-US" sz="1200" dirty="0" smtClean="0">
                <a:latin typeface="TUM Neue Helvetica 55 Regular" pitchFamily="34" charset="0"/>
              </a:rPr>
              <a:t>, N. </a:t>
            </a:r>
            <a:r>
              <a:rPr lang="en-US" sz="1200" dirty="0" err="1" smtClean="0">
                <a:latin typeface="TUM Neue Helvetica 55 Regular" pitchFamily="34" charset="0"/>
              </a:rPr>
              <a:t>Mitsou</a:t>
            </a:r>
            <a:r>
              <a:rPr lang="en-US" sz="1200" dirty="0" smtClean="0">
                <a:latin typeface="TUM Neue Helvetica 55 Regular" pitchFamily="34" charset="0"/>
              </a:rPr>
              <a:t>, et al. </a:t>
            </a:r>
            <a:br>
              <a:rPr lang="en-US" sz="1200" dirty="0" smtClean="0">
                <a:latin typeface="TUM Neue Helvetica 55 Regular" pitchFamily="34" charset="0"/>
              </a:rPr>
            </a:br>
            <a:r>
              <a:rPr lang="en-US" sz="1200" b="1" dirty="0" smtClean="0">
                <a:latin typeface="TUM Neue Helvetica 55 Regular" pitchFamily="34" charset="0"/>
              </a:rPr>
              <a:t>Towards Proactive Human-Robot Interaction in Human Environments.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2nd International Conference on Cognitive </a:t>
            </a:r>
            <a:r>
              <a:rPr lang="en-US" sz="1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Infocommunications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 (</a:t>
            </a:r>
            <a:r>
              <a:rPr lang="en-US" sz="1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CogInfoCom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), 2011, pp. 1–6.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541"/>
            <a:ext cx="282347" cy="3912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addressing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?</a:t>
            </a:r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Aaa</a:t>
            </a:r>
            <a:endParaRPr lang="de-DE" dirty="0" smtClean="0"/>
          </a:p>
          <a:p>
            <a:pPr lvl="1"/>
            <a:r>
              <a:rPr lang="de-DE" dirty="0" err="1" smtClean="0"/>
              <a:t>Bbb</a:t>
            </a:r>
            <a:endParaRPr lang="de-DE" dirty="0" smtClean="0"/>
          </a:p>
          <a:p>
            <a:pPr lvl="1"/>
            <a:r>
              <a:rPr lang="de-DE" dirty="0" err="1" smtClean="0"/>
              <a:t>Ccc</a:t>
            </a:r>
            <a:endParaRPr lang="de-DE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400578" y="2000240"/>
          <a:ext cx="41719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3" imgW="4171933" imgH="3200400" progId="AcroExch.Document.7">
                  <p:embed/>
                </p:oleObj>
              </mc:Choice>
              <mc:Fallback>
                <p:oleObj name="Acrobat Document" r:id="rId3" imgW="4171933" imgH="3200400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78" y="2000240"/>
                        <a:ext cx="41719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929190" y="5357826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TUM Neue Helvetica 55 Regular" pitchFamily="34" charset="0"/>
              </a:rPr>
              <a:t>Bildunterschrift</a:t>
            </a:r>
            <a:r>
              <a:rPr lang="en-US" sz="1600" dirty="0" smtClean="0">
                <a:latin typeface="TUM Neue Helvetica 55 Regular" pitchFamily="3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TUM Neue Helvetica 55 Regular" pitchFamily="34" charset="0"/>
              </a:rPr>
              <a:t>[Cohen, 1994]</a:t>
            </a:r>
            <a:endParaRPr lang="en-US" sz="1600" dirty="0">
              <a:solidFill>
                <a:schemeClr val="tx2"/>
              </a:solidFill>
              <a:latin typeface="TUM Neue Helvetica 55 Regular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Formulation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dimensionality</a:t>
            </a:r>
            <a:endParaRPr lang="de-DE" dirty="0" smtClean="0"/>
          </a:p>
          <a:p>
            <a:pPr lvl="1"/>
            <a:r>
              <a:rPr lang="de-DE" dirty="0" smtClean="0"/>
              <a:t>Non-linear model</a:t>
            </a:r>
          </a:p>
          <a:p>
            <a:pPr lvl="1"/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Problem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1" name="Grafik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86116" y="2000239"/>
            <a:ext cx="2734056" cy="676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	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Relevant </a:t>
            </a:r>
            <a:r>
              <a:rPr lang="de-DE" dirty="0" err="1" smtClean="0"/>
              <a:t>prior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 </a:t>
            </a:r>
            <a:r>
              <a:rPr lang="en-US" dirty="0" smtClean="0">
                <a:solidFill>
                  <a:schemeClr val="tx2"/>
                </a:solidFill>
              </a:rPr>
              <a:t>[Burns, 2010]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de-DE" dirty="0" smtClean="0"/>
              <a:t>Other </a:t>
            </a:r>
            <a:r>
              <a:rPr lang="de-DE" dirty="0" err="1" smtClean="0"/>
              <a:t>method</a:t>
            </a:r>
            <a:r>
              <a:rPr lang="de-DE" dirty="0" smtClean="0"/>
              <a:t>, but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limitations</a:t>
            </a:r>
            <a:r>
              <a:rPr lang="de-DE" dirty="0" smtClean="0"/>
              <a:t> in </a:t>
            </a:r>
            <a:r>
              <a:rPr lang="de-DE" dirty="0" err="1" smtClean="0"/>
              <a:t>area</a:t>
            </a:r>
            <a:r>
              <a:rPr lang="de-DE" dirty="0" smtClean="0"/>
              <a:t> ...</a:t>
            </a:r>
            <a:r>
              <a:rPr lang="en-US" dirty="0" smtClean="0">
                <a:solidFill>
                  <a:schemeClr val="tx2"/>
                </a:solidFill>
              </a:rPr>
              <a:t>[Simpson, 2006]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7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743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^* = \min_{x\in \mathcal{X}} \int J(x,t) dt$$&#10;&#10;&#10;\end{document}"/>
  <p:tag name="IGUANATEXSIZE" val="24"/>
</p:tagLst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</Words>
  <Application>Microsoft Macintosh PowerPoint</Application>
  <PresentationFormat>Bildschirmpräsentation (4:3)</PresentationFormat>
  <Paragraphs>46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TUM Neue Helvetica 55 Regular</vt:lpstr>
      <vt:lpstr>Calibri</vt:lpstr>
      <vt:lpstr>LSR_VorlageTUMci</vt:lpstr>
      <vt:lpstr>Acrobat Document</vt:lpstr>
      <vt:lpstr>PowerPoint-Präsentation</vt:lpstr>
      <vt:lpstr>Motivation</vt:lpstr>
      <vt:lpstr>Problem Formulation</vt:lpstr>
      <vt:lpstr>Related Work </vt:lpstr>
      <vt:lpstr>Methods 1</vt:lpstr>
      <vt:lpstr>Methods 3</vt:lpstr>
      <vt:lpstr>Results 1</vt:lpstr>
      <vt:lpstr>Results 2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Marion Leibold</cp:lastModifiedBy>
  <cp:revision>28</cp:revision>
  <dcterms:created xsi:type="dcterms:W3CDTF">2013-06-24T08:16:35Z</dcterms:created>
  <dcterms:modified xsi:type="dcterms:W3CDTF">2014-03-13T08:46:42Z</dcterms:modified>
</cp:coreProperties>
</file>