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72" r:id="rId9"/>
    <p:sldId id="268" r:id="rId1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70000" autoAdjust="0"/>
  </p:normalViewPr>
  <p:slideViewPr>
    <p:cSldViewPr snapToGrid="0">
      <p:cViewPr>
        <p:scale>
          <a:sx n="100" d="100"/>
          <a:sy n="100" d="100"/>
        </p:scale>
        <p:origin x="144" y="-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66BD02D-4668-0833-72A3-5BF3230909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519DE9-E3FA-6104-B698-E28B01DF9D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0775-6466-0648-A24A-B5336094B97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49349-04B8-6BBE-5837-F67FB963CD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Shuyang Tian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016688-BFF5-C9B1-3CEB-455A1EB582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944D-558F-8349-B09F-BB5722C5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22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ACED1-544B-44AA-A01E-BADA1023BF6C}" type="datetimeFigureOut">
              <a:rPr lang="en-DE" smtClean="0"/>
              <a:t>2/27/25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Shuyang Tian</a:t>
            </a: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DBE80-EA44-46A9-8648-68C48886E0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968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Shuyang Tian</a:t>
            </a:r>
            <a:endParaRPr lang="en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DBE80-EA44-46A9-8648-68C48886E0F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640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Shuyang Tian</a:t>
            </a:r>
            <a:endParaRPr lang="en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DBE80-EA44-46A9-8648-68C48886E0F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142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Shuyang Tian</a:t>
            </a:r>
            <a:endParaRPr lang="en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DBE80-EA44-46A9-8648-68C48886E0F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136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Shuyang Tian</a:t>
            </a:r>
            <a:endParaRPr lang="en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DBE80-EA44-46A9-8648-68C48886E0F6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681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Shuyang Tian</a:t>
            </a:r>
            <a:endParaRPr lang="en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DBE80-EA44-46A9-8648-68C48886E0F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379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478368" y="2130426"/>
            <a:ext cx="11228917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478368" y="3886200"/>
            <a:ext cx="609035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noProof="0" dirty="0"/>
              <a:t>Your name</a:t>
            </a:r>
          </a:p>
          <a:p>
            <a:r>
              <a:rPr lang="de-DE" noProof="0" dirty="0"/>
              <a:t>Your.name@tum.de</a:t>
            </a:r>
            <a:endParaRPr lang="en-US" noProof="0" dirty="0"/>
          </a:p>
        </p:txBody>
      </p:sp>
      <p:sp>
        <p:nvSpPr>
          <p:cNvPr id="12" name="Textfeld 11"/>
          <p:cNvSpPr txBox="1"/>
          <p:nvPr/>
        </p:nvSpPr>
        <p:spPr>
          <a:xfrm>
            <a:off x="427203" y="314325"/>
            <a:ext cx="5235661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200" dirty="0" err="1">
                <a:solidFill>
                  <a:schemeClr val="tx2"/>
                </a:solidFill>
                <a:latin typeface="+mn-lt"/>
              </a:rPr>
              <a:t>Chair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Communication Networks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TUM School of Computation, Information and Technology</a:t>
            </a:r>
            <a:br>
              <a:rPr lang="en-US" sz="1200" dirty="0">
                <a:solidFill>
                  <a:schemeClr val="tx2"/>
                </a:solidFill>
                <a:latin typeface="+mn-lt"/>
              </a:rPr>
            </a:br>
            <a:r>
              <a:rPr lang="de-DE" sz="1200" dirty="0">
                <a:solidFill>
                  <a:schemeClr val="tx2"/>
                </a:solidFill>
                <a:latin typeface="+mn-lt"/>
              </a:rPr>
              <a:t>Technical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University of 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Foliennummernplatzhalter 8"/>
          <p:cNvSpPr txBox="1">
            <a:spLocks/>
          </p:cNvSpPr>
          <p:nvPr/>
        </p:nvSpPr>
        <p:spPr>
          <a:xfrm>
            <a:off x="478368" y="6441932"/>
            <a:ext cx="10507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2025 Technical University of Munich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Bild 6" descr="20150416 tum logo blau png final.png">
            <a:extLst>
              <a:ext uri="{FF2B5EF4-FFF2-40B4-BE49-F238E27FC236}">
                <a16:creationId xmlns:a16="http://schemas.microsoft.com/office/drawing/2014/main" id="{C6117460-C73E-4820-9AB1-5225B1FE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335" y="324685"/>
            <a:ext cx="622681" cy="320400"/>
          </a:xfrm>
          <a:prstGeom prst="rect">
            <a:avLst/>
          </a:prstGeom>
        </p:spPr>
      </p:pic>
      <p:pic>
        <p:nvPicPr>
          <p:cNvPr id="9" name="Grafik 7">
            <a:extLst>
              <a:ext uri="{FF2B5EF4-FFF2-40B4-BE49-F238E27FC236}">
                <a16:creationId xmlns:a16="http://schemas.microsoft.com/office/drawing/2014/main" id="{DD23EF6E-BC4C-4FA6-A331-71973F7BDD26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6230866" y="2235600"/>
            <a:ext cx="5475613" cy="4199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79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368" y="1266092"/>
            <a:ext cx="11228917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78369" y="366639"/>
            <a:ext cx="9556587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10985501" y="6441932"/>
            <a:ext cx="751755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3DDDDC5A-1E83-41F2-AFB8-A073F3776F52}" type="slidenum">
              <a:rPr lang="en-DE" smtClean="0"/>
              <a:t>‹#›</a:t>
            </a:fld>
            <a:endParaRPr lang="en-DE"/>
          </a:p>
        </p:txBody>
      </p:sp>
      <p:sp>
        <p:nvSpPr>
          <p:cNvPr id="6" name="Foliennummernplatzhalter 8"/>
          <p:cNvSpPr txBox="1">
            <a:spLocks/>
          </p:cNvSpPr>
          <p:nvPr/>
        </p:nvSpPr>
        <p:spPr>
          <a:xfrm>
            <a:off x="478368" y="6441929"/>
            <a:ext cx="10507133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Shuyang Tian |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&lt;27.02.2025&gt;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1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78369" y="366639"/>
            <a:ext cx="9556587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367" y="1267199"/>
            <a:ext cx="5581988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10985501" y="6441932"/>
            <a:ext cx="751755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3DDDDC5A-1E83-41F2-AFB8-A073F3776F52}" type="slidenum">
              <a:rPr lang="en-DE" smtClean="0"/>
              <a:t>‹#›</a:t>
            </a:fld>
            <a:endParaRPr lang="en-DE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6123183" y="1267199"/>
            <a:ext cx="5581988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/>
        </p:nvSpPr>
        <p:spPr>
          <a:xfrm>
            <a:off x="478368" y="6441929"/>
            <a:ext cx="10507133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Max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Mustermann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&lt;Presentation title&gt;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| &lt;Date&gt;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88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78369" y="366639"/>
            <a:ext cx="9556587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9999" y="786014"/>
            <a:ext cx="11227284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4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10985501" y="6441932"/>
            <a:ext cx="751755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3DDDDC5A-1E83-41F2-AFB8-A073F3776F52}" type="slidenum">
              <a:rPr lang="en-DE" smtClean="0"/>
              <a:t>‹#›</a:t>
            </a:fld>
            <a:endParaRPr lang="en-DE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368" y="1266092"/>
            <a:ext cx="11228917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/>
        </p:nvSpPr>
        <p:spPr>
          <a:xfrm>
            <a:off x="478368" y="6441929"/>
            <a:ext cx="10507133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Max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Mustermann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&lt;Presentation title&gt;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| &lt;Date&gt;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52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60B9-DFC6-4FD7-AF8C-627899EDF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73200-6FD3-4E82-A600-F65D47395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07BD-F7F5-4C38-A0F9-FD294E4C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2183-304A-4507-96AE-76282444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495A-B1D3-4BEC-9AE7-5182C361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0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46335" y="324685"/>
            <a:ext cx="622681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73zac@tum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326C7-793E-4702-8046-D06EED3B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41" y="1474728"/>
            <a:ext cx="11228917" cy="13422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Master’s thesis - Minimizing the Power Consumption of Medical Applications</a:t>
            </a:r>
            <a:br>
              <a:rPr lang="en-US" sz="28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</a:br>
            <a:br>
              <a:rPr lang="en-US" sz="28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</a:b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8679CC-1F86-4930-BC8F-69C580FED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60000"/>
              </a:lnSpc>
              <a:spcBef>
                <a:spcPts val="799"/>
              </a:spcBef>
            </a:pPr>
            <a:endParaRPr lang="en-US" b="1" spc="-1" dirty="0"/>
          </a:p>
          <a:p>
            <a:pPr>
              <a:lnSpc>
                <a:spcPct val="60000"/>
              </a:lnSpc>
              <a:spcBef>
                <a:spcPts val="799"/>
              </a:spcBef>
            </a:pPr>
            <a:r>
              <a:rPr lang="en-US" sz="1600" spc="-1" dirty="0"/>
              <a:t>Shuyang</a:t>
            </a:r>
            <a:r>
              <a:rPr lang="en-US" sz="1600" b="1" spc="-1" dirty="0"/>
              <a:t> </a:t>
            </a:r>
            <a:r>
              <a:rPr lang="en-US" sz="1600" spc="-1" dirty="0"/>
              <a:t>Tian</a:t>
            </a:r>
          </a:p>
          <a:p>
            <a:pPr>
              <a:lnSpc>
                <a:spcPct val="60000"/>
              </a:lnSpc>
              <a:spcBef>
                <a:spcPts val="799"/>
              </a:spcBef>
            </a:pPr>
            <a:r>
              <a:rPr lang="en-US" u="sng" spc="-1" dirty="0">
                <a:solidFill>
                  <a:srgbClr val="0000FF"/>
                </a:solidFill>
                <a:hlinkClick r:id="rId3"/>
              </a:rPr>
              <a:t>ge73zac@tum.de</a:t>
            </a:r>
            <a:endParaRPr lang="en-US" u="sng" spc="-1" dirty="0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ts val="799"/>
              </a:spcBef>
            </a:pPr>
            <a:endParaRPr lang="en-US" u="sng" spc="-1" dirty="0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ts val="799"/>
              </a:spcBef>
            </a:pPr>
            <a:r>
              <a:rPr lang="en-US" altLang="zh-CN" spc="-1" dirty="0"/>
              <a:t>Supervisor: Nicolai Kröger</a:t>
            </a:r>
          </a:p>
          <a:p>
            <a:pPr>
              <a:lnSpc>
                <a:spcPct val="60000"/>
              </a:lnSpc>
              <a:spcBef>
                <a:spcPts val="799"/>
              </a:spcBef>
            </a:pPr>
            <a:r>
              <a:rPr lang="en-US" altLang="zh-CN" u="sng" spc="-1" dirty="0" err="1">
                <a:solidFill>
                  <a:srgbClr val="0000FF"/>
                </a:solidFill>
              </a:rPr>
              <a:t>Nicolai.Kroeger@tum.de</a:t>
            </a:r>
            <a:endParaRPr lang="en-US" altLang="zh-CN" u="sng" spc="-1" dirty="0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ts val="799"/>
              </a:spcBef>
            </a:pPr>
            <a:endParaRPr lang="en-US" u="sng" spc="-1" dirty="0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ts val="799"/>
              </a:spcBef>
            </a:pPr>
            <a:endParaRPr lang="en-US" u="sng" spc="-1" dirty="0">
              <a:solidFill>
                <a:srgbClr val="0000FF"/>
              </a:solidFill>
            </a:endParaRPr>
          </a:p>
          <a:p>
            <a:pPr>
              <a:lnSpc>
                <a:spcPct val="60000"/>
              </a:lnSpc>
              <a:spcBef>
                <a:spcPts val="799"/>
              </a:spcBef>
            </a:pPr>
            <a:endParaRPr lang="en-US" u="sng" spc="-1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spcBef>
                <a:spcPts val="799"/>
              </a:spcBef>
            </a:pPr>
            <a:br>
              <a:rPr lang="en-US" sz="1600" u="sng" spc="-1" dirty="0">
                <a:solidFill>
                  <a:srgbClr val="0000FF"/>
                </a:solidFill>
              </a:rPr>
            </a:br>
            <a:endParaRPr lang="en-US" sz="1600" spc="-1" dirty="0"/>
          </a:p>
          <a:p>
            <a:pPr>
              <a:lnSpc>
                <a:spcPct val="60000"/>
              </a:lnSpc>
              <a:spcBef>
                <a:spcPts val="799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325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3DDFEC-7007-3647-D465-AED6F29C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88066"/>
            <a:ext cx="6149344" cy="4681868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</a:rPr>
              <a:t>Research Motivation:</a:t>
            </a:r>
          </a:p>
          <a:p>
            <a:pPr lvl="1"/>
            <a:r>
              <a:rPr lang="en-US" altLang="zh-CN" sz="1500" dirty="0">
                <a:solidFill>
                  <a:srgbClr val="000000"/>
                </a:solidFill>
              </a:rPr>
              <a:t>Optimizing task scheduling &amp; energy efficiency in medical applications</a:t>
            </a:r>
          </a:p>
          <a:p>
            <a:pPr lvl="1"/>
            <a:r>
              <a:rPr lang="en-US" altLang="zh-CN" sz="1500" i="0" u="none" strike="noStrike" dirty="0">
                <a:solidFill>
                  <a:srgbClr val="000000"/>
                </a:solidFill>
                <a:effectLst/>
              </a:rPr>
              <a:t>Reducing power consumption while maintaining low latency &amp; reliability</a:t>
            </a:r>
            <a:endParaRPr lang="en-US" altLang="zh-CN" sz="1500" dirty="0">
              <a:solidFill>
                <a:srgbClr val="000000"/>
              </a:solidFill>
            </a:endParaRPr>
          </a:p>
          <a:p>
            <a:pPr lvl="1"/>
            <a:endParaRPr lang="en-US" altLang="zh-CN" dirty="0"/>
          </a:p>
          <a:p>
            <a:pPr marL="341313" indent="-342900">
              <a:buFont typeface="+mj-lt"/>
              <a:buAutoNum type="arabicPeriod"/>
            </a:pP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</a:rPr>
              <a:t>Problem Definition：</a:t>
            </a:r>
          </a:p>
          <a:p>
            <a:pPr lvl="1"/>
            <a:r>
              <a:rPr lang="en-US" altLang="zh-CN" sz="1600" b="1" i="0" u="none" strike="noStrike" dirty="0">
                <a:solidFill>
                  <a:srgbClr val="000000"/>
                </a:solidFill>
                <a:effectLst/>
              </a:rPr>
              <a:t>The goal</a:t>
            </a:r>
            <a:r>
              <a:rPr lang="en-US" altLang="zh-CN" sz="1600" dirty="0">
                <a:solidFill>
                  <a:srgbClr val="000000"/>
                </a:solidFill>
              </a:rPr>
              <a:t>: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400" i="0" u="none" strike="noStrike" dirty="0">
                <a:solidFill>
                  <a:srgbClr val="000000"/>
                </a:solidFill>
                <a:effectLst/>
              </a:rPr>
              <a:t>Minimize MAF computation energy 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400" i="0" u="none" strike="noStrike" dirty="0">
                <a:solidFill>
                  <a:srgbClr val="000000"/>
                </a:solidFill>
                <a:effectLst/>
              </a:rPr>
              <a:t>Optimize task scheduling across PUs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400" i="0" u="none" strike="noStrike" dirty="0">
                <a:solidFill>
                  <a:srgbClr val="000000"/>
                </a:solidFill>
                <a:effectLst/>
              </a:rPr>
              <a:t>Ensure E2E latency constraints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263525" lvl="2" indent="0">
              <a:buNone/>
            </a:pPr>
            <a:endParaRPr lang="de-DE" altLang="zh-CN" sz="1400" dirty="0">
              <a:solidFill>
                <a:srgbClr val="000000"/>
              </a:solidFill>
              <a:latin typeface="-webkit-standard"/>
            </a:endParaRPr>
          </a:p>
          <a:p>
            <a:pPr marL="466725" lvl="1" indent="-285750"/>
            <a:r>
              <a:rPr lang="de-DE" altLang="zh-CN" sz="1600" dirty="0">
                <a:solidFill>
                  <a:srgbClr val="000000"/>
                </a:solidFill>
              </a:rPr>
              <a:t>Key Challenges</a:t>
            </a:r>
            <a:r>
              <a:rPr lang="zh-CN" altLang="en-US" sz="1600" dirty="0">
                <a:solidFill>
                  <a:srgbClr val="000000"/>
                </a:solidFill>
              </a:rPr>
              <a:t>：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US" altLang="zh-CN" sz="1400" b="1" i="0" u="none" strike="noStrike" dirty="0">
                <a:solidFill>
                  <a:srgbClr val="000000"/>
                </a:solidFill>
                <a:effectLst/>
              </a:rPr>
              <a:t>Task Assignment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400" b="1" dirty="0">
                <a:solidFill>
                  <a:srgbClr val="000000"/>
                </a:solidFill>
              </a:rPr>
              <a:t>Task Chain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400" b="1" dirty="0">
                <a:solidFill>
                  <a:srgbClr val="000000"/>
                </a:solidFill>
              </a:rPr>
              <a:t>PU Load Balancing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1400" b="1" dirty="0">
                <a:solidFill>
                  <a:srgbClr val="000000"/>
                </a:solidFill>
              </a:rPr>
              <a:t>PU Energy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90372D-7C28-98FB-67A9-C8D24E0E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Research Background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E6866-C236-0C00-B1FA-FC2EE685D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2</a:t>
            </a:fld>
            <a:endParaRPr lang="en-DE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56DBACD6-8C86-27EA-F925-5D88F053E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713" y="1266092"/>
            <a:ext cx="5000181" cy="31138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461E4D-7E3A-E919-9D62-ACD3E1256C66}"/>
              </a:ext>
            </a:extLst>
          </p:cNvPr>
          <p:cNvSpPr txBox="1"/>
          <p:nvPr/>
        </p:nvSpPr>
        <p:spPr>
          <a:xfrm>
            <a:off x="7610354" y="4361466"/>
            <a:ext cx="2725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Network architecture </a:t>
            </a:r>
            <a:r>
              <a:rPr lang="en-US" altLang="zh-CN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0448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B3B4E00-1C52-CC07-EA56-C59DD3CA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366638"/>
            <a:ext cx="9556587" cy="725121"/>
          </a:xfrm>
        </p:spPr>
        <p:txBody>
          <a:bodyPr/>
          <a:lstStyle/>
          <a:p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Comparison of Energy Optimization Methods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8860B-C0D1-B036-8F8E-F9B3D9B0C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3</a:t>
            </a:fld>
            <a:endParaRPr lang="en-DE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59E69C5-F2BE-9E7E-3BB7-1D46D32AD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97665"/>
              </p:ext>
            </p:extLst>
          </p:nvPr>
        </p:nvGraphicFramePr>
        <p:xfrm>
          <a:off x="1323107" y="1237819"/>
          <a:ext cx="9296014" cy="464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496">
                  <a:extLst>
                    <a:ext uri="{9D8B030D-6E8A-4147-A177-3AD203B41FA5}">
                      <a16:colId xmlns:a16="http://schemas.microsoft.com/office/drawing/2014/main" val="2694955189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46962323"/>
                    </a:ext>
                  </a:extLst>
                </a:gridCol>
                <a:gridCol w="1643119">
                  <a:extLst>
                    <a:ext uri="{9D8B030D-6E8A-4147-A177-3AD203B41FA5}">
                      <a16:colId xmlns:a16="http://schemas.microsoft.com/office/drawing/2014/main" val="2411564984"/>
                    </a:ext>
                  </a:extLst>
                </a:gridCol>
                <a:gridCol w="1820158">
                  <a:extLst>
                    <a:ext uri="{9D8B030D-6E8A-4147-A177-3AD203B41FA5}">
                      <a16:colId xmlns:a16="http://schemas.microsoft.com/office/drawing/2014/main" val="1922691514"/>
                    </a:ext>
                  </a:extLst>
                </a:gridCol>
                <a:gridCol w="1592864">
                  <a:extLst>
                    <a:ext uri="{9D8B030D-6E8A-4147-A177-3AD203B41FA5}">
                      <a16:colId xmlns:a16="http://schemas.microsoft.com/office/drawing/2014/main" val="3867071926"/>
                    </a:ext>
                  </a:extLst>
                </a:gridCol>
                <a:gridCol w="1592864">
                  <a:extLst>
                    <a:ext uri="{9D8B030D-6E8A-4147-A177-3AD203B41FA5}">
                      <a16:colId xmlns:a16="http://schemas.microsoft.com/office/drawing/2014/main" val="3708936489"/>
                    </a:ext>
                  </a:extLst>
                </a:gridCol>
              </a:tblGrid>
              <a:tr h="839815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Energy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noProof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Energy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Task Chain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06277"/>
                  </a:ext>
                </a:extLst>
              </a:tr>
              <a:tr h="839815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GACSM Algorithm [2]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Cuckoo Search + DVFS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Adjusts CPU voltage/frequency dynamically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869"/>
                  </a:ext>
                </a:extLst>
              </a:tr>
              <a:tr h="1084762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PSO-Based Edge Server Placement </a:t>
                      </a:r>
                      <a:r>
                        <a:rPr lang="en-US" sz="14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Particle Swarm Optimization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Reduce idle energy by optimizing server placement.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57304"/>
                  </a:ext>
                </a:extLst>
              </a:tr>
              <a:tr h="1037918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Resource Allocation </a:t>
                      </a:r>
                      <a:r>
                        <a:rPr lang="en-US" sz="14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Heuristic-based scheduling + VM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PU energy ∝ Utilization (Linear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51663"/>
                  </a:ext>
                </a:extLst>
              </a:tr>
              <a:tr h="839815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Thesis (MAF Optimization)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MIP-Based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PU energy ∝ Utilization (Linear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108026"/>
                  </a:ext>
                </a:extLst>
              </a:tr>
            </a:tbl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88ABE70A-708F-1830-E6F7-CA91D20DD7CA}"/>
              </a:ext>
            </a:extLst>
          </p:cNvPr>
          <p:cNvSpPr/>
          <p:nvPr/>
        </p:nvSpPr>
        <p:spPr>
          <a:xfrm>
            <a:off x="2922463" y="2317811"/>
            <a:ext cx="282222" cy="2709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83838F-73F4-A2CB-2672-E10863960580}"/>
              </a:ext>
            </a:extLst>
          </p:cNvPr>
          <p:cNvSpPr/>
          <p:nvPr/>
        </p:nvSpPr>
        <p:spPr>
          <a:xfrm>
            <a:off x="2922463" y="3397803"/>
            <a:ext cx="282222" cy="2709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F2B5A37-3B00-88ED-5E65-6309F833DC95}"/>
              </a:ext>
            </a:extLst>
          </p:cNvPr>
          <p:cNvSpPr/>
          <p:nvPr/>
        </p:nvSpPr>
        <p:spPr>
          <a:xfrm>
            <a:off x="2922463" y="4449947"/>
            <a:ext cx="282222" cy="2709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A5B7B31-9CC6-5CBF-CB33-4B493E103467}"/>
              </a:ext>
            </a:extLst>
          </p:cNvPr>
          <p:cNvSpPr/>
          <p:nvPr/>
        </p:nvSpPr>
        <p:spPr>
          <a:xfrm>
            <a:off x="2922463" y="5312820"/>
            <a:ext cx="282222" cy="2709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B1777E-1472-285F-F25C-B4AA21FE42C9}"/>
              </a:ext>
            </a:extLst>
          </p:cNvPr>
          <p:cNvSpPr/>
          <p:nvPr/>
        </p:nvSpPr>
        <p:spPr>
          <a:xfrm>
            <a:off x="8122655" y="2317811"/>
            <a:ext cx="282222" cy="2709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FCA73B4-63FB-F2CD-A305-FA5F0B1E80C7}"/>
              </a:ext>
            </a:extLst>
          </p:cNvPr>
          <p:cNvSpPr/>
          <p:nvPr/>
        </p:nvSpPr>
        <p:spPr>
          <a:xfrm>
            <a:off x="8122655" y="3287242"/>
            <a:ext cx="282222" cy="2709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4B7731A-1137-F41D-3787-588C0A7C26BF}"/>
              </a:ext>
            </a:extLst>
          </p:cNvPr>
          <p:cNvSpPr/>
          <p:nvPr/>
        </p:nvSpPr>
        <p:spPr>
          <a:xfrm>
            <a:off x="8122655" y="4449947"/>
            <a:ext cx="282222" cy="2709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AC3B6AC-8364-7F67-70BF-36D84C6D5A03}"/>
              </a:ext>
            </a:extLst>
          </p:cNvPr>
          <p:cNvSpPr/>
          <p:nvPr/>
        </p:nvSpPr>
        <p:spPr>
          <a:xfrm>
            <a:off x="7981544" y="5351030"/>
            <a:ext cx="282222" cy="2709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4FB6D21-1A2B-DDE6-AC7C-1FF3243B136D}"/>
              </a:ext>
            </a:extLst>
          </p:cNvPr>
          <p:cNvSpPr/>
          <p:nvPr/>
        </p:nvSpPr>
        <p:spPr>
          <a:xfrm>
            <a:off x="8404877" y="5351029"/>
            <a:ext cx="282222" cy="2709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A7595AA-79D3-EF2A-F9C2-C5B07D28F162}"/>
              </a:ext>
            </a:extLst>
          </p:cNvPr>
          <p:cNvSpPr/>
          <p:nvPr/>
        </p:nvSpPr>
        <p:spPr>
          <a:xfrm>
            <a:off x="9743633" y="5351029"/>
            <a:ext cx="282222" cy="2709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8" name="乘 17">
            <a:extLst>
              <a:ext uri="{FF2B5EF4-FFF2-40B4-BE49-F238E27FC236}">
                <a16:creationId xmlns:a16="http://schemas.microsoft.com/office/drawing/2014/main" id="{13D44866-47A6-7D08-B60B-FEFF09401421}"/>
              </a:ext>
            </a:extLst>
          </p:cNvPr>
          <p:cNvSpPr/>
          <p:nvPr/>
        </p:nvSpPr>
        <p:spPr>
          <a:xfrm>
            <a:off x="9583356" y="2192927"/>
            <a:ext cx="558800" cy="5207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p:sp>
        <p:nvSpPr>
          <p:cNvPr id="29" name="乘 28">
            <a:extLst>
              <a:ext uri="{FF2B5EF4-FFF2-40B4-BE49-F238E27FC236}">
                <a16:creationId xmlns:a16="http://schemas.microsoft.com/office/drawing/2014/main" id="{7B064DA9-BA8F-379D-B431-12FB41F4BEDA}"/>
              </a:ext>
            </a:extLst>
          </p:cNvPr>
          <p:cNvSpPr/>
          <p:nvPr/>
        </p:nvSpPr>
        <p:spPr>
          <a:xfrm>
            <a:off x="9605344" y="3162358"/>
            <a:ext cx="558800" cy="5207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p:sp>
        <p:nvSpPr>
          <p:cNvPr id="30" name="乘 29">
            <a:extLst>
              <a:ext uri="{FF2B5EF4-FFF2-40B4-BE49-F238E27FC236}">
                <a16:creationId xmlns:a16="http://schemas.microsoft.com/office/drawing/2014/main" id="{2FE74139-EE1F-161C-82E4-E80B423C9FA7}"/>
              </a:ext>
            </a:extLst>
          </p:cNvPr>
          <p:cNvSpPr/>
          <p:nvPr/>
        </p:nvSpPr>
        <p:spPr>
          <a:xfrm>
            <a:off x="9605344" y="4325063"/>
            <a:ext cx="558800" cy="5207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54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FE2355-133D-62B8-4965-80F99CB3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266092"/>
            <a:ext cx="11228917" cy="4550508"/>
          </a:xfrm>
        </p:spPr>
        <p:txBody>
          <a:bodyPr/>
          <a:lstStyle/>
          <a:p>
            <a:pPr lvl="2"/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</a:rPr>
              <a:t>Objective: </a:t>
            </a: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</a:rPr>
              <a:t>Minimize MAF computation energy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</a:rPr>
              <a:t> while ensuring </a:t>
            </a:r>
            <a:r>
              <a:rPr lang="en-US" altLang="zh-CN" sz="2000" b="1" i="0" u="none" strike="noStrike" dirty="0">
                <a:solidFill>
                  <a:srgbClr val="000000"/>
                </a:solidFill>
                <a:effectLst/>
              </a:rPr>
              <a:t>E2E latency constraints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2"/>
            <a:endParaRPr lang="en-US" altLang="zh-CN" sz="2000" dirty="0">
              <a:solidFill>
                <a:srgbClr val="000000"/>
              </a:solidFill>
            </a:endParaRPr>
          </a:p>
          <a:p>
            <a:pPr lvl="2"/>
            <a:r>
              <a:rPr kumimoji="1" lang="en-US" altLang="zh-CN" sz="2000" b="1" dirty="0"/>
              <a:t>Optimization Model:</a:t>
            </a:r>
          </a:p>
          <a:p>
            <a:pPr lvl="2"/>
            <a:endParaRPr kumimoji="1" lang="en-US" altLang="zh-CN" sz="2000" b="1" dirty="0"/>
          </a:p>
          <a:p>
            <a:pPr lvl="2"/>
            <a:endParaRPr kumimoji="1" lang="en-US" altLang="zh-CN" sz="2000" b="1" dirty="0"/>
          </a:p>
          <a:p>
            <a:pPr lvl="2"/>
            <a:r>
              <a:rPr kumimoji="1" lang="en-US" altLang="zh-CN" sz="2000" b="1" dirty="0"/>
              <a:t>PU total energy consumption model [4] [5]:</a:t>
            </a:r>
          </a:p>
          <a:p>
            <a:pPr lvl="2"/>
            <a:endParaRPr kumimoji="1" lang="en-US" altLang="zh-CN" sz="2000" b="1" dirty="0"/>
          </a:p>
          <a:p>
            <a:pPr lvl="2"/>
            <a:endParaRPr lang="en-US" altLang="zh-CN" sz="2000" b="0" i="0" u="none" strike="noStrike" dirty="0">
              <a:solidFill>
                <a:srgbClr val="000000"/>
              </a:solidFill>
              <a:effectLst/>
            </a:endParaRPr>
          </a:p>
          <a:p>
            <a:pPr marL="263525" lvl="2" indent="0">
              <a:buNone/>
            </a:pPr>
            <a:endParaRPr lang="en-US" altLang="zh-CN" b="0" i="0" u="none" strike="noStrike" dirty="0">
              <a:solidFill>
                <a:srgbClr val="000000"/>
              </a:solidFill>
              <a:effectLst/>
            </a:endParaRPr>
          </a:p>
          <a:p>
            <a:pPr lvl="3"/>
            <a:r>
              <a:rPr lang="en-US" altLang="zh-CN" i="0" u="none" strike="noStrike" dirty="0" err="1">
                <a:solidFill>
                  <a:srgbClr val="000000"/>
                </a:solidFill>
                <a:effectLst/>
              </a:rPr>
              <a:t>dle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</a:rPr>
              <a:t> Energy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en-US" altLang="zh-CN" i="0" u="none" strike="noStrike" dirty="0">
                <a:solidFill>
                  <a:srgbClr val="000000"/>
                </a:solidFill>
                <a:effectLst/>
              </a:rPr>
              <a:t>PU Energy consumption in the idle state</a:t>
            </a:r>
          </a:p>
          <a:p>
            <a:pPr lvl="3"/>
            <a:r>
              <a:rPr lang="en-US" altLang="zh-CN" i="0" u="none" strike="noStrike" dirty="0">
                <a:solidFill>
                  <a:srgbClr val="000000"/>
                </a:solidFill>
                <a:effectLst/>
              </a:rPr>
              <a:t>Active Energy: 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Dynamic energy consumption when calculating tasks</a:t>
            </a:r>
            <a:endParaRPr lang="en-US" altLang="zh-CN" b="0" i="0" u="none" strike="noStrike" dirty="0">
              <a:solidFill>
                <a:srgbClr val="000000"/>
              </a:solidFill>
              <a:effectLst/>
            </a:endParaRP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347E2D-669B-2288-FF4A-F1E17126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Proposed Model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10D7B-4F9E-838B-C383-56068FD8E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4</a:t>
            </a:fld>
            <a:endParaRPr lang="en-DE"/>
          </a:p>
        </p:txBody>
      </p:sp>
      <p:pic>
        <p:nvPicPr>
          <p:cNvPr id="6" name="图片 5" descr="图示, 示意图&#10;&#10;AI 生成的内容可能不正确。">
            <a:extLst>
              <a:ext uri="{FF2B5EF4-FFF2-40B4-BE49-F238E27FC236}">
                <a16:creationId xmlns:a16="http://schemas.microsoft.com/office/drawing/2014/main" id="{6BD89125-F91E-DD1C-C69B-26113D952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22450"/>
            <a:ext cx="4216400" cy="901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31EBED-A305-1757-7B66-59FAF14B1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3728821"/>
            <a:ext cx="65405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20B79B-CB33-BE56-66DF-0A3A1945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Constraints 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403F4-C661-5E6A-1F91-F2839B5C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5</a:t>
            </a:fld>
            <a:endParaRPr lang="en-DE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AFC1DAE-5D8E-1F14-A5CB-76A228CB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833377"/>
            <a:ext cx="11228917" cy="5434223"/>
          </a:xfrm>
        </p:spPr>
        <p:txBody>
          <a:bodyPr>
            <a:normAutofit/>
          </a:bodyPr>
          <a:lstStyle/>
          <a:p>
            <a:endParaRPr kumimoji="1" lang="en-US" sz="1600" dirty="0"/>
          </a:p>
          <a:p>
            <a:r>
              <a:rPr kumimoji="1" lang="en-US" sz="1600" dirty="0"/>
              <a:t>Ent-to-End (E2E) Latency for Task Chains:</a:t>
            </a:r>
          </a:p>
          <a:p>
            <a:endParaRPr kumimoji="1" lang="en-US" sz="1800" dirty="0"/>
          </a:p>
          <a:p>
            <a:pPr lvl="1"/>
            <a:r>
              <a:rPr kumimoji="1" lang="en-US" altLang="zh-CN" sz="1400" dirty="0"/>
              <a:t>Each MAF chain follows a strict order (</a:t>
            </a:r>
            <a:r>
              <a:rPr kumimoji="1" lang="en-US" altLang="zh-CN" sz="1400" dirty="0" err="1"/>
              <a:t>e.g</a:t>
            </a:r>
            <a:r>
              <a:rPr kumimoji="1" lang="en-US" altLang="zh-CN" sz="1400" dirty="0"/>
              <a:t> Task 1 -&gt; Task 2 -&gt; Task 3 -&gt; ….)</a:t>
            </a:r>
            <a:endParaRPr kumimoji="1" lang="en-US" sz="1400" dirty="0"/>
          </a:p>
          <a:p>
            <a:pPr marL="0" indent="0">
              <a:buNone/>
            </a:pPr>
            <a:endParaRPr kumimoji="1" lang="en-US" sz="1800" dirty="0"/>
          </a:p>
          <a:p>
            <a:r>
              <a:rPr kumimoji="1" lang="en-US" sz="1600" dirty="0"/>
              <a:t>Task Assignment to a single PU:</a:t>
            </a:r>
          </a:p>
          <a:p>
            <a:pPr marL="0" indent="0">
              <a:buNone/>
            </a:pPr>
            <a:endParaRPr kumimoji="1" lang="en-US" sz="1800" dirty="0"/>
          </a:p>
          <a:p>
            <a:pPr marL="0" indent="0">
              <a:buNone/>
            </a:pPr>
            <a:endParaRPr kumimoji="1" lang="en-US" sz="1800" dirty="0"/>
          </a:p>
          <a:p>
            <a:r>
              <a:rPr kumimoji="1" lang="en-US" sz="1600" dirty="0"/>
              <a:t>Single Energy Level Selection per  Task: </a:t>
            </a:r>
          </a:p>
          <a:p>
            <a:endParaRPr kumimoji="1" lang="en-US" sz="1600" dirty="0"/>
          </a:p>
          <a:p>
            <a:r>
              <a:rPr kumimoji="1" lang="en-US" sz="1600" dirty="0"/>
              <a:t>Task Execution Time Dependency on PU Utilization: [4]</a:t>
            </a:r>
          </a:p>
          <a:p>
            <a:endParaRPr kumimoji="1" lang="en-US" sz="1600" dirty="0"/>
          </a:p>
          <a:p>
            <a:endParaRPr kumimoji="1" lang="en-US" sz="1600" dirty="0"/>
          </a:p>
          <a:p>
            <a:r>
              <a:rPr kumimoji="1" lang="en-US" sz="1600" dirty="0"/>
              <a:t>PU Computational Capacity Constraint:  [5]</a:t>
            </a:r>
          </a:p>
          <a:p>
            <a:endParaRPr kumimoji="1" lang="en-US" sz="1600" dirty="0"/>
          </a:p>
          <a:p>
            <a:endParaRPr kumimoji="1" lang="en-US" sz="1600" dirty="0"/>
          </a:p>
          <a:p>
            <a:r>
              <a:rPr kumimoji="1" lang="en-US" sz="1600" dirty="0"/>
              <a:t>PU Energy Consumption Limit: </a:t>
            </a:r>
          </a:p>
          <a:p>
            <a:pPr lvl="1"/>
            <a:endParaRPr kumimoji="1" lang="en-US" sz="1400" dirty="0"/>
          </a:p>
        </p:txBody>
      </p:sp>
      <p:pic>
        <p:nvPicPr>
          <p:cNvPr id="6" name="图片 5" descr="文本, 信件&#10;&#10;AI 生成的内容可能不正确。">
            <a:extLst>
              <a:ext uri="{FF2B5EF4-FFF2-40B4-BE49-F238E27FC236}">
                <a16:creationId xmlns:a16="http://schemas.microsoft.com/office/drawing/2014/main" id="{AC790DBB-06CF-2B27-5A4B-081D06AC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59" y="2177673"/>
            <a:ext cx="2120900" cy="1003300"/>
          </a:xfrm>
          <a:prstGeom prst="rect">
            <a:avLst/>
          </a:prstGeom>
        </p:spPr>
      </p:pic>
      <p:pic>
        <p:nvPicPr>
          <p:cNvPr id="7" name="图片 6" descr="图示&#10;&#10;AI 生成的内容可能不正确。">
            <a:extLst>
              <a:ext uri="{FF2B5EF4-FFF2-40B4-BE49-F238E27FC236}">
                <a16:creationId xmlns:a16="http://schemas.microsoft.com/office/drawing/2014/main" id="{BFAAD3E5-4A86-4F12-8342-683489E81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91" y="3001403"/>
            <a:ext cx="2070100" cy="1003300"/>
          </a:xfrm>
          <a:prstGeom prst="rect">
            <a:avLst/>
          </a:prstGeom>
        </p:spPr>
      </p:pic>
      <p:pic>
        <p:nvPicPr>
          <p:cNvPr id="8" name="图片 7" descr="图片包含 文本&#10;&#10;AI 生成的内容可能不正确。">
            <a:extLst>
              <a:ext uri="{FF2B5EF4-FFF2-40B4-BE49-F238E27FC236}">
                <a16:creationId xmlns:a16="http://schemas.microsoft.com/office/drawing/2014/main" id="{C8BA320E-212C-B2B3-2BC0-D7F01E875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501" y="3714646"/>
            <a:ext cx="2971800" cy="901700"/>
          </a:xfrm>
          <a:prstGeom prst="rect">
            <a:avLst/>
          </a:prstGeom>
        </p:spPr>
      </p:pic>
      <p:pic>
        <p:nvPicPr>
          <p:cNvPr id="9" name="图片 8" descr="文本, 信件&#10;&#10;AI 生成的内容可能不正确。">
            <a:extLst>
              <a:ext uri="{FF2B5EF4-FFF2-40B4-BE49-F238E27FC236}">
                <a16:creationId xmlns:a16="http://schemas.microsoft.com/office/drawing/2014/main" id="{8CBC0FB1-7236-2266-FF8C-6EF138054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21" y="4753263"/>
            <a:ext cx="3213100" cy="778786"/>
          </a:xfrm>
          <a:prstGeom prst="rect">
            <a:avLst/>
          </a:prstGeom>
        </p:spPr>
      </p:pic>
      <p:pic>
        <p:nvPicPr>
          <p:cNvPr id="10" name="图片 9" descr="徽标, 公司名称&#10;&#10;AI 生成的内容可能不正确。">
            <a:extLst>
              <a:ext uri="{FF2B5EF4-FFF2-40B4-BE49-F238E27FC236}">
                <a16:creationId xmlns:a16="http://schemas.microsoft.com/office/drawing/2014/main" id="{47A350DF-C48D-DE3A-AE3D-E7FC5FE08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59" y="5668966"/>
            <a:ext cx="2451100" cy="685800"/>
          </a:xfrm>
          <a:prstGeom prst="rect">
            <a:avLst/>
          </a:prstGeom>
        </p:spPr>
      </p:pic>
      <p:pic>
        <p:nvPicPr>
          <p:cNvPr id="12" name="图片 11" descr="文本&#10;&#10;AI 生成的内容可能不正确。">
            <a:extLst>
              <a:ext uri="{FF2B5EF4-FFF2-40B4-BE49-F238E27FC236}">
                <a16:creationId xmlns:a16="http://schemas.microsoft.com/office/drawing/2014/main" id="{CF2F98B2-FC68-8EE2-EF88-70678CDE1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09" y="920100"/>
            <a:ext cx="3848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4D8168-7AE3-F1BE-D66B-F577115E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1600" dirty="0">
                <a:solidFill>
                  <a:srgbClr val="000000"/>
                </a:solidFill>
              </a:rPr>
              <a:t>MAF Task: n = 100; </a:t>
            </a:r>
            <a:r>
              <a:rPr lang="zh-CN" altLang="en-US" sz="1600" dirty="0">
                <a:solidFill>
                  <a:srgbClr val="000000"/>
                </a:solidFill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</a:rPr>
              <a:t>PU : m = 10;   Energy Levels: K = 5;  Chains : z = 10;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</a:rPr>
              <a:t>Baseline: Maximum energy level vs Optimal</a:t>
            </a:r>
            <a:r>
              <a:rPr lang="de-DE" altLang="zh-CN" sz="1600" dirty="0">
                <a:solidFill>
                  <a:srgbClr val="000000"/>
                </a:solidFill>
              </a:rPr>
              <a:t>:</a:t>
            </a:r>
            <a:r>
              <a:rPr lang="en-US" altLang="zh-CN" sz="1600" dirty="0">
                <a:solidFill>
                  <a:srgbClr val="000000"/>
                </a:solidFill>
              </a:rPr>
              <a:t> Free choice of energy level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635F87-A4D4-8A5D-C0B0-25EEC4F7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+mn-lt"/>
              </a:rPr>
              <a:t>Preliminary Results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5BCB70-BC22-9736-C1FC-8EAD786ED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6</a:t>
            </a:fld>
            <a:endParaRPr lang="en-DE"/>
          </a:p>
        </p:txBody>
      </p:sp>
      <p:pic>
        <p:nvPicPr>
          <p:cNvPr id="5" name="图片 4" descr="图表, 条形图&#10;&#10;AI 生成的内容可能不正确。">
            <a:extLst>
              <a:ext uri="{FF2B5EF4-FFF2-40B4-BE49-F238E27FC236}">
                <a16:creationId xmlns:a16="http://schemas.microsoft.com/office/drawing/2014/main" id="{25051BA7-27DF-7211-40BF-E3D144205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7" y="2331696"/>
            <a:ext cx="4776165" cy="3618399"/>
          </a:xfrm>
          <a:prstGeom prst="rect">
            <a:avLst/>
          </a:prstGeom>
        </p:spPr>
      </p:pic>
      <p:pic>
        <p:nvPicPr>
          <p:cNvPr id="6" name="图片 5" descr="图表, 条形图&#10;&#10;AI 生成的内容可能不正确。">
            <a:extLst>
              <a:ext uri="{FF2B5EF4-FFF2-40B4-BE49-F238E27FC236}">
                <a16:creationId xmlns:a16="http://schemas.microsoft.com/office/drawing/2014/main" id="{88863C6B-6490-94F7-15D9-9BA3DAA45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713" y="2331695"/>
            <a:ext cx="5524521" cy="36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EF6635C-206B-6073-292F-44A58F13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</a:rPr>
              <a:t>Testing with Different MAF Workloads</a:t>
            </a:r>
          </a:p>
          <a:p>
            <a:pPr lvl="1"/>
            <a:r>
              <a:rPr lang="en-US" altLang="zh-CN" sz="18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Simulate different </a:t>
            </a:r>
            <a:r>
              <a:rPr lang="en-US" altLang="zh-CN" sz="1800" i="0" u="none" strike="noStrike" dirty="0">
                <a:solidFill>
                  <a:srgbClr val="000000"/>
                </a:solidFill>
                <a:effectLst/>
              </a:rPr>
              <a:t>numbers of MAF tasks</a:t>
            </a:r>
            <a:r>
              <a:rPr lang="en-US" altLang="zh-CN" sz="18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(e.g., </a:t>
            </a:r>
            <a:r>
              <a:rPr lang="en-US" altLang="zh-CN" sz="1800" i="0" u="none" strike="noStrike" dirty="0">
                <a:solidFill>
                  <a:srgbClr val="000000"/>
                </a:solidFill>
                <a:effectLst/>
              </a:rPr>
              <a:t>small-scale vs. large-scale</a:t>
            </a:r>
            <a:r>
              <a:rPr lang="en-US" altLang="zh-CN" sz="18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workloads).</a:t>
            </a:r>
          </a:p>
          <a:p>
            <a:pPr lvl="1"/>
            <a:r>
              <a:rPr lang="en-US" altLang="zh-CN" sz="18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Compare </a:t>
            </a:r>
            <a:r>
              <a:rPr lang="en-US" altLang="zh-CN" sz="1800" i="0" u="none" strike="noStrike" dirty="0">
                <a:solidFill>
                  <a:srgbClr val="000000"/>
                </a:solidFill>
                <a:effectLst/>
              </a:rPr>
              <a:t>energy consumption, latency, and PU utilization</a:t>
            </a:r>
            <a:r>
              <a:rPr lang="en-US" altLang="zh-CN" sz="18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pPr lvl="1"/>
            <a:endParaRPr lang="en-US" altLang="zh-CN" sz="180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altLang="zh-CN" sz="2000" i="0" u="none" strike="noStrike" dirty="0">
                <a:solidFill>
                  <a:srgbClr val="000000"/>
                </a:solidFill>
                <a:effectLst/>
              </a:rPr>
              <a:t>Varying Task Chain Structures</a:t>
            </a:r>
          </a:p>
          <a:p>
            <a:pPr lvl="1"/>
            <a:r>
              <a:rPr lang="en-US" altLang="zh-CN" sz="1800" i="0" u="none" strike="noStrike" dirty="0">
                <a:solidFill>
                  <a:srgbClr val="000000"/>
                </a:solidFill>
                <a:effectLst/>
              </a:rPr>
              <a:t>Run experiments with short chains, long chains, and highly interconnected chains.</a:t>
            </a:r>
          </a:p>
          <a:p>
            <a:pPr lvl="1"/>
            <a:endParaRPr lang="en-US" altLang="zh-CN" sz="180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altLang="zh-CN" sz="2000" i="0" u="none" strike="noStrike" dirty="0">
                <a:solidFill>
                  <a:srgbClr val="000000"/>
                </a:solidFill>
                <a:effectLst/>
              </a:rPr>
              <a:t>Evaluating Different PU Capacities and Constraints</a:t>
            </a:r>
          </a:p>
          <a:p>
            <a:pPr lvl="1"/>
            <a:r>
              <a:rPr lang="en-US" altLang="zh-CN" sz="1800" i="0" u="none" strike="noStrike" dirty="0">
                <a:solidFill>
                  <a:srgbClr val="000000"/>
                </a:solidFill>
                <a:effectLst/>
              </a:rPr>
              <a:t>Simulate low-power vs. high-performance PUs.</a:t>
            </a:r>
          </a:p>
          <a:p>
            <a:pPr lvl="1"/>
            <a:endParaRPr lang="en-US" altLang="zh-CN" sz="180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altLang="zh-CN" sz="2000" i="0" u="none" strike="noStrike" dirty="0">
                <a:solidFill>
                  <a:srgbClr val="000000"/>
                </a:solidFill>
                <a:effectLst/>
              </a:rPr>
              <a:t>Sensitivity Analysis on Optimization Weights</a:t>
            </a:r>
          </a:p>
          <a:p>
            <a:pPr lvl="1"/>
            <a:r>
              <a:rPr lang="en-US" altLang="zh-CN" sz="1800" i="0" u="none" strike="noStrike" dirty="0">
                <a:solidFill>
                  <a:srgbClr val="000000"/>
                </a:solidFill>
                <a:effectLst/>
              </a:rPr>
              <a:t>Adjust different weight combinations.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B1D9D7-BEFF-02FB-E643-86B03CD8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Future Work – Testing with Different Data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2A0086-E492-899C-04D1-FCC119104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12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161A85E-B9DD-FBB9-17DF-D1250494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/>
              <a:t>[1]</a:t>
            </a:r>
            <a:r>
              <a:rPr lang="en-US" altLang="zh-CN" sz="1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14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Kröger</a:t>
            </a:r>
            <a:r>
              <a:rPr lang="en-US" altLang="zh-CN" sz="1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Nicolai, et al. "Processing Modular Application Functions in Future Medical 6G Radio Access Networks." </a:t>
            </a:r>
            <a:r>
              <a:rPr lang="en-US" altLang="zh-CN" sz="14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First International Workshop on 6G Emerging Technologies, Architectures, and Applications</a:t>
            </a:r>
            <a:r>
              <a:rPr lang="en-US" altLang="zh-CN" sz="1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</a:p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[2] Deng,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Zexi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, et al. "Energy-aware task scheduling on heterogeneous computing systems with time constraint." IEEE Access 8 (2020): 23936-23950.</a:t>
            </a:r>
          </a:p>
          <a:p>
            <a:r>
              <a:rPr lang="en-US" altLang="zh-CN" sz="14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Li Y, Wang S. An energy-aware edge server placement algorithm in mobile edge computing[C]//2018 IEEE International conference on edge computing (EDGE). IEEE, 2018: 66-73.</a:t>
            </a:r>
          </a:p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[4]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Beloglazov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 A,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Abawajy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 J,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Buyya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 R. Energy-aware resource allocation heuristics for efficient management of data centers for cloud computing[J]. Future generation computer systems, 2012, 28(5): 755-768.</a:t>
            </a:r>
          </a:p>
          <a:p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[5]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Soualah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 O,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Mechtri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 M, </a:t>
            </a:r>
            <a:r>
              <a:rPr lang="en-US" altLang="zh-CN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Ghribi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 C, et al. Energy efficient algorithm for VNF placement and chaining[C]//2017 17th IEEE/ACM International Symposium on Cluster, Cloud and Grid Computing (CCGRID). IEEE, 2017: 579-588.</a:t>
            </a:r>
            <a:endParaRPr lang="en-US" altLang="zh-CN" sz="1400" dirty="0"/>
          </a:p>
          <a:p>
            <a:endParaRPr lang="en-US" sz="1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16CAD91-B9B2-DEBB-2126-7ADC51CF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366638"/>
            <a:ext cx="9556587" cy="899453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Helvetica" pitchFamily="2" charset="0"/>
              </a:rPr>
              <a:t>Bibliography</a:t>
            </a:r>
            <a:br>
              <a:rPr lang="de-DE" altLang="zh-CN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3AF6E-FCB4-7DCC-24C2-7CE5470A5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544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A446DB-CFC9-4882-884E-94508B19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366639"/>
            <a:ext cx="9556587" cy="45719"/>
          </a:xfrm>
        </p:spPr>
        <p:txBody>
          <a:bodyPr/>
          <a:lstStyle/>
          <a:p>
            <a:endParaRPr lang="en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FBE887-EDF0-4A5D-A139-4B838CB1EB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495520" y="1880280"/>
            <a:ext cx="3788640" cy="3788640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EE532DE4-82A8-440A-9726-71A3835E27FD}"/>
              </a:ext>
            </a:extLst>
          </p:cNvPr>
          <p:cNvSpPr/>
          <p:nvPr/>
        </p:nvSpPr>
        <p:spPr>
          <a:xfrm>
            <a:off x="1882800" y="1276200"/>
            <a:ext cx="8421120" cy="499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marL="720" algn="ctr">
              <a:lnSpc>
                <a:spcPct val="125000"/>
              </a:lnSpc>
              <a:buClr>
                <a:srgbClr val="0065BD"/>
              </a:buClr>
            </a:pPr>
            <a:r>
              <a:rPr lang="de-DE" sz="4000" b="0" strike="noStrike" spc="-1" dirty="0">
                <a:solidFill>
                  <a:srgbClr val="000000"/>
                </a:solidFill>
                <a:latin typeface="Arial"/>
              </a:rPr>
              <a:t>	Questions?</a:t>
            </a:r>
            <a:endParaRPr lang="en-US" sz="40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0BAB7-7443-4731-A835-F5FF62BD3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354240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UM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TUM" id="{13AF4208-F246-43AC-938F-32DB1BDA0E5D}" vid="{09B18377-D4DA-4260-8D02-571FEE19AF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ThemeTUM</Template>
  <TotalTime>2466</TotalTime>
  <Words>632</Words>
  <Application>Microsoft Macintosh PowerPoint</Application>
  <PresentationFormat>宽屏</PresentationFormat>
  <Paragraphs>121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-webkit-standard</vt:lpstr>
      <vt:lpstr>Arial</vt:lpstr>
      <vt:lpstr>Calibri</vt:lpstr>
      <vt:lpstr>Helvetica</vt:lpstr>
      <vt:lpstr>Symbol</vt:lpstr>
      <vt:lpstr>Wingdings</vt:lpstr>
      <vt:lpstr>ThemeTUM</vt:lpstr>
      <vt:lpstr>Master’s thesis - Minimizing the Power Consumption of Medical Applications  </vt:lpstr>
      <vt:lpstr>Research Background</vt:lpstr>
      <vt:lpstr>Comparison of Energy Optimization Methods</vt:lpstr>
      <vt:lpstr>Proposed Model </vt:lpstr>
      <vt:lpstr>Key Constraints </vt:lpstr>
      <vt:lpstr>Preliminary Results</vt:lpstr>
      <vt:lpstr>Future Work – Testing with Different Data</vt:lpstr>
      <vt:lpstr>Bibliography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Procedure-Based and Stateless Architecture for Next Generation Core Networks LKN Retreat – 06.10.2022</dc:title>
  <dc:creator>Goshi, Endri</dc:creator>
  <cp:lastModifiedBy>ge73zac</cp:lastModifiedBy>
  <cp:revision>33</cp:revision>
  <dcterms:created xsi:type="dcterms:W3CDTF">2022-10-03T15:23:11Z</dcterms:created>
  <dcterms:modified xsi:type="dcterms:W3CDTF">2025-02-27T13:10:06Z</dcterms:modified>
</cp:coreProperties>
</file>