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9" r:id="rId4"/>
    <p:sldId id="260" r:id="rId5"/>
    <p:sldId id="261" r:id="rId6"/>
    <p:sldId id="262" r:id="rId7"/>
    <p:sldId id="263" r:id="rId8"/>
    <p:sldId id="264" r:id="rId9"/>
    <p:sldId id="265" r:id="rId10"/>
    <p:sldId id="270"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416041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A55827-30A2-4F41-A9DF-6079B25F40CE}"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21906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291045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70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95427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979999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4053122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237580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284624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75406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354927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55827-30A2-4F41-A9DF-6079B25F40CE}"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61367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55827-30A2-4F41-A9DF-6079B25F40CE}"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75598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169229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1910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9A55827-30A2-4F41-A9DF-6079B25F40CE}" type="datetimeFigureOut">
              <a:rPr lang="en-US" smtClean="0"/>
              <a:t>3/17/2017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135910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A55827-30A2-4F41-A9DF-6079B25F40CE}"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1B19-E2A7-48B0-A1F7-EF21B3412B02}" type="slidenum">
              <a:rPr lang="en-US" smtClean="0"/>
              <a:t>‹#›</a:t>
            </a:fld>
            <a:endParaRPr lang="en-US"/>
          </a:p>
        </p:txBody>
      </p:sp>
    </p:spTree>
    <p:extLst>
      <p:ext uri="{BB962C8B-B14F-4D97-AF65-F5344CB8AC3E}">
        <p14:creationId xmlns:p14="http://schemas.microsoft.com/office/powerpoint/2010/main" val="101374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A55827-30A2-4F41-A9DF-6079B25F40CE}" type="datetimeFigureOut">
              <a:rPr lang="en-US" smtClean="0"/>
              <a:t>3/17/2017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891B19-E2A7-48B0-A1F7-EF21B3412B02}" type="slidenum">
              <a:rPr lang="en-US" smtClean="0"/>
              <a:t>‹#›</a:t>
            </a:fld>
            <a:endParaRPr lang="en-US"/>
          </a:p>
        </p:txBody>
      </p:sp>
    </p:spTree>
    <p:extLst>
      <p:ext uri="{BB962C8B-B14F-4D97-AF65-F5344CB8AC3E}">
        <p14:creationId xmlns:p14="http://schemas.microsoft.com/office/powerpoint/2010/main" val="3953562287"/>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owerball.com/powerball/pb_nbr_history.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66288"/>
            <a:ext cx="8825658" cy="3329581"/>
          </a:xfrm>
        </p:spPr>
        <p:txBody>
          <a:bodyPr/>
          <a:lstStyle/>
          <a:p>
            <a:r>
              <a:rPr lang="en-US" dirty="0"/>
              <a:t>Game Design:</a:t>
            </a:r>
            <a:br>
              <a:rPr lang="en-US" dirty="0"/>
            </a:br>
            <a:r>
              <a:rPr lang="en-US" dirty="0"/>
              <a:t>Powerball lotto</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How we can get the highest possibility to win by spending least amount of money?</a:t>
            </a:r>
          </a:p>
        </p:txBody>
      </p:sp>
    </p:spTree>
    <p:extLst>
      <p:ext uri="{BB962C8B-B14F-4D97-AF65-F5344CB8AC3E}">
        <p14:creationId xmlns:p14="http://schemas.microsoft.com/office/powerpoint/2010/main" val="66370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model</a:t>
            </a:r>
          </a:p>
        </p:txBody>
      </p:sp>
      <p:pic>
        <p:nvPicPr>
          <p:cNvPr id="6" name="Picture 5"/>
          <p:cNvPicPr>
            <a:picLocks noChangeAspect="1"/>
          </p:cNvPicPr>
          <p:nvPr/>
        </p:nvPicPr>
        <p:blipFill>
          <a:blip r:embed="rId2"/>
          <a:stretch>
            <a:fillRect/>
          </a:stretch>
        </p:blipFill>
        <p:spPr>
          <a:xfrm>
            <a:off x="1214661" y="1198057"/>
            <a:ext cx="7266454" cy="1028141"/>
          </a:xfrm>
          <a:prstGeom prst="rect">
            <a:avLst/>
          </a:prstGeom>
        </p:spPr>
      </p:pic>
      <p:sp>
        <p:nvSpPr>
          <p:cNvPr id="8" name="Content Placeholder 7"/>
          <p:cNvSpPr>
            <a:spLocks noGrp="1"/>
          </p:cNvSpPr>
          <p:nvPr>
            <p:ph idx="1"/>
          </p:nvPr>
        </p:nvSpPr>
        <p:spPr>
          <a:xfrm>
            <a:off x="1214661" y="2226198"/>
            <a:ext cx="8021617" cy="451855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 built a pretty straight forward math model for this problem, since we need to consider the low-high, odd-even and the repeat in the total possibilities for each combination</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According to possibility theory, we need to get the product of all these possibilities(not add them up since they are all independent)</a:t>
            </a:r>
          </a:p>
          <a:p>
            <a:r>
              <a:rPr lang="en-US" sz="2400" dirty="0">
                <a:latin typeface="Times New Roman" panose="02020603050405020304" pitchFamily="18" charset="0"/>
                <a:cs typeface="Times New Roman" panose="02020603050405020304" pitchFamily="18" charset="0"/>
              </a:rPr>
              <a:t>Here:</a:t>
            </a:r>
          </a:p>
          <a:p>
            <a:pPr lvl="1"/>
            <a:r>
              <a:rPr lang="en-US" sz="2000" dirty="0">
                <a:latin typeface="Times New Roman" panose="02020603050405020304" pitchFamily="18" charset="0"/>
                <a:cs typeface="Times New Roman" panose="02020603050405020304" pitchFamily="18" charset="0"/>
              </a:rPr>
              <a:t>P(</a:t>
            </a:r>
            <a:r>
              <a:rPr lang="en-US" sz="2000" dirty="0" err="1">
                <a:latin typeface="Times New Roman" panose="02020603050405020304" pitchFamily="18" charset="0"/>
                <a:cs typeface="Times New Roman" panose="02020603050405020304" pitchFamily="18" charset="0"/>
              </a:rPr>
              <a:t>w</a:t>
            </a:r>
            <a:r>
              <a:rPr lang="en-US" sz="14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represents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white ball possibilities, for each combination, we get the product of all the white balls.</a:t>
            </a:r>
          </a:p>
          <a:p>
            <a:pPr lvl="1"/>
            <a:r>
              <a:rPr lang="en-US" sz="2000" dirty="0">
                <a:latin typeface="Times New Roman" panose="02020603050405020304" pitchFamily="18" charset="0"/>
                <a:cs typeface="Times New Roman" panose="02020603050405020304" pitchFamily="18" charset="0"/>
              </a:rPr>
              <a:t>P(R) represents possibilities of red ball(</a:t>
            </a:r>
            <a:r>
              <a:rPr lang="en-US" sz="2000" dirty="0" err="1">
                <a:latin typeface="Times New Roman" panose="02020603050405020304" pitchFamily="18" charset="0"/>
                <a:cs typeface="Times New Roman" panose="02020603050405020304" pitchFamily="18" charset="0"/>
              </a:rPr>
              <a:t>powerball</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P(OE) represents for possibilities of odd-even(for given odd and even number of that combination)</a:t>
            </a:r>
          </a:p>
          <a:p>
            <a:pPr lvl="1"/>
            <a:r>
              <a:rPr lang="en-US" sz="2000" dirty="0">
                <a:latin typeface="Times New Roman" panose="02020603050405020304" pitchFamily="18" charset="0"/>
                <a:cs typeface="Times New Roman" panose="02020603050405020304" pitchFamily="18" charset="0"/>
              </a:rPr>
              <a:t>P(LH) represents for possibilities of low-high(for given low and high number of that combination)</a:t>
            </a:r>
          </a:p>
          <a:p>
            <a:pPr lvl="1"/>
            <a:r>
              <a:rPr lang="en-US" sz="2000" dirty="0">
                <a:latin typeface="Times New Roman" panose="02020603050405020304" pitchFamily="18" charset="0"/>
                <a:cs typeface="Times New Roman" panose="02020603050405020304" pitchFamily="18" charset="0"/>
              </a:rPr>
              <a:t>P(repeat) represents for the repeat possibilities</a:t>
            </a:r>
          </a:p>
          <a:p>
            <a:pPr lvl="1"/>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25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algorithm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stated above, I need to read a file that store all the history winning records(it can be found </a:t>
            </a:r>
            <a:r>
              <a:rPr lang="en-US" dirty="0">
                <a:latin typeface="Times New Roman" panose="02020603050405020304" pitchFamily="18" charset="0"/>
                <a:cs typeface="Times New Roman" panose="02020603050405020304" pitchFamily="18" charset="0"/>
                <a:hlinkClick r:id="rId2"/>
              </a:rPr>
              <a:t>http://www.powerball.com/powerball/pb_nbr_history.asp</a:t>
            </a:r>
            <a:r>
              <a:rPr lang="en-US" dirty="0">
                <a:latin typeface="Times New Roman" panose="02020603050405020304" pitchFamily="18" charset="0"/>
                <a:cs typeface="Times New Roman" panose="02020603050405020304" pitchFamily="18" charset="0"/>
              </a:rPr>
              <a:t>), find out all the possibilities for each white and red balls, and its power rate.</a:t>
            </a:r>
          </a:p>
          <a:p>
            <a:r>
              <a:rPr lang="en-US" dirty="0">
                <a:latin typeface="Times New Roman" panose="02020603050405020304" pitchFamily="18" charset="0"/>
                <a:cs typeface="Times New Roman" panose="02020603050405020304" pitchFamily="18" charset="0"/>
              </a:rPr>
              <a:t>Then I pick the top 10 white balls and top 5 red balls and compute the possibilities. The simple math model is shown in previous slide. Using this formula to compute possibilities for each combination. Get rid of the results that does not follow this formula and store the formula in a vector.</a:t>
            </a:r>
          </a:p>
          <a:p>
            <a:r>
              <a:rPr lang="en-US" dirty="0">
                <a:latin typeface="Times New Roman" panose="02020603050405020304" pitchFamily="18" charset="0"/>
                <a:cs typeface="Times New Roman" panose="02020603050405020304" pitchFamily="18" charset="0"/>
              </a:rPr>
              <a:t>Sort the possibilities in descending order</a:t>
            </a:r>
          </a:p>
          <a:p>
            <a:r>
              <a:rPr lang="en-US" dirty="0">
                <a:latin typeface="Times New Roman" panose="02020603050405020304" pitchFamily="18" charset="0"/>
                <a:cs typeface="Times New Roman" panose="02020603050405020304" pitchFamily="18" charset="0"/>
              </a:rPr>
              <a:t>Find the top k results</a:t>
            </a:r>
          </a:p>
          <a:p>
            <a:pPr>
              <a:buFontTx/>
              <a:buChar char="-"/>
            </a:pPr>
            <a:r>
              <a:rPr lang="en-US" dirty="0">
                <a:latin typeface="Times New Roman" panose="02020603050405020304" pitchFamily="18" charset="0"/>
                <a:cs typeface="Times New Roman" panose="02020603050405020304" pitchFamily="18" charset="0"/>
              </a:rPr>
              <a:t>sort() (O(</a:t>
            </a:r>
            <a:r>
              <a:rPr lang="en-US" dirty="0" err="1">
                <a:latin typeface="Times New Roman" panose="02020603050405020304" pitchFamily="18" charset="0"/>
                <a:cs typeface="Times New Roman" panose="02020603050405020304" pitchFamily="18" charset="0"/>
              </a:rPr>
              <a:t>nlogn</a:t>
            </a:r>
            <a:r>
              <a:rPr lang="en-US" dirty="0">
                <a:latin typeface="Times New Roman" panose="02020603050405020304" pitchFamily="18" charset="0"/>
                <a:cs typeface="Times New Roman" panose="02020603050405020304" pitchFamily="18" charset="0"/>
              </a:rPr>
              <a:t>))</a:t>
            </a:r>
          </a:p>
          <a:p>
            <a:pPr>
              <a:buFontTx/>
              <a:buChar char="-"/>
            </a:pPr>
            <a:r>
              <a:rPr lang="en-US" dirty="0">
                <a:latin typeface="Times New Roman" panose="02020603050405020304" pitchFamily="18" charset="0"/>
                <a:cs typeface="Times New Roman" panose="02020603050405020304" pitchFamily="18" charset="0"/>
              </a:rPr>
              <a:t>Bubble sort (O(n*n))</a:t>
            </a:r>
          </a:p>
        </p:txBody>
      </p:sp>
    </p:spTree>
    <p:extLst>
      <p:ext uri="{BB962C8B-B14F-4D97-AF65-F5344CB8AC3E}">
        <p14:creationId xmlns:p14="http://schemas.microsoft.com/office/powerpoint/2010/main" val="31357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demo:</a:t>
            </a:r>
          </a:p>
        </p:txBody>
      </p:sp>
      <p:sp>
        <p:nvSpPr>
          <p:cNvPr id="7" name="TextBox 6"/>
          <p:cNvSpPr txBox="1"/>
          <p:nvPr/>
        </p:nvSpPr>
        <p:spPr>
          <a:xfrm>
            <a:off x="864066" y="5964572"/>
            <a:ext cx="2927758" cy="369332"/>
          </a:xfrm>
          <a:prstGeom prst="rect">
            <a:avLst/>
          </a:prstGeom>
          <a:noFill/>
        </p:spPr>
        <p:txBody>
          <a:bodyPr wrap="square" rtlCol="0">
            <a:spAutoFit/>
          </a:bodyPr>
          <a:lstStyle/>
          <a:p>
            <a:r>
              <a:rPr lang="en-US" dirty="0"/>
              <a:t>Generating top 5 results</a:t>
            </a:r>
          </a:p>
        </p:txBody>
      </p:sp>
      <p:sp>
        <p:nvSpPr>
          <p:cNvPr id="8" name="TextBox 7"/>
          <p:cNvSpPr txBox="1"/>
          <p:nvPr/>
        </p:nvSpPr>
        <p:spPr>
          <a:xfrm>
            <a:off x="7852096" y="5964572"/>
            <a:ext cx="3682767" cy="369332"/>
          </a:xfrm>
          <a:prstGeom prst="rect">
            <a:avLst/>
          </a:prstGeom>
          <a:noFill/>
        </p:spPr>
        <p:txBody>
          <a:bodyPr wrap="square" rtlCol="0">
            <a:spAutoFit/>
          </a:bodyPr>
          <a:lstStyle/>
          <a:p>
            <a:r>
              <a:rPr lang="en-US" dirty="0"/>
              <a:t>Generating top 8 results</a:t>
            </a:r>
          </a:p>
        </p:txBody>
      </p:sp>
      <p:sp>
        <p:nvSpPr>
          <p:cNvPr id="4" name="Content Placeholder 3"/>
          <p:cNvSpPr>
            <a:spLocks noGrp="1"/>
          </p:cNvSpPr>
          <p:nvPr>
            <p:ph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6137060" y="1560327"/>
            <a:ext cx="6009062" cy="4022097"/>
          </a:xfrm>
          <a:prstGeom prst="rect">
            <a:avLst/>
          </a:prstGeom>
        </p:spPr>
      </p:pic>
      <p:pic>
        <p:nvPicPr>
          <p:cNvPr id="10" name="Picture 9"/>
          <p:cNvPicPr>
            <a:picLocks noChangeAspect="1"/>
          </p:cNvPicPr>
          <p:nvPr/>
        </p:nvPicPr>
        <p:blipFill>
          <a:blip r:embed="rId3"/>
          <a:stretch>
            <a:fillRect/>
          </a:stretch>
        </p:blipFill>
        <p:spPr>
          <a:xfrm>
            <a:off x="179871" y="1583108"/>
            <a:ext cx="5957189" cy="3999315"/>
          </a:xfrm>
          <a:prstGeom prst="rect">
            <a:avLst/>
          </a:prstGeom>
        </p:spPr>
      </p:pic>
    </p:spTree>
    <p:extLst>
      <p:ext uri="{BB962C8B-B14F-4D97-AF65-F5344CB8AC3E}">
        <p14:creationId xmlns:p14="http://schemas.microsoft.com/office/powerpoint/2010/main" val="397113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readme file will be included in the folder, which will tell some more details about the data I used, source I used and how to play this game on a Linux. I implemented the program in windows visual studio. It should be easier for a Linux user to run and compile this.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Thank you for giving me a chance to modify my program. I hope this is the style you prefer. For the previous version, I focused too much on the algorithm and how to solve the problem. I should consider more on how to make it easier for my co-worker to check </a:t>
            </a:r>
            <a:r>
              <a:rPr lang="en-US">
                <a:latin typeface="Times New Roman" panose="02020603050405020304" pitchFamily="18" charset="0"/>
                <a:cs typeface="Times New Roman" panose="02020603050405020304" pitchFamily="18" charset="0"/>
              </a:rPr>
              <a:t>and modify my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49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Powerball is a lotto game that pick balls each week.</a:t>
            </a:r>
          </a:p>
          <a:p>
            <a:r>
              <a:rPr lang="en-US" dirty="0">
                <a:latin typeface="Times New Roman" panose="02020603050405020304" pitchFamily="18" charset="0"/>
                <a:cs typeface="Times New Roman" panose="02020603050405020304" pitchFamily="18" charset="0"/>
              </a:rPr>
              <a:t>The rule is listed as follow:</a:t>
            </a:r>
          </a:p>
          <a:p>
            <a:r>
              <a:rPr lang="en-US" dirty="0">
                <a:latin typeface="Times New Roman" panose="02020603050405020304" pitchFamily="18" charset="0"/>
                <a:cs typeface="Times New Roman" panose="02020603050405020304" pitchFamily="18" charset="0"/>
              </a:rPr>
              <a:t>Players pick 5 white balls in  69 candidates</a:t>
            </a:r>
          </a:p>
          <a:p>
            <a:r>
              <a:rPr lang="en-US" dirty="0">
                <a:latin typeface="Times New Roman" panose="02020603050405020304" pitchFamily="18" charset="0"/>
                <a:cs typeface="Times New Roman" panose="02020603050405020304" pitchFamily="18" charset="0"/>
              </a:rPr>
              <a:t>Pick 1 red balls(also known as “</a:t>
            </a:r>
            <a:r>
              <a:rPr lang="en-US" dirty="0" err="1">
                <a:latin typeface="Times New Roman" panose="02020603050405020304" pitchFamily="18" charset="0"/>
                <a:cs typeface="Times New Roman" panose="02020603050405020304" pitchFamily="18" charset="0"/>
              </a:rPr>
              <a:t>powerball</a:t>
            </a:r>
            <a:r>
              <a:rPr lang="en-US" dirty="0">
                <a:latin typeface="Times New Roman" panose="02020603050405020304" pitchFamily="18" charset="0"/>
                <a:cs typeface="Times New Roman" panose="02020603050405020304" pitchFamily="18" charset="0"/>
              </a:rPr>
              <a:t>”) in 29 candidates</a:t>
            </a:r>
          </a:p>
          <a:p>
            <a:r>
              <a:rPr lang="en-US" dirty="0">
                <a:latin typeface="Times New Roman" panose="02020603050405020304" pitchFamily="18" charset="0"/>
                <a:cs typeface="Times New Roman" panose="02020603050405020304" pitchFamily="18" charset="0"/>
              </a:rPr>
              <a:t>A random power rate will be chosen each weak, will multiply the reward players get by this rate. For example, if the rate is 4 this week and player win 10 dollars, the player will eventually get 40 bucks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Details are shown by the following pictures from </a:t>
            </a:r>
            <a:r>
              <a:rPr lang="en-US" dirty="0" err="1">
                <a:latin typeface="Times New Roman" panose="02020603050405020304" pitchFamily="18" charset="0"/>
                <a:cs typeface="Times New Roman" panose="02020603050405020304" pitchFamily="18" charset="0"/>
              </a:rPr>
              <a:t>powerball</a:t>
            </a:r>
            <a:r>
              <a:rPr lang="en-US" dirty="0">
                <a:latin typeface="Times New Roman" panose="02020603050405020304" pitchFamily="18" charset="0"/>
                <a:cs typeface="Times New Roman" panose="02020603050405020304" pitchFamily="18" charset="0"/>
              </a:rPr>
              <a:t> official website</a:t>
            </a:r>
          </a:p>
        </p:txBody>
      </p:sp>
    </p:spTree>
    <p:extLst>
      <p:ext uri="{BB962C8B-B14F-4D97-AF65-F5344CB8AC3E}">
        <p14:creationId xmlns:p14="http://schemas.microsoft.com/office/powerpoint/2010/main" val="73786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6062703" y="1291190"/>
            <a:ext cx="6129298" cy="3140851"/>
          </a:xfrm>
          <a:prstGeom prst="rect">
            <a:avLst/>
          </a:prstGeom>
        </p:spPr>
      </p:pic>
      <p:pic>
        <p:nvPicPr>
          <p:cNvPr id="4" name="图片 5"/>
          <p:cNvPicPr/>
          <p:nvPr/>
        </p:nvPicPr>
        <p:blipFill>
          <a:blip r:embed="rId3"/>
          <a:stretch>
            <a:fillRect/>
          </a:stretch>
        </p:blipFill>
        <p:spPr>
          <a:xfrm>
            <a:off x="0" y="1291191"/>
            <a:ext cx="6158204" cy="4120564"/>
          </a:xfrm>
          <a:prstGeom prst="rect">
            <a:avLst/>
          </a:prstGeom>
        </p:spPr>
      </p:pic>
    </p:spTree>
    <p:extLst>
      <p:ext uri="{BB962C8B-B14F-4D97-AF65-F5344CB8AC3E}">
        <p14:creationId xmlns:p14="http://schemas.microsoft.com/office/powerpoint/2010/main" val="380048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str</a:t>
            </a:r>
            <a:r>
              <a:rPr lang="en-US" altLang="zh-CN" dirty="0"/>
              <a:t>a</a:t>
            </a:r>
            <a:r>
              <a:rPr lang="en-US" dirty="0"/>
              <a:t>tegies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According to probabilities, each white ball and red ball have independent possibilities. The white ball is 1/69 and the red ball is 1/26. </a:t>
            </a:r>
          </a:p>
          <a:p>
            <a:r>
              <a:rPr lang="en-US" dirty="0">
                <a:latin typeface="Times New Roman" panose="02020603050405020304" pitchFamily="18" charset="0"/>
                <a:cs typeface="Times New Roman" panose="02020603050405020304" pitchFamily="18" charset="0"/>
              </a:rPr>
              <a:t>However, according to the history statistics, the possibilities for each balls is totally different.</a:t>
            </a:r>
          </a:p>
          <a:p>
            <a:r>
              <a:rPr lang="en-US" dirty="0">
                <a:latin typeface="Times New Roman" panose="02020603050405020304" pitchFamily="18" charset="0"/>
                <a:cs typeface="Times New Roman" panose="02020603050405020304" pitchFamily="18" charset="0"/>
              </a:rPr>
              <a:t>For example, the white ball #32 has the highest possibilities among all the history winning data, about 2.05%. The lowest white ball #65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 has only 0.09% possibility. </a:t>
            </a:r>
            <a:r>
              <a:rPr lang="en-US" dirty="0">
                <a:latin typeface="Times New Roman" panose="02020603050405020304" pitchFamily="18" charset="0"/>
                <a:cs typeface="Times New Roman" panose="02020603050405020304" pitchFamily="18" charset="0"/>
              </a:rPr>
              <a:t> That’s about 23 times difference.</a:t>
            </a:r>
          </a:p>
          <a:p>
            <a:r>
              <a:rPr lang="en-US" dirty="0">
                <a:latin typeface="Times New Roman" panose="02020603050405020304" pitchFamily="18" charset="0"/>
                <a:cs typeface="Times New Roman" panose="02020603050405020304" pitchFamily="18" charset="0"/>
              </a:rPr>
              <a:t>The highest red ball is #20, about 4% and #4 has the lowest possibility of 2%.</a:t>
            </a:r>
          </a:p>
        </p:txBody>
      </p:sp>
    </p:spTree>
    <p:extLst>
      <p:ext uri="{BB962C8B-B14F-4D97-AF65-F5344CB8AC3E}">
        <p14:creationId xmlns:p14="http://schemas.microsoft.com/office/powerpoint/2010/main" val="283906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str</a:t>
            </a:r>
            <a:r>
              <a:rPr lang="en-US" altLang="zh-CN" dirty="0"/>
              <a:t>a</a:t>
            </a:r>
            <a:r>
              <a:rPr lang="en-US" dirty="0"/>
              <a:t>tegies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searched online and found lots of strategies for picking the number. For simplicity in designing this game, I pick some most important strategies as policies for our game.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This means that it make sense to pick balls that has the highest possibilities among all the candidates. As a result, I need to find out all the possibilities for all the white balls and red balls.</a:t>
            </a:r>
          </a:p>
        </p:txBody>
      </p:sp>
      <p:pic>
        <p:nvPicPr>
          <p:cNvPr id="4" name="Picture 3"/>
          <p:cNvPicPr>
            <a:picLocks noChangeAspect="1"/>
          </p:cNvPicPr>
          <p:nvPr/>
        </p:nvPicPr>
        <p:blipFill>
          <a:blip r:embed="rId2"/>
          <a:stretch>
            <a:fillRect/>
          </a:stretch>
        </p:blipFill>
        <p:spPr>
          <a:xfrm>
            <a:off x="1932455" y="3925086"/>
            <a:ext cx="5273497" cy="451143"/>
          </a:xfrm>
          <a:prstGeom prst="rect">
            <a:avLst/>
          </a:prstGeom>
        </p:spPr>
      </p:pic>
    </p:spTree>
    <p:extLst>
      <p:ext uri="{BB962C8B-B14F-4D97-AF65-F5344CB8AC3E}">
        <p14:creationId xmlns:p14="http://schemas.microsoft.com/office/powerpoint/2010/main" val="226650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str</a:t>
            </a:r>
            <a:r>
              <a:rPr lang="en-US" altLang="zh-CN" dirty="0"/>
              <a:t>a</a:t>
            </a:r>
            <a:r>
              <a:rPr lang="en-US" dirty="0"/>
              <a:t>tegies - odd/even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514455" y="1345930"/>
            <a:ext cx="8069200" cy="237878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24759533"/>
              </p:ext>
            </p:extLst>
          </p:nvPr>
        </p:nvGraphicFramePr>
        <p:xfrm>
          <a:off x="1878609" y="4074632"/>
          <a:ext cx="7340892" cy="2242275"/>
        </p:xfrm>
        <a:graphic>
          <a:graphicData uri="http://schemas.openxmlformats.org/drawingml/2006/table">
            <a:tbl>
              <a:tblPr firstRow="1" firstCol="1" bandRow="1"/>
              <a:tblGrid>
                <a:gridCol w="3670446">
                  <a:extLst>
                    <a:ext uri="{9D8B030D-6E8A-4147-A177-3AD203B41FA5}">
                      <a16:colId xmlns:a16="http://schemas.microsoft.com/office/drawing/2014/main" val="1353925694"/>
                    </a:ext>
                  </a:extLst>
                </a:gridCol>
                <a:gridCol w="3670446">
                  <a:extLst>
                    <a:ext uri="{9D8B030D-6E8A-4147-A177-3AD203B41FA5}">
                      <a16:colId xmlns:a16="http://schemas.microsoft.com/office/drawing/2014/main" val="594251410"/>
                    </a:ext>
                  </a:extLst>
                </a:gridCol>
              </a:tblGrid>
              <a:tr h="320325">
                <a:tc>
                  <a:txBody>
                    <a:bodyPr/>
                    <a:lstStyle/>
                    <a:p>
                      <a:pPr marL="0" marR="0" algn="ctr">
                        <a:spcBef>
                          <a:spcPts val="0"/>
                        </a:spcBef>
                        <a:spcAft>
                          <a:spcPts val="0"/>
                        </a:spcAft>
                      </a:pPr>
                      <a:r>
                        <a:rPr lang="en-US" altLang="zh-CN" sz="1200" b="1" kern="100" dirty="0">
                          <a:effectLst/>
                          <a:latin typeface="Calibri" panose="020F0502020204030204" pitchFamily="34" charset="0"/>
                          <a:ea typeface="SimSun" panose="02010600030101010101" pitchFamily="2" charset="-122"/>
                          <a:cs typeface="Times New Roman" panose="02020603050405020304" pitchFamily="18" charset="0"/>
                        </a:rPr>
                        <a:t>Odd/Even</a:t>
                      </a:r>
                      <a:endParaRPr lang="en-US" sz="1200" b="1"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1200" b="1" kern="100" dirty="0">
                          <a:effectLst/>
                          <a:latin typeface="Calibri" panose="020F0502020204030204" pitchFamily="34" charset="0"/>
                          <a:ea typeface="SimSun" panose="02010600030101010101" pitchFamily="2" charset="-122"/>
                          <a:cs typeface="Times New Roman" panose="02020603050405020304" pitchFamily="18" charset="0"/>
                        </a:rPr>
                        <a:t>Possibilities</a:t>
                      </a:r>
                      <a:endParaRPr lang="en-US" sz="1200" b="1"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775557"/>
                  </a:ext>
                </a:extLst>
              </a:tr>
              <a:tr h="320325">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0.014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963453"/>
                  </a:ext>
                </a:extLst>
              </a:tr>
              <a:tr h="320325">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334698"/>
                  </a:ext>
                </a:extLst>
              </a:tr>
              <a:tr h="320325">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538796"/>
                  </a:ext>
                </a:extLst>
              </a:tr>
              <a:tr h="320325">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964947"/>
                  </a:ext>
                </a:extLst>
              </a:tr>
              <a:tr h="320325">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039059"/>
                  </a:ext>
                </a:extLst>
              </a:tr>
              <a:tr h="320325">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234789"/>
                  </a:ext>
                </a:extLst>
              </a:tr>
            </a:tbl>
          </a:graphicData>
        </a:graphic>
      </p:graphicFrame>
    </p:spTree>
    <p:extLst>
      <p:ext uri="{BB962C8B-B14F-4D97-AF65-F5344CB8AC3E}">
        <p14:creationId xmlns:p14="http://schemas.microsoft.com/office/powerpoint/2010/main" val="23837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str</a:t>
            </a:r>
            <a:r>
              <a:rPr lang="en-US" altLang="zh-CN" dirty="0"/>
              <a:t>a</a:t>
            </a:r>
            <a:r>
              <a:rPr lang="en-US" dirty="0"/>
              <a:t>tegies - high/low</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909983"/>
              </p:ext>
            </p:extLst>
          </p:nvPr>
        </p:nvGraphicFramePr>
        <p:xfrm>
          <a:off x="2005174" y="4261567"/>
          <a:ext cx="6887156" cy="1895950"/>
        </p:xfrm>
        <a:graphic>
          <a:graphicData uri="http://schemas.openxmlformats.org/drawingml/2006/table">
            <a:tbl>
              <a:tblPr firstRow="1" firstCol="1" bandRow="1"/>
              <a:tblGrid>
                <a:gridCol w="3443578">
                  <a:extLst>
                    <a:ext uri="{9D8B030D-6E8A-4147-A177-3AD203B41FA5}">
                      <a16:colId xmlns:a16="http://schemas.microsoft.com/office/drawing/2014/main" val="3432356716"/>
                    </a:ext>
                  </a:extLst>
                </a:gridCol>
                <a:gridCol w="3443578">
                  <a:extLst>
                    <a:ext uri="{9D8B030D-6E8A-4147-A177-3AD203B41FA5}">
                      <a16:colId xmlns:a16="http://schemas.microsoft.com/office/drawing/2014/main" val="4138310648"/>
                    </a:ext>
                  </a:extLst>
                </a:gridCol>
              </a:tblGrid>
              <a:tr h="270850">
                <a:tc>
                  <a:txBody>
                    <a:bodyPr/>
                    <a:lstStyle/>
                    <a:p>
                      <a:pPr marL="0" marR="0" algn="ctr">
                        <a:spcBef>
                          <a:spcPts val="0"/>
                        </a:spcBef>
                        <a:spcAft>
                          <a:spcPts val="0"/>
                        </a:spcAft>
                      </a:pPr>
                      <a:r>
                        <a:rPr lang="en-US" altLang="zh-CN" sz="1200" b="1" kern="100" dirty="0">
                          <a:effectLst/>
                          <a:latin typeface="Calibri" panose="020F0502020204030204" pitchFamily="34" charset="0"/>
                          <a:ea typeface="SimSun" panose="02010600030101010101" pitchFamily="2" charset="-122"/>
                          <a:cs typeface="Times New Roman" panose="02020603050405020304" pitchFamily="18" charset="0"/>
                        </a:rPr>
                        <a:t>low</a:t>
                      </a: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a:t>
                      </a:r>
                      <a:r>
                        <a:rPr lang="en-US" altLang="zh-CN" sz="1200" b="1" kern="100" dirty="0">
                          <a:effectLst/>
                          <a:latin typeface="Calibri" panose="020F0502020204030204" pitchFamily="34" charset="0"/>
                          <a:ea typeface="SimSun" panose="02010600030101010101" pitchFamily="2" charset="-122"/>
                          <a:cs typeface="Times New Roman" panose="02020603050405020304" pitchFamily="18" charset="0"/>
                        </a:rPr>
                        <a:t>high</a:t>
                      </a:r>
                      <a:endParaRPr lang="en-US" sz="1200" b="1"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1200" b="1" kern="100" dirty="0">
                          <a:effectLst/>
                          <a:latin typeface="Calibri" panose="020F0502020204030204" pitchFamily="34" charset="0"/>
                          <a:ea typeface="SimSun" panose="02010600030101010101" pitchFamily="2" charset="-122"/>
                          <a:cs typeface="Times New Roman" panose="02020603050405020304" pitchFamily="18" charset="0"/>
                        </a:rPr>
                        <a:t>possibilities</a:t>
                      </a:r>
                      <a:endParaRPr lang="en-US" sz="1200" b="1"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484354"/>
                  </a:ext>
                </a:extLst>
              </a:tr>
              <a:tr h="270850">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0.027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783245"/>
                  </a:ext>
                </a:extLst>
              </a:tr>
              <a:tr h="270850">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0.15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296722"/>
                  </a:ext>
                </a:extLst>
              </a:tr>
              <a:tr h="270850">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0.313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547212"/>
                  </a:ext>
                </a:extLst>
              </a:tr>
              <a:tr h="270850">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0.299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390546"/>
                  </a:ext>
                </a:extLst>
              </a:tr>
              <a:tr h="270850">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629509"/>
                  </a:ext>
                </a:extLst>
              </a:tr>
              <a:tr h="270850">
                <a:tc>
                  <a:txBody>
                    <a:bodyPr/>
                    <a:lstStyle/>
                    <a:p>
                      <a:pPr marL="0" marR="0" algn="ctr">
                        <a:spcBef>
                          <a:spcPts val="0"/>
                        </a:spcBef>
                        <a:spcAft>
                          <a:spcPts val="0"/>
                        </a:spcAft>
                      </a:pPr>
                      <a:r>
                        <a:rPr lang="en-US" sz="1200" b="1" kern="100">
                          <a:effectLst/>
                          <a:latin typeface="Calibri" panose="020F0502020204030204" pitchFamily="34" charset="0"/>
                          <a:ea typeface="SimSun" panose="02010600030101010101" pitchFamily="2" charset="-122"/>
                          <a:cs typeface="Times New Roman" panose="02020603050405020304"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kern="100" dirty="0">
                          <a:effectLst/>
                          <a:latin typeface="Calibri" panose="020F0502020204030204" pitchFamily="34" charset="0"/>
                          <a:ea typeface="SimSun" panose="02010600030101010101" pitchFamily="2" charset="-122"/>
                          <a:cs typeface="Times New Roman" panose="02020603050405020304" pitchFamily="18" charset="0"/>
                        </a:rPr>
                        <a:t>0.054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926019"/>
                  </a:ext>
                </a:extLst>
              </a:tr>
            </a:tbl>
          </a:graphicData>
        </a:graphic>
      </p:graphicFrame>
      <p:pic>
        <p:nvPicPr>
          <p:cNvPr id="4" name="Picture 3"/>
          <p:cNvPicPr>
            <a:picLocks noChangeAspect="1"/>
          </p:cNvPicPr>
          <p:nvPr/>
        </p:nvPicPr>
        <p:blipFill>
          <a:blip r:embed="rId2"/>
          <a:stretch>
            <a:fillRect/>
          </a:stretch>
        </p:blipFill>
        <p:spPr>
          <a:xfrm>
            <a:off x="1506052" y="1152983"/>
            <a:ext cx="8275894" cy="2822415"/>
          </a:xfrm>
          <a:prstGeom prst="rect">
            <a:avLst/>
          </a:prstGeom>
        </p:spPr>
      </p:pic>
    </p:spTree>
    <p:extLst>
      <p:ext uri="{BB962C8B-B14F-4D97-AF65-F5344CB8AC3E}">
        <p14:creationId xmlns:p14="http://schemas.microsoft.com/office/powerpoint/2010/main" val="204382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str</a:t>
            </a:r>
            <a:r>
              <a:rPr lang="en-US" altLang="zh-CN" dirty="0"/>
              <a:t>a</a:t>
            </a:r>
            <a:r>
              <a:rPr lang="en-US" dirty="0"/>
              <a:t>tegies - repeat</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404954" y="1406308"/>
            <a:ext cx="8327698" cy="2175791"/>
          </a:xfrm>
          <a:prstGeom prst="rect">
            <a:avLst/>
          </a:prstGeom>
        </p:spPr>
      </p:pic>
      <p:sp>
        <p:nvSpPr>
          <p:cNvPr id="5" name="Rectangle 4"/>
          <p:cNvSpPr/>
          <p:nvPr/>
        </p:nvSpPr>
        <p:spPr>
          <a:xfrm>
            <a:off x="1862515" y="4397577"/>
            <a:ext cx="7105317"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There are 38% possibility that one repeat hit from last drawing,</a:t>
            </a:r>
          </a:p>
          <a:p>
            <a:r>
              <a:rPr lang="en-US" sz="2000" dirty="0">
                <a:latin typeface="Times New Roman" panose="02020603050405020304" pitchFamily="18" charset="0"/>
                <a:cs typeface="Times New Roman" panose="02020603050405020304" pitchFamily="18" charset="0"/>
              </a:rPr>
              <a:t>no repeat 47%, and 15% that has more then one repeat number. </a:t>
            </a:r>
          </a:p>
          <a:p>
            <a:r>
              <a:rPr lang="en-US" sz="2000" dirty="0">
                <a:latin typeface="Times New Roman" panose="02020603050405020304" pitchFamily="18" charset="0"/>
                <a:cs typeface="Times New Roman" panose="02020603050405020304" pitchFamily="18" charset="0"/>
              </a:rPr>
              <a:t>As a result, we need to compare the result with the most recent</a:t>
            </a:r>
          </a:p>
          <a:p>
            <a:r>
              <a:rPr lang="en-US" sz="2000" dirty="0">
                <a:latin typeface="Times New Roman" panose="02020603050405020304" pitchFamily="18" charset="0"/>
                <a:cs typeface="Times New Roman" panose="02020603050405020304" pitchFamily="18" charset="0"/>
              </a:rPr>
              <a:t>result(as stated above, from the last drawing) to check the repeat possibility</a:t>
            </a:r>
          </a:p>
        </p:txBody>
      </p:sp>
    </p:spTree>
    <p:extLst>
      <p:ext uri="{BB962C8B-B14F-4D97-AF65-F5344CB8AC3E}">
        <p14:creationId xmlns:p14="http://schemas.microsoft.com/office/powerpoint/2010/main" val="220746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08575" cy="1400530"/>
          </a:xfrm>
        </p:spPr>
        <p:txBody>
          <a:bodyPr/>
          <a:lstStyle/>
          <a:p>
            <a:r>
              <a:rPr lang="en-US" dirty="0"/>
              <a:t>Our str</a:t>
            </a:r>
            <a:r>
              <a:rPr lang="en-US" altLang="zh-CN" dirty="0"/>
              <a:t>a</a:t>
            </a:r>
            <a:r>
              <a:rPr lang="en-US" dirty="0"/>
              <a:t>tegies – don’t copy and paste</a:t>
            </a:r>
          </a:p>
        </p:txBody>
      </p:sp>
      <p:pic>
        <p:nvPicPr>
          <p:cNvPr id="4" name="Content Placeholder 3"/>
          <p:cNvPicPr>
            <a:picLocks noGrp="1" noChangeAspect="1"/>
          </p:cNvPicPr>
          <p:nvPr>
            <p:ph idx="1"/>
          </p:nvPr>
        </p:nvPicPr>
        <p:blipFill>
          <a:blip r:embed="rId2"/>
          <a:stretch>
            <a:fillRect/>
          </a:stretch>
        </p:blipFill>
        <p:spPr>
          <a:xfrm>
            <a:off x="646111" y="1853247"/>
            <a:ext cx="9757325" cy="3079479"/>
          </a:xfrm>
          <a:prstGeom prst="rect">
            <a:avLst/>
          </a:prstGeom>
        </p:spPr>
      </p:pic>
      <p:sp>
        <p:nvSpPr>
          <p:cNvPr id="5" name="TextBox 4"/>
          <p:cNvSpPr txBox="1"/>
          <p:nvPr/>
        </p:nvSpPr>
        <p:spPr>
          <a:xfrm>
            <a:off x="1157681" y="5360565"/>
            <a:ext cx="849804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 seems that the </a:t>
            </a:r>
            <a:r>
              <a:rPr lang="en-US" sz="2000" dirty="0" err="1">
                <a:latin typeface="Times New Roman" panose="02020603050405020304" pitchFamily="18" charset="0"/>
                <a:cs typeface="Times New Roman" panose="02020603050405020304" pitchFamily="18" charset="0"/>
              </a:rPr>
              <a:t>powerball</a:t>
            </a:r>
            <a:r>
              <a:rPr lang="en-US" sz="2000" dirty="0">
                <a:latin typeface="Times New Roman" panose="02020603050405020304" pitchFamily="18" charset="0"/>
                <a:cs typeface="Times New Roman" panose="02020603050405020304" pitchFamily="18" charset="0"/>
              </a:rPr>
              <a:t> has the same rule as a software engineer</a:t>
            </a:r>
          </a:p>
        </p:txBody>
      </p:sp>
    </p:spTree>
    <p:extLst>
      <p:ext uri="{BB962C8B-B14F-4D97-AF65-F5344CB8AC3E}">
        <p14:creationId xmlns:p14="http://schemas.microsoft.com/office/powerpoint/2010/main" val="414606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806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宋体</vt:lpstr>
      <vt:lpstr>宋体</vt:lpstr>
      <vt:lpstr>Arial</vt:lpstr>
      <vt:lpstr>Calibri</vt:lpstr>
      <vt:lpstr>Century Gothic</vt:lpstr>
      <vt:lpstr>Times New Roman</vt:lpstr>
      <vt:lpstr>Wingdings 3</vt:lpstr>
      <vt:lpstr>Ion</vt:lpstr>
      <vt:lpstr>Game Design: Powerball lotto</vt:lpstr>
      <vt:lpstr>Introduction </vt:lpstr>
      <vt:lpstr>Introduction </vt:lpstr>
      <vt:lpstr>Our strategies </vt:lpstr>
      <vt:lpstr>Our strategies </vt:lpstr>
      <vt:lpstr>Our strategies - odd/even </vt:lpstr>
      <vt:lpstr>Our strategies - high/low </vt:lpstr>
      <vt:lpstr>Our strategies - repeat </vt:lpstr>
      <vt:lpstr>Our strategies – don’t copy and paste</vt:lpstr>
      <vt:lpstr>Math model</vt:lpstr>
      <vt:lpstr>Our algorithm </vt:lpstr>
      <vt:lpstr>Results demo:</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Powerball lotto</dc:title>
  <dc:creator>Daniel</dc:creator>
  <cp:lastModifiedBy>Daniel</cp:lastModifiedBy>
  <cp:revision>14</cp:revision>
  <dcterms:created xsi:type="dcterms:W3CDTF">2017-03-08T18:32:48Z</dcterms:created>
  <dcterms:modified xsi:type="dcterms:W3CDTF">2017-03-18T04:56:42Z</dcterms:modified>
</cp:coreProperties>
</file>