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2-04-19 上午11.19.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3665" y="1955165"/>
            <a:ext cx="12732385" cy="31553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Transformer with sparse sampling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090" y="1515745"/>
            <a:ext cx="2374900" cy="46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65" y="2248535"/>
            <a:ext cx="2184400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65" y="2273935"/>
            <a:ext cx="2298700" cy="48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4377055"/>
            <a:ext cx="4570095" cy="707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240" y="4414520"/>
            <a:ext cx="2419350" cy="614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905" y="2983230"/>
            <a:ext cx="5222875" cy="11925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53170" y="3349625"/>
            <a:ext cx="2927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O(n*n) -&gt;  O(kn)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310" y="5285740"/>
            <a:ext cx="554101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Pyramid transformer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56855" y="694690"/>
            <a:ext cx="3156585" cy="87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2219960"/>
            <a:ext cx="1444625" cy="675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0" y="2219960"/>
            <a:ext cx="2957830" cy="703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0" y="3301365"/>
            <a:ext cx="2077085" cy="878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090" y="3301365"/>
            <a:ext cx="3267710" cy="878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230" y="4180205"/>
            <a:ext cx="5683885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learnable spatial branch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7705" y="2200910"/>
            <a:ext cx="11074400" cy="36029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67610" y="2852420"/>
            <a:ext cx="2764155" cy="5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Boundary refinement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3383280"/>
            <a:ext cx="11287125" cy="2766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28140" y="1750060"/>
            <a:ext cx="7453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把边界作为一个类预测出来（语义分割）</a:t>
            </a:r>
            <a:endParaRPr lang="zh-CN" altLang="en-US" sz="2400"/>
          </a:p>
          <a:p>
            <a:r>
              <a:rPr lang="zh-CN" altLang="en-US" sz="2400"/>
              <a:t>预测边界的方向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测试时将一些边界像素标签进行重新优化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60" y="55880"/>
            <a:ext cx="10515600" cy="1325563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1235" y="1064260"/>
            <a:ext cx="5461635" cy="5668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60" y="55880"/>
            <a:ext cx="10515600" cy="1325563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18385"/>
            <a:ext cx="1051560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Ablation studies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15" y="1419225"/>
            <a:ext cx="8307705" cy="2712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85" y="3738880"/>
            <a:ext cx="6022340" cy="2938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Ablation studies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145" y="1424305"/>
            <a:ext cx="6375400" cy="344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90" y="3046095"/>
            <a:ext cx="535051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655" y="2766060"/>
            <a:ext cx="4378325" cy="1325880"/>
          </a:xfrm>
        </p:spPr>
        <p:txBody>
          <a:bodyPr/>
          <a:p>
            <a:r>
              <a:rPr lang="zh-CN" altLang="en-US" sz="5400"/>
              <a:t>谢谢大家</a:t>
            </a:r>
            <a:r>
              <a:rPr lang="en-US" altLang="zh-CN" sz="5400"/>
              <a:t>!</a:t>
            </a:r>
            <a:endParaRPr lang="en-US" altLang="zh-CN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2-04-19 上午11.20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950845"/>
            <a:ext cx="10500995" cy="34817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7010" y="170815"/>
            <a:ext cx="10515600" cy="1325563"/>
          </a:xfrm>
        </p:spPr>
        <p:txBody>
          <a:bodyPr/>
          <a:p>
            <a:r>
              <a:rPr lang="zh-CN" altLang="en-US"/>
              <a:t>语义分割存在的广泛问题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03375"/>
            <a:ext cx="10515600" cy="4351338"/>
          </a:xfrm>
        </p:spPr>
        <p:txBody>
          <a:bodyPr/>
          <a:p>
            <a:r>
              <a:rPr lang="en-US" altLang="zh-CN"/>
              <a:t>ADE20K </a:t>
            </a:r>
            <a:r>
              <a:rPr lang="zh-CN" altLang="en-US"/>
              <a:t>类别比较多的情况</a:t>
            </a:r>
            <a:r>
              <a:rPr lang="en-US" altLang="zh-CN"/>
              <a:t>-&gt; </a:t>
            </a:r>
            <a:r>
              <a:rPr lang="zh-CN" altLang="en-US"/>
              <a:t>类别混淆</a:t>
            </a:r>
            <a:endParaRPr lang="zh-CN" altLang="en-US"/>
          </a:p>
          <a:p>
            <a:r>
              <a:rPr lang="en-US" altLang="zh-CN"/>
              <a:t>Cityscapes </a:t>
            </a:r>
            <a:r>
              <a:rPr lang="zh-CN" altLang="en-US"/>
              <a:t>类别不多 </a:t>
            </a:r>
            <a:r>
              <a:rPr lang="en-US" altLang="zh-CN"/>
              <a:t>-&gt; </a:t>
            </a:r>
            <a:r>
              <a:rPr lang="zh-CN" altLang="en-US"/>
              <a:t>边界混淆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252095"/>
            <a:ext cx="10515600" cy="1325563"/>
          </a:xfrm>
        </p:spPr>
        <p:txBody>
          <a:bodyPr/>
          <a:p>
            <a:r>
              <a:rPr lang="zh-CN" altLang="en-US"/>
              <a:t>解决策略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3685" y="1577975"/>
            <a:ext cx="2695575" cy="4351655"/>
          </a:xfrm>
        </p:spPr>
        <p:txBody>
          <a:bodyPr/>
          <a:p>
            <a:r>
              <a:rPr lang="zh-CN" altLang="en-US"/>
              <a:t>全局语义信息                                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231380" y="1577975"/>
            <a:ext cx="2695575" cy="71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局部细节                                    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161155" y="2292985"/>
            <a:ext cx="0" cy="98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3060" y="3394710"/>
            <a:ext cx="25831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Transformer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84650" y="4022725"/>
            <a:ext cx="0" cy="98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27680" y="5320665"/>
            <a:ext cx="2800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大图像带来的爆显存问题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190230" y="2292985"/>
            <a:ext cx="0" cy="3575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2175490" y="4540885"/>
            <a:ext cx="1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80760" y="5858510"/>
            <a:ext cx="2109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提出了新的</a:t>
            </a:r>
            <a:r>
              <a:rPr lang="en-US" altLang="zh-CN"/>
              <a:t>attention</a:t>
            </a:r>
            <a:r>
              <a:rPr lang="zh-CN" altLang="en-US"/>
              <a:t>模块</a:t>
            </a:r>
            <a:r>
              <a:rPr lang="en-US" altLang="zh-CN"/>
              <a:t>--efficient pyramid transformer, </a:t>
            </a:r>
            <a:r>
              <a:rPr lang="zh-CN" altLang="en-US"/>
              <a:t>充分学习图像的上下文信息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引入空间分支，提供自适应图像特征信息以及边界信息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实验效果，在</a:t>
            </a:r>
            <a:r>
              <a:rPr lang="en-US" altLang="zh-CN"/>
              <a:t>ADE20K</a:t>
            </a:r>
            <a:r>
              <a:rPr lang="zh-CN" altLang="en-US"/>
              <a:t>，</a:t>
            </a:r>
            <a:r>
              <a:rPr lang="en-US" altLang="zh-CN"/>
              <a:t>Cityscapes, Pascal-Context </a:t>
            </a:r>
            <a:r>
              <a:rPr lang="zh-CN" altLang="en-US"/>
              <a:t>表现卓越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255" y="200660"/>
            <a:ext cx="12242800" cy="1325880"/>
          </a:xfrm>
        </p:spPr>
        <p:txBody>
          <a:bodyPr>
            <a:normAutofit/>
          </a:bodyPr>
          <a:p>
            <a:r>
              <a:rPr lang="en-US" altLang="zh-CN" sz="3555">
                <a:solidFill>
                  <a:schemeClr val="tx1"/>
                </a:solidFill>
              </a:rPr>
              <a:t>Related work</a:t>
            </a:r>
            <a:r>
              <a:rPr lang="zh-CN" altLang="en-US" sz="3555">
                <a:solidFill>
                  <a:schemeClr val="tx1"/>
                </a:solidFill>
              </a:rPr>
              <a:t>（</a:t>
            </a:r>
            <a:r>
              <a:rPr lang="en-US" altLang="zh-CN" sz="3555">
                <a:solidFill>
                  <a:srgbClr val="FF0000"/>
                </a:solidFill>
              </a:rPr>
              <a:t>context modeling</a:t>
            </a:r>
            <a:r>
              <a:rPr lang="en-US" altLang="zh-CN" sz="3555">
                <a:solidFill>
                  <a:schemeClr val="tx1"/>
                </a:solidFill>
              </a:rPr>
              <a:t> &amp;&amp; boundary handling</a:t>
            </a:r>
            <a:r>
              <a:rPr lang="zh-CN" altLang="en-US" sz="3555">
                <a:solidFill>
                  <a:schemeClr val="tx1"/>
                </a:solidFill>
              </a:rPr>
              <a:t>）</a:t>
            </a:r>
            <a:endParaRPr lang="zh-CN" altLang="en-US" sz="3555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792605"/>
            <a:ext cx="10515600" cy="4351338"/>
          </a:xfrm>
        </p:spPr>
        <p:txBody>
          <a:bodyPr/>
          <a:p>
            <a:r>
              <a:rPr lang="en-US" altLang="zh-CN"/>
              <a:t>FCN</a:t>
            </a:r>
            <a:endParaRPr lang="en-US" altLang="zh-CN"/>
          </a:p>
          <a:p>
            <a:r>
              <a:rPr lang="en-US" altLang="zh-CN"/>
              <a:t>pyramid pooling</a:t>
            </a:r>
            <a:endParaRPr lang="en-US" altLang="zh-CN"/>
          </a:p>
          <a:p>
            <a:r>
              <a:rPr lang="en-US" altLang="zh-CN"/>
              <a:t>Global pooling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attention mechanism(last convolutional features)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01570" y="4184650"/>
            <a:ext cx="0" cy="85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60220" y="5353050"/>
            <a:ext cx="5822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Transformer(sparse sampling strategy)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255" y="200660"/>
            <a:ext cx="12242800" cy="1325880"/>
          </a:xfrm>
        </p:spPr>
        <p:txBody>
          <a:bodyPr>
            <a:normAutofit/>
          </a:bodyPr>
          <a:p>
            <a:r>
              <a:rPr lang="en-US" altLang="zh-CN" sz="3555">
                <a:solidFill>
                  <a:schemeClr val="tx1"/>
                </a:solidFill>
              </a:rPr>
              <a:t>Related work</a:t>
            </a:r>
            <a:r>
              <a:rPr lang="zh-CN" altLang="en-US" sz="3555">
                <a:solidFill>
                  <a:schemeClr val="tx1"/>
                </a:solidFill>
              </a:rPr>
              <a:t>（</a:t>
            </a:r>
            <a:r>
              <a:rPr lang="en-US" altLang="zh-CN" sz="3555">
                <a:solidFill>
                  <a:schemeClr val="tx1"/>
                </a:solidFill>
              </a:rPr>
              <a:t>context modeling &amp;&amp; </a:t>
            </a:r>
            <a:r>
              <a:rPr lang="en-US" altLang="zh-CN" sz="3555">
                <a:solidFill>
                  <a:srgbClr val="FF0000"/>
                </a:solidFill>
              </a:rPr>
              <a:t>boundary handling</a:t>
            </a:r>
            <a:r>
              <a:rPr lang="zh-CN" altLang="en-US" sz="3555">
                <a:solidFill>
                  <a:schemeClr val="tx1"/>
                </a:solidFill>
              </a:rPr>
              <a:t>）</a:t>
            </a:r>
            <a:endParaRPr lang="zh-CN" altLang="en-US" sz="3555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792605"/>
            <a:ext cx="10515600" cy="4351338"/>
          </a:xfrm>
        </p:spPr>
        <p:txBody>
          <a:bodyPr/>
          <a:p>
            <a:r>
              <a:rPr lang="en-US" altLang="zh-CN"/>
              <a:t>localizing semantic boundaries</a:t>
            </a:r>
            <a:endParaRPr lang="en-US" altLang="zh-CN"/>
          </a:p>
          <a:p>
            <a:r>
              <a:rPr lang="en-US" altLang="zh-CN"/>
              <a:t>refining boundary segmentation results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0475" y="4596765"/>
            <a:ext cx="4261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 </a:t>
            </a:r>
            <a:r>
              <a:rPr lang="zh-CN" altLang="en-US" sz="2400"/>
              <a:t>没有考虑全局语义信息</a:t>
            </a:r>
            <a:endParaRPr lang="zh-CN" altLang="en-US" sz="2400"/>
          </a:p>
          <a:p>
            <a:r>
              <a:rPr lang="en-US" altLang="zh-CN" sz="2400"/>
              <a:t>2.  </a:t>
            </a:r>
            <a:r>
              <a:rPr lang="zh-CN" altLang="en-US" sz="2400"/>
              <a:t>大部分工作是</a:t>
            </a:r>
            <a:r>
              <a:rPr lang="en-US" altLang="zh-CN" sz="2400"/>
              <a:t>two-stage</a:t>
            </a:r>
            <a:r>
              <a:rPr lang="zh-CN" altLang="en-US" sz="2400"/>
              <a:t>的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379720" y="3001010"/>
            <a:ext cx="0" cy="12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765" y="0"/>
            <a:ext cx="10515600" cy="1325563"/>
          </a:xfrm>
        </p:spPr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pic>
        <p:nvPicPr>
          <p:cNvPr id="4" name="图片 3" descr="截屏2022-04-19 下午2.19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111885"/>
            <a:ext cx="10663555" cy="5490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6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Efficient Transformer for modeling contexts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2-04-19 下午2.51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1374140"/>
            <a:ext cx="5434330" cy="5255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4760" y="2557145"/>
            <a:ext cx="5626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输入像素序列过长会爆显存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对于任务本身而言也不需要输入全部像素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 MSA in transformer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794000"/>
            <a:ext cx="51308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075180"/>
            <a:ext cx="1689100" cy="46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2113280"/>
            <a:ext cx="1765300" cy="43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540" y="2119630"/>
            <a:ext cx="16764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2172" t="12857"/>
          <a:stretch>
            <a:fillRect/>
          </a:stretch>
        </p:blipFill>
        <p:spPr>
          <a:xfrm>
            <a:off x="5845175" y="3157855"/>
            <a:ext cx="2745740" cy="542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940" y="3223895"/>
            <a:ext cx="1574800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390" y="4064000"/>
            <a:ext cx="1295400" cy="431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790" y="4089400"/>
            <a:ext cx="1308100" cy="406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rcRect t="6538"/>
          <a:stretch>
            <a:fillRect/>
          </a:stretch>
        </p:blipFill>
        <p:spPr>
          <a:xfrm>
            <a:off x="5951220" y="4201160"/>
            <a:ext cx="2120900" cy="4629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3140" y="4201160"/>
            <a:ext cx="2133600" cy="406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390" y="5166995"/>
            <a:ext cx="4406900" cy="431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1220" y="5168265"/>
            <a:ext cx="1066800" cy="469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8020" y="5216525"/>
            <a:ext cx="1358900" cy="40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文字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Related work（context modeling &amp;&amp; boundary handling）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Dynamic learnable spatial branch</vt:lpstr>
      <vt:lpstr>PowerPoint 演示文稿</vt:lpstr>
      <vt:lpstr>Experiments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shuyan</dc:creator>
  <cp:lastModifiedBy>shuyan</cp:lastModifiedBy>
  <cp:revision>28</cp:revision>
  <dcterms:created xsi:type="dcterms:W3CDTF">2022-04-19T08:56:14Z</dcterms:created>
  <dcterms:modified xsi:type="dcterms:W3CDTF">2022-04-19T08:56:14Z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