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306" r:id="rId5"/>
    <p:sldId id="259" r:id="rId6"/>
    <p:sldId id="262" r:id="rId7"/>
    <p:sldId id="281" r:id="rId8"/>
    <p:sldId id="282" r:id="rId9"/>
    <p:sldId id="307" r:id="rId10"/>
    <p:sldId id="300" r:id="rId11"/>
    <p:sldId id="283" r:id="rId12"/>
    <p:sldId id="284" r:id="rId13"/>
    <p:sldId id="285" r:id="rId14"/>
    <p:sldId id="287" r:id="rId15"/>
    <p:sldId id="286" r:id="rId16"/>
    <p:sldId id="299" r:id="rId17"/>
    <p:sldId id="302" r:id="rId18"/>
    <p:sldId id="301" r:id="rId19"/>
    <p:sldId id="303" r:id="rId20"/>
    <p:sldId id="304" r:id="rId21"/>
    <p:sldId id="305" r:id="rId22"/>
    <p:sldId id="294" r:id="rId23"/>
    <p:sldId id="295" r:id="rId24"/>
    <p:sldId id="308" r:id="rId25"/>
    <p:sldId id="309" r:id="rId26"/>
    <p:sldId id="310" r:id="rId27"/>
    <p:sldId id="311" r:id="rId28"/>
    <p:sldId id="312" r:id="rId29"/>
    <p:sldId id="313" r:id="rId30"/>
    <p:sldId id="314"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7" autoAdjust="0"/>
    <p:restoredTop sz="94660"/>
  </p:normalViewPr>
  <p:slideViewPr>
    <p:cSldViewPr snapToGrid="0">
      <p:cViewPr varScale="1">
        <p:scale>
          <a:sx n="86" d="100"/>
          <a:sy n="86" d="100"/>
        </p:scale>
        <p:origin x="557"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7EE33B-4CA7-4311-9A53-4F55C2B0666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318B531-AE5E-4323-852D-207340A35C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6DA1A72-862A-4FCD-9DD3-54A74A1B68F1}"/>
              </a:ext>
            </a:extLst>
          </p:cNvPr>
          <p:cNvSpPr>
            <a:spLocks noGrp="1"/>
          </p:cNvSpPr>
          <p:nvPr>
            <p:ph type="dt" sz="half" idx="10"/>
          </p:nvPr>
        </p:nvSpPr>
        <p:spPr/>
        <p:txBody>
          <a:bodyPr/>
          <a:lstStyle/>
          <a:p>
            <a:fld id="{9A7F343A-82DC-47F6-8BA9-4E9682491501}" type="datetimeFigureOut">
              <a:rPr lang="zh-CN" altLang="en-US" smtClean="0"/>
              <a:pPr/>
              <a:t>2020/9/18</a:t>
            </a:fld>
            <a:endParaRPr lang="zh-CN" altLang="en-US"/>
          </a:p>
        </p:txBody>
      </p:sp>
      <p:sp>
        <p:nvSpPr>
          <p:cNvPr id="5" name="页脚占位符 4">
            <a:extLst>
              <a:ext uri="{FF2B5EF4-FFF2-40B4-BE49-F238E27FC236}">
                <a16:creationId xmlns:a16="http://schemas.microsoft.com/office/drawing/2014/main" id="{C01F0B02-510E-4029-8307-CD9DB73D55A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5036AFA-9058-47A7-940E-591792EDA3CD}"/>
              </a:ext>
            </a:extLst>
          </p:cNvPr>
          <p:cNvSpPr>
            <a:spLocks noGrp="1"/>
          </p:cNvSpPr>
          <p:nvPr>
            <p:ph type="sldNum" sz="quarter" idx="12"/>
          </p:nvPr>
        </p:nvSpPr>
        <p:spPr/>
        <p:txBody>
          <a:bodyPr/>
          <a:lstStyle/>
          <a:p>
            <a:fld id="{D0E20BA1-7520-4FA3-9FBA-6155DEC11779}" type="slidenum">
              <a:rPr lang="zh-CN" altLang="en-US" smtClean="0"/>
              <a:pPr/>
              <a:t>‹#›</a:t>
            </a:fld>
            <a:endParaRPr lang="zh-CN" altLang="en-US"/>
          </a:p>
        </p:txBody>
      </p:sp>
    </p:spTree>
    <p:extLst>
      <p:ext uri="{BB962C8B-B14F-4D97-AF65-F5344CB8AC3E}">
        <p14:creationId xmlns:p14="http://schemas.microsoft.com/office/powerpoint/2010/main" val="1405873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E7B7F5-A983-4021-9D19-356DC8171A0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BF2C7A2-CA55-4AE4-BC6F-985B334AACB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D3FE284-E5C1-49A8-B485-1D217D5DAD0A}"/>
              </a:ext>
            </a:extLst>
          </p:cNvPr>
          <p:cNvSpPr>
            <a:spLocks noGrp="1"/>
          </p:cNvSpPr>
          <p:nvPr>
            <p:ph type="dt" sz="half" idx="10"/>
          </p:nvPr>
        </p:nvSpPr>
        <p:spPr/>
        <p:txBody>
          <a:bodyPr/>
          <a:lstStyle/>
          <a:p>
            <a:fld id="{9A7F343A-82DC-47F6-8BA9-4E9682491501}" type="datetimeFigureOut">
              <a:rPr lang="zh-CN" altLang="en-US" smtClean="0"/>
              <a:pPr/>
              <a:t>2020/9/18</a:t>
            </a:fld>
            <a:endParaRPr lang="zh-CN" altLang="en-US"/>
          </a:p>
        </p:txBody>
      </p:sp>
      <p:sp>
        <p:nvSpPr>
          <p:cNvPr id="5" name="页脚占位符 4">
            <a:extLst>
              <a:ext uri="{FF2B5EF4-FFF2-40B4-BE49-F238E27FC236}">
                <a16:creationId xmlns:a16="http://schemas.microsoft.com/office/drawing/2014/main" id="{47887804-3480-43E3-BE4B-0A9C48A7F37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F0A05B0-D090-4EF9-9518-A2632A9F8250}"/>
              </a:ext>
            </a:extLst>
          </p:cNvPr>
          <p:cNvSpPr>
            <a:spLocks noGrp="1"/>
          </p:cNvSpPr>
          <p:nvPr>
            <p:ph type="sldNum" sz="quarter" idx="12"/>
          </p:nvPr>
        </p:nvSpPr>
        <p:spPr/>
        <p:txBody>
          <a:bodyPr/>
          <a:lstStyle/>
          <a:p>
            <a:fld id="{D0E20BA1-7520-4FA3-9FBA-6155DEC11779}" type="slidenum">
              <a:rPr lang="zh-CN" altLang="en-US" smtClean="0"/>
              <a:pPr/>
              <a:t>‹#›</a:t>
            </a:fld>
            <a:endParaRPr lang="zh-CN" altLang="en-US"/>
          </a:p>
        </p:txBody>
      </p:sp>
    </p:spTree>
    <p:extLst>
      <p:ext uri="{BB962C8B-B14F-4D97-AF65-F5344CB8AC3E}">
        <p14:creationId xmlns:p14="http://schemas.microsoft.com/office/powerpoint/2010/main" val="720421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786D561-9BD1-4DC3-B410-FE7B38713E7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10B79AE-FD94-4C0E-92BF-8E08703F519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72DB558-B18A-4B72-B62D-5380DC0159C2}"/>
              </a:ext>
            </a:extLst>
          </p:cNvPr>
          <p:cNvSpPr>
            <a:spLocks noGrp="1"/>
          </p:cNvSpPr>
          <p:nvPr>
            <p:ph type="dt" sz="half" idx="10"/>
          </p:nvPr>
        </p:nvSpPr>
        <p:spPr/>
        <p:txBody>
          <a:bodyPr/>
          <a:lstStyle/>
          <a:p>
            <a:fld id="{9A7F343A-82DC-47F6-8BA9-4E9682491501}" type="datetimeFigureOut">
              <a:rPr lang="zh-CN" altLang="en-US" smtClean="0"/>
              <a:pPr/>
              <a:t>2020/9/18</a:t>
            </a:fld>
            <a:endParaRPr lang="zh-CN" altLang="en-US"/>
          </a:p>
        </p:txBody>
      </p:sp>
      <p:sp>
        <p:nvSpPr>
          <p:cNvPr id="5" name="页脚占位符 4">
            <a:extLst>
              <a:ext uri="{FF2B5EF4-FFF2-40B4-BE49-F238E27FC236}">
                <a16:creationId xmlns:a16="http://schemas.microsoft.com/office/drawing/2014/main" id="{AA19DB0E-4AFE-40E1-B7AF-1A35FE78846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C6B8690-E580-4D09-B674-FFA6C53111CF}"/>
              </a:ext>
            </a:extLst>
          </p:cNvPr>
          <p:cNvSpPr>
            <a:spLocks noGrp="1"/>
          </p:cNvSpPr>
          <p:nvPr>
            <p:ph type="sldNum" sz="quarter" idx="12"/>
          </p:nvPr>
        </p:nvSpPr>
        <p:spPr/>
        <p:txBody>
          <a:bodyPr/>
          <a:lstStyle/>
          <a:p>
            <a:fld id="{D0E20BA1-7520-4FA3-9FBA-6155DEC11779}" type="slidenum">
              <a:rPr lang="zh-CN" altLang="en-US" smtClean="0"/>
              <a:pPr/>
              <a:t>‹#›</a:t>
            </a:fld>
            <a:endParaRPr lang="zh-CN" altLang="en-US"/>
          </a:p>
        </p:txBody>
      </p:sp>
    </p:spTree>
    <p:extLst>
      <p:ext uri="{BB962C8B-B14F-4D97-AF65-F5344CB8AC3E}">
        <p14:creationId xmlns:p14="http://schemas.microsoft.com/office/powerpoint/2010/main" val="13956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E5896D-D105-40F0-A796-602DF1D9AD7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15DE677-A902-46B7-97C0-082D0143612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9AF6B65-A679-478F-8E36-61BB38507752}"/>
              </a:ext>
            </a:extLst>
          </p:cNvPr>
          <p:cNvSpPr>
            <a:spLocks noGrp="1"/>
          </p:cNvSpPr>
          <p:nvPr>
            <p:ph type="dt" sz="half" idx="10"/>
          </p:nvPr>
        </p:nvSpPr>
        <p:spPr/>
        <p:txBody>
          <a:bodyPr/>
          <a:lstStyle/>
          <a:p>
            <a:fld id="{9A7F343A-82DC-47F6-8BA9-4E9682491501}" type="datetimeFigureOut">
              <a:rPr lang="zh-CN" altLang="en-US" smtClean="0"/>
              <a:pPr/>
              <a:t>2020/9/18</a:t>
            </a:fld>
            <a:endParaRPr lang="zh-CN" altLang="en-US"/>
          </a:p>
        </p:txBody>
      </p:sp>
      <p:sp>
        <p:nvSpPr>
          <p:cNvPr id="5" name="页脚占位符 4">
            <a:extLst>
              <a:ext uri="{FF2B5EF4-FFF2-40B4-BE49-F238E27FC236}">
                <a16:creationId xmlns:a16="http://schemas.microsoft.com/office/drawing/2014/main" id="{B45603BB-9C61-4169-843E-BC33EF01D8C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61D2540-CCFD-4364-8F0D-C7BA0CEF4E2E}"/>
              </a:ext>
            </a:extLst>
          </p:cNvPr>
          <p:cNvSpPr>
            <a:spLocks noGrp="1"/>
          </p:cNvSpPr>
          <p:nvPr>
            <p:ph type="sldNum" sz="quarter" idx="12"/>
          </p:nvPr>
        </p:nvSpPr>
        <p:spPr/>
        <p:txBody>
          <a:bodyPr/>
          <a:lstStyle/>
          <a:p>
            <a:fld id="{D0E20BA1-7520-4FA3-9FBA-6155DEC11779}" type="slidenum">
              <a:rPr lang="zh-CN" altLang="en-US" smtClean="0"/>
              <a:pPr/>
              <a:t>‹#›</a:t>
            </a:fld>
            <a:endParaRPr lang="zh-CN" altLang="en-US"/>
          </a:p>
        </p:txBody>
      </p:sp>
    </p:spTree>
    <p:extLst>
      <p:ext uri="{BB962C8B-B14F-4D97-AF65-F5344CB8AC3E}">
        <p14:creationId xmlns:p14="http://schemas.microsoft.com/office/powerpoint/2010/main" val="4051687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FFB02F-1D0B-4F47-BB64-766EEDB28B4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9530FE4-70AD-49E0-9988-9135C9EA27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20FCA54-F816-4734-BCEA-D9AAC73E4003}"/>
              </a:ext>
            </a:extLst>
          </p:cNvPr>
          <p:cNvSpPr>
            <a:spLocks noGrp="1"/>
          </p:cNvSpPr>
          <p:nvPr>
            <p:ph type="dt" sz="half" idx="10"/>
          </p:nvPr>
        </p:nvSpPr>
        <p:spPr/>
        <p:txBody>
          <a:bodyPr/>
          <a:lstStyle/>
          <a:p>
            <a:fld id="{9A7F343A-82DC-47F6-8BA9-4E9682491501}" type="datetimeFigureOut">
              <a:rPr lang="zh-CN" altLang="en-US" smtClean="0"/>
              <a:pPr/>
              <a:t>2020/9/18</a:t>
            </a:fld>
            <a:endParaRPr lang="zh-CN" altLang="en-US"/>
          </a:p>
        </p:txBody>
      </p:sp>
      <p:sp>
        <p:nvSpPr>
          <p:cNvPr id="5" name="页脚占位符 4">
            <a:extLst>
              <a:ext uri="{FF2B5EF4-FFF2-40B4-BE49-F238E27FC236}">
                <a16:creationId xmlns:a16="http://schemas.microsoft.com/office/drawing/2014/main" id="{A74EF4EB-F1BF-4CBF-8617-626D193AF9E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98EFC84-98C5-4186-AC84-062E742EDFA7}"/>
              </a:ext>
            </a:extLst>
          </p:cNvPr>
          <p:cNvSpPr>
            <a:spLocks noGrp="1"/>
          </p:cNvSpPr>
          <p:nvPr>
            <p:ph type="sldNum" sz="quarter" idx="12"/>
          </p:nvPr>
        </p:nvSpPr>
        <p:spPr/>
        <p:txBody>
          <a:bodyPr/>
          <a:lstStyle/>
          <a:p>
            <a:fld id="{D0E20BA1-7520-4FA3-9FBA-6155DEC11779}" type="slidenum">
              <a:rPr lang="zh-CN" altLang="en-US" smtClean="0"/>
              <a:pPr/>
              <a:t>‹#›</a:t>
            </a:fld>
            <a:endParaRPr lang="zh-CN" altLang="en-US"/>
          </a:p>
        </p:txBody>
      </p:sp>
    </p:spTree>
    <p:extLst>
      <p:ext uri="{BB962C8B-B14F-4D97-AF65-F5344CB8AC3E}">
        <p14:creationId xmlns:p14="http://schemas.microsoft.com/office/powerpoint/2010/main" val="3163764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159714-6A04-414E-A39C-32064DFD515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AD40CFC-2E88-4A91-8605-D8870CB561C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8AD26BB-C441-4ADF-8102-CB147982118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65017F9-F0B2-42CF-B839-31118567DD9E}"/>
              </a:ext>
            </a:extLst>
          </p:cNvPr>
          <p:cNvSpPr>
            <a:spLocks noGrp="1"/>
          </p:cNvSpPr>
          <p:nvPr>
            <p:ph type="dt" sz="half" idx="10"/>
          </p:nvPr>
        </p:nvSpPr>
        <p:spPr/>
        <p:txBody>
          <a:bodyPr/>
          <a:lstStyle/>
          <a:p>
            <a:fld id="{9A7F343A-82DC-47F6-8BA9-4E9682491501}" type="datetimeFigureOut">
              <a:rPr lang="zh-CN" altLang="en-US" smtClean="0"/>
              <a:pPr/>
              <a:t>2020/9/18</a:t>
            </a:fld>
            <a:endParaRPr lang="zh-CN" altLang="en-US"/>
          </a:p>
        </p:txBody>
      </p:sp>
      <p:sp>
        <p:nvSpPr>
          <p:cNvPr id="6" name="页脚占位符 5">
            <a:extLst>
              <a:ext uri="{FF2B5EF4-FFF2-40B4-BE49-F238E27FC236}">
                <a16:creationId xmlns:a16="http://schemas.microsoft.com/office/drawing/2014/main" id="{3FE4195A-F3FA-42AC-954E-92CC6C5B602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4181CEA-D4C3-4D1A-8841-B66DE04ADD4F}"/>
              </a:ext>
            </a:extLst>
          </p:cNvPr>
          <p:cNvSpPr>
            <a:spLocks noGrp="1"/>
          </p:cNvSpPr>
          <p:nvPr>
            <p:ph type="sldNum" sz="quarter" idx="12"/>
          </p:nvPr>
        </p:nvSpPr>
        <p:spPr/>
        <p:txBody>
          <a:bodyPr/>
          <a:lstStyle/>
          <a:p>
            <a:fld id="{D0E20BA1-7520-4FA3-9FBA-6155DEC11779}" type="slidenum">
              <a:rPr lang="zh-CN" altLang="en-US" smtClean="0"/>
              <a:pPr/>
              <a:t>‹#›</a:t>
            </a:fld>
            <a:endParaRPr lang="zh-CN" altLang="en-US"/>
          </a:p>
        </p:txBody>
      </p:sp>
    </p:spTree>
    <p:extLst>
      <p:ext uri="{BB962C8B-B14F-4D97-AF65-F5344CB8AC3E}">
        <p14:creationId xmlns:p14="http://schemas.microsoft.com/office/powerpoint/2010/main" val="3104283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6BC95C-2826-4A1B-841D-7F8AC5388AB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CE32FEA-AA06-43B1-BBE2-E9020FAFCC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14552DF-E8B7-40CE-A2A9-648E550B594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CF27E4D-6F4A-4465-9F94-31E0C7C27D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3DC034D-266A-42FA-9737-9955A902A66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684BF61-2D11-4A08-9D15-257E0C083588}"/>
              </a:ext>
            </a:extLst>
          </p:cNvPr>
          <p:cNvSpPr>
            <a:spLocks noGrp="1"/>
          </p:cNvSpPr>
          <p:nvPr>
            <p:ph type="dt" sz="half" idx="10"/>
          </p:nvPr>
        </p:nvSpPr>
        <p:spPr/>
        <p:txBody>
          <a:bodyPr/>
          <a:lstStyle/>
          <a:p>
            <a:fld id="{9A7F343A-82DC-47F6-8BA9-4E9682491501}" type="datetimeFigureOut">
              <a:rPr lang="zh-CN" altLang="en-US" smtClean="0"/>
              <a:pPr/>
              <a:t>2020/9/18</a:t>
            </a:fld>
            <a:endParaRPr lang="zh-CN" altLang="en-US"/>
          </a:p>
        </p:txBody>
      </p:sp>
      <p:sp>
        <p:nvSpPr>
          <p:cNvPr id="8" name="页脚占位符 7">
            <a:extLst>
              <a:ext uri="{FF2B5EF4-FFF2-40B4-BE49-F238E27FC236}">
                <a16:creationId xmlns:a16="http://schemas.microsoft.com/office/drawing/2014/main" id="{A67D4CD8-3D52-437F-B3DF-FD7A74340B5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99EA916-5B9A-43DA-A5A9-B30DD1A81600}"/>
              </a:ext>
            </a:extLst>
          </p:cNvPr>
          <p:cNvSpPr>
            <a:spLocks noGrp="1"/>
          </p:cNvSpPr>
          <p:nvPr>
            <p:ph type="sldNum" sz="quarter" idx="12"/>
          </p:nvPr>
        </p:nvSpPr>
        <p:spPr/>
        <p:txBody>
          <a:bodyPr/>
          <a:lstStyle/>
          <a:p>
            <a:fld id="{D0E20BA1-7520-4FA3-9FBA-6155DEC11779}" type="slidenum">
              <a:rPr lang="zh-CN" altLang="en-US" smtClean="0"/>
              <a:pPr/>
              <a:t>‹#›</a:t>
            </a:fld>
            <a:endParaRPr lang="zh-CN" altLang="en-US"/>
          </a:p>
        </p:txBody>
      </p:sp>
    </p:spTree>
    <p:extLst>
      <p:ext uri="{BB962C8B-B14F-4D97-AF65-F5344CB8AC3E}">
        <p14:creationId xmlns:p14="http://schemas.microsoft.com/office/powerpoint/2010/main" val="1436624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099BB2-E257-4ABA-B0C5-A1217C10D89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703E330-280F-4008-BBEF-407C95D4A79A}"/>
              </a:ext>
            </a:extLst>
          </p:cNvPr>
          <p:cNvSpPr>
            <a:spLocks noGrp="1"/>
          </p:cNvSpPr>
          <p:nvPr>
            <p:ph type="dt" sz="half" idx="10"/>
          </p:nvPr>
        </p:nvSpPr>
        <p:spPr/>
        <p:txBody>
          <a:bodyPr/>
          <a:lstStyle/>
          <a:p>
            <a:fld id="{9A7F343A-82DC-47F6-8BA9-4E9682491501}" type="datetimeFigureOut">
              <a:rPr lang="zh-CN" altLang="en-US" smtClean="0"/>
              <a:pPr/>
              <a:t>2020/9/18</a:t>
            </a:fld>
            <a:endParaRPr lang="zh-CN" altLang="en-US"/>
          </a:p>
        </p:txBody>
      </p:sp>
      <p:sp>
        <p:nvSpPr>
          <p:cNvPr id="4" name="页脚占位符 3">
            <a:extLst>
              <a:ext uri="{FF2B5EF4-FFF2-40B4-BE49-F238E27FC236}">
                <a16:creationId xmlns:a16="http://schemas.microsoft.com/office/drawing/2014/main" id="{5F751494-849F-4A93-B12E-A92A79FF9B5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12F72DE-AA49-433F-8D85-6585FF411A6E}"/>
              </a:ext>
            </a:extLst>
          </p:cNvPr>
          <p:cNvSpPr>
            <a:spLocks noGrp="1"/>
          </p:cNvSpPr>
          <p:nvPr>
            <p:ph type="sldNum" sz="quarter" idx="12"/>
          </p:nvPr>
        </p:nvSpPr>
        <p:spPr/>
        <p:txBody>
          <a:bodyPr/>
          <a:lstStyle/>
          <a:p>
            <a:fld id="{D0E20BA1-7520-4FA3-9FBA-6155DEC11779}" type="slidenum">
              <a:rPr lang="zh-CN" altLang="en-US" smtClean="0"/>
              <a:pPr/>
              <a:t>‹#›</a:t>
            </a:fld>
            <a:endParaRPr lang="zh-CN" altLang="en-US"/>
          </a:p>
        </p:txBody>
      </p:sp>
    </p:spTree>
    <p:extLst>
      <p:ext uri="{BB962C8B-B14F-4D97-AF65-F5344CB8AC3E}">
        <p14:creationId xmlns:p14="http://schemas.microsoft.com/office/powerpoint/2010/main" val="1076204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3572541-E3A1-4799-BC83-5876000215FB}"/>
              </a:ext>
            </a:extLst>
          </p:cNvPr>
          <p:cNvSpPr>
            <a:spLocks noGrp="1"/>
          </p:cNvSpPr>
          <p:nvPr>
            <p:ph type="dt" sz="half" idx="10"/>
          </p:nvPr>
        </p:nvSpPr>
        <p:spPr/>
        <p:txBody>
          <a:bodyPr/>
          <a:lstStyle/>
          <a:p>
            <a:fld id="{9A7F343A-82DC-47F6-8BA9-4E9682491501}" type="datetimeFigureOut">
              <a:rPr lang="zh-CN" altLang="en-US" smtClean="0"/>
              <a:pPr/>
              <a:t>2020/9/18</a:t>
            </a:fld>
            <a:endParaRPr lang="zh-CN" altLang="en-US"/>
          </a:p>
        </p:txBody>
      </p:sp>
      <p:sp>
        <p:nvSpPr>
          <p:cNvPr id="3" name="页脚占位符 2">
            <a:extLst>
              <a:ext uri="{FF2B5EF4-FFF2-40B4-BE49-F238E27FC236}">
                <a16:creationId xmlns:a16="http://schemas.microsoft.com/office/drawing/2014/main" id="{1952D20B-2118-49D1-B232-2D7EAA9F51C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BE947B6-D618-4C5F-8E94-9D0B2E0EFE57}"/>
              </a:ext>
            </a:extLst>
          </p:cNvPr>
          <p:cNvSpPr>
            <a:spLocks noGrp="1"/>
          </p:cNvSpPr>
          <p:nvPr>
            <p:ph type="sldNum" sz="quarter" idx="12"/>
          </p:nvPr>
        </p:nvSpPr>
        <p:spPr/>
        <p:txBody>
          <a:bodyPr/>
          <a:lstStyle/>
          <a:p>
            <a:fld id="{D0E20BA1-7520-4FA3-9FBA-6155DEC11779}" type="slidenum">
              <a:rPr lang="zh-CN" altLang="en-US" smtClean="0"/>
              <a:pPr/>
              <a:t>‹#›</a:t>
            </a:fld>
            <a:endParaRPr lang="zh-CN" altLang="en-US"/>
          </a:p>
        </p:txBody>
      </p:sp>
    </p:spTree>
    <p:extLst>
      <p:ext uri="{BB962C8B-B14F-4D97-AF65-F5344CB8AC3E}">
        <p14:creationId xmlns:p14="http://schemas.microsoft.com/office/powerpoint/2010/main" val="4037972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3B0E3D-313E-47B6-9852-6C03E8EAAC1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FD36E1F-BCBE-4B0A-A8F6-FFF30D7BD6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C276EE5-1EF9-46B4-902C-7FB9E43488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05D63EB-4F75-4780-8706-AE21A072D8CC}"/>
              </a:ext>
            </a:extLst>
          </p:cNvPr>
          <p:cNvSpPr>
            <a:spLocks noGrp="1"/>
          </p:cNvSpPr>
          <p:nvPr>
            <p:ph type="dt" sz="half" idx="10"/>
          </p:nvPr>
        </p:nvSpPr>
        <p:spPr/>
        <p:txBody>
          <a:bodyPr/>
          <a:lstStyle/>
          <a:p>
            <a:fld id="{9A7F343A-82DC-47F6-8BA9-4E9682491501}" type="datetimeFigureOut">
              <a:rPr lang="zh-CN" altLang="en-US" smtClean="0"/>
              <a:pPr/>
              <a:t>2020/9/18</a:t>
            </a:fld>
            <a:endParaRPr lang="zh-CN" altLang="en-US"/>
          </a:p>
        </p:txBody>
      </p:sp>
      <p:sp>
        <p:nvSpPr>
          <p:cNvPr id="6" name="页脚占位符 5">
            <a:extLst>
              <a:ext uri="{FF2B5EF4-FFF2-40B4-BE49-F238E27FC236}">
                <a16:creationId xmlns:a16="http://schemas.microsoft.com/office/drawing/2014/main" id="{99C70596-64D2-4A09-9A15-BFEF76AC1BC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E43E47B-2DDC-4941-B636-0270B4E0BABF}"/>
              </a:ext>
            </a:extLst>
          </p:cNvPr>
          <p:cNvSpPr>
            <a:spLocks noGrp="1"/>
          </p:cNvSpPr>
          <p:nvPr>
            <p:ph type="sldNum" sz="quarter" idx="12"/>
          </p:nvPr>
        </p:nvSpPr>
        <p:spPr/>
        <p:txBody>
          <a:bodyPr/>
          <a:lstStyle/>
          <a:p>
            <a:fld id="{D0E20BA1-7520-4FA3-9FBA-6155DEC11779}" type="slidenum">
              <a:rPr lang="zh-CN" altLang="en-US" smtClean="0"/>
              <a:pPr/>
              <a:t>‹#›</a:t>
            </a:fld>
            <a:endParaRPr lang="zh-CN" altLang="en-US"/>
          </a:p>
        </p:txBody>
      </p:sp>
    </p:spTree>
    <p:extLst>
      <p:ext uri="{BB962C8B-B14F-4D97-AF65-F5344CB8AC3E}">
        <p14:creationId xmlns:p14="http://schemas.microsoft.com/office/powerpoint/2010/main" val="1956922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2BE6C5-C586-491D-AAB0-4EFD7B7112B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2667BFB-8D2C-4165-A118-32508EEAAB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F6664B9-E55E-48D1-817D-329410AA62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656C723-5893-4C1D-BEAB-DA7C0EAEB135}"/>
              </a:ext>
            </a:extLst>
          </p:cNvPr>
          <p:cNvSpPr>
            <a:spLocks noGrp="1"/>
          </p:cNvSpPr>
          <p:nvPr>
            <p:ph type="dt" sz="half" idx="10"/>
          </p:nvPr>
        </p:nvSpPr>
        <p:spPr/>
        <p:txBody>
          <a:bodyPr/>
          <a:lstStyle/>
          <a:p>
            <a:fld id="{9A7F343A-82DC-47F6-8BA9-4E9682491501}" type="datetimeFigureOut">
              <a:rPr lang="zh-CN" altLang="en-US" smtClean="0"/>
              <a:pPr/>
              <a:t>2020/9/18</a:t>
            </a:fld>
            <a:endParaRPr lang="zh-CN" altLang="en-US"/>
          </a:p>
        </p:txBody>
      </p:sp>
      <p:sp>
        <p:nvSpPr>
          <p:cNvPr id="6" name="页脚占位符 5">
            <a:extLst>
              <a:ext uri="{FF2B5EF4-FFF2-40B4-BE49-F238E27FC236}">
                <a16:creationId xmlns:a16="http://schemas.microsoft.com/office/drawing/2014/main" id="{35148815-2B7A-436D-9A02-D6B8561D65A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18C40E-5237-4281-B594-7952CE1204B3}"/>
              </a:ext>
            </a:extLst>
          </p:cNvPr>
          <p:cNvSpPr>
            <a:spLocks noGrp="1"/>
          </p:cNvSpPr>
          <p:nvPr>
            <p:ph type="sldNum" sz="quarter" idx="12"/>
          </p:nvPr>
        </p:nvSpPr>
        <p:spPr/>
        <p:txBody>
          <a:bodyPr/>
          <a:lstStyle/>
          <a:p>
            <a:fld id="{D0E20BA1-7520-4FA3-9FBA-6155DEC11779}" type="slidenum">
              <a:rPr lang="zh-CN" altLang="en-US" smtClean="0"/>
              <a:pPr/>
              <a:t>‹#›</a:t>
            </a:fld>
            <a:endParaRPr lang="zh-CN" altLang="en-US"/>
          </a:p>
        </p:txBody>
      </p:sp>
    </p:spTree>
    <p:extLst>
      <p:ext uri="{BB962C8B-B14F-4D97-AF65-F5344CB8AC3E}">
        <p14:creationId xmlns:p14="http://schemas.microsoft.com/office/powerpoint/2010/main" val="2380420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14FBF17-B267-4E4E-9F39-D7DE5E5400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16D2824-4B3D-44C0-AE00-D8E52DDA31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73493EE-D69C-4F7F-B720-07BC446AFF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7F343A-82DC-47F6-8BA9-4E9682491501}" type="datetimeFigureOut">
              <a:rPr lang="zh-CN" altLang="en-US" smtClean="0"/>
              <a:pPr/>
              <a:t>2020/9/18</a:t>
            </a:fld>
            <a:endParaRPr lang="zh-CN" altLang="en-US"/>
          </a:p>
        </p:txBody>
      </p:sp>
      <p:sp>
        <p:nvSpPr>
          <p:cNvPr id="5" name="页脚占位符 4">
            <a:extLst>
              <a:ext uri="{FF2B5EF4-FFF2-40B4-BE49-F238E27FC236}">
                <a16:creationId xmlns:a16="http://schemas.microsoft.com/office/drawing/2014/main" id="{BB907516-309A-4791-9EB7-912123A5A8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3118619-1E90-4E92-856D-D33AB66139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E20BA1-7520-4FA3-9FBA-6155DEC11779}" type="slidenum">
              <a:rPr lang="zh-CN" altLang="en-US" smtClean="0"/>
              <a:pPr/>
              <a:t>‹#›</a:t>
            </a:fld>
            <a:endParaRPr lang="zh-CN" altLang="en-US"/>
          </a:p>
        </p:txBody>
      </p:sp>
    </p:spTree>
    <p:extLst>
      <p:ext uri="{BB962C8B-B14F-4D97-AF65-F5344CB8AC3E}">
        <p14:creationId xmlns:p14="http://schemas.microsoft.com/office/powerpoint/2010/main" val="243890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6DFD10-CB54-4C4D-9E10-2EC0A5C0D450}"/>
              </a:ext>
            </a:extLst>
          </p:cNvPr>
          <p:cNvSpPr>
            <a:spLocks noGrp="1"/>
          </p:cNvSpPr>
          <p:nvPr>
            <p:ph type="ctrTitle"/>
          </p:nvPr>
        </p:nvSpPr>
        <p:spPr>
          <a:xfrm>
            <a:off x="1524000" y="406400"/>
            <a:ext cx="9144000" cy="2387600"/>
          </a:xfrm>
        </p:spPr>
        <p:txBody>
          <a:bodyPr/>
          <a:lstStyle/>
          <a:p>
            <a:r>
              <a:rPr lang="zh-CN" altLang="en-US" dirty="0"/>
              <a:t>组会报告</a:t>
            </a:r>
          </a:p>
        </p:txBody>
      </p:sp>
      <p:sp>
        <p:nvSpPr>
          <p:cNvPr id="3" name="副标题 2">
            <a:extLst>
              <a:ext uri="{FF2B5EF4-FFF2-40B4-BE49-F238E27FC236}">
                <a16:creationId xmlns:a16="http://schemas.microsoft.com/office/drawing/2014/main" id="{D57EC07E-1FA5-444C-8A54-05BF8CC8C327}"/>
              </a:ext>
            </a:extLst>
          </p:cNvPr>
          <p:cNvSpPr>
            <a:spLocks noGrp="1"/>
          </p:cNvSpPr>
          <p:nvPr>
            <p:ph type="subTitle" idx="1"/>
          </p:nvPr>
        </p:nvSpPr>
        <p:spPr>
          <a:xfrm>
            <a:off x="4991622" y="3238783"/>
            <a:ext cx="2208756" cy="995014"/>
          </a:xfrm>
        </p:spPr>
        <p:txBody>
          <a:bodyPr/>
          <a:lstStyle/>
          <a:p>
            <a:r>
              <a:rPr lang="zh-CN" altLang="en-US" dirty="0"/>
              <a:t>杨宇轩</a:t>
            </a:r>
            <a:endParaRPr lang="en-US" altLang="zh-CN" dirty="0"/>
          </a:p>
          <a:p>
            <a:r>
              <a:rPr lang="en-US" altLang="zh-CN" dirty="0"/>
              <a:t>2020.9.18</a:t>
            </a:r>
            <a:endParaRPr lang="zh-CN" altLang="en-US" dirty="0"/>
          </a:p>
        </p:txBody>
      </p:sp>
    </p:spTree>
    <p:extLst>
      <p:ext uri="{BB962C8B-B14F-4D97-AF65-F5344CB8AC3E}">
        <p14:creationId xmlns:p14="http://schemas.microsoft.com/office/powerpoint/2010/main" val="2820143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61DF2DB2-46B6-4098-AC20-13F5E6D92C0E}"/>
              </a:ext>
            </a:extLst>
          </p:cNvPr>
          <p:cNvPicPr>
            <a:picLocks noChangeAspect="1"/>
          </p:cNvPicPr>
          <p:nvPr/>
        </p:nvPicPr>
        <p:blipFill>
          <a:blip r:embed="rId2"/>
          <a:stretch>
            <a:fillRect/>
          </a:stretch>
        </p:blipFill>
        <p:spPr>
          <a:xfrm>
            <a:off x="2804511" y="2372024"/>
            <a:ext cx="4428571" cy="1847619"/>
          </a:xfrm>
          <a:prstGeom prst="rect">
            <a:avLst/>
          </a:prstGeom>
        </p:spPr>
      </p:pic>
      <p:sp>
        <p:nvSpPr>
          <p:cNvPr id="10" name="文本框 9">
            <a:extLst>
              <a:ext uri="{FF2B5EF4-FFF2-40B4-BE49-F238E27FC236}">
                <a16:creationId xmlns:a16="http://schemas.microsoft.com/office/drawing/2014/main" id="{E753BF46-DD29-492A-905D-8618568F05E9}"/>
              </a:ext>
            </a:extLst>
          </p:cNvPr>
          <p:cNvSpPr txBox="1"/>
          <p:nvPr/>
        </p:nvSpPr>
        <p:spPr>
          <a:xfrm>
            <a:off x="1198486" y="1659383"/>
            <a:ext cx="8487052" cy="646331"/>
          </a:xfrm>
          <a:prstGeom prst="rect">
            <a:avLst/>
          </a:prstGeom>
          <a:noFill/>
        </p:spPr>
        <p:txBody>
          <a:bodyPr wrap="square">
            <a:spAutoFit/>
          </a:bodyPr>
          <a:lstStyle/>
          <a:p>
            <a:r>
              <a:rPr lang="zh-CN" altLang="en-US" dirty="0"/>
              <a:t>微磁学模拟计算是利用数值方法求解含有时间和空间变量的物理方程，从而，分析磁矩在空间的分布和时间的演化行为。</a:t>
            </a:r>
          </a:p>
        </p:txBody>
      </p:sp>
      <p:sp>
        <p:nvSpPr>
          <p:cNvPr id="11" name="文本框 10">
            <a:extLst>
              <a:ext uri="{FF2B5EF4-FFF2-40B4-BE49-F238E27FC236}">
                <a16:creationId xmlns:a16="http://schemas.microsoft.com/office/drawing/2014/main" id="{7BE5FA5C-06BB-4A52-9C0F-F128ABB86591}"/>
              </a:ext>
            </a:extLst>
          </p:cNvPr>
          <p:cNvSpPr txBox="1"/>
          <p:nvPr/>
        </p:nvSpPr>
        <p:spPr>
          <a:xfrm>
            <a:off x="1438183" y="4058702"/>
            <a:ext cx="8247355" cy="1477328"/>
          </a:xfrm>
          <a:prstGeom prst="rect">
            <a:avLst/>
          </a:prstGeom>
          <a:noFill/>
        </p:spPr>
        <p:txBody>
          <a:bodyPr wrap="square" rtlCol="0">
            <a:spAutoFit/>
          </a:bodyPr>
          <a:lstStyle/>
          <a:p>
            <a:r>
              <a:rPr lang="zh-CN" altLang="en-US" dirty="0"/>
              <a:t>如上图所示，用矩阵形式表示离散化后的矩形系统。在每个矩阵单元中，设置有磁性材料性质的相关量，例如：饱和磁化强度和磁晶各向异性常数等参数。将每个矩阵看作一个磁矩，该区域内磁矩的变化可以通过求解</a:t>
            </a:r>
            <a:r>
              <a:rPr lang="en-US" altLang="zh-CN" dirty="0"/>
              <a:t>LLG</a:t>
            </a:r>
            <a:r>
              <a:rPr lang="zh-CN" altLang="en-US" dirty="0"/>
              <a:t>方程获得。同时，由将网格之间存在相互关联，计算系统总能量，并满足最小化原则变化趋势。在计算过程中，两种计算同步执行，其计算结果可以互相辅助。</a:t>
            </a:r>
          </a:p>
        </p:txBody>
      </p:sp>
      <p:sp>
        <p:nvSpPr>
          <p:cNvPr id="12" name="文本框 11">
            <a:extLst>
              <a:ext uri="{FF2B5EF4-FFF2-40B4-BE49-F238E27FC236}">
                <a16:creationId xmlns:a16="http://schemas.microsoft.com/office/drawing/2014/main" id="{5A6D5C00-10F1-465B-94C6-5C9135907F00}"/>
              </a:ext>
            </a:extLst>
          </p:cNvPr>
          <p:cNvSpPr txBox="1"/>
          <p:nvPr/>
        </p:nvSpPr>
        <p:spPr>
          <a:xfrm>
            <a:off x="1065320" y="1334324"/>
            <a:ext cx="4412202" cy="369332"/>
          </a:xfrm>
          <a:prstGeom prst="rect">
            <a:avLst/>
          </a:prstGeom>
          <a:noFill/>
        </p:spPr>
        <p:txBody>
          <a:bodyPr wrap="square" rtlCol="0">
            <a:spAutoFit/>
          </a:bodyPr>
          <a:lstStyle/>
          <a:p>
            <a:r>
              <a:rPr lang="en-US" altLang="zh-CN" dirty="0"/>
              <a:t>1.</a:t>
            </a:r>
            <a:r>
              <a:rPr lang="zh-CN" altLang="en-US" dirty="0"/>
              <a:t>磁性系统的微磁学模拟</a:t>
            </a:r>
          </a:p>
        </p:txBody>
      </p:sp>
    </p:spTree>
    <p:extLst>
      <p:ext uri="{BB962C8B-B14F-4D97-AF65-F5344CB8AC3E}">
        <p14:creationId xmlns:p14="http://schemas.microsoft.com/office/powerpoint/2010/main" val="4083822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966C4AF3-A1A6-437B-B706-930F6A408BE4}"/>
              </a:ext>
            </a:extLst>
          </p:cNvPr>
          <p:cNvSpPr/>
          <p:nvPr/>
        </p:nvSpPr>
        <p:spPr>
          <a:xfrm>
            <a:off x="1216007" y="2510770"/>
            <a:ext cx="9023367" cy="369332"/>
          </a:xfrm>
          <a:prstGeom prst="rect">
            <a:avLst/>
          </a:prstGeom>
        </p:spPr>
        <p:txBody>
          <a:bodyPr wrap="square">
            <a:spAutoFit/>
          </a:bodyPr>
          <a:lstStyle/>
          <a:p>
            <a:r>
              <a:rPr lang="zh-CN" altLang="en-US" dirty="0"/>
              <a:t>磁性系统的哈密顿量包含四个基本能量</a:t>
            </a:r>
            <a:r>
              <a:rPr lang="en-US" altLang="zh-CN" dirty="0"/>
              <a:t>:</a:t>
            </a:r>
            <a:r>
              <a:rPr lang="zh-CN" altLang="en-US" dirty="0"/>
              <a:t>交换作用能，磁晶各向异性能，塞曼能和退磁能</a:t>
            </a:r>
          </a:p>
        </p:txBody>
      </p:sp>
      <p:pic>
        <p:nvPicPr>
          <p:cNvPr id="10" name="图片 9">
            <a:extLst>
              <a:ext uri="{FF2B5EF4-FFF2-40B4-BE49-F238E27FC236}">
                <a16:creationId xmlns:a16="http://schemas.microsoft.com/office/drawing/2014/main" id="{2FB8F841-F323-4776-93E7-719CA27F11DA}"/>
              </a:ext>
            </a:extLst>
          </p:cNvPr>
          <p:cNvPicPr>
            <a:picLocks noChangeAspect="1"/>
          </p:cNvPicPr>
          <p:nvPr/>
        </p:nvPicPr>
        <p:blipFill>
          <a:blip r:embed="rId2"/>
          <a:stretch>
            <a:fillRect/>
          </a:stretch>
        </p:blipFill>
        <p:spPr>
          <a:xfrm>
            <a:off x="1557580" y="1617195"/>
            <a:ext cx="5616512" cy="676190"/>
          </a:xfrm>
          <a:prstGeom prst="rect">
            <a:avLst/>
          </a:prstGeom>
        </p:spPr>
      </p:pic>
      <p:pic>
        <p:nvPicPr>
          <p:cNvPr id="12" name="图片 11">
            <a:extLst>
              <a:ext uri="{FF2B5EF4-FFF2-40B4-BE49-F238E27FC236}">
                <a16:creationId xmlns:a16="http://schemas.microsoft.com/office/drawing/2014/main" id="{0517F8EA-F5AE-400E-9D10-A2EF5C1A7BB6}"/>
              </a:ext>
            </a:extLst>
          </p:cNvPr>
          <p:cNvPicPr>
            <a:picLocks noChangeAspect="1"/>
          </p:cNvPicPr>
          <p:nvPr/>
        </p:nvPicPr>
        <p:blipFill>
          <a:blip r:embed="rId3"/>
          <a:stretch>
            <a:fillRect/>
          </a:stretch>
        </p:blipFill>
        <p:spPr>
          <a:xfrm>
            <a:off x="6846703" y="1584048"/>
            <a:ext cx="2857330" cy="709337"/>
          </a:xfrm>
          <a:prstGeom prst="rect">
            <a:avLst/>
          </a:prstGeom>
        </p:spPr>
      </p:pic>
      <p:sp>
        <p:nvSpPr>
          <p:cNvPr id="13" name="矩形 12">
            <a:extLst>
              <a:ext uri="{FF2B5EF4-FFF2-40B4-BE49-F238E27FC236}">
                <a16:creationId xmlns:a16="http://schemas.microsoft.com/office/drawing/2014/main" id="{817BE03E-FBA4-45A6-844C-7E10563609C5}"/>
              </a:ext>
            </a:extLst>
          </p:cNvPr>
          <p:cNvSpPr/>
          <p:nvPr/>
        </p:nvSpPr>
        <p:spPr>
          <a:xfrm>
            <a:off x="1216007" y="2942758"/>
            <a:ext cx="8681794" cy="1477328"/>
          </a:xfrm>
          <a:prstGeom prst="rect">
            <a:avLst/>
          </a:prstGeom>
        </p:spPr>
        <p:txBody>
          <a:bodyPr wrap="square">
            <a:spAutoFit/>
          </a:bodyPr>
          <a:lstStyle/>
          <a:p>
            <a:r>
              <a:rPr lang="zh-CN" altLang="en-US" dirty="0"/>
              <a:t>第一项为交换相互作用项：交换相互作用的起源在于电子间的库伦相互作用和对称性</a:t>
            </a:r>
          </a:p>
          <a:p>
            <a:r>
              <a:rPr lang="zh-CN" altLang="en-US" dirty="0"/>
              <a:t>假设。由海森堡交换模型可以给出。所以当 </a:t>
            </a:r>
            <a:r>
              <a:rPr lang="en-US" altLang="zh-CN" dirty="0"/>
              <a:t>J&gt;0  </a:t>
            </a:r>
            <a:r>
              <a:rPr lang="zh-CN" altLang="en-US" dirty="0"/>
              <a:t>时，若要使得系统的能量最低， 则两自旋方向必须保持一致，自旋取向一致，系统就表现为铁磁系统；当 </a:t>
            </a:r>
            <a:r>
              <a:rPr lang="en-US" altLang="zh-CN" dirty="0"/>
              <a:t>J&lt;0 </a:t>
            </a:r>
            <a:r>
              <a:rPr lang="zh-CN" altLang="en-US" dirty="0"/>
              <a:t>时，若要使得系统能量最低，从表达式就可以看出，必须保持两自旋的取向相反，这是才能取到最小值，取向相反的体系表现为反铁磁性</a:t>
            </a:r>
          </a:p>
        </p:txBody>
      </p:sp>
    </p:spTree>
    <p:extLst>
      <p:ext uri="{BB962C8B-B14F-4D97-AF65-F5344CB8AC3E}">
        <p14:creationId xmlns:p14="http://schemas.microsoft.com/office/powerpoint/2010/main" val="2589249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DB041F4-C027-40C9-902E-0BEDBAEF0482}"/>
              </a:ext>
            </a:extLst>
          </p:cNvPr>
          <p:cNvPicPr>
            <a:picLocks noChangeAspect="1"/>
          </p:cNvPicPr>
          <p:nvPr/>
        </p:nvPicPr>
        <p:blipFill>
          <a:blip r:embed="rId2"/>
          <a:stretch>
            <a:fillRect/>
          </a:stretch>
        </p:blipFill>
        <p:spPr>
          <a:xfrm>
            <a:off x="1457820" y="962077"/>
            <a:ext cx="7923809" cy="838095"/>
          </a:xfrm>
          <a:prstGeom prst="rect">
            <a:avLst/>
          </a:prstGeom>
        </p:spPr>
      </p:pic>
      <p:sp>
        <p:nvSpPr>
          <p:cNvPr id="5" name="矩形 4">
            <a:extLst>
              <a:ext uri="{FF2B5EF4-FFF2-40B4-BE49-F238E27FC236}">
                <a16:creationId xmlns:a16="http://schemas.microsoft.com/office/drawing/2014/main" id="{294E4069-5BCD-4BA5-A1B1-EA6A87274742}"/>
              </a:ext>
            </a:extLst>
          </p:cNvPr>
          <p:cNvSpPr/>
          <p:nvPr/>
        </p:nvSpPr>
        <p:spPr>
          <a:xfrm>
            <a:off x="1000124" y="1800172"/>
            <a:ext cx="8715375" cy="1200329"/>
          </a:xfrm>
          <a:prstGeom prst="rect">
            <a:avLst/>
          </a:prstGeom>
        </p:spPr>
        <p:txBody>
          <a:bodyPr wrap="square">
            <a:spAutoFit/>
          </a:bodyPr>
          <a:lstStyle/>
          <a:p>
            <a:r>
              <a:rPr lang="zh-CN" altLang="en-US" dirty="0"/>
              <a:t>第二项为磁晶各向异性项，这里给出的是最简单的单轴各向异性情况下能量的表达形式，当 </a:t>
            </a:r>
            <a:r>
              <a:rPr lang="en-US" altLang="zh-CN" dirty="0"/>
              <a:t>D&gt;0 </a:t>
            </a:r>
            <a:r>
              <a:rPr lang="zh-CN" altLang="en-US" dirty="0"/>
              <a:t>时，整个方程可以取到最小值，所以此时</a:t>
            </a:r>
            <a:r>
              <a:rPr lang="en-US" altLang="zh-CN" dirty="0"/>
              <a:t>α</a:t>
            </a:r>
            <a:r>
              <a:rPr lang="zh-CN" altLang="en-US" dirty="0"/>
              <a:t>轴方向为易磁化方向，也就是所说 的易轴；当 </a:t>
            </a:r>
            <a:r>
              <a:rPr lang="en-US" altLang="zh-CN" dirty="0"/>
              <a:t> D&lt;0 </a:t>
            </a:r>
            <a:r>
              <a:rPr lang="zh-CN" altLang="en-US" dirty="0"/>
              <a:t>时，整个方程始终是为正值的情况，系统为了保持能量最低的状态，磁化 方向就不能选择在</a:t>
            </a:r>
            <a:r>
              <a:rPr lang="en-US" altLang="zh-CN" dirty="0"/>
              <a:t>α</a:t>
            </a:r>
            <a:r>
              <a:rPr lang="zh-CN" altLang="en-US" dirty="0"/>
              <a:t>轴方向，此时</a:t>
            </a:r>
            <a:r>
              <a:rPr lang="en-US" altLang="zh-CN" dirty="0"/>
              <a:t>α</a:t>
            </a:r>
            <a:r>
              <a:rPr lang="zh-CN" altLang="en-US" dirty="0"/>
              <a:t>方向为难轴。 </a:t>
            </a:r>
          </a:p>
        </p:txBody>
      </p:sp>
      <p:sp>
        <p:nvSpPr>
          <p:cNvPr id="6" name="矩形 5">
            <a:extLst>
              <a:ext uri="{FF2B5EF4-FFF2-40B4-BE49-F238E27FC236}">
                <a16:creationId xmlns:a16="http://schemas.microsoft.com/office/drawing/2014/main" id="{020AEEFB-D56D-4DFA-9E54-A4315EF14A64}"/>
              </a:ext>
            </a:extLst>
          </p:cNvPr>
          <p:cNvSpPr/>
          <p:nvPr/>
        </p:nvSpPr>
        <p:spPr>
          <a:xfrm>
            <a:off x="1000124" y="3000501"/>
            <a:ext cx="8791576" cy="646331"/>
          </a:xfrm>
          <a:prstGeom prst="rect">
            <a:avLst/>
          </a:prstGeom>
        </p:spPr>
        <p:txBody>
          <a:bodyPr wrap="square">
            <a:spAutoFit/>
          </a:bodyPr>
          <a:lstStyle/>
          <a:p>
            <a:r>
              <a:rPr lang="zh-CN" altLang="en-US" dirty="0"/>
              <a:t>第三项为塞曼能，也称为外磁场能，是由外加磁场引起的能量。只有当磁矩矢量</a:t>
            </a:r>
          </a:p>
          <a:p>
            <a:r>
              <a:rPr lang="en-US" altLang="zh-CN" dirty="0"/>
              <a:t>S</a:t>
            </a:r>
            <a:r>
              <a:rPr lang="en-US" altLang="zh-CN" baseline="-25000" dirty="0"/>
              <a:t>i</a:t>
            </a:r>
            <a:r>
              <a:rPr lang="zh-CN" altLang="en-US" dirty="0"/>
              <a:t>与外磁场</a:t>
            </a:r>
            <a:r>
              <a:rPr lang="en-US" altLang="zh-CN" dirty="0"/>
              <a:t>h</a:t>
            </a:r>
            <a:r>
              <a:rPr lang="zh-CN" altLang="en-US" dirty="0"/>
              <a:t>平行时，体系的塞曼能才最小。</a:t>
            </a:r>
          </a:p>
        </p:txBody>
      </p:sp>
      <p:sp>
        <p:nvSpPr>
          <p:cNvPr id="8" name="矩形 7">
            <a:extLst>
              <a:ext uri="{FF2B5EF4-FFF2-40B4-BE49-F238E27FC236}">
                <a16:creationId xmlns:a16="http://schemas.microsoft.com/office/drawing/2014/main" id="{6D004FD4-BF30-406E-A8B1-DDA54AF1669C}"/>
              </a:ext>
            </a:extLst>
          </p:cNvPr>
          <p:cNvSpPr/>
          <p:nvPr/>
        </p:nvSpPr>
        <p:spPr>
          <a:xfrm>
            <a:off x="1000124" y="3646832"/>
            <a:ext cx="8715374" cy="1477328"/>
          </a:xfrm>
          <a:prstGeom prst="rect">
            <a:avLst/>
          </a:prstGeom>
        </p:spPr>
        <p:txBody>
          <a:bodyPr wrap="square">
            <a:spAutoFit/>
          </a:bodyPr>
          <a:lstStyle/>
          <a:p>
            <a:r>
              <a:rPr lang="zh-CN" altLang="en-US" dirty="0"/>
              <a:t>第四项为磁耦极相互作用项，材料的磁化状态，即和它的磁化率有关，也和其本身的</a:t>
            </a:r>
          </a:p>
          <a:p>
            <a:r>
              <a:rPr lang="zh-CN" altLang="en-US" dirty="0"/>
              <a:t>样品形状有关。当一个有限大小的样品被磁化时，它两端出现的自由磁极将产生一个与磁化强度方向相反的磁场，称之为退磁场。材料的磁化强度与退磁场相互作用产生的能量称为退磁能，其本质是偶极与偶极之间的相互作用，所以也称为磁偶极相互作用能</a:t>
            </a:r>
          </a:p>
        </p:txBody>
      </p:sp>
    </p:spTree>
    <p:extLst>
      <p:ext uri="{BB962C8B-B14F-4D97-AF65-F5344CB8AC3E}">
        <p14:creationId xmlns:p14="http://schemas.microsoft.com/office/powerpoint/2010/main" val="1782620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34E7797-766F-422D-A63B-5D45686F7872}"/>
              </a:ext>
            </a:extLst>
          </p:cNvPr>
          <p:cNvSpPr txBox="1"/>
          <p:nvPr/>
        </p:nvSpPr>
        <p:spPr>
          <a:xfrm>
            <a:off x="1028700" y="1152525"/>
            <a:ext cx="9001125" cy="923330"/>
          </a:xfrm>
          <a:prstGeom prst="rect">
            <a:avLst/>
          </a:prstGeom>
          <a:noFill/>
        </p:spPr>
        <p:txBody>
          <a:bodyPr wrap="square" rtlCol="0">
            <a:spAutoFit/>
          </a:bodyPr>
          <a:lstStyle/>
          <a:p>
            <a:r>
              <a:rPr lang="zh-CN" altLang="en-US" dirty="0"/>
              <a:t>我们把系统分为许多格点，每个格点自旋都会受到来自其它格点自旋的作用，如交换</a:t>
            </a:r>
          </a:p>
          <a:p>
            <a:r>
              <a:rPr lang="zh-CN" altLang="en-US" dirty="0"/>
              <a:t>相互作用、磁耦极相互作用等而这些作用可以等效地归结为一个有效磁场作用到该格点上。</a:t>
            </a:r>
          </a:p>
        </p:txBody>
      </p:sp>
      <p:sp>
        <p:nvSpPr>
          <p:cNvPr id="5" name="矩形 4">
            <a:extLst>
              <a:ext uri="{FF2B5EF4-FFF2-40B4-BE49-F238E27FC236}">
                <a16:creationId xmlns:a16="http://schemas.microsoft.com/office/drawing/2014/main" id="{4F40C965-2DA6-4028-B248-781C9CFF4372}"/>
              </a:ext>
            </a:extLst>
          </p:cNvPr>
          <p:cNvSpPr/>
          <p:nvPr/>
        </p:nvSpPr>
        <p:spPr>
          <a:xfrm>
            <a:off x="1028700" y="2984838"/>
            <a:ext cx="9324975" cy="923330"/>
          </a:xfrm>
          <a:prstGeom prst="rect">
            <a:avLst/>
          </a:prstGeom>
        </p:spPr>
        <p:txBody>
          <a:bodyPr wrap="square">
            <a:spAutoFit/>
          </a:bodyPr>
          <a:lstStyle/>
          <a:p>
            <a:r>
              <a:rPr lang="zh-CN" altLang="en-US" dirty="0"/>
              <a:t>由上式可以看出每个格点的自旋矢量都会相互影响。假设每个格点都受到有效场 </a:t>
            </a:r>
            <a:r>
              <a:rPr lang="en-US" altLang="zh-CN" dirty="0" err="1"/>
              <a:t>H</a:t>
            </a:r>
            <a:r>
              <a:rPr lang="en-US" altLang="zh-CN" baseline="-25000" dirty="0" err="1"/>
              <a:t>eff</a:t>
            </a:r>
            <a:r>
              <a:rPr lang="zh-CN" altLang="en-US" dirty="0"/>
              <a:t>的作用，则有效磁场 </a:t>
            </a:r>
            <a:r>
              <a:rPr lang="en-US" altLang="zh-CN" dirty="0" err="1"/>
              <a:t>H</a:t>
            </a:r>
            <a:r>
              <a:rPr lang="en-US" altLang="zh-CN" baseline="-25000" dirty="0" err="1"/>
              <a:t>eff</a:t>
            </a:r>
            <a:r>
              <a:rPr lang="en-US" altLang="zh-CN" dirty="0"/>
              <a:t> </a:t>
            </a:r>
            <a:r>
              <a:rPr lang="zh-CN" altLang="en-US" dirty="0"/>
              <a:t>作用到 </a:t>
            </a:r>
            <a:r>
              <a:rPr lang="en-US" altLang="zh-CN" dirty="0"/>
              <a:t> S</a:t>
            </a:r>
            <a:r>
              <a:rPr lang="en-US" altLang="zh-CN" baseline="-25000" dirty="0"/>
              <a:t>i</a:t>
            </a:r>
            <a:r>
              <a:rPr lang="en-US" altLang="zh-CN" dirty="0"/>
              <a:t> </a:t>
            </a:r>
            <a:r>
              <a:rPr lang="zh-CN" altLang="en-US" dirty="0"/>
              <a:t>上的力矩              ，其中 </a:t>
            </a:r>
            <a:r>
              <a:rPr lang="en-US" altLang="zh-CN" dirty="0"/>
              <a:t>     </a:t>
            </a:r>
            <a:r>
              <a:rPr lang="zh-CN" altLang="en-US" dirty="0"/>
              <a:t>是自旋回磁比，运算的时候可以取值为一。那么自选角动量随时间变化可以写成</a:t>
            </a:r>
          </a:p>
        </p:txBody>
      </p:sp>
      <p:pic>
        <p:nvPicPr>
          <p:cNvPr id="6" name="图片 5">
            <a:extLst>
              <a:ext uri="{FF2B5EF4-FFF2-40B4-BE49-F238E27FC236}">
                <a16:creationId xmlns:a16="http://schemas.microsoft.com/office/drawing/2014/main" id="{0F2945E8-F91D-4D7B-AD18-B37F12DB8868}"/>
              </a:ext>
            </a:extLst>
          </p:cNvPr>
          <p:cNvPicPr>
            <a:picLocks noChangeAspect="1"/>
          </p:cNvPicPr>
          <p:nvPr/>
        </p:nvPicPr>
        <p:blipFill>
          <a:blip r:embed="rId2"/>
          <a:stretch>
            <a:fillRect/>
          </a:stretch>
        </p:blipFill>
        <p:spPr>
          <a:xfrm>
            <a:off x="1567357" y="2146743"/>
            <a:ext cx="7923809" cy="838095"/>
          </a:xfrm>
          <a:prstGeom prst="rect">
            <a:avLst/>
          </a:prstGeom>
        </p:spPr>
      </p:pic>
      <p:pic>
        <p:nvPicPr>
          <p:cNvPr id="7" name="图片 6">
            <a:extLst>
              <a:ext uri="{FF2B5EF4-FFF2-40B4-BE49-F238E27FC236}">
                <a16:creationId xmlns:a16="http://schemas.microsoft.com/office/drawing/2014/main" id="{6341CAE8-9CAC-464C-8EC8-1B6DCD818CBF}"/>
              </a:ext>
            </a:extLst>
          </p:cNvPr>
          <p:cNvPicPr>
            <a:picLocks noChangeAspect="1"/>
          </p:cNvPicPr>
          <p:nvPr/>
        </p:nvPicPr>
        <p:blipFill>
          <a:blip r:embed="rId3"/>
          <a:stretch>
            <a:fillRect/>
          </a:stretch>
        </p:blipFill>
        <p:spPr>
          <a:xfrm>
            <a:off x="4708568" y="3262704"/>
            <a:ext cx="771429" cy="323810"/>
          </a:xfrm>
          <a:prstGeom prst="rect">
            <a:avLst/>
          </a:prstGeom>
        </p:spPr>
      </p:pic>
      <p:pic>
        <p:nvPicPr>
          <p:cNvPr id="8" name="图片 7">
            <a:extLst>
              <a:ext uri="{FF2B5EF4-FFF2-40B4-BE49-F238E27FC236}">
                <a16:creationId xmlns:a16="http://schemas.microsoft.com/office/drawing/2014/main" id="{F46EDD54-D836-4B0C-A35C-C646C1E026F0}"/>
              </a:ext>
            </a:extLst>
          </p:cNvPr>
          <p:cNvPicPr>
            <a:picLocks noChangeAspect="1"/>
          </p:cNvPicPr>
          <p:nvPr/>
        </p:nvPicPr>
        <p:blipFill>
          <a:blip r:embed="rId4"/>
          <a:stretch>
            <a:fillRect/>
          </a:stretch>
        </p:blipFill>
        <p:spPr>
          <a:xfrm>
            <a:off x="6211199" y="3279728"/>
            <a:ext cx="292979" cy="306931"/>
          </a:xfrm>
          <a:prstGeom prst="rect">
            <a:avLst/>
          </a:prstGeom>
        </p:spPr>
      </p:pic>
      <p:pic>
        <p:nvPicPr>
          <p:cNvPr id="9" name="图片 8">
            <a:extLst>
              <a:ext uri="{FF2B5EF4-FFF2-40B4-BE49-F238E27FC236}">
                <a16:creationId xmlns:a16="http://schemas.microsoft.com/office/drawing/2014/main" id="{DACE7B5B-547C-468A-9A3D-87B4F139A534}"/>
              </a:ext>
            </a:extLst>
          </p:cNvPr>
          <p:cNvPicPr>
            <a:picLocks noChangeAspect="1"/>
          </p:cNvPicPr>
          <p:nvPr/>
        </p:nvPicPr>
        <p:blipFill>
          <a:blip r:embed="rId5"/>
          <a:stretch>
            <a:fillRect/>
          </a:stretch>
        </p:blipFill>
        <p:spPr>
          <a:xfrm>
            <a:off x="4072116" y="3893821"/>
            <a:ext cx="1819321" cy="727729"/>
          </a:xfrm>
          <a:prstGeom prst="rect">
            <a:avLst/>
          </a:prstGeom>
        </p:spPr>
      </p:pic>
      <p:sp>
        <p:nvSpPr>
          <p:cNvPr id="10" name="文本框 9">
            <a:extLst>
              <a:ext uri="{FF2B5EF4-FFF2-40B4-BE49-F238E27FC236}">
                <a16:creationId xmlns:a16="http://schemas.microsoft.com/office/drawing/2014/main" id="{64FFB7AC-7118-4D9C-89FB-CF3F73B78406}"/>
              </a:ext>
            </a:extLst>
          </p:cNvPr>
          <p:cNvSpPr txBox="1"/>
          <p:nvPr/>
        </p:nvSpPr>
        <p:spPr>
          <a:xfrm>
            <a:off x="1323975" y="4848225"/>
            <a:ext cx="2085975" cy="369332"/>
          </a:xfrm>
          <a:prstGeom prst="rect">
            <a:avLst/>
          </a:prstGeom>
          <a:noFill/>
        </p:spPr>
        <p:txBody>
          <a:bodyPr wrap="square" rtlCol="0">
            <a:spAutoFit/>
          </a:bodyPr>
          <a:lstStyle/>
          <a:p>
            <a:r>
              <a:rPr lang="zh-CN" altLang="en-US" dirty="0"/>
              <a:t>海森堡运动方程：</a:t>
            </a:r>
          </a:p>
        </p:txBody>
      </p:sp>
      <p:pic>
        <p:nvPicPr>
          <p:cNvPr id="11" name="图片 10">
            <a:extLst>
              <a:ext uri="{FF2B5EF4-FFF2-40B4-BE49-F238E27FC236}">
                <a16:creationId xmlns:a16="http://schemas.microsoft.com/office/drawing/2014/main" id="{2249493A-BB21-4905-9556-F25AD0ABE74E}"/>
              </a:ext>
            </a:extLst>
          </p:cNvPr>
          <p:cNvPicPr>
            <a:picLocks noChangeAspect="1"/>
          </p:cNvPicPr>
          <p:nvPr/>
        </p:nvPicPr>
        <p:blipFill>
          <a:blip r:embed="rId6"/>
          <a:stretch>
            <a:fillRect/>
          </a:stretch>
        </p:blipFill>
        <p:spPr>
          <a:xfrm>
            <a:off x="3950577" y="5250071"/>
            <a:ext cx="2300144" cy="727729"/>
          </a:xfrm>
          <a:prstGeom prst="rect">
            <a:avLst/>
          </a:prstGeom>
        </p:spPr>
      </p:pic>
    </p:spTree>
    <p:extLst>
      <p:ext uri="{BB962C8B-B14F-4D97-AF65-F5344CB8AC3E}">
        <p14:creationId xmlns:p14="http://schemas.microsoft.com/office/powerpoint/2010/main" val="2936512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18567BF-D562-49C3-9BEB-F41BFE9222FD}"/>
              </a:ext>
            </a:extLst>
          </p:cNvPr>
          <p:cNvPicPr>
            <a:picLocks noChangeAspect="1"/>
          </p:cNvPicPr>
          <p:nvPr/>
        </p:nvPicPr>
        <p:blipFill>
          <a:blip r:embed="rId2"/>
          <a:stretch>
            <a:fillRect/>
          </a:stretch>
        </p:blipFill>
        <p:spPr>
          <a:xfrm>
            <a:off x="2705393" y="1485899"/>
            <a:ext cx="4685714" cy="647619"/>
          </a:xfrm>
          <a:prstGeom prst="rect">
            <a:avLst/>
          </a:prstGeom>
        </p:spPr>
      </p:pic>
      <p:sp>
        <p:nvSpPr>
          <p:cNvPr id="5" name="文本框 4">
            <a:extLst>
              <a:ext uri="{FF2B5EF4-FFF2-40B4-BE49-F238E27FC236}">
                <a16:creationId xmlns:a16="http://schemas.microsoft.com/office/drawing/2014/main" id="{C0D03B14-02F2-4FFE-82FE-E43F084A92B8}"/>
              </a:ext>
            </a:extLst>
          </p:cNvPr>
          <p:cNvSpPr txBox="1"/>
          <p:nvPr/>
        </p:nvSpPr>
        <p:spPr>
          <a:xfrm>
            <a:off x="1038225" y="1000125"/>
            <a:ext cx="2543175" cy="381000"/>
          </a:xfrm>
          <a:prstGeom prst="rect">
            <a:avLst/>
          </a:prstGeom>
          <a:noFill/>
        </p:spPr>
        <p:txBody>
          <a:bodyPr wrap="square" rtlCol="0">
            <a:spAutoFit/>
          </a:bodyPr>
          <a:lstStyle/>
          <a:p>
            <a:r>
              <a:rPr lang="zh-CN" altLang="en-US" dirty="0"/>
              <a:t>比较两式可以得出：</a:t>
            </a:r>
          </a:p>
        </p:txBody>
      </p:sp>
      <p:pic>
        <p:nvPicPr>
          <p:cNvPr id="6" name="图片 5">
            <a:extLst>
              <a:ext uri="{FF2B5EF4-FFF2-40B4-BE49-F238E27FC236}">
                <a16:creationId xmlns:a16="http://schemas.microsoft.com/office/drawing/2014/main" id="{C8C97D0E-59CC-4BBE-9D74-C84DE5982DFB}"/>
              </a:ext>
            </a:extLst>
          </p:cNvPr>
          <p:cNvPicPr>
            <a:picLocks noChangeAspect="1"/>
          </p:cNvPicPr>
          <p:nvPr/>
        </p:nvPicPr>
        <p:blipFill>
          <a:blip r:embed="rId3"/>
          <a:stretch>
            <a:fillRect/>
          </a:stretch>
        </p:blipFill>
        <p:spPr>
          <a:xfrm>
            <a:off x="2552993" y="2747061"/>
            <a:ext cx="2796782" cy="678239"/>
          </a:xfrm>
          <a:prstGeom prst="rect">
            <a:avLst/>
          </a:prstGeom>
        </p:spPr>
      </p:pic>
      <p:sp>
        <p:nvSpPr>
          <p:cNvPr id="7" name="文本框 6">
            <a:extLst>
              <a:ext uri="{FF2B5EF4-FFF2-40B4-BE49-F238E27FC236}">
                <a16:creationId xmlns:a16="http://schemas.microsoft.com/office/drawing/2014/main" id="{E8456E35-63DB-422F-A0B6-216CAA03D8EC}"/>
              </a:ext>
            </a:extLst>
          </p:cNvPr>
          <p:cNvSpPr txBox="1"/>
          <p:nvPr/>
        </p:nvSpPr>
        <p:spPr>
          <a:xfrm>
            <a:off x="1219200" y="2133518"/>
            <a:ext cx="3219450" cy="369332"/>
          </a:xfrm>
          <a:prstGeom prst="rect">
            <a:avLst/>
          </a:prstGeom>
          <a:noFill/>
        </p:spPr>
        <p:txBody>
          <a:bodyPr wrap="square" rtlCol="0">
            <a:spAutoFit/>
          </a:bodyPr>
          <a:lstStyle/>
          <a:p>
            <a:r>
              <a:rPr lang="zh-CN" altLang="en-US" dirty="0"/>
              <a:t>基于</a:t>
            </a:r>
            <a:r>
              <a:rPr lang="en-US" altLang="zh-CN" dirty="0"/>
              <a:t>LLG</a:t>
            </a:r>
            <a:r>
              <a:rPr lang="zh-CN" altLang="en-US" dirty="0"/>
              <a:t>方程：</a:t>
            </a:r>
          </a:p>
        </p:txBody>
      </p:sp>
      <p:pic>
        <p:nvPicPr>
          <p:cNvPr id="8" name="图片 7">
            <a:extLst>
              <a:ext uri="{FF2B5EF4-FFF2-40B4-BE49-F238E27FC236}">
                <a16:creationId xmlns:a16="http://schemas.microsoft.com/office/drawing/2014/main" id="{72BB10F7-C9B4-427F-8831-29D65BED8634}"/>
              </a:ext>
            </a:extLst>
          </p:cNvPr>
          <p:cNvPicPr>
            <a:picLocks noChangeAspect="1"/>
          </p:cNvPicPr>
          <p:nvPr/>
        </p:nvPicPr>
        <p:blipFill>
          <a:blip r:embed="rId4"/>
          <a:stretch>
            <a:fillRect/>
          </a:stretch>
        </p:blipFill>
        <p:spPr>
          <a:xfrm>
            <a:off x="2552993" y="3710271"/>
            <a:ext cx="3647619" cy="657143"/>
          </a:xfrm>
          <a:prstGeom prst="rect">
            <a:avLst/>
          </a:prstGeom>
        </p:spPr>
      </p:pic>
      <p:sp>
        <p:nvSpPr>
          <p:cNvPr id="9" name="文本框 8">
            <a:extLst>
              <a:ext uri="{FF2B5EF4-FFF2-40B4-BE49-F238E27FC236}">
                <a16:creationId xmlns:a16="http://schemas.microsoft.com/office/drawing/2014/main" id="{79201FCA-B900-4382-9A57-69BCDF9A166B}"/>
              </a:ext>
            </a:extLst>
          </p:cNvPr>
          <p:cNvSpPr txBox="1"/>
          <p:nvPr/>
        </p:nvSpPr>
        <p:spPr>
          <a:xfrm>
            <a:off x="1285875" y="3425300"/>
            <a:ext cx="2133600" cy="369332"/>
          </a:xfrm>
          <a:prstGeom prst="rect">
            <a:avLst/>
          </a:prstGeom>
          <a:noFill/>
        </p:spPr>
        <p:txBody>
          <a:bodyPr wrap="square" rtlCol="0">
            <a:spAutoFit/>
          </a:bodyPr>
          <a:lstStyle/>
          <a:p>
            <a:r>
              <a:rPr lang="zh-CN" altLang="en-US" dirty="0"/>
              <a:t>两边左乘</a:t>
            </a:r>
            <a:r>
              <a:rPr lang="en-US" altLang="zh-CN" dirty="0"/>
              <a:t>S</a:t>
            </a:r>
            <a:r>
              <a:rPr lang="en-US" altLang="zh-CN" baseline="-25000" dirty="0"/>
              <a:t>i</a:t>
            </a:r>
            <a:r>
              <a:rPr lang="zh-CN" altLang="en-US" dirty="0"/>
              <a:t>：</a:t>
            </a:r>
          </a:p>
        </p:txBody>
      </p:sp>
      <p:pic>
        <p:nvPicPr>
          <p:cNvPr id="11" name="图片 10">
            <a:extLst>
              <a:ext uri="{FF2B5EF4-FFF2-40B4-BE49-F238E27FC236}">
                <a16:creationId xmlns:a16="http://schemas.microsoft.com/office/drawing/2014/main" id="{070B2041-F199-463E-AE3E-3E3792D20CBD}"/>
              </a:ext>
            </a:extLst>
          </p:cNvPr>
          <p:cNvPicPr>
            <a:picLocks noChangeAspect="1"/>
          </p:cNvPicPr>
          <p:nvPr/>
        </p:nvPicPr>
        <p:blipFill>
          <a:blip r:embed="rId5"/>
          <a:stretch>
            <a:fillRect/>
          </a:stretch>
        </p:blipFill>
        <p:spPr>
          <a:xfrm>
            <a:off x="3346956" y="4557045"/>
            <a:ext cx="3329005" cy="445008"/>
          </a:xfrm>
          <a:prstGeom prst="rect">
            <a:avLst/>
          </a:prstGeom>
        </p:spPr>
      </p:pic>
      <p:pic>
        <p:nvPicPr>
          <p:cNvPr id="12" name="图片 11">
            <a:extLst>
              <a:ext uri="{FF2B5EF4-FFF2-40B4-BE49-F238E27FC236}">
                <a16:creationId xmlns:a16="http://schemas.microsoft.com/office/drawing/2014/main" id="{0EFDAB7B-7578-4D95-8745-16168E27955A}"/>
              </a:ext>
            </a:extLst>
          </p:cNvPr>
          <p:cNvPicPr>
            <a:picLocks noChangeAspect="1"/>
          </p:cNvPicPr>
          <p:nvPr/>
        </p:nvPicPr>
        <p:blipFill>
          <a:blip r:embed="rId6"/>
          <a:stretch>
            <a:fillRect/>
          </a:stretch>
        </p:blipFill>
        <p:spPr>
          <a:xfrm>
            <a:off x="2661242" y="4431367"/>
            <a:ext cx="685714" cy="571429"/>
          </a:xfrm>
          <a:prstGeom prst="rect">
            <a:avLst/>
          </a:prstGeom>
        </p:spPr>
      </p:pic>
      <p:pic>
        <p:nvPicPr>
          <p:cNvPr id="13" name="图片 12">
            <a:extLst>
              <a:ext uri="{FF2B5EF4-FFF2-40B4-BE49-F238E27FC236}">
                <a16:creationId xmlns:a16="http://schemas.microsoft.com/office/drawing/2014/main" id="{4810E01F-C278-4842-B6C1-D928D7E0E2EE}"/>
              </a:ext>
            </a:extLst>
          </p:cNvPr>
          <p:cNvPicPr>
            <a:picLocks noChangeAspect="1"/>
          </p:cNvPicPr>
          <p:nvPr/>
        </p:nvPicPr>
        <p:blipFill>
          <a:blip r:embed="rId6"/>
          <a:stretch>
            <a:fillRect/>
          </a:stretch>
        </p:blipFill>
        <p:spPr>
          <a:xfrm>
            <a:off x="2657605" y="5085670"/>
            <a:ext cx="685714" cy="571429"/>
          </a:xfrm>
          <a:prstGeom prst="rect">
            <a:avLst/>
          </a:prstGeom>
        </p:spPr>
      </p:pic>
      <p:pic>
        <p:nvPicPr>
          <p:cNvPr id="14" name="图片 13">
            <a:extLst>
              <a:ext uri="{FF2B5EF4-FFF2-40B4-BE49-F238E27FC236}">
                <a16:creationId xmlns:a16="http://schemas.microsoft.com/office/drawing/2014/main" id="{F7BC84E1-24E7-48DD-B0B1-66D4C66226A5}"/>
              </a:ext>
            </a:extLst>
          </p:cNvPr>
          <p:cNvPicPr>
            <a:picLocks noChangeAspect="1"/>
          </p:cNvPicPr>
          <p:nvPr/>
        </p:nvPicPr>
        <p:blipFill>
          <a:blip r:embed="rId7"/>
          <a:stretch>
            <a:fillRect/>
          </a:stretch>
        </p:blipFill>
        <p:spPr>
          <a:xfrm>
            <a:off x="3419475" y="5196549"/>
            <a:ext cx="2202267" cy="460550"/>
          </a:xfrm>
          <a:prstGeom prst="rect">
            <a:avLst/>
          </a:prstGeom>
        </p:spPr>
      </p:pic>
    </p:spTree>
    <p:extLst>
      <p:ext uri="{BB962C8B-B14F-4D97-AF65-F5344CB8AC3E}">
        <p14:creationId xmlns:p14="http://schemas.microsoft.com/office/powerpoint/2010/main" val="3061644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0C556B2-88B9-4F23-9DE7-DD8E0E496ED8}"/>
              </a:ext>
            </a:extLst>
          </p:cNvPr>
          <p:cNvSpPr txBox="1"/>
          <p:nvPr/>
        </p:nvSpPr>
        <p:spPr>
          <a:xfrm>
            <a:off x="1066800" y="1104900"/>
            <a:ext cx="3638550" cy="369332"/>
          </a:xfrm>
          <a:prstGeom prst="rect">
            <a:avLst/>
          </a:prstGeom>
          <a:noFill/>
        </p:spPr>
        <p:txBody>
          <a:bodyPr wrap="square" rtlCol="0">
            <a:spAutoFit/>
          </a:bodyPr>
          <a:lstStyle/>
          <a:p>
            <a:r>
              <a:rPr lang="zh-CN" altLang="en-US" dirty="0"/>
              <a:t>化简后可以得出：</a:t>
            </a:r>
          </a:p>
        </p:txBody>
      </p:sp>
      <p:pic>
        <p:nvPicPr>
          <p:cNvPr id="5" name="图片 4">
            <a:extLst>
              <a:ext uri="{FF2B5EF4-FFF2-40B4-BE49-F238E27FC236}">
                <a16:creationId xmlns:a16="http://schemas.microsoft.com/office/drawing/2014/main" id="{238A36BE-122C-4E6C-953D-A4C84D16E912}"/>
              </a:ext>
            </a:extLst>
          </p:cNvPr>
          <p:cNvPicPr>
            <a:picLocks noChangeAspect="1"/>
          </p:cNvPicPr>
          <p:nvPr/>
        </p:nvPicPr>
        <p:blipFill>
          <a:blip r:embed="rId2"/>
          <a:stretch>
            <a:fillRect/>
          </a:stretch>
        </p:blipFill>
        <p:spPr>
          <a:xfrm>
            <a:off x="2348194" y="1581206"/>
            <a:ext cx="4504762" cy="895238"/>
          </a:xfrm>
          <a:prstGeom prst="rect">
            <a:avLst/>
          </a:prstGeom>
        </p:spPr>
      </p:pic>
      <p:sp>
        <p:nvSpPr>
          <p:cNvPr id="6" name="文本框 5">
            <a:extLst>
              <a:ext uri="{FF2B5EF4-FFF2-40B4-BE49-F238E27FC236}">
                <a16:creationId xmlns:a16="http://schemas.microsoft.com/office/drawing/2014/main" id="{90EC8D03-65D1-45B6-AE3C-CE558728CF37}"/>
              </a:ext>
            </a:extLst>
          </p:cNvPr>
          <p:cNvSpPr txBox="1"/>
          <p:nvPr/>
        </p:nvSpPr>
        <p:spPr>
          <a:xfrm>
            <a:off x="1123950" y="2724150"/>
            <a:ext cx="7162800" cy="923330"/>
          </a:xfrm>
          <a:prstGeom prst="rect">
            <a:avLst/>
          </a:prstGeom>
          <a:noFill/>
        </p:spPr>
        <p:txBody>
          <a:bodyPr wrap="square" rtlCol="0">
            <a:spAutoFit/>
          </a:bodyPr>
          <a:lstStyle/>
          <a:p>
            <a:r>
              <a:rPr lang="zh-CN" altLang="en-US" dirty="0"/>
              <a:t>接下来就可以进行自选动力学的模拟了，设定好参数后，首先计算由有效场，再根据有效场模拟自旋构型，再判断体系的哈密顿量是否达到最低，如果没有，就再进行重复计算。</a:t>
            </a:r>
          </a:p>
        </p:txBody>
      </p:sp>
    </p:spTree>
    <p:extLst>
      <p:ext uri="{BB962C8B-B14F-4D97-AF65-F5344CB8AC3E}">
        <p14:creationId xmlns:p14="http://schemas.microsoft.com/office/powerpoint/2010/main" val="2563721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52613F6-7B86-4D4F-807D-BDAC51BA1C86}"/>
              </a:ext>
            </a:extLst>
          </p:cNvPr>
          <p:cNvPicPr>
            <a:picLocks noChangeAspect="1"/>
          </p:cNvPicPr>
          <p:nvPr/>
        </p:nvPicPr>
        <p:blipFill>
          <a:blip r:embed="rId2"/>
          <a:stretch>
            <a:fillRect/>
          </a:stretch>
        </p:blipFill>
        <p:spPr>
          <a:xfrm>
            <a:off x="2377961" y="1910175"/>
            <a:ext cx="5838095" cy="676190"/>
          </a:xfrm>
          <a:prstGeom prst="rect">
            <a:avLst/>
          </a:prstGeom>
        </p:spPr>
      </p:pic>
      <p:sp>
        <p:nvSpPr>
          <p:cNvPr id="6" name="文本框 5">
            <a:extLst>
              <a:ext uri="{FF2B5EF4-FFF2-40B4-BE49-F238E27FC236}">
                <a16:creationId xmlns:a16="http://schemas.microsoft.com/office/drawing/2014/main" id="{8438878B-372F-4B85-A5FD-66B20F433B2C}"/>
              </a:ext>
            </a:extLst>
          </p:cNvPr>
          <p:cNvSpPr txBox="1"/>
          <p:nvPr/>
        </p:nvSpPr>
        <p:spPr>
          <a:xfrm>
            <a:off x="1969587" y="2863024"/>
            <a:ext cx="7289821" cy="2308324"/>
          </a:xfrm>
          <a:prstGeom prst="rect">
            <a:avLst/>
          </a:prstGeom>
          <a:noFill/>
        </p:spPr>
        <p:txBody>
          <a:bodyPr wrap="square">
            <a:spAutoFit/>
          </a:bodyPr>
          <a:lstStyle/>
          <a:p>
            <a:r>
              <a:rPr lang="zh-CN" altLang="en-US" dirty="0"/>
              <a:t>自旋波是由于电子自旋之间存在的交换作用，在磁体中自发产生的一种元激发，又称为磁振子。</a:t>
            </a:r>
            <a:endParaRPr lang="en-US" altLang="zh-CN" dirty="0"/>
          </a:p>
          <a:p>
            <a:r>
              <a:rPr lang="zh-CN" altLang="en-US" dirty="0"/>
              <a:t>如图所示，从经典物理图像来看待自旋波，一个自旋与相邻自旋在取向上存在一个很小的角度，由于存在交换作用，相邻的自旋会尽量使得该自旋趋向平行排列。但是，这种作用又会使得相邻自旋的近邻自旋产生类似的影响。因而，原始受扰动的激发自旋，会在这种作用的影响下，其变化量会比孤立状态下小。并且会把这种扰动通过近邻自旋的偏离而逐渐扩大，形成类似波的形式在磁体中传播。</a:t>
            </a:r>
          </a:p>
        </p:txBody>
      </p:sp>
      <p:sp>
        <p:nvSpPr>
          <p:cNvPr id="7" name="文本框 6">
            <a:extLst>
              <a:ext uri="{FF2B5EF4-FFF2-40B4-BE49-F238E27FC236}">
                <a16:creationId xmlns:a16="http://schemas.microsoft.com/office/drawing/2014/main" id="{E0FE7203-EFBB-48C7-A728-E7D57C34F2A8}"/>
              </a:ext>
            </a:extLst>
          </p:cNvPr>
          <p:cNvSpPr txBox="1"/>
          <p:nvPr/>
        </p:nvSpPr>
        <p:spPr>
          <a:xfrm>
            <a:off x="958788" y="941033"/>
            <a:ext cx="3941686" cy="369332"/>
          </a:xfrm>
          <a:prstGeom prst="rect">
            <a:avLst/>
          </a:prstGeom>
          <a:noFill/>
        </p:spPr>
        <p:txBody>
          <a:bodyPr wrap="square" rtlCol="0">
            <a:spAutoFit/>
          </a:bodyPr>
          <a:lstStyle/>
          <a:p>
            <a:r>
              <a:rPr lang="en-US" altLang="zh-CN" dirty="0"/>
              <a:t>2.</a:t>
            </a:r>
            <a:r>
              <a:rPr lang="zh-CN" altLang="en-US" dirty="0"/>
              <a:t>自旋波的微磁学模拟</a:t>
            </a:r>
          </a:p>
        </p:txBody>
      </p:sp>
    </p:spTree>
    <p:extLst>
      <p:ext uri="{BB962C8B-B14F-4D97-AF65-F5344CB8AC3E}">
        <p14:creationId xmlns:p14="http://schemas.microsoft.com/office/powerpoint/2010/main" val="11045569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5B7D763-F0DF-4557-A9D8-992E27DF7FB3}"/>
              </a:ext>
            </a:extLst>
          </p:cNvPr>
          <p:cNvSpPr txBox="1"/>
          <p:nvPr/>
        </p:nvSpPr>
        <p:spPr>
          <a:xfrm>
            <a:off x="2159492" y="1614697"/>
            <a:ext cx="7703599" cy="2585323"/>
          </a:xfrm>
          <a:prstGeom prst="rect">
            <a:avLst/>
          </a:prstGeom>
          <a:noFill/>
        </p:spPr>
        <p:txBody>
          <a:bodyPr wrap="square">
            <a:spAutoFit/>
          </a:bodyPr>
          <a:lstStyle/>
          <a:p>
            <a:r>
              <a:rPr lang="zh-CN" altLang="en-US" dirty="0"/>
              <a:t>在磁性存储器中，通常使用磁矩或磁畴状态来存储信息。对磁性或磁畴中磁矩的操控，一直是研究人员关注的重点。例如：第一代磁性随机存储器（</a:t>
            </a:r>
            <a:r>
              <a:rPr lang="en-US" altLang="zh-CN" dirty="0"/>
              <a:t>MRAM</a:t>
            </a:r>
            <a:r>
              <a:rPr lang="zh-CN" altLang="en-US" dirty="0"/>
              <a:t>）使用磁场来操控磁矩翻转。第二代</a:t>
            </a:r>
            <a:r>
              <a:rPr lang="en-US" altLang="zh-CN" dirty="0"/>
              <a:t>MRAM</a:t>
            </a:r>
            <a:r>
              <a:rPr lang="zh-CN" altLang="en-US" dirty="0"/>
              <a:t>主要使用自旋转移矩（</a:t>
            </a:r>
            <a:r>
              <a:rPr lang="en-US" altLang="zh-CN" dirty="0"/>
              <a:t>STT</a:t>
            </a:r>
            <a:r>
              <a:rPr lang="zh-CN" altLang="en-US" dirty="0"/>
              <a:t>）来操控。以及下一代的器件自旋轨道力矩（</a:t>
            </a:r>
            <a:r>
              <a:rPr lang="en-US" altLang="zh-CN" dirty="0"/>
              <a:t>SOT</a:t>
            </a:r>
            <a:r>
              <a:rPr lang="zh-CN" altLang="en-US" dirty="0"/>
              <a:t>）来操控。就目前而论，无论是磁场，还是自旋矩（</a:t>
            </a:r>
            <a:r>
              <a:rPr lang="en-US" altLang="zh-CN" dirty="0"/>
              <a:t>STT</a:t>
            </a:r>
            <a:r>
              <a:rPr lang="zh-CN" altLang="en-US" dirty="0"/>
              <a:t>、</a:t>
            </a:r>
            <a:r>
              <a:rPr lang="en-US" altLang="zh-CN" dirty="0"/>
              <a:t>SOT</a:t>
            </a:r>
            <a:r>
              <a:rPr lang="zh-CN" altLang="en-US" dirty="0"/>
              <a:t>），都是直接或者间接使用电流来控制。利用电流控制的方法，都无法避免焦耳热带来的问题。器件温度的变化，会引起热波动的随机效应，从而影响器件稳定性。自旋力矩依赖于电子的角动量交换，而自旋波作用依赖于自旋角动量的传递，不依赖于电流，从而有效地避免了发热问题</a:t>
            </a:r>
          </a:p>
        </p:txBody>
      </p:sp>
    </p:spTree>
    <p:extLst>
      <p:ext uri="{BB962C8B-B14F-4D97-AF65-F5344CB8AC3E}">
        <p14:creationId xmlns:p14="http://schemas.microsoft.com/office/powerpoint/2010/main" val="3308742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9863B70-43D1-438A-B2B5-A2CAC66B15DC}"/>
              </a:ext>
            </a:extLst>
          </p:cNvPr>
          <p:cNvSpPr txBox="1"/>
          <p:nvPr/>
        </p:nvSpPr>
        <p:spPr>
          <a:xfrm>
            <a:off x="1555811" y="1449682"/>
            <a:ext cx="7295226" cy="1200329"/>
          </a:xfrm>
          <a:prstGeom prst="rect">
            <a:avLst/>
          </a:prstGeom>
          <a:noFill/>
        </p:spPr>
        <p:txBody>
          <a:bodyPr wrap="square">
            <a:spAutoFit/>
          </a:bodyPr>
          <a:lstStyle/>
          <a:p>
            <a:r>
              <a:rPr lang="zh-CN" altLang="en-US" dirty="0"/>
              <a:t>自旋波的产生来自于自旋扰动。因而，能够对自旋产生作用的方式，都可以用于激发自旋波。当前，主要有磁场和电流两种方式。例如：对铁磁体施加一定频率交变的磁场，使得磁矩偏离易轴产生进动，这样便可以在磁体中持续激发自旋波。</a:t>
            </a:r>
          </a:p>
        </p:txBody>
      </p:sp>
      <p:sp>
        <p:nvSpPr>
          <p:cNvPr id="7" name="文本框 6">
            <a:extLst>
              <a:ext uri="{FF2B5EF4-FFF2-40B4-BE49-F238E27FC236}">
                <a16:creationId xmlns:a16="http://schemas.microsoft.com/office/drawing/2014/main" id="{42C3A10D-8AAF-4F19-BB6C-A8EFF800576F}"/>
              </a:ext>
            </a:extLst>
          </p:cNvPr>
          <p:cNvSpPr txBox="1"/>
          <p:nvPr/>
        </p:nvSpPr>
        <p:spPr>
          <a:xfrm>
            <a:off x="1555811" y="2650011"/>
            <a:ext cx="6593890" cy="369332"/>
          </a:xfrm>
          <a:prstGeom prst="rect">
            <a:avLst/>
          </a:prstGeom>
          <a:noFill/>
        </p:spPr>
        <p:txBody>
          <a:bodyPr wrap="square">
            <a:spAutoFit/>
          </a:bodyPr>
          <a:lstStyle/>
          <a:p>
            <a:r>
              <a:rPr lang="zh-CN" altLang="en-US" dirty="0"/>
              <a:t>可以使用波的相关理论来描述自旋波：</a:t>
            </a:r>
          </a:p>
        </p:txBody>
      </p:sp>
      <p:pic>
        <p:nvPicPr>
          <p:cNvPr id="8" name="图片 7">
            <a:extLst>
              <a:ext uri="{FF2B5EF4-FFF2-40B4-BE49-F238E27FC236}">
                <a16:creationId xmlns:a16="http://schemas.microsoft.com/office/drawing/2014/main" id="{F6DFCDB1-C5CE-40C6-969A-24F54C1B2C06}"/>
              </a:ext>
            </a:extLst>
          </p:cNvPr>
          <p:cNvPicPr>
            <a:picLocks noChangeAspect="1"/>
          </p:cNvPicPr>
          <p:nvPr/>
        </p:nvPicPr>
        <p:blipFill>
          <a:blip r:embed="rId2"/>
          <a:stretch>
            <a:fillRect/>
          </a:stretch>
        </p:blipFill>
        <p:spPr>
          <a:xfrm>
            <a:off x="2932069" y="3133762"/>
            <a:ext cx="3504762" cy="590476"/>
          </a:xfrm>
          <a:prstGeom prst="rect">
            <a:avLst/>
          </a:prstGeom>
        </p:spPr>
      </p:pic>
      <p:sp>
        <p:nvSpPr>
          <p:cNvPr id="10" name="文本框 9">
            <a:extLst>
              <a:ext uri="{FF2B5EF4-FFF2-40B4-BE49-F238E27FC236}">
                <a16:creationId xmlns:a16="http://schemas.microsoft.com/office/drawing/2014/main" id="{C8F847D1-4E9B-4414-8508-8DC51CCDBB4E}"/>
              </a:ext>
            </a:extLst>
          </p:cNvPr>
          <p:cNvSpPr txBox="1"/>
          <p:nvPr/>
        </p:nvSpPr>
        <p:spPr>
          <a:xfrm>
            <a:off x="1555811" y="3665674"/>
            <a:ext cx="7295226" cy="1200329"/>
          </a:xfrm>
          <a:prstGeom prst="rect">
            <a:avLst/>
          </a:prstGeom>
          <a:noFill/>
        </p:spPr>
        <p:txBody>
          <a:bodyPr wrap="square">
            <a:spAutoFit/>
          </a:bodyPr>
          <a:lstStyle/>
          <a:p>
            <a:r>
              <a:rPr lang="zh-CN" altLang="en-US" dirty="0"/>
              <a:t>上面式子中，描述了自旋波传播的相关参数：振幅、频率、相位、衰减长度。</a:t>
            </a:r>
            <a:endParaRPr lang="en-US" altLang="zh-CN" dirty="0"/>
          </a:p>
          <a:p>
            <a:r>
              <a:rPr lang="zh-CN" altLang="en-US" dirty="0"/>
              <a:t>在程序中，可以模拟</a:t>
            </a:r>
            <a:r>
              <a:rPr lang="zh-CN" altLang="en-US" b="0" i="0" u="none" strike="noStrike" dirty="0">
                <a:solidFill>
                  <a:srgbClr val="1A1A1A"/>
                </a:solidFill>
                <a:effectLst/>
                <a:latin typeface="-apple-system"/>
              </a:rPr>
              <a:t>施加一交变的外加磁场，激励磁矩产生周期性的变化，从而产生自旋波。</a:t>
            </a:r>
            <a:endParaRPr lang="zh-CN" altLang="en-US" dirty="0"/>
          </a:p>
        </p:txBody>
      </p:sp>
      <p:sp>
        <p:nvSpPr>
          <p:cNvPr id="2" name="文本框 1">
            <a:extLst>
              <a:ext uri="{FF2B5EF4-FFF2-40B4-BE49-F238E27FC236}">
                <a16:creationId xmlns:a16="http://schemas.microsoft.com/office/drawing/2014/main" id="{EA30B961-DE25-43DE-9C16-48EFB6CDE822}"/>
              </a:ext>
            </a:extLst>
          </p:cNvPr>
          <p:cNvSpPr txBox="1"/>
          <p:nvPr/>
        </p:nvSpPr>
        <p:spPr>
          <a:xfrm>
            <a:off x="532660" y="941033"/>
            <a:ext cx="4163627" cy="369332"/>
          </a:xfrm>
          <a:prstGeom prst="rect">
            <a:avLst/>
          </a:prstGeom>
          <a:noFill/>
        </p:spPr>
        <p:txBody>
          <a:bodyPr wrap="square" rtlCol="0">
            <a:spAutoFit/>
          </a:bodyPr>
          <a:lstStyle/>
          <a:p>
            <a:r>
              <a:rPr lang="zh-CN" altLang="en-US" dirty="0"/>
              <a:t>自旋波的激发和描述</a:t>
            </a:r>
          </a:p>
        </p:txBody>
      </p:sp>
    </p:spTree>
    <p:extLst>
      <p:ext uri="{BB962C8B-B14F-4D97-AF65-F5344CB8AC3E}">
        <p14:creationId xmlns:p14="http://schemas.microsoft.com/office/powerpoint/2010/main" val="1319001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487B857-0EFB-457E-B215-CF09072E3796}"/>
              </a:ext>
            </a:extLst>
          </p:cNvPr>
          <p:cNvSpPr txBox="1"/>
          <p:nvPr/>
        </p:nvSpPr>
        <p:spPr>
          <a:xfrm>
            <a:off x="2017449" y="1233074"/>
            <a:ext cx="7250837" cy="923330"/>
          </a:xfrm>
          <a:prstGeom prst="rect">
            <a:avLst/>
          </a:prstGeom>
          <a:noFill/>
        </p:spPr>
        <p:txBody>
          <a:bodyPr wrap="square">
            <a:spAutoFit/>
          </a:bodyPr>
          <a:lstStyle/>
          <a:p>
            <a:r>
              <a:rPr lang="zh-CN" altLang="en-US" dirty="0"/>
              <a:t>自旋波在磁性中传播，会将自旋角动量传递给磁矩。尤其在磁畴附近，自旋波会对磁畴的运动产生一定的作用。根据自旋波的频率和强度不同，对磁畴运动的作用结果比较复杂。</a:t>
            </a:r>
          </a:p>
        </p:txBody>
      </p:sp>
      <p:sp>
        <p:nvSpPr>
          <p:cNvPr id="7" name="文本框 6">
            <a:extLst>
              <a:ext uri="{FF2B5EF4-FFF2-40B4-BE49-F238E27FC236}">
                <a16:creationId xmlns:a16="http://schemas.microsoft.com/office/drawing/2014/main" id="{CECB8537-BC9C-4D64-9620-5EE7EEA3202A}"/>
              </a:ext>
            </a:extLst>
          </p:cNvPr>
          <p:cNvSpPr txBox="1"/>
          <p:nvPr/>
        </p:nvSpPr>
        <p:spPr>
          <a:xfrm>
            <a:off x="2017449" y="3757262"/>
            <a:ext cx="6094520" cy="923330"/>
          </a:xfrm>
          <a:prstGeom prst="rect">
            <a:avLst/>
          </a:prstGeom>
          <a:noFill/>
        </p:spPr>
        <p:txBody>
          <a:bodyPr wrap="square">
            <a:spAutoFit/>
          </a:bodyPr>
          <a:lstStyle/>
          <a:p>
            <a:r>
              <a:rPr lang="zh-CN" altLang="en-US" dirty="0"/>
              <a:t>上图表示，在一个垂直磁化的磁性材料中，距离</a:t>
            </a:r>
            <a:r>
              <a:rPr lang="en-US" altLang="zh-CN" dirty="0"/>
              <a:t>500nm</a:t>
            </a:r>
            <a:r>
              <a:rPr lang="zh-CN" altLang="en-US" dirty="0"/>
              <a:t>位置处，利用交流天线激发自旋波。自旋波在磁体中传播，并作用于磁畴。</a:t>
            </a:r>
          </a:p>
        </p:txBody>
      </p:sp>
      <p:pic>
        <p:nvPicPr>
          <p:cNvPr id="8" name="图片 7">
            <a:extLst>
              <a:ext uri="{FF2B5EF4-FFF2-40B4-BE49-F238E27FC236}">
                <a16:creationId xmlns:a16="http://schemas.microsoft.com/office/drawing/2014/main" id="{9AC61F21-4086-46E8-B4D8-375E7F01D7A1}"/>
              </a:ext>
            </a:extLst>
          </p:cNvPr>
          <p:cNvPicPr>
            <a:picLocks noChangeAspect="1"/>
          </p:cNvPicPr>
          <p:nvPr/>
        </p:nvPicPr>
        <p:blipFill>
          <a:blip r:embed="rId2"/>
          <a:stretch>
            <a:fillRect/>
          </a:stretch>
        </p:blipFill>
        <p:spPr>
          <a:xfrm>
            <a:off x="3245682" y="2585833"/>
            <a:ext cx="3942857" cy="1171429"/>
          </a:xfrm>
          <a:prstGeom prst="rect">
            <a:avLst/>
          </a:prstGeom>
        </p:spPr>
      </p:pic>
      <p:sp>
        <p:nvSpPr>
          <p:cNvPr id="10" name="文本框 9">
            <a:extLst>
              <a:ext uri="{FF2B5EF4-FFF2-40B4-BE49-F238E27FC236}">
                <a16:creationId xmlns:a16="http://schemas.microsoft.com/office/drawing/2014/main" id="{3A496146-5208-4220-9042-F1E37EA3D869}"/>
              </a:ext>
            </a:extLst>
          </p:cNvPr>
          <p:cNvSpPr txBox="1"/>
          <p:nvPr/>
        </p:nvSpPr>
        <p:spPr>
          <a:xfrm>
            <a:off x="870012" y="941033"/>
            <a:ext cx="3240349" cy="369332"/>
          </a:xfrm>
          <a:prstGeom prst="rect">
            <a:avLst/>
          </a:prstGeom>
          <a:noFill/>
        </p:spPr>
        <p:txBody>
          <a:bodyPr wrap="square" rtlCol="0">
            <a:spAutoFit/>
          </a:bodyPr>
          <a:lstStyle/>
          <a:p>
            <a:r>
              <a:rPr lang="zh-CN" altLang="en-US" dirty="0"/>
              <a:t>自旋波对磁矩的作用</a:t>
            </a:r>
          </a:p>
        </p:txBody>
      </p:sp>
    </p:spTree>
    <p:extLst>
      <p:ext uri="{BB962C8B-B14F-4D97-AF65-F5344CB8AC3E}">
        <p14:creationId xmlns:p14="http://schemas.microsoft.com/office/powerpoint/2010/main" val="1073580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B92CBD-3377-4381-BB0E-2B44968E1CF6}"/>
              </a:ext>
            </a:extLst>
          </p:cNvPr>
          <p:cNvSpPr>
            <a:spLocks noGrp="1"/>
          </p:cNvSpPr>
          <p:nvPr>
            <p:ph type="title"/>
          </p:nvPr>
        </p:nvSpPr>
        <p:spPr/>
        <p:txBody>
          <a:bodyPr/>
          <a:lstStyle/>
          <a:p>
            <a:r>
              <a:rPr lang="zh-CN" altLang="en-US" dirty="0"/>
              <a:t>                             </a:t>
            </a:r>
            <a:r>
              <a:rPr lang="zh-CN" altLang="en-US" sz="6600" b="1" dirty="0"/>
              <a:t>目录</a:t>
            </a:r>
          </a:p>
        </p:txBody>
      </p:sp>
      <p:sp>
        <p:nvSpPr>
          <p:cNvPr id="3" name="内容占位符 2">
            <a:extLst>
              <a:ext uri="{FF2B5EF4-FFF2-40B4-BE49-F238E27FC236}">
                <a16:creationId xmlns:a16="http://schemas.microsoft.com/office/drawing/2014/main" id="{0F71C199-4387-47D8-B911-DACEEF188A91}"/>
              </a:ext>
            </a:extLst>
          </p:cNvPr>
          <p:cNvSpPr>
            <a:spLocks noGrp="1"/>
          </p:cNvSpPr>
          <p:nvPr>
            <p:ph idx="1"/>
          </p:nvPr>
        </p:nvSpPr>
        <p:spPr/>
        <p:txBody>
          <a:bodyPr/>
          <a:lstStyle/>
          <a:p>
            <a:r>
              <a:rPr lang="zh-CN" altLang="en-US" sz="4800" dirty="0"/>
              <a:t>领域介绍</a:t>
            </a:r>
            <a:endParaRPr lang="en-US" altLang="zh-CN" sz="4800" dirty="0"/>
          </a:p>
          <a:p>
            <a:r>
              <a:rPr lang="zh-CN" altLang="en-US" sz="4800" dirty="0"/>
              <a:t>模拟方法</a:t>
            </a:r>
            <a:endParaRPr lang="en-US" altLang="zh-CN" sz="4800" dirty="0"/>
          </a:p>
          <a:p>
            <a:r>
              <a:rPr lang="zh-CN" altLang="en-US" sz="4800" dirty="0"/>
              <a:t>工作介绍</a:t>
            </a:r>
            <a:endParaRPr lang="zh-CN" altLang="en-US" dirty="0"/>
          </a:p>
        </p:txBody>
      </p:sp>
    </p:spTree>
    <p:extLst>
      <p:ext uri="{BB962C8B-B14F-4D97-AF65-F5344CB8AC3E}">
        <p14:creationId xmlns:p14="http://schemas.microsoft.com/office/powerpoint/2010/main" val="13616895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F542E5D-C30B-40DA-A1B2-1154ED67A125}"/>
              </a:ext>
            </a:extLst>
          </p:cNvPr>
          <p:cNvPicPr>
            <a:picLocks noChangeAspect="1"/>
          </p:cNvPicPr>
          <p:nvPr/>
        </p:nvPicPr>
        <p:blipFill>
          <a:blip r:embed="rId2"/>
          <a:stretch>
            <a:fillRect/>
          </a:stretch>
        </p:blipFill>
        <p:spPr>
          <a:xfrm>
            <a:off x="1546242" y="843003"/>
            <a:ext cx="3576174" cy="2902292"/>
          </a:xfrm>
          <a:prstGeom prst="rect">
            <a:avLst/>
          </a:prstGeom>
        </p:spPr>
      </p:pic>
      <p:sp>
        <p:nvSpPr>
          <p:cNvPr id="5" name="文本框 4">
            <a:extLst>
              <a:ext uri="{FF2B5EF4-FFF2-40B4-BE49-F238E27FC236}">
                <a16:creationId xmlns:a16="http://schemas.microsoft.com/office/drawing/2014/main" id="{81CF5FAB-18E1-4E28-82F8-A9DB4CDEF710}"/>
              </a:ext>
            </a:extLst>
          </p:cNvPr>
          <p:cNvSpPr txBox="1"/>
          <p:nvPr/>
        </p:nvSpPr>
        <p:spPr>
          <a:xfrm>
            <a:off x="5388746" y="1693984"/>
            <a:ext cx="4918229" cy="1200329"/>
          </a:xfrm>
          <a:prstGeom prst="rect">
            <a:avLst/>
          </a:prstGeom>
          <a:noFill/>
        </p:spPr>
        <p:txBody>
          <a:bodyPr wrap="square" rtlCol="0">
            <a:spAutoFit/>
          </a:bodyPr>
          <a:lstStyle/>
          <a:p>
            <a:r>
              <a:rPr lang="zh-CN" altLang="en-US" dirty="0"/>
              <a:t>在磁阻尼下，激励的磁矩变化随着远离自旋波激发源而逐渐减小。因而，在自旋波的实验中，通常使用阻尼较小的体系，例如铁磁绝缘体或者</a:t>
            </a:r>
            <a:r>
              <a:rPr lang="en-US" altLang="zh-CN" dirty="0" err="1"/>
              <a:t>CoNi</a:t>
            </a:r>
            <a:r>
              <a:rPr lang="zh-CN" altLang="en-US" dirty="0"/>
              <a:t>磁性多层膜等。</a:t>
            </a:r>
          </a:p>
        </p:txBody>
      </p:sp>
      <p:sp>
        <p:nvSpPr>
          <p:cNvPr id="7" name="文本框 6">
            <a:extLst>
              <a:ext uri="{FF2B5EF4-FFF2-40B4-BE49-F238E27FC236}">
                <a16:creationId xmlns:a16="http://schemas.microsoft.com/office/drawing/2014/main" id="{D5E14946-D1FB-4E09-B1F3-C20AF9D69CC0}"/>
              </a:ext>
            </a:extLst>
          </p:cNvPr>
          <p:cNvSpPr txBox="1"/>
          <p:nvPr/>
        </p:nvSpPr>
        <p:spPr>
          <a:xfrm>
            <a:off x="2232734" y="3823562"/>
            <a:ext cx="6094520" cy="1754326"/>
          </a:xfrm>
          <a:prstGeom prst="rect">
            <a:avLst/>
          </a:prstGeom>
          <a:noFill/>
        </p:spPr>
        <p:txBody>
          <a:bodyPr wrap="square">
            <a:spAutoFit/>
          </a:bodyPr>
          <a:lstStyle/>
          <a:p>
            <a:r>
              <a:rPr lang="zh-CN" altLang="en-US" dirty="0"/>
              <a:t>如果考虑自旋波对磁畴运动的作用，可以进一步分析自旋波在磁畴两侧状态。自旋波在经过磁畴区域后，磁畴会对自旋波也会形成一定的作用。从效果上看，对自旋波会有部分投射和反射作用。表现在对磁畴的作用，会引起磁畴的沿着自旋波传播方向运动、逆自旋波方向运动、震荡运动。</a:t>
            </a:r>
          </a:p>
        </p:txBody>
      </p:sp>
    </p:spTree>
    <p:extLst>
      <p:ext uri="{BB962C8B-B14F-4D97-AF65-F5344CB8AC3E}">
        <p14:creationId xmlns:p14="http://schemas.microsoft.com/office/powerpoint/2010/main" val="39229778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3A056F0-471F-4DBF-A1AC-5CAF7ECD4362}"/>
              </a:ext>
            </a:extLst>
          </p:cNvPr>
          <p:cNvPicPr>
            <a:picLocks noChangeAspect="1"/>
          </p:cNvPicPr>
          <p:nvPr/>
        </p:nvPicPr>
        <p:blipFill>
          <a:blip r:embed="rId2"/>
          <a:stretch>
            <a:fillRect/>
          </a:stretch>
        </p:blipFill>
        <p:spPr>
          <a:xfrm>
            <a:off x="2329345" y="2344482"/>
            <a:ext cx="3547673" cy="3483633"/>
          </a:xfrm>
          <a:prstGeom prst="rect">
            <a:avLst/>
          </a:prstGeom>
        </p:spPr>
      </p:pic>
      <p:sp>
        <p:nvSpPr>
          <p:cNvPr id="6" name="文本框 5">
            <a:extLst>
              <a:ext uri="{FF2B5EF4-FFF2-40B4-BE49-F238E27FC236}">
                <a16:creationId xmlns:a16="http://schemas.microsoft.com/office/drawing/2014/main" id="{3721C5CB-F3BC-4539-AA1E-ECD4678A93FB}"/>
              </a:ext>
            </a:extLst>
          </p:cNvPr>
          <p:cNvSpPr txBox="1"/>
          <p:nvPr/>
        </p:nvSpPr>
        <p:spPr>
          <a:xfrm>
            <a:off x="863353" y="1029885"/>
            <a:ext cx="8617997" cy="923330"/>
          </a:xfrm>
          <a:prstGeom prst="rect">
            <a:avLst/>
          </a:prstGeom>
          <a:noFill/>
        </p:spPr>
        <p:txBody>
          <a:bodyPr wrap="square">
            <a:spAutoFit/>
          </a:bodyPr>
          <a:lstStyle/>
          <a:p>
            <a:r>
              <a:rPr lang="en-US" altLang="zh-CN" dirty="0"/>
              <a:t>1.</a:t>
            </a:r>
            <a:r>
              <a:rPr lang="zh-CN" altLang="en-US" dirty="0"/>
              <a:t>在较小的自旋波激励下，沿着自旋波传播方向运动。</a:t>
            </a:r>
          </a:p>
          <a:p>
            <a:r>
              <a:rPr lang="en-US" altLang="zh-CN" dirty="0"/>
              <a:t>2.</a:t>
            </a:r>
            <a:r>
              <a:rPr lang="zh-CN" altLang="en-US" dirty="0"/>
              <a:t>一定的条件下，磁畴会朝向自旋波激发区域运动，然后，再远离自旋波激发区域。</a:t>
            </a:r>
          </a:p>
          <a:p>
            <a:r>
              <a:rPr lang="en-US" altLang="zh-CN" dirty="0"/>
              <a:t>3.</a:t>
            </a:r>
            <a:r>
              <a:rPr lang="zh-CN" altLang="en-US" dirty="0"/>
              <a:t>磁畴逆着自旋波传播方向震荡运动，并最终运动会停止在自旋波激发区域。</a:t>
            </a:r>
          </a:p>
        </p:txBody>
      </p:sp>
    </p:spTree>
    <p:extLst>
      <p:ext uri="{BB962C8B-B14F-4D97-AF65-F5344CB8AC3E}">
        <p14:creationId xmlns:p14="http://schemas.microsoft.com/office/powerpoint/2010/main" val="723150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D7C214F-124C-456E-B08B-36D15765D82C}"/>
              </a:ext>
            </a:extLst>
          </p:cNvPr>
          <p:cNvPicPr>
            <a:picLocks noChangeAspect="1"/>
          </p:cNvPicPr>
          <p:nvPr/>
        </p:nvPicPr>
        <p:blipFill>
          <a:blip r:embed="rId2"/>
          <a:stretch>
            <a:fillRect/>
          </a:stretch>
        </p:blipFill>
        <p:spPr>
          <a:xfrm>
            <a:off x="1205042" y="1853762"/>
            <a:ext cx="2010996" cy="2355738"/>
          </a:xfrm>
          <a:prstGeom prst="rect">
            <a:avLst/>
          </a:prstGeom>
        </p:spPr>
      </p:pic>
      <p:sp>
        <p:nvSpPr>
          <p:cNvPr id="8" name="文本框 7">
            <a:extLst>
              <a:ext uri="{FF2B5EF4-FFF2-40B4-BE49-F238E27FC236}">
                <a16:creationId xmlns:a16="http://schemas.microsoft.com/office/drawing/2014/main" id="{CDAA0B4D-4314-4C5B-BEDC-E8BD2F0A626D}"/>
              </a:ext>
            </a:extLst>
          </p:cNvPr>
          <p:cNvSpPr txBox="1"/>
          <p:nvPr/>
        </p:nvSpPr>
        <p:spPr>
          <a:xfrm>
            <a:off x="3456372" y="1860438"/>
            <a:ext cx="8566952" cy="2862322"/>
          </a:xfrm>
          <a:prstGeom prst="rect">
            <a:avLst/>
          </a:prstGeom>
          <a:noFill/>
        </p:spPr>
        <p:txBody>
          <a:bodyPr wrap="square" rtlCol="0">
            <a:spAutoFit/>
          </a:bodyPr>
          <a:lstStyle/>
          <a:p>
            <a:r>
              <a:rPr lang="zh-CN" altLang="en-US" dirty="0"/>
              <a:t>假设自旋经过</a:t>
            </a:r>
            <a:r>
              <a:rPr lang="en-US" altLang="zh-CN" dirty="0"/>
              <a:t>N</a:t>
            </a:r>
            <a:r>
              <a:rPr lang="zh-CN" altLang="en-US" dirty="0"/>
              <a:t>个原子层，从</a:t>
            </a:r>
            <a:r>
              <a:rPr lang="el-GR" altLang="zh-CN" dirty="0"/>
              <a:t>θ</a:t>
            </a:r>
            <a:r>
              <a:rPr lang="en-US" altLang="zh-CN" dirty="0"/>
              <a:t>=0</a:t>
            </a:r>
            <a:r>
              <a:rPr lang="zh-CN" altLang="en-US" dirty="0"/>
              <a:t>转动到</a:t>
            </a:r>
            <a:r>
              <a:rPr lang="el-GR" altLang="zh-CN" dirty="0"/>
              <a:t>θ</a:t>
            </a:r>
            <a:r>
              <a:rPr lang="en-US" altLang="zh-CN" dirty="0"/>
              <a:t>=180</a:t>
            </a:r>
            <a:r>
              <a:rPr lang="en-US" altLang="zh-CN" baseline="30000" dirty="0"/>
              <a:t>0</a:t>
            </a:r>
            <a:r>
              <a:rPr lang="en-US" altLang="zh-CN" dirty="0"/>
              <a:t>.</a:t>
            </a:r>
          </a:p>
          <a:p>
            <a:r>
              <a:rPr lang="zh-CN" altLang="en-US" dirty="0"/>
              <a:t>相邻两原子之间交换能</a:t>
            </a:r>
            <a:r>
              <a:rPr lang="en-US" altLang="zh-CN" dirty="0" err="1"/>
              <a:t>E</a:t>
            </a:r>
            <a:r>
              <a:rPr lang="en-US" altLang="zh-CN" baseline="-25000" dirty="0" err="1"/>
              <a:t>ex</a:t>
            </a:r>
            <a:r>
              <a:rPr lang="en-US" altLang="zh-CN" dirty="0"/>
              <a:t>=-2AS</a:t>
            </a:r>
            <a:r>
              <a:rPr lang="en-US" altLang="zh-CN" baseline="30000" dirty="0"/>
              <a:t>2</a:t>
            </a:r>
            <a:r>
              <a:rPr lang="en-US" altLang="zh-CN" dirty="0"/>
              <a:t>cos</a:t>
            </a:r>
            <a:r>
              <a:rPr lang="el-GR" altLang="zh-CN" dirty="0"/>
              <a:t>θ</a:t>
            </a:r>
            <a:r>
              <a:rPr lang="en-US" altLang="zh-CN" dirty="0"/>
              <a:t>.</a:t>
            </a:r>
          </a:p>
          <a:p>
            <a:r>
              <a:rPr lang="el-GR" altLang="zh-CN" dirty="0"/>
              <a:t>Θ</a:t>
            </a:r>
            <a:r>
              <a:rPr lang="en-US" altLang="zh-CN" dirty="0"/>
              <a:t>=0</a:t>
            </a:r>
            <a:r>
              <a:rPr lang="zh-CN" altLang="en-US" dirty="0"/>
              <a:t>时，</a:t>
            </a:r>
            <a:r>
              <a:rPr lang="en-US" altLang="zh-CN" dirty="0" err="1"/>
              <a:t>E</a:t>
            </a:r>
            <a:r>
              <a:rPr lang="en-US" altLang="zh-CN" baseline="-25000" dirty="0" err="1"/>
              <a:t>ex</a:t>
            </a:r>
            <a:r>
              <a:rPr lang="en-US" altLang="zh-CN" dirty="0"/>
              <a:t>=-2AS</a:t>
            </a:r>
            <a:r>
              <a:rPr lang="en-US" altLang="zh-CN" baseline="30000" dirty="0"/>
              <a:t>2</a:t>
            </a:r>
          </a:p>
          <a:p>
            <a:r>
              <a:rPr lang="zh-CN" altLang="en-US" dirty="0"/>
              <a:t>畴壁中，夹角为</a:t>
            </a:r>
            <a:r>
              <a:rPr lang="el-GR" altLang="zh-CN" dirty="0"/>
              <a:t>θ</a:t>
            </a:r>
            <a:r>
              <a:rPr lang="zh-CN" altLang="en-US" dirty="0"/>
              <a:t>时，交换能</a:t>
            </a:r>
            <a:r>
              <a:rPr lang="en-US" altLang="zh-CN" dirty="0" err="1"/>
              <a:t>E</a:t>
            </a:r>
            <a:r>
              <a:rPr lang="en-US" altLang="zh-CN" baseline="-25000" dirty="0" err="1"/>
              <a:t>ex</a:t>
            </a:r>
            <a:r>
              <a:rPr lang="en-US" altLang="zh-CN" dirty="0"/>
              <a:t>=-2AS</a:t>
            </a:r>
            <a:r>
              <a:rPr lang="en-US" altLang="zh-CN" baseline="30000" dirty="0"/>
              <a:t>2</a:t>
            </a:r>
            <a:r>
              <a:rPr lang="en-US" altLang="zh-CN" dirty="0"/>
              <a:t>cos</a:t>
            </a:r>
            <a:r>
              <a:rPr lang="el-GR" altLang="zh-CN" dirty="0"/>
              <a:t> θ</a:t>
            </a:r>
            <a:r>
              <a:rPr lang="en-US" altLang="zh-CN" dirty="0"/>
              <a:t>+2AS</a:t>
            </a:r>
            <a:r>
              <a:rPr lang="en-US" altLang="zh-CN" baseline="30000" dirty="0"/>
              <a:t>2</a:t>
            </a:r>
            <a:r>
              <a:rPr lang="en-US" altLang="zh-CN" dirty="0"/>
              <a:t>=4AS</a:t>
            </a:r>
            <a:r>
              <a:rPr lang="en-US" altLang="zh-CN" baseline="30000" dirty="0"/>
              <a:t>2</a:t>
            </a:r>
            <a:r>
              <a:rPr lang="en-US" altLang="zh-CN" dirty="0"/>
              <a:t>sin</a:t>
            </a:r>
            <a:r>
              <a:rPr lang="en-US" altLang="zh-CN" baseline="30000" dirty="0"/>
              <a:t>2</a:t>
            </a:r>
            <a:r>
              <a:rPr lang="el-GR" altLang="zh-CN" dirty="0"/>
              <a:t> </a:t>
            </a:r>
            <a:r>
              <a:rPr lang="zh-CN" altLang="en-US" dirty="0"/>
              <a:t>（</a:t>
            </a:r>
            <a:r>
              <a:rPr lang="el-GR" altLang="zh-CN" dirty="0"/>
              <a:t>θ</a:t>
            </a:r>
            <a:r>
              <a:rPr lang="en-US" altLang="zh-CN" dirty="0"/>
              <a:t>/2</a:t>
            </a:r>
            <a:r>
              <a:rPr lang="zh-CN" altLang="en-US" dirty="0"/>
              <a:t>）</a:t>
            </a:r>
            <a:endParaRPr lang="en-US" altLang="zh-CN" dirty="0"/>
          </a:p>
          <a:p>
            <a:r>
              <a:rPr lang="zh-CN" altLang="en-US" dirty="0"/>
              <a:t>当</a:t>
            </a:r>
            <a:r>
              <a:rPr lang="en-US" altLang="zh-CN" dirty="0"/>
              <a:t>N</a:t>
            </a:r>
            <a:r>
              <a:rPr lang="zh-CN" altLang="en-US" dirty="0"/>
              <a:t>比较大时，相邻两原子之间磁矩变化很小，所以</a:t>
            </a:r>
            <a:r>
              <a:rPr lang="en-US" altLang="zh-CN" dirty="0"/>
              <a:t>sin</a:t>
            </a:r>
            <a:r>
              <a:rPr lang="el-GR" altLang="zh-CN" dirty="0"/>
              <a:t> </a:t>
            </a:r>
            <a:r>
              <a:rPr lang="zh-CN" altLang="en-US" dirty="0"/>
              <a:t>（</a:t>
            </a:r>
            <a:r>
              <a:rPr lang="el-GR" altLang="zh-CN" dirty="0"/>
              <a:t>θ</a:t>
            </a:r>
            <a:r>
              <a:rPr lang="en-US" altLang="zh-CN" dirty="0"/>
              <a:t>/2</a:t>
            </a:r>
            <a:r>
              <a:rPr lang="zh-CN" altLang="en-US" dirty="0"/>
              <a:t>）可以近似为</a:t>
            </a:r>
            <a:r>
              <a:rPr lang="el-GR" altLang="zh-CN" dirty="0"/>
              <a:t>θ</a:t>
            </a:r>
            <a:r>
              <a:rPr lang="en-US" altLang="zh-CN" dirty="0"/>
              <a:t>/2</a:t>
            </a:r>
          </a:p>
          <a:p>
            <a:r>
              <a:rPr lang="en-US" altLang="zh-CN" dirty="0" err="1"/>
              <a:t>E</a:t>
            </a:r>
            <a:r>
              <a:rPr lang="en-US" altLang="zh-CN" baseline="-25000" dirty="0" err="1"/>
              <a:t>ex</a:t>
            </a:r>
            <a:r>
              <a:rPr lang="en-US" altLang="zh-CN" dirty="0"/>
              <a:t>=AS</a:t>
            </a:r>
            <a:r>
              <a:rPr lang="en-US" altLang="zh-CN" baseline="30000" dirty="0"/>
              <a:t>2</a:t>
            </a:r>
            <a:r>
              <a:rPr lang="el-GR" altLang="zh-CN" dirty="0"/>
              <a:t>θ</a:t>
            </a:r>
            <a:r>
              <a:rPr lang="en-US" altLang="zh-CN" baseline="30000" dirty="0"/>
              <a:t>2</a:t>
            </a:r>
            <a:r>
              <a:rPr lang="en-US" altLang="zh-CN" dirty="0"/>
              <a:t>.</a:t>
            </a:r>
          </a:p>
          <a:p>
            <a:r>
              <a:rPr lang="zh-CN" altLang="en-US" dirty="0"/>
              <a:t>每层转过的角度为</a:t>
            </a:r>
            <a:r>
              <a:rPr lang="en-US" altLang="zh-CN" dirty="0"/>
              <a:t>(</a:t>
            </a:r>
            <a:r>
              <a:rPr lang="el-GR" altLang="zh-CN" dirty="0"/>
              <a:t>π</a:t>
            </a:r>
            <a:r>
              <a:rPr lang="en-US" altLang="zh-CN" dirty="0"/>
              <a:t>-Nd/r)/N</a:t>
            </a:r>
            <a:r>
              <a:rPr lang="zh-CN" altLang="en-US" dirty="0"/>
              <a:t>，设单位面积原子数为</a:t>
            </a:r>
            <a:r>
              <a:rPr lang="en-US" altLang="zh-CN" dirty="0"/>
              <a:t>k</a:t>
            </a:r>
            <a:r>
              <a:rPr lang="zh-CN" altLang="en-US" dirty="0"/>
              <a:t>，单位面积内这层原子和下一层构成自旋对，所以单位面积内有</a:t>
            </a:r>
            <a:r>
              <a:rPr lang="en-US" altLang="zh-CN" dirty="0" err="1"/>
              <a:t>Nk</a:t>
            </a:r>
            <a:r>
              <a:rPr lang="zh-CN" altLang="en-US" dirty="0"/>
              <a:t>个自旋对，那么单位面积畴壁的交换能</a:t>
            </a:r>
            <a:endParaRPr lang="en-US" altLang="zh-CN" dirty="0"/>
          </a:p>
          <a:p>
            <a:r>
              <a:rPr lang="en-US" altLang="zh-CN" dirty="0" err="1"/>
              <a:t>E</a:t>
            </a:r>
            <a:r>
              <a:rPr lang="en-US" altLang="zh-CN" baseline="-25000" dirty="0" err="1"/>
              <a:t>exi</a:t>
            </a:r>
            <a:r>
              <a:rPr lang="en-US" altLang="zh-CN" dirty="0"/>
              <a:t>=NKAS</a:t>
            </a:r>
            <a:r>
              <a:rPr lang="en-US" altLang="zh-CN" baseline="30000" dirty="0"/>
              <a:t>2</a:t>
            </a:r>
            <a:r>
              <a:rPr lang="en-US" altLang="zh-CN" dirty="0"/>
              <a:t>(</a:t>
            </a:r>
            <a:r>
              <a:rPr lang="el-GR" altLang="zh-CN" dirty="0"/>
              <a:t>π</a:t>
            </a:r>
            <a:r>
              <a:rPr lang="en-US" altLang="zh-CN" dirty="0"/>
              <a:t>/N  -d/r)</a:t>
            </a:r>
            <a:r>
              <a:rPr lang="en-US" altLang="zh-CN" baseline="30000" dirty="0"/>
              <a:t>2</a:t>
            </a:r>
          </a:p>
          <a:p>
            <a:r>
              <a:rPr lang="zh-CN" altLang="en-US" dirty="0"/>
              <a:t> 所以</a:t>
            </a:r>
            <a:r>
              <a:rPr lang="en-US" altLang="zh-CN" dirty="0"/>
              <a:t>u</a:t>
            </a:r>
            <a:r>
              <a:rPr lang="zh-CN" altLang="en-US" dirty="0"/>
              <a:t>型的纳米线中畴壁的运动与半环部分的半径有关</a:t>
            </a:r>
          </a:p>
        </p:txBody>
      </p:sp>
      <p:cxnSp>
        <p:nvCxnSpPr>
          <p:cNvPr id="10" name="直接箭头连接符 9">
            <a:extLst>
              <a:ext uri="{FF2B5EF4-FFF2-40B4-BE49-F238E27FC236}">
                <a16:creationId xmlns:a16="http://schemas.microsoft.com/office/drawing/2014/main" id="{BBFE910B-F134-4B2D-844D-974E86E6C07B}"/>
              </a:ext>
            </a:extLst>
          </p:cNvPr>
          <p:cNvCxnSpPr>
            <a:cxnSpLocks/>
          </p:cNvCxnSpPr>
          <p:nvPr/>
        </p:nvCxnSpPr>
        <p:spPr>
          <a:xfrm>
            <a:off x="1766657" y="3885090"/>
            <a:ext cx="372862" cy="117629"/>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5" name="直接箭头连接符 14">
            <a:extLst>
              <a:ext uri="{FF2B5EF4-FFF2-40B4-BE49-F238E27FC236}">
                <a16:creationId xmlns:a16="http://schemas.microsoft.com/office/drawing/2014/main" id="{A2C40348-0247-49B8-9691-6DA262D8C7FA}"/>
              </a:ext>
            </a:extLst>
          </p:cNvPr>
          <p:cNvCxnSpPr/>
          <p:nvPr/>
        </p:nvCxnSpPr>
        <p:spPr>
          <a:xfrm flipH="1">
            <a:off x="2139519" y="3943904"/>
            <a:ext cx="363984" cy="5881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6" name="文本框 15">
            <a:extLst>
              <a:ext uri="{FF2B5EF4-FFF2-40B4-BE49-F238E27FC236}">
                <a16:creationId xmlns:a16="http://schemas.microsoft.com/office/drawing/2014/main" id="{5A043EE3-3396-4EDC-A40F-AA60CE325111}"/>
              </a:ext>
            </a:extLst>
          </p:cNvPr>
          <p:cNvSpPr txBox="1"/>
          <p:nvPr/>
        </p:nvSpPr>
        <p:spPr>
          <a:xfrm>
            <a:off x="168676" y="3031631"/>
            <a:ext cx="1189606" cy="338554"/>
          </a:xfrm>
          <a:prstGeom prst="rect">
            <a:avLst/>
          </a:prstGeom>
          <a:noFill/>
        </p:spPr>
        <p:txBody>
          <a:bodyPr wrap="square" rtlCol="0">
            <a:spAutoFit/>
          </a:bodyPr>
          <a:lstStyle/>
          <a:p>
            <a:r>
              <a:rPr lang="zh-CN" altLang="en-US" sz="1600" dirty="0"/>
              <a:t>半径为</a:t>
            </a:r>
            <a:r>
              <a:rPr lang="en-US" altLang="zh-CN" sz="1600" dirty="0"/>
              <a:t>r</a:t>
            </a:r>
            <a:endParaRPr lang="zh-CN" altLang="en-US" sz="1600" dirty="0"/>
          </a:p>
        </p:txBody>
      </p:sp>
      <p:pic>
        <p:nvPicPr>
          <p:cNvPr id="17" name="图片 16">
            <a:extLst>
              <a:ext uri="{FF2B5EF4-FFF2-40B4-BE49-F238E27FC236}">
                <a16:creationId xmlns:a16="http://schemas.microsoft.com/office/drawing/2014/main" id="{99B966CB-3767-416F-BCF3-AF0D985B19E2}"/>
              </a:ext>
            </a:extLst>
          </p:cNvPr>
          <p:cNvPicPr>
            <a:picLocks noChangeAspect="1"/>
          </p:cNvPicPr>
          <p:nvPr/>
        </p:nvPicPr>
        <p:blipFill>
          <a:blip r:embed="rId3"/>
          <a:stretch>
            <a:fillRect/>
          </a:stretch>
        </p:blipFill>
        <p:spPr>
          <a:xfrm>
            <a:off x="8811357" y="872940"/>
            <a:ext cx="2763848" cy="1665998"/>
          </a:xfrm>
          <a:prstGeom prst="rect">
            <a:avLst/>
          </a:prstGeom>
        </p:spPr>
      </p:pic>
      <p:pic>
        <p:nvPicPr>
          <p:cNvPr id="18" name="图片 17">
            <a:extLst>
              <a:ext uri="{FF2B5EF4-FFF2-40B4-BE49-F238E27FC236}">
                <a16:creationId xmlns:a16="http://schemas.microsoft.com/office/drawing/2014/main" id="{248E0DF8-0E66-42F3-AECA-4AF1FEBB600D}"/>
              </a:ext>
            </a:extLst>
          </p:cNvPr>
          <p:cNvPicPr>
            <a:picLocks noChangeAspect="1"/>
          </p:cNvPicPr>
          <p:nvPr/>
        </p:nvPicPr>
        <p:blipFill>
          <a:blip r:embed="rId4"/>
          <a:stretch>
            <a:fillRect/>
          </a:stretch>
        </p:blipFill>
        <p:spPr>
          <a:xfrm>
            <a:off x="1205042" y="917066"/>
            <a:ext cx="7925487" cy="841321"/>
          </a:xfrm>
          <a:prstGeom prst="rect">
            <a:avLst/>
          </a:prstGeom>
        </p:spPr>
      </p:pic>
    </p:spTree>
    <p:extLst>
      <p:ext uri="{BB962C8B-B14F-4D97-AF65-F5344CB8AC3E}">
        <p14:creationId xmlns:p14="http://schemas.microsoft.com/office/powerpoint/2010/main" val="35728078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65734420-B485-4D4E-B1E0-482F5683D09E}"/>
                  </a:ext>
                </a:extLst>
              </p:cNvPr>
              <p:cNvSpPr txBox="1"/>
              <p:nvPr/>
            </p:nvSpPr>
            <p:spPr>
              <a:xfrm>
                <a:off x="1766656" y="1297718"/>
                <a:ext cx="7375124" cy="24332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磁晶各向异性能密度  </a:t>
                </a:r>
                <a:r>
                  <a:rPr kumimoji="0" lang="en-US" altLang="zh-CN" sz="1800" b="0" i="0" u="none" strike="noStrike" kern="1200" cap="none" spc="0" normalizeH="0" baseline="0" noProof="0" dirty="0" err="1">
                    <a:ln>
                      <a:noFill/>
                    </a:ln>
                    <a:solidFill>
                      <a:prstClr val="black"/>
                    </a:solidFill>
                    <a:effectLst/>
                    <a:uLnTx/>
                    <a:uFillTx/>
                    <a:latin typeface="等线"/>
                    <a:ea typeface="等线" panose="02010600030101010101" pitchFamily="2" charset="-122"/>
                    <a:cs typeface="+mn-cs"/>
                  </a:rPr>
                  <a:t>E</a:t>
                </a:r>
                <a:r>
                  <a:rPr kumimoji="0" lang="en-US" altLang="zh-CN" sz="1800" b="0" i="0" u="none" strike="noStrike" kern="1200" cap="none" spc="0" normalizeH="0" baseline="-25000" noProof="0" dirty="0" err="1">
                    <a:ln>
                      <a:noFill/>
                    </a:ln>
                    <a:solidFill>
                      <a:prstClr val="black"/>
                    </a:solidFill>
                    <a:effectLst/>
                    <a:uLnTx/>
                    <a:uFillTx/>
                    <a:latin typeface="等线"/>
                    <a:ea typeface="等线" panose="02010600030101010101" pitchFamily="2" charset="-122"/>
                    <a:cs typeface="+mn-cs"/>
                  </a:rPr>
                  <a:t>k</a:t>
                </a: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=K</a:t>
                </a:r>
                <a:r>
                  <a:rPr kumimoji="0" lang="en-US" altLang="zh-CN" sz="1800" b="0" i="0" u="none" strike="noStrike" kern="1200" cap="none" spc="0" normalizeH="0" baseline="-25000" noProof="0" dirty="0">
                    <a:ln>
                      <a:noFill/>
                    </a:ln>
                    <a:solidFill>
                      <a:prstClr val="black"/>
                    </a:solidFill>
                    <a:effectLst/>
                    <a:uLnTx/>
                    <a:uFillTx/>
                    <a:latin typeface="等线"/>
                    <a:ea typeface="等线" panose="02010600030101010101" pitchFamily="2" charset="-122"/>
                    <a:cs typeface="+mn-cs"/>
                  </a:rPr>
                  <a:t>1</a:t>
                </a: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sin</a:t>
                </a:r>
                <a:r>
                  <a:rPr kumimoji="0" lang="en-US" altLang="zh-CN" sz="1800" b="0" i="0" u="none" strike="noStrike" kern="1200" cap="none" spc="0" normalizeH="0" baseline="30000" noProof="0" dirty="0">
                    <a:ln>
                      <a:noFill/>
                    </a:ln>
                    <a:solidFill>
                      <a:prstClr val="black"/>
                    </a:solidFill>
                    <a:effectLst/>
                    <a:uLnTx/>
                    <a:uFillTx/>
                    <a:latin typeface="等线"/>
                    <a:ea typeface="等线" panose="02010600030101010101" pitchFamily="2" charset="-122"/>
                    <a:cs typeface="+mn-cs"/>
                  </a:rPr>
                  <a:t>2</a:t>
                </a:r>
                <a:r>
                  <a:rPr kumimoji="0" lang="el-GR"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 θ</a:t>
                </a: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a:t>
                </a: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a:t>
                </a: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1-cos</a:t>
                </a:r>
                <a:r>
                  <a:rPr kumimoji="0" lang="en-US" altLang="zh-CN" sz="1800" b="0" i="0" u="none" strike="noStrike" kern="1200" cap="none" spc="0" normalizeH="0" baseline="30000" noProof="0" dirty="0">
                    <a:ln>
                      <a:noFill/>
                    </a:ln>
                    <a:solidFill>
                      <a:prstClr val="black"/>
                    </a:solidFill>
                    <a:effectLst/>
                    <a:uLnTx/>
                    <a:uFillTx/>
                    <a:latin typeface="等线"/>
                    <a:ea typeface="等线" panose="02010600030101010101" pitchFamily="2" charset="-122"/>
                    <a:cs typeface="+mn-cs"/>
                  </a:rPr>
                  <a:t>2</a:t>
                </a:r>
                <a:r>
                  <a:rPr kumimoji="0" lang="el-GR"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 θ </a:t>
                </a: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a:t>
                </a: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/2    ·K</a:t>
                </a:r>
                <a:r>
                  <a:rPr kumimoji="0" lang="en-US" altLang="zh-CN" sz="1800" b="0" i="0" u="none" strike="noStrike" kern="1200" cap="none" spc="0" normalizeH="0" baseline="-25000" noProof="0" dirty="0">
                    <a:ln>
                      <a:noFill/>
                    </a:ln>
                    <a:solidFill>
                      <a:prstClr val="black"/>
                    </a:solidFill>
                    <a:effectLst/>
                    <a:uLnTx/>
                    <a:uFillTx/>
                    <a:latin typeface="等线"/>
                    <a:ea typeface="等线" panose="02010600030101010101" pitchFamily="2" charset="-122"/>
                    <a:cs typeface="+mn-cs"/>
                  </a:rPr>
                  <a:t>1</a:t>
                </a: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每层转过</a:t>
                </a:r>
                <a:r>
                  <a:rPr kumimoji="0" lang="el-GR"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π</a:t>
                </a: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/N-d/r</a:t>
                </a: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，第</a:t>
                </a:r>
                <a:r>
                  <a:rPr kumimoji="0" lang="en-US" altLang="zh-CN" sz="1800" b="0" i="0" u="none" strike="noStrike" kern="1200" cap="none" spc="0" normalizeH="0" baseline="0" noProof="0" dirty="0" err="1">
                    <a:ln>
                      <a:noFill/>
                    </a:ln>
                    <a:solidFill>
                      <a:prstClr val="black"/>
                    </a:solidFill>
                    <a:effectLst/>
                    <a:uLnTx/>
                    <a:uFillTx/>
                    <a:latin typeface="等线"/>
                    <a:ea typeface="等线" panose="02010600030101010101" pitchFamily="2" charset="-122"/>
                    <a:cs typeface="+mn-cs"/>
                  </a:rPr>
                  <a:t>i</a:t>
                </a: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层磁晶各向异性能为          </a:t>
                </a:r>
                <a:endPar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prstClr val="black"/>
                    </a:solidFill>
                    <a:effectLst/>
                    <a:uLnTx/>
                    <a:uFillTx/>
                    <a:latin typeface="等线"/>
                    <a:ea typeface="等线" panose="02010600030101010101" pitchFamily="2" charset="-122"/>
                    <a:cs typeface="+mn-cs"/>
                  </a:rPr>
                  <a:t>E</a:t>
                </a:r>
                <a:r>
                  <a:rPr kumimoji="0" lang="en-US" altLang="zh-CN" sz="1800" b="0" i="0" u="none" strike="noStrike" kern="1200" cap="none" spc="0" normalizeH="0" baseline="-25000" noProof="0" dirty="0" err="1">
                    <a:ln>
                      <a:noFill/>
                    </a:ln>
                    <a:solidFill>
                      <a:prstClr val="black"/>
                    </a:solidFill>
                    <a:effectLst/>
                    <a:uLnTx/>
                    <a:uFillTx/>
                    <a:latin typeface="等线"/>
                    <a:ea typeface="等线" panose="02010600030101010101" pitchFamily="2" charset="-122"/>
                    <a:cs typeface="+mn-cs"/>
                  </a:rPr>
                  <a:t>k</a:t>
                </a: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a:t>
                </a:r>
                <a:r>
                  <a:rPr lang="en-US" altLang="zh-CN" dirty="0">
                    <a:solidFill>
                      <a:prstClr val="black"/>
                    </a:solidFill>
                    <a:latin typeface="等线"/>
                    <a:ea typeface="等线" panose="02010600030101010101" pitchFamily="2" charset="-122"/>
                  </a:rPr>
                  <a:t>[</a:t>
                </a: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1-cos</a:t>
                </a:r>
                <a:r>
                  <a:rPr kumimoji="0" lang="en-US" altLang="zh-CN" sz="1800" b="0" i="0" u="none" strike="noStrike" kern="1200" cap="none" spc="0" normalizeH="0" baseline="30000" noProof="0" dirty="0">
                    <a:ln>
                      <a:noFill/>
                    </a:ln>
                    <a:solidFill>
                      <a:prstClr val="black"/>
                    </a:solidFill>
                    <a:effectLst/>
                    <a:uLnTx/>
                    <a:uFillTx/>
                    <a:latin typeface="等线"/>
                    <a:ea typeface="等线" panose="02010600030101010101" pitchFamily="2" charset="-122"/>
                    <a:cs typeface="+mn-cs"/>
                  </a:rPr>
                  <a:t>2</a:t>
                </a:r>
                <a:r>
                  <a:rPr kumimoji="0" lang="el-GR"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 </a:t>
                </a: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a:t>
                </a:r>
                <a:r>
                  <a:rPr kumimoji="0" lang="en-US" altLang="zh-CN" sz="1800" b="0" i="0" u="none" strike="noStrike" kern="1200" cap="none" spc="0" normalizeH="0" baseline="0" noProof="0" dirty="0" err="1">
                    <a:ln>
                      <a:noFill/>
                    </a:ln>
                    <a:solidFill>
                      <a:prstClr val="black"/>
                    </a:solidFill>
                    <a:effectLst/>
                    <a:uLnTx/>
                    <a:uFillTx/>
                    <a:latin typeface="等线"/>
                    <a:ea typeface="等线" panose="02010600030101010101" pitchFamily="2" charset="-122"/>
                    <a:cs typeface="+mn-cs"/>
                  </a:rPr>
                  <a:t>i</a:t>
                </a:r>
                <a:r>
                  <a:rPr kumimoji="0" lang="el-GR"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π </a:t>
                </a: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/N-id/r) </a:t>
                </a:r>
                <a:r>
                  <a:rPr lang="en-US" altLang="zh-CN" dirty="0">
                    <a:solidFill>
                      <a:prstClr val="black"/>
                    </a:solidFill>
                    <a:latin typeface="等线"/>
                    <a:ea typeface="等线" panose="02010600030101010101" pitchFamily="2" charset="-122"/>
                  </a:rPr>
                  <a:t>]</a:t>
                </a: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/2   ·K</a:t>
                </a:r>
                <a:r>
                  <a:rPr kumimoji="0" lang="en-US" altLang="zh-CN" sz="1800" b="0" i="0" u="none" strike="noStrike" kern="1200" cap="none" spc="0" normalizeH="0" baseline="-25000" noProof="0" dirty="0">
                    <a:ln>
                      <a:noFill/>
                    </a:ln>
                    <a:solidFill>
                      <a:prstClr val="black"/>
                    </a:solidFill>
                    <a:effectLst/>
                    <a:uLnTx/>
                    <a:uFillTx/>
                    <a:latin typeface="等线"/>
                    <a:ea typeface="等线" panose="02010600030101010101" pitchFamily="2" charset="-122"/>
                    <a:cs typeface="+mn-cs"/>
                  </a:rPr>
                  <a:t>1</a:t>
                </a: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设单位面积畴壁体积为</a:t>
                </a: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单位面积磁晶各向异性能：</a:t>
                </a:r>
                <a:endPar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prstClr val="black"/>
                    </a:solidFill>
                    <a:effectLst/>
                    <a:uLnTx/>
                    <a:uFillTx/>
                    <a:latin typeface="等线"/>
                    <a:ea typeface="等线" panose="02010600030101010101" pitchFamily="2" charset="-122"/>
                    <a:cs typeface="+mn-cs"/>
                  </a:rPr>
                  <a:t>E</a:t>
                </a:r>
                <a:r>
                  <a:rPr kumimoji="0" lang="en-US" altLang="zh-CN" sz="1800" b="0" i="0" u="none" strike="noStrike" kern="1200" cap="none" spc="0" normalizeH="0" baseline="-25000" noProof="0" dirty="0" err="1">
                    <a:ln>
                      <a:noFill/>
                    </a:ln>
                    <a:solidFill>
                      <a:prstClr val="black"/>
                    </a:solidFill>
                    <a:effectLst/>
                    <a:uLnTx/>
                    <a:uFillTx/>
                    <a:latin typeface="等线"/>
                    <a:ea typeface="等线" panose="02010600030101010101" pitchFamily="2" charset="-122"/>
                    <a:cs typeface="+mn-cs"/>
                  </a:rPr>
                  <a:t>ki</a:t>
                </a: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a:t>
                </a:r>
                <a14:m>
                  <m:oMath xmlns:m="http://schemas.openxmlformats.org/officeDocument/2006/math">
                    <m:nary>
                      <m:naryPr>
                        <m:chr m:val="∑"/>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naryPr>
                      <m:sub>
                        <m:r>
                          <m:rPr>
                            <m:sty m:val="p"/>
                            <m:brk m:alnAt="23"/>
                          </m:rP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i</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1</m:t>
                        </m:r>
                      </m:sub>
                      <m:sup>
                        <m:r>
                          <m:rPr>
                            <m:sty m:val="p"/>
                          </m:rP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N</m:t>
                        </m:r>
                      </m:sup>
                      <m:e>
                        <m:r>
                          <m:rPr>
                            <m:sty m:val="p"/>
                          </m:rP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a</m:t>
                        </m:r>
                        <m:r>
                          <m:rPr>
                            <m:sty m:val="p"/>
                          </m:r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E</m:t>
                        </m:r>
                        <m:r>
                          <m:rPr>
                            <m:sty m:val="p"/>
                          </m:rPr>
                          <a:rPr kumimoji="0" lang="en-US" altLang="zh-CN" sz="1800" b="0" i="1" u="none" strike="noStrike" kern="1200" cap="none" spc="0" normalizeH="0" baseline="-25000" noProof="0">
                            <a:ln>
                              <a:noFill/>
                            </a:ln>
                            <a:solidFill>
                              <a:prstClr val="black"/>
                            </a:solidFill>
                            <a:effectLst/>
                            <a:uLnTx/>
                            <a:uFillTx/>
                            <a:latin typeface="Cambria Math" panose="02040503050406030204" pitchFamily="18" charset="0"/>
                            <a:cs typeface="+mn-cs"/>
                          </a:rPr>
                          <m:t>K</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e>
                    </m:nary>
                  </m:oMath>
                </a14:m>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=NK</a:t>
                </a:r>
                <a:r>
                  <a:rPr kumimoji="0" lang="en-US" altLang="zh-CN" sz="1800" b="0" i="0" u="none" strike="noStrike" kern="1200" cap="none" spc="0" normalizeH="0" baseline="-25000" noProof="0" dirty="0">
                    <a:ln>
                      <a:noFill/>
                    </a:ln>
                    <a:solidFill>
                      <a:prstClr val="black"/>
                    </a:solidFill>
                    <a:effectLst/>
                    <a:uLnTx/>
                    <a:uFillTx/>
                    <a:latin typeface="等线"/>
                    <a:ea typeface="等线" panose="02010600030101010101" pitchFamily="2" charset="-122"/>
                    <a:cs typeface="+mn-cs"/>
                  </a:rPr>
                  <a:t>1</a:t>
                </a: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a/2 – k</a:t>
                </a:r>
                <a:r>
                  <a:rPr kumimoji="0" lang="en-US" altLang="zh-CN" sz="1800" b="0" i="0" u="none" strike="noStrike" kern="1200" cap="none" spc="0" normalizeH="0" baseline="-25000" noProof="0" dirty="0">
                    <a:ln>
                      <a:noFill/>
                    </a:ln>
                    <a:solidFill>
                      <a:prstClr val="black"/>
                    </a:solidFill>
                    <a:effectLst/>
                    <a:uLnTx/>
                    <a:uFillTx/>
                    <a:latin typeface="等线"/>
                    <a:ea typeface="等线" panose="02010600030101010101" pitchFamily="2" charset="-122"/>
                    <a:cs typeface="+mn-cs"/>
                  </a:rPr>
                  <a:t>1</a:t>
                </a: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a/2 </a:t>
                </a:r>
                <a14:m>
                  <m:oMath xmlns:m="http://schemas.openxmlformats.org/officeDocument/2006/math">
                    <m:nary>
                      <m:naryPr>
                        <m:chr m:val="∑"/>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naryPr>
                      <m:sub>
                        <m:r>
                          <m:rPr>
                            <m:sty m:val="p"/>
                            <m:brk m:alnAt="23"/>
                          </m:rP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i</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1</m:t>
                        </m:r>
                      </m:sub>
                      <m:sup>
                        <m:r>
                          <m:rPr>
                            <m:sty m:val="p"/>
                          </m:rP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N</m:t>
                        </m:r>
                      </m:sup>
                      <m:e>
                        <m:r>
                          <m:rPr>
                            <m:sty m:val="p"/>
                          </m:rP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cos</m:t>
                        </m:r>
                        <m:r>
                          <a:rPr kumimoji="0" lang="zh-CN" altLang="en-US"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f>
                          <m:f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2</m:t>
                            </m:r>
                            <m:r>
                              <m:rPr>
                                <m:sty m:val="p"/>
                              </m:rPr>
                              <a:rPr kumimoji="0" lang="el-GR"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π</m:t>
                            </m:r>
                            <m:r>
                              <m:rPr>
                                <m:sty m:val="p"/>
                              </m:rP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i</m:t>
                            </m:r>
                          </m:num>
                          <m:den>
                            <m:r>
                              <m:rPr>
                                <m:sty m:val="p"/>
                              </m:r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N</m:t>
                            </m:r>
                          </m:den>
                        </m:f>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𝑖𝑑</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𝑟</m:t>
                        </m:r>
                        <m:r>
                          <a:rPr kumimoji="0" lang="zh-CN" altLang="en-US" sz="1800" b="0" i="1" u="none" strike="noStrike" kern="1200" cap="none" spc="0" normalizeH="0" baseline="0" noProof="0">
                            <a:ln>
                              <a:noFill/>
                            </a:ln>
                            <a:solidFill>
                              <a:prstClr val="black"/>
                            </a:solidFill>
                            <a:effectLst/>
                            <a:uLnTx/>
                            <a:uFillTx/>
                            <a:latin typeface="Cambria Math" panose="02040503050406030204" pitchFamily="18" charset="0"/>
                            <a:cs typeface="+mn-cs"/>
                          </a:rPr>
                          <m:t>）</m:t>
                        </m:r>
                      </m:e>
                    </m:nary>
                  </m:oMath>
                </a14:m>
                <a:endPar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所以磁各项异性能</a:t>
                </a:r>
                <a:r>
                  <a:rPr lang="zh-CN" altLang="en-US" dirty="0">
                    <a:solidFill>
                      <a:prstClr val="black"/>
                    </a:solidFill>
                    <a:latin typeface="等线"/>
                    <a:ea typeface="等线" panose="02010600030101010101" pitchFamily="2" charset="-122"/>
                  </a:rPr>
                  <a:t>也和</a:t>
                </a:r>
                <a:r>
                  <a:rPr lang="en-US" altLang="zh-CN" dirty="0">
                    <a:solidFill>
                      <a:prstClr val="black"/>
                    </a:solidFill>
                    <a:latin typeface="等线"/>
                    <a:ea typeface="等线" panose="02010600030101010101" pitchFamily="2" charset="-122"/>
                  </a:rPr>
                  <a:t>r</a:t>
                </a:r>
                <a:r>
                  <a:rPr lang="zh-CN" altLang="en-US" dirty="0">
                    <a:solidFill>
                      <a:prstClr val="black"/>
                    </a:solidFill>
                    <a:latin typeface="等线"/>
                    <a:ea typeface="等线" panose="02010600030101010101" pitchFamily="2" charset="-122"/>
                  </a:rPr>
                  <a:t>有关</a:t>
                </a:r>
                <a:endPar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Choice>
        <mc:Fallback xmlns="">
          <p:sp>
            <p:nvSpPr>
              <p:cNvPr id="5" name="文本框 4">
                <a:extLst>
                  <a:ext uri="{FF2B5EF4-FFF2-40B4-BE49-F238E27FC236}">
                    <a16:creationId xmlns:a16="http://schemas.microsoft.com/office/drawing/2014/main" id="{65734420-B485-4D4E-B1E0-482F5683D09E}"/>
                  </a:ext>
                </a:extLst>
              </p:cNvPr>
              <p:cNvSpPr txBox="1">
                <a:spLocks noRot="1" noChangeAspect="1" noMove="1" noResize="1" noEditPoints="1" noAdjustHandles="1" noChangeArrowheads="1" noChangeShapeType="1" noTextEdit="1"/>
              </p:cNvSpPr>
              <p:nvPr/>
            </p:nvSpPr>
            <p:spPr>
              <a:xfrm>
                <a:off x="1766656" y="1297718"/>
                <a:ext cx="7375124" cy="2433230"/>
              </a:xfrm>
              <a:prstGeom prst="rect">
                <a:avLst/>
              </a:prstGeom>
              <a:blipFill>
                <a:blip r:embed="rId2"/>
                <a:stretch>
                  <a:fillRect l="-744" t="-1504" b="-3008"/>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9B2E280F-2084-40B9-B607-54A2729B2147}"/>
              </a:ext>
            </a:extLst>
          </p:cNvPr>
          <p:cNvPicPr>
            <a:picLocks noChangeAspect="1"/>
          </p:cNvPicPr>
          <p:nvPr/>
        </p:nvPicPr>
        <p:blipFill>
          <a:blip r:embed="rId3"/>
          <a:stretch>
            <a:fillRect/>
          </a:stretch>
        </p:blipFill>
        <p:spPr>
          <a:xfrm>
            <a:off x="1651246" y="4045046"/>
            <a:ext cx="6151397" cy="774259"/>
          </a:xfrm>
          <a:prstGeom prst="rect">
            <a:avLst/>
          </a:prstGeom>
        </p:spPr>
      </p:pic>
    </p:spTree>
    <p:extLst>
      <p:ext uri="{BB962C8B-B14F-4D97-AF65-F5344CB8AC3E}">
        <p14:creationId xmlns:p14="http://schemas.microsoft.com/office/powerpoint/2010/main" val="4186372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78200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63D5BA-3F41-4497-BB4A-F58F3D704E0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B1D2444-65D3-4449-B803-3A6241511839}"/>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42936545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A2E321-1501-49D9-A44D-99D605DC390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BBEC8DD-9B85-48DB-88AB-6F5ABE8D1DBF}"/>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212109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D308E8-3104-420B-B649-A7821CC13D2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725B520-E236-4590-82E9-D724E5A09296}"/>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0066809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B42EAF-C741-40EB-8B30-7CCD54DA1E9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26B53D1-613E-468D-9B54-C2DCA0C2A59D}"/>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3553008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5CA381-1D89-401D-8232-4CDCE599BC1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ADB840E-59F1-46CC-8FA2-EFDF85AA63E0}"/>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780240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0B0F87-8DFF-4B04-B2FA-51EB1027B4BC}"/>
              </a:ext>
            </a:extLst>
          </p:cNvPr>
          <p:cNvSpPr>
            <a:spLocks noGrp="1"/>
          </p:cNvSpPr>
          <p:nvPr>
            <p:ph type="title"/>
          </p:nvPr>
        </p:nvSpPr>
        <p:spPr>
          <a:xfrm>
            <a:off x="838200" y="365125"/>
            <a:ext cx="3795793" cy="1325563"/>
          </a:xfrm>
        </p:spPr>
        <p:txBody>
          <a:bodyPr/>
          <a:lstStyle/>
          <a:p>
            <a:r>
              <a:rPr lang="zh-CN" altLang="en-US" dirty="0"/>
              <a:t>一、领域介绍</a:t>
            </a:r>
          </a:p>
        </p:txBody>
      </p:sp>
      <p:sp>
        <p:nvSpPr>
          <p:cNvPr id="3" name="内容占位符 2">
            <a:extLst>
              <a:ext uri="{FF2B5EF4-FFF2-40B4-BE49-F238E27FC236}">
                <a16:creationId xmlns:a16="http://schemas.microsoft.com/office/drawing/2014/main" id="{1A8AC88F-4288-4BB1-9D34-084B453A1ED5}"/>
              </a:ext>
            </a:extLst>
          </p:cNvPr>
          <p:cNvSpPr>
            <a:spLocks noGrp="1"/>
          </p:cNvSpPr>
          <p:nvPr>
            <p:ph idx="1"/>
          </p:nvPr>
        </p:nvSpPr>
        <p:spPr>
          <a:xfrm>
            <a:off x="940943" y="1830388"/>
            <a:ext cx="1802257" cy="486609"/>
          </a:xfrm>
        </p:spPr>
        <p:txBody>
          <a:bodyPr>
            <a:normAutofit/>
          </a:bodyPr>
          <a:lstStyle/>
          <a:p>
            <a:pPr marL="0" indent="0">
              <a:buNone/>
            </a:pPr>
            <a:r>
              <a:rPr lang="zh-CN" altLang="en-US" dirty="0"/>
              <a:t>背景介绍</a:t>
            </a:r>
            <a:endParaRPr lang="en-US" altLang="zh-CN" dirty="0"/>
          </a:p>
          <a:p>
            <a:pPr marL="0" indent="0">
              <a:buNone/>
            </a:pPr>
            <a:endParaRPr lang="zh-CN" altLang="en-US" dirty="0"/>
          </a:p>
        </p:txBody>
      </p:sp>
      <p:pic>
        <p:nvPicPr>
          <p:cNvPr id="5" name="图片 4">
            <a:extLst>
              <a:ext uri="{FF2B5EF4-FFF2-40B4-BE49-F238E27FC236}">
                <a16:creationId xmlns:a16="http://schemas.microsoft.com/office/drawing/2014/main" id="{23D5A2D2-F0F9-432A-8316-0628ECAD51E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2905125"/>
            <a:ext cx="4048459" cy="3009900"/>
          </a:xfrm>
          <a:prstGeom prst="rect">
            <a:avLst/>
          </a:prstGeom>
        </p:spPr>
      </p:pic>
      <p:pic>
        <p:nvPicPr>
          <p:cNvPr id="7" name="图片 6">
            <a:extLst>
              <a:ext uri="{FF2B5EF4-FFF2-40B4-BE49-F238E27FC236}">
                <a16:creationId xmlns:a16="http://schemas.microsoft.com/office/drawing/2014/main" id="{DEA95207-A63B-4AFA-8F05-2BA3E1095F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92145" y="2905123"/>
            <a:ext cx="3397180" cy="3009901"/>
          </a:xfrm>
          <a:prstGeom prst="rect">
            <a:avLst/>
          </a:prstGeom>
        </p:spPr>
      </p:pic>
      <p:pic>
        <p:nvPicPr>
          <p:cNvPr id="8" name="图片 7">
            <a:extLst>
              <a:ext uri="{FF2B5EF4-FFF2-40B4-BE49-F238E27FC236}">
                <a16:creationId xmlns:a16="http://schemas.microsoft.com/office/drawing/2014/main" id="{C96E165D-D368-4D63-9CFD-A96A2FC419F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93633" y="2905124"/>
            <a:ext cx="3189689" cy="3009900"/>
          </a:xfrm>
          <a:prstGeom prst="rect">
            <a:avLst/>
          </a:prstGeom>
        </p:spPr>
      </p:pic>
      <p:sp>
        <p:nvSpPr>
          <p:cNvPr id="9" name="文本框 8">
            <a:extLst>
              <a:ext uri="{FF2B5EF4-FFF2-40B4-BE49-F238E27FC236}">
                <a16:creationId xmlns:a16="http://schemas.microsoft.com/office/drawing/2014/main" id="{D3A1098F-62E4-4CFC-9B64-F76E93B83D41}"/>
              </a:ext>
            </a:extLst>
          </p:cNvPr>
          <p:cNvSpPr txBox="1"/>
          <p:nvPr/>
        </p:nvSpPr>
        <p:spPr>
          <a:xfrm>
            <a:off x="1476375" y="6176963"/>
            <a:ext cx="2571750" cy="369332"/>
          </a:xfrm>
          <a:prstGeom prst="rect">
            <a:avLst/>
          </a:prstGeom>
          <a:noFill/>
        </p:spPr>
        <p:txBody>
          <a:bodyPr wrap="square" rtlCol="0">
            <a:spAutoFit/>
          </a:bodyPr>
          <a:lstStyle/>
          <a:p>
            <a:r>
              <a:rPr lang="zh-CN" altLang="en-US" dirty="0"/>
              <a:t>磁带</a:t>
            </a:r>
          </a:p>
        </p:txBody>
      </p:sp>
      <p:sp>
        <p:nvSpPr>
          <p:cNvPr id="10" name="文本框 9">
            <a:extLst>
              <a:ext uri="{FF2B5EF4-FFF2-40B4-BE49-F238E27FC236}">
                <a16:creationId xmlns:a16="http://schemas.microsoft.com/office/drawing/2014/main" id="{401B4CCB-5BA8-4353-BC04-B3C692100BF5}"/>
              </a:ext>
            </a:extLst>
          </p:cNvPr>
          <p:cNvSpPr txBox="1"/>
          <p:nvPr/>
        </p:nvSpPr>
        <p:spPr>
          <a:xfrm>
            <a:off x="5648325" y="6185417"/>
            <a:ext cx="1981200" cy="369332"/>
          </a:xfrm>
          <a:prstGeom prst="rect">
            <a:avLst/>
          </a:prstGeom>
          <a:noFill/>
        </p:spPr>
        <p:txBody>
          <a:bodyPr wrap="square" rtlCol="0">
            <a:spAutoFit/>
          </a:bodyPr>
          <a:lstStyle/>
          <a:p>
            <a:r>
              <a:rPr lang="zh-CN" altLang="en-US" dirty="0"/>
              <a:t>机械硬盘</a:t>
            </a:r>
          </a:p>
        </p:txBody>
      </p:sp>
      <p:sp>
        <p:nvSpPr>
          <p:cNvPr id="12" name="文本框 11">
            <a:extLst>
              <a:ext uri="{FF2B5EF4-FFF2-40B4-BE49-F238E27FC236}">
                <a16:creationId xmlns:a16="http://schemas.microsoft.com/office/drawing/2014/main" id="{E2C784A3-63F6-4D31-B732-1DB22C2CBDD4}"/>
              </a:ext>
            </a:extLst>
          </p:cNvPr>
          <p:cNvSpPr txBox="1"/>
          <p:nvPr/>
        </p:nvSpPr>
        <p:spPr>
          <a:xfrm>
            <a:off x="9229725" y="6185417"/>
            <a:ext cx="1447800" cy="369332"/>
          </a:xfrm>
          <a:prstGeom prst="rect">
            <a:avLst/>
          </a:prstGeom>
          <a:noFill/>
        </p:spPr>
        <p:txBody>
          <a:bodyPr wrap="square" rtlCol="0">
            <a:spAutoFit/>
          </a:bodyPr>
          <a:lstStyle/>
          <a:p>
            <a:r>
              <a:rPr lang="zh-CN" altLang="en-US" dirty="0"/>
              <a:t>固态硬盘</a:t>
            </a:r>
          </a:p>
        </p:txBody>
      </p:sp>
    </p:spTree>
    <p:extLst>
      <p:ext uri="{BB962C8B-B14F-4D97-AF65-F5344CB8AC3E}">
        <p14:creationId xmlns:p14="http://schemas.microsoft.com/office/powerpoint/2010/main" val="25947895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5A3BFB-1878-40E2-B62F-A6BE75839BA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3FE7806-BDA2-4A18-92F4-78C86C4B2BD6}"/>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841988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773A693-6C45-40B0-B882-14A3B0987BE7}"/>
              </a:ext>
            </a:extLst>
          </p:cNvPr>
          <p:cNvPicPr>
            <a:picLocks noChangeAspect="1"/>
          </p:cNvPicPr>
          <p:nvPr/>
        </p:nvPicPr>
        <p:blipFill>
          <a:blip r:embed="rId2"/>
          <a:stretch>
            <a:fillRect/>
          </a:stretch>
        </p:blipFill>
        <p:spPr>
          <a:xfrm>
            <a:off x="3128306" y="2273530"/>
            <a:ext cx="5047619" cy="3180952"/>
          </a:xfrm>
          <a:prstGeom prst="rect">
            <a:avLst/>
          </a:prstGeom>
        </p:spPr>
      </p:pic>
      <p:sp>
        <p:nvSpPr>
          <p:cNvPr id="6" name="文本框 5">
            <a:extLst>
              <a:ext uri="{FF2B5EF4-FFF2-40B4-BE49-F238E27FC236}">
                <a16:creationId xmlns:a16="http://schemas.microsoft.com/office/drawing/2014/main" id="{E57D2A66-DEEE-4DB9-8D9E-637443B288B4}"/>
              </a:ext>
            </a:extLst>
          </p:cNvPr>
          <p:cNvSpPr txBox="1"/>
          <p:nvPr/>
        </p:nvSpPr>
        <p:spPr>
          <a:xfrm>
            <a:off x="1120804" y="868518"/>
            <a:ext cx="9266069" cy="1200329"/>
          </a:xfrm>
          <a:prstGeom prst="rect">
            <a:avLst/>
          </a:prstGeom>
          <a:noFill/>
        </p:spPr>
        <p:txBody>
          <a:bodyPr wrap="square">
            <a:spAutoFit/>
          </a:bodyPr>
          <a:lstStyle/>
          <a:p>
            <a:r>
              <a:rPr lang="zh-CN" altLang="en-US" dirty="0"/>
              <a:t>我们生活在信息爆炸的时代，尤其是伴随着人工智能、云计算等技术的推动，全球数据量正在呈现出爆炸式扩展和增加。根据国际数据公司（</a:t>
            </a:r>
            <a:r>
              <a:rPr lang="en-US" altLang="zh-CN" dirty="0"/>
              <a:t>International Data Corporation</a:t>
            </a:r>
            <a:r>
              <a:rPr lang="zh-CN" altLang="en-US" dirty="0"/>
              <a:t>， </a:t>
            </a:r>
            <a:r>
              <a:rPr lang="en-US" altLang="zh-CN" dirty="0"/>
              <a:t>IDC</a:t>
            </a:r>
            <a:r>
              <a:rPr lang="zh-CN" altLang="en-US" dirty="0"/>
              <a:t>）的统计显示，全球</a:t>
            </a:r>
            <a:r>
              <a:rPr lang="en-US" altLang="zh-CN" dirty="0"/>
              <a:t>90%</a:t>
            </a:r>
            <a:r>
              <a:rPr lang="zh-CN" altLang="en-US" dirty="0"/>
              <a:t>的数据量将在这几年内产生。并预计到</a:t>
            </a:r>
            <a:r>
              <a:rPr lang="en-US" altLang="zh-CN" dirty="0"/>
              <a:t>2025</a:t>
            </a:r>
            <a:r>
              <a:rPr lang="zh-CN" altLang="en-US" dirty="0"/>
              <a:t>年，全球数据量将达到</a:t>
            </a:r>
            <a:r>
              <a:rPr lang="en-US" altLang="zh-CN" dirty="0"/>
              <a:t>163 ZB</a:t>
            </a:r>
            <a:r>
              <a:rPr lang="zh-CN" altLang="en-US" dirty="0"/>
              <a:t>。</a:t>
            </a:r>
          </a:p>
        </p:txBody>
      </p:sp>
      <p:sp>
        <p:nvSpPr>
          <p:cNvPr id="8" name="文本框 7">
            <a:extLst>
              <a:ext uri="{FF2B5EF4-FFF2-40B4-BE49-F238E27FC236}">
                <a16:creationId xmlns:a16="http://schemas.microsoft.com/office/drawing/2014/main" id="{AA56F20D-EF17-4DE2-96B7-661E09069BD9}"/>
              </a:ext>
            </a:extLst>
          </p:cNvPr>
          <p:cNvSpPr txBox="1"/>
          <p:nvPr/>
        </p:nvSpPr>
        <p:spPr>
          <a:xfrm>
            <a:off x="1253971" y="5659165"/>
            <a:ext cx="7446146" cy="369332"/>
          </a:xfrm>
          <a:prstGeom prst="rect">
            <a:avLst/>
          </a:prstGeom>
          <a:noFill/>
        </p:spPr>
        <p:txBody>
          <a:bodyPr wrap="square">
            <a:spAutoFit/>
          </a:bodyPr>
          <a:lstStyle/>
          <a:p>
            <a:r>
              <a:rPr lang="zh-CN" altLang="en-US" dirty="0"/>
              <a:t>如何快速稳定地存储和处理这些大量的数据，已经成为一个难题。</a:t>
            </a:r>
          </a:p>
        </p:txBody>
      </p:sp>
    </p:spTree>
    <p:extLst>
      <p:ext uri="{BB962C8B-B14F-4D97-AF65-F5344CB8AC3E}">
        <p14:creationId xmlns:p14="http://schemas.microsoft.com/office/powerpoint/2010/main" val="1182283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4BF5CC1D-78C4-4AD4-8197-4F12ED64059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7750" y="1485900"/>
            <a:ext cx="4286250" cy="4743450"/>
          </a:xfrm>
          <a:prstGeom prst="rect">
            <a:avLst/>
          </a:prstGeom>
        </p:spPr>
      </p:pic>
      <p:sp>
        <p:nvSpPr>
          <p:cNvPr id="8" name="文本框 7">
            <a:extLst>
              <a:ext uri="{FF2B5EF4-FFF2-40B4-BE49-F238E27FC236}">
                <a16:creationId xmlns:a16="http://schemas.microsoft.com/office/drawing/2014/main" id="{46BD0075-99AB-4E67-BB7E-C3E5F5FC64D8}"/>
              </a:ext>
            </a:extLst>
          </p:cNvPr>
          <p:cNvSpPr txBox="1"/>
          <p:nvPr/>
        </p:nvSpPr>
        <p:spPr>
          <a:xfrm>
            <a:off x="9629775" y="1485900"/>
            <a:ext cx="5257800" cy="1477328"/>
          </a:xfrm>
          <a:prstGeom prst="rect">
            <a:avLst/>
          </a:prstGeom>
          <a:noFill/>
        </p:spPr>
        <p:txBody>
          <a:bodyPr wrap="square" rtlCol="0">
            <a:spAutoFit/>
          </a:bodyPr>
          <a:lstStyle/>
          <a:p>
            <a:r>
              <a:rPr lang="zh-CN" altLang="en-US" dirty="0"/>
              <a:t>成本低</a:t>
            </a:r>
            <a:endParaRPr lang="en-US" altLang="zh-CN" dirty="0"/>
          </a:p>
          <a:p>
            <a:endParaRPr lang="en-US" altLang="zh-CN" dirty="0"/>
          </a:p>
          <a:p>
            <a:r>
              <a:rPr lang="zh-CN" altLang="en-US" dirty="0"/>
              <a:t>速度快</a:t>
            </a:r>
            <a:endParaRPr lang="en-US" altLang="zh-CN" dirty="0"/>
          </a:p>
          <a:p>
            <a:endParaRPr lang="en-US" altLang="zh-CN" dirty="0"/>
          </a:p>
          <a:p>
            <a:r>
              <a:rPr lang="zh-CN" altLang="en-US" dirty="0"/>
              <a:t>耐用性</a:t>
            </a:r>
            <a:endParaRPr lang="en-US" altLang="zh-CN" dirty="0"/>
          </a:p>
        </p:txBody>
      </p:sp>
      <p:sp>
        <p:nvSpPr>
          <p:cNvPr id="9" name="文本框 8">
            <a:extLst>
              <a:ext uri="{FF2B5EF4-FFF2-40B4-BE49-F238E27FC236}">
                <a16:creationId xmlns:a16="http://schemas.microsoft.com/office/drawing/2014/main" id="{9C31A14A-958C-47AA-B68C-5F2088AB03B3}"/>
              </a:ext>
            </a:extLst>
          </p:cNvPr>
          <p:cNvSpPr txBox="1"/>
          <p:nvPr/>
        </p:nvSpPr>
        <p:spPr>
          <a:xfrm>
            <a:off x="838200" y="809625"/>
            <a:ext cx="4410075" cy="369332"/>
          </a:xfrm>
          <a:prstGeom prst="rect">
            <a:avLst/>
          </a:prstGeom>
          <a:noFill/>
        </p:spPr>
        <p:txBody>
          <a:bodyPr wrap="square" rtlCol="0">
            <a:spAutoFit/>
          </a:bodyPr>
          <a:lstStyle/>
          <a:p>
            <a:r>
              <a:rPr lang="zh-CN" altLang="en-US" dirty="0"/>
              <a:t>赛道存储器</a:t>
            </a:r>
          </a:p>
        </p:txBody>
      </p:sp>
      <p:pic>
        <p:nvPicPr>
          <p:cNvPr id="10" name="Picture 10" descr="Racetrack_Memory_Animation">
            <a:extLst>
              <a:ext uri="{FF2B5EF4-FFF2-40B4-BE49-F238E27FC236}">
                <a16:creationId xmlns:a16="http://schemas.microsoft.com/office/drawing/2014/main" id="{A280AA76-7267-4197-BE56-FFBA99D90C4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28928" y="1486720"/>
            <a:ext cx="3476972" cy="4742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Tree>
    <p:extLst>
      <p:ext uri="{BB962C8B-B14F-4D97-AF65-F5344CB8AC3E}">
        <p14:creationId xmlns:p14="http://schemas.microsoft.com/office/powerpoint/2010/main" val="893368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A5541F2-0B3E-4A8F-B405-498ADE33130A}"/>
              </a:ext>
            </a:extLst>
          </p:cNvPr>
          <p:cNvSpPr txBox="1"/>
          <p:nvPr/>
        </p:nvSpPr>
        <p:spPr>
          <a:xfrm>
            <a:off x="790575" y="619125"/>
            <a:ext cx="51149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驱动畴壁运动的方式</a:t>
            </a:r>
          </a:p>
        </p:txBody>
      </p:sp>
      <p:sp>
        <p:nvSpPr>
          <p:cNvPr id="5" name="文本框 4">
            <a:extLst>
              <a:ext uri="{FF2B5EF4-FFF2-40B4-BE49-F238E27FC236}">
                <a16:creationId xmlns:a16="http://schemas.microsoft.com/office/drawing/2014/main" id="{45E2CEB5-17BD-455A-8C20-D260457EE7CA}"/>
              </a:ext>
            </a:extLst>
          </p:cNvPr>
          <p:cNvSpPr txBox="1"/>
          <p:nvPr/>
        </p:nvSpPr>
        <p:spPr>
          <a:xfrm>
            <a:off x="914399" y="2066925"/>
            <a:ext cx="8924925" cy="255454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r>
              <a:rPr kumimoji="0" lang="zh-CN" altLang="en-US" sz="40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外磁场</a:t>
            </a:r>
            <a:endParaRPr kumimoji="0" lang="en-US" altLang="zh-CN" sz="40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2.</a:t>
            </a:r>
            <a:r>
              <a:rPr kumimoji="0" lang="zh-CN" altLang="en-US" sz="40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电流</a:t>
            </a:r>
            <a:endParaRPr kumimoji="0" lang="en-US" altLang="zh-CN" sz="40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3.</a:t>
            </a:r>
            <a:r>
              <a:rPr kumimoji="0" lang="zh-CN" altLang="en-US" sz="40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自旋波</a:t>
            </a:r>
            <a:endParaRPr kumimoji="0" lang="en-US" altLang="zh-CN" sz="40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4.</a:t>
            </a:r>
            <a:r>
              <a:rPr kumimoji="0" lang="zh-CN" altLang="en-US" sz="40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温度梯度</a:t>
            </a:r>
            <a:endParaRPr kumimoji="0" lang="en-US" altLang="zh-CN" sz="40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733855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8DA4ACD-E1F7-4A48-848F-BE044AD2FCA8}"/>
              </a:ext>
            </a:extLst>
          </p:cNvPr>
          <p:cNvSpPr txBox="1"/>
          <p:nvPr/>
        </p:nvSpPr>
        <p:spPr>
          <a:xfrm>
            <a:off x="1002992" y="1085758"/>
            <a:ext cx="4660776" cy="369332"/>
          </a:xfrm>
          <a:prstGeom prst="rect">
            <a:avLst/>
          </a:prstGeom>
          <a:noFill/>
        </p:spPr>
        <p:txBody>
          <a:bodyPr wrap="square" rtlCol="0">
            <a:spAutoFit/>
          </a:bodyPr>
          <a:lstStyle/>
          <a:p>
            <a:r>
              <a:rPr lang="zh-CN" altLang="en-US" dirty="0"/>
              <a:t>畴壁的产生方法</a:t>
            </a:r>
          </a:p>
        </p:txBody>
      </p:sp>
      <p:sp>
        <p:nvSpPr>
          <p:cNvPr id="5" name="文本框 4">
            <a:extLst>
              <a:ext uri="{FF2B5EF4-FFF2-40B4-BE49-F238E27FC236}">
                <a16:creationId xmlns:a16="http://schemas.microsoft.com/office/drawing/2014/main" id="{171BC088-44F9-4094-AE5E-FCBDA228E18C}"/>
              </a:ext>
            </a:extLst>
          </p:cNvPr>
          <p:cNvSpPr txBox="1"/>
          <p:nvPr/>
        </p:nvSpPr>
        <p:spPr>
          <a:xfrm>
            <a:off x="1730960" y="2102437"/>
            <a:ext cx="7865616" cy="2308324"/>
          </a:xfrm>
          <a:prstGeom prst="rect">
            <a:avLst/>
          </a:prstGeom>
          <a:noFill/>
        </p:spPr>
        <p:txBody>
          <a:bodyPr wrap="square" rtlCol="0">
            <a:spAutoFit/>
          </a:bodyPr>
          <a:lstStyle/>
          <a:p>
            <a:r>
              <a:rPr lang="zh-CN" altLang="en-US" dirty="0"/>
              <a:t>由两边磁矩取向不同，畴壁可以分为磁矩取向相对的畴壁（头对头）和磁矩取向相反的畴壁（尾对尾）。畴壁有两种构型，分为涡旋畴壁和横向畴壁。</a:t>
            </a:r>
            <a:endParaRPr lang="en-US" altLang="zh-CN" dirty="0"/>
          </a:p>
          <a:p>
            <a:r>
              <a:rPr lang="zh-CN" altLang="en-US" dirty="0"/>
              <a:t>其中涡旋畴壁又可以分为面内顺时针自旋取向的涡旋壁、面内逆时针自</a:t>
            </a:r>
          </a:p>
          <a:p>
            <a:r>
              <a:rPr lang="zh-CN" altLang="en-US" dirty="0"/>
              <a:t>旋取向的涡旋壁、面外涡旋中心自旋向上的涡旋壁和面外涡旋中心自旋向下的涡旋壁。</a:t>
            </a:r>
            <a:endParaRPr lang="en-US" altLang="zh-CN" dirty="0"/>
          </a:p>
          <a:p>
            <a:r>
              <a:rPr lang="zh-CN" altLang="en-US" dirty="0"/>
              <a:t>在实验中的制备，在直的纳米线，</a:t>
            </a:r>
            <a:r>
              <a:rPr lang="en-US" altLang="zh-CN" dirty="0"/>
              <a:t>L</a:t>
            </a:r>
            <a:r>
              <a:rPr lang="zh-CN" altLang="en-US" dirty="0"/>
              <a:t>型纳米线，环形和半环形等材料中添加磁场就可以产生畴壁。另外还可以通过在材料两边添加钉扎，制造刻痕等办法来产生畴壁</a:t>
            </a:r>
            <a:r>
              <a:rPr lang="en-US" altLang="zh-CN" dirty="0"/>
              <a:t>.</a:t>
            </a:r>
            <a:endParaRPr lang="zh-CN" altLang="en-US" dirty="0"/>
          </a:p>
        </p:txBody>
      </p:sp>
    </p:spTree>
    <p:extLst>
      <p:ext uri="{BB962C8B-B14F-4D97-AF65-F5344CB8AC3E}">
        <p14:creationId xmlns:p14="http://schemas.microsoft.com/office/powerpoint/2010/main" val="1219301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75D99C10-A609-4762-A17A-22B95C9554BE}"/>
              </a:ext>
            </a:extLst>
          </p:cNvPr>
          <p:cNvPicPr>
            <a:picLocks noChangeAspect="1"/>
          </p:cNvPicPr>
          <p:nvPr/>
        </p:nvPicPr>
        <p:blipFill>
          <a:blip r:embed="rId2"/>
          <a:stretch>
            <a:fillRect/>
          </a:stretch>
        </p:blipFill>
        <p:spPr>
          <a:xfrm>
            <a:off x="3397738" y="1033455"/>
            <a:ext cx="4090771" cy="1396105"/>
          </a:xfrm>
          <a:prstGeom prst="rect">
            <a:avLst/>
          </a:prstGeom>
        </p:spPr>
      </p:pic>
      <p:pic>
        <p:nvPicPr>
          <p:cNvPr id="5" name="图片 4">
            <a:extLst>
              <a:ext uri="{FF2B5EF4-FFF2-40B4-BE49-F238E27FC236}">
                <a16:creationId xmlns:a16="http://schemas.microsoft.com/office/drawing/2014/main" id="{5348BD82-9B51-4572-B04F-B747BC180523}"/>
              </a:ext>
            </a:extLst>
          </p:cNvPr>
          <p:cNvPicPr>
            <a:picLocks noChangeAspect="1"/>
          </p:cNvPicPr>
          <p:nvPr/>
        </p:nvPicPr>
        <p:blipFill>
          <a:blip r:embed="rId3"/>
          <a:stretch>
            <a:fillRect/>
          </a:stretch>
        </p:blipFill>
        <p:spPr>
          <a:xfrm>
            <a:off x="7488509" y="1566861"/>
            <a:ext cx="2481287" cy="493819"/>
          </a:xfrm>
          <a:prstGeom prst="rect">
            <a:avLst/>
          </a:prstGeom>
        </p:spPr>
      </p:pic>
      <p:pic>
        <p:nvPicPr>
          <p:cNvPr id="6" name="图片 5">
            <a:extLst>
              <a:ext uri="{FF2B5EF4-FFF2-40B4-BE49-F238E27FC236}">
                <a16:creationId xmlns:a16="http://schemas.microsoft.com/office/drawing/2014/main" id="{F0CF79E0-029F-409D-98CD-6B94C74C913D}"/>
              </a:ext>
            </a:extLst>
          </p:cNvPr>
          <p:cNvPicPr>
            <a:picLocks noChangeAspect="1"/>
          </p:cNvPicPr>
          <p:nvPr/>
        </p:nvPicPr>
        <p:blipFill>
          <a:blip r:embed="rId4"/>
          <a:stretch>
            <a:fillRect/>
          </a:stretch>
        </p:blipFill>
        <p:spPr>
          <a:xfrm>
            <a:off x="1466156" y="2801968"/>
            <a:ext cx="8620491" cy="774259"/>
          </a:xfrm>
          <a:prstGeom prst="rect">
            <a:avLst/>
          </a:prstGeom>
        </p:spPr>
      </p:pic>
      <p:pic>
        <p:nvPicPr>
          <p:cNvPr id="7" name="图片 6">
            <a:extLst>
              <a:ext uri="{FF2B5EF4-FFF2-40B4-BE49-F238E27FC236}">
                <a16:creationId xmlns:a16="http://schemas.microsoft.com/office/drawing/2014/main" id="{EB2AB3B3-3805-4DD9-A6E3-C21EECE30A5F}"/>
              </a:ext>
            </a:extLst>
          </p:cNvPr>
          <p:cNvPicPr>
            <a:picLocks noChangeAspect="1"/>
          </p:cNvPicPr>
          <p:nvPr/>
        </p:nvPicPr>
        <p:blipFill>
          <a:blip r:embed="rId5"/>
          <a:stretch>
            <a:fillRect/>
          </a:stretch>
        </p:blipFill>
        <p:spPr>
          <a:xfrm>
            <a:off x="3211933" y="3948635"/>
            <a:ext cx="4870340" cy="774259"/>
          </a:xfrm>
          <a:prstGeom prst="rect">
            <a:avLst/>
          </a:prstGeom>
        </p:spPr>
      </p:pic>
    </p:spTree>
    <p:extLst>
      <p:ext uri="{BB962C8B-B14F-4D97-AF65-F5344CB8AC3E}">
        <p14:creationId xmlns:p14="http://schemas.microsoft.com/office/powerpoint/2010/main" val="1559943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2AD48C8-9829-4C7B-BAEE-FE522E0B33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0285" y="648047"/>
            <a:ext cx="4371429" cy="5561905"/>
          </a:xfrm>
          <a:prstGeom prst="rect">
            <a:avLst/>
          </a:prstGeom>
        </p:spPr>
      </p:pic>
      <p:sp>
        <p:nvSpPr>
          <p:cNvPr id="6" name="矩形 5">
            <a:extLst>
              <a:ext uri="{FF2B5EF4-FFF2-40B4-BE49-F238E27FC236}">
                <a16:creationId xmlns:a16="http://schemas.microsoft.com/office/drawing/2014/main" id="{9AD782A4-0A09-498B-8A7A-21E405B28997}"/>
              </a:ext>
            </a:extLst>
          </p:cNvPr>
          <p:cNvSpPr/>
          <p:nvPr/>
        </p:nvSpPr>
        <p:spPr>
          <a:xfrm>
            <a:off x="4678532" y="6209952"/>
            <a:ext cx="3461139" cy="648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输出结果</a:t>
            </a:r>
          </a:p>
        </p:txBody>
      </p:sp>
      <p:pic>
        <p:nvPicPr>
          <p:cNvPr id="8" name="图片 7">
            <a:extLst>
              <a:ext uri="{FF2B5EF4-FFF2-40B4-BE49-F238E27FC236}">
                <a16:creationId xmlns:a16="http://schemas.microsoft.com/office/drawing/2014/main" id="{8322BE10-CF53-4C21-ABA0-42838EA4F9FF}"/>
              </a:ext>
            </a:extLst>
          </p:cNvPr>
          <p:cNvPicPr>
            <a:picLocks noChangeAspect="1"/>
          </p:cNvPicPr>
          <p:nvPr/>
        </p:nvPicPr>
        <p:blipFill>
          <a:blip r:embed="rId3"/>
          <a:stretch>
            <a:fillRect/>
          </a:stretch>
        </p:blipFill>
        <p:spPr>
          <a:xfrm>
            <a:off x="552309" y="722976"/>
            <a:ext cx="6151397" cy="493819"/>
          </a:xfrm>
          <a:prstGeom prst="rect">
            <a:avLst/>
          </a:prstGeom>
        </p:spPr>
      </p:pic>
    </p:spTree>
    <p:extLst>
      <p:ext uri="{BB962C8B-B14F-4D97-AF65-F5344CB8AC3E}">
        <p14:creationId xmlns:p14="http://schemas.microsoft.com/office/powerpoint/2010/main" val="277115653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4147</TotalTime>
  <Words>1939</Words>
  <Application>Microsoft Office PowerPoint</Application>
  <PresentationFormat>宽屏</PresentationFormat>
  <Paragraphs>86</Paragraphs>
  <Slides>30</Slides>
  <Notes>0</Notes>
  <HiddenSlides>1</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30</vt:i4>
      </vt:variant>
    </vt:vector>
  </HeadingPairs>
  <TitlesOfParts>
    <vt:vector size="36" baseType="lpstr">
      <vt:lpstr>-apple-system</vt:lpstr>
      <vt:lpstr>等线</vt:lpstr>
      <vt:lpstr>等线 Light</vt:lpstr>
      <vt:lpstr>Arial</vt:lpstr>
      <vt:lpstr>Cambria Math</vt:lpstr>
      <vt:lpstr>Office 主题​​</vt:lpstr>
      <vt:lpstr>组会报告</vt:lpstr>
      <vt:lpstr>                             目录</vt:lpstr>
      <vt:lpstr>一、领域介绍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组会报告</dc:title>
  <dc:creator>楊 宇軒</dc:creator>
  <cp:lastModifiedBy>楊 宇軒</cp:lastModifiedBy>
  <cp:revision>77</cp:revision>
  <dcterms:created xsi:type="dcterms:W3CDTF">2019-12-04T00:03:57Z</dcterms:created>
  <dcterms:modified xsi:type="dcterms:W3CDTF">2020-09-18T05:42:35Z</dcterms:modified>
</cp:coreProperties>
</file>