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Raleway"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93"/>
  </p:normalViewPr>
  <p:slideViewPr>
    <p:cSldViewPr snapToGrid="0">
      <p:cViewPr varScale="1">
        <p:scale>
          <a:sx n="157" d="100"/>
          <a:sy n="157" d="100"/>
        </p:scale>
        <p:origin x="56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25be9d4954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25be9d4954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25be9d4954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25be9d4954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Dissecting the impact of food cost-to-income ratio on food affordability.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25be9d4954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25be9d4954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Geographic heat map showing differences in food affordability across California counties.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25be9d4954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25be9d495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25be9d4954_1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25be9d4954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25be9d4954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25be9d495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 to the content of the dataset.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25be9d4954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25be9d4954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why this dataset was chosen and what impact this research can have on society.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be9d4954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be9d495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Describe food affordability rates by race from 2006 to 2010.</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25be9d4954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25be9d4954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Analyze the median income of different races to see if it has any bearing on food affordability.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25be9d4954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25be9d4954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Further dissecting the impact of income factors on different races.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25be9d4954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25be9d4954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relationship between median income, household size, annual food costs, and relative food affordability and food affordability.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25be9d4954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25be9d4954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ratio that shows that food costs as a percentage of income directly determines food affordability.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27650" y="1684000"/>
            <a:ext cx="7688700" cy="207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100"/>
              <a:t>Exploring the relationship between food affordability and multiple factors</a:t>
            </a:r>
            <a:endParaRPr sz="31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2"/>
          <p:cNvPicPr preferRelativeResize="0"/>
          <p:nvPr/>
        </p:nvPicPr>
        <p:blipFill rotWithShape="1">
          <a:blip r:embed="rId3">
            <a:alphaModFix/>
          </a:blip>
          <a:srcRect l="3944" r="5573"/>
          <a:stretch/>
        </p:blipFill>
        <p:spPr>
          <a:xfrm>
            <a:off x="0" y="499800"/>
            <a:ext cx="6181800" cy="3862100"/>
          </a:xfrm>
          <a:prstGeom prst="rect">
            <a:avLst/>
          </a:prstGeom>
          <a:noFill/>
          <a:ln>
            <a:noFill/>
          </a:ln>
        </p:spPr>
      </p:pic>
      <p:sp>
        <p:nvSpPr>
          <p:cNvPr id="147" name="Google Shape;147;p22"/>
          <p:cNvSpPr txBox="1"/>
          <p:nvPr/>
        </p:nvSpPr>
        <p:spPr>
          <a:xfrm>
            <a:off x="2620325" y="85825"/>
            <a:ext cx="3801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Analysis Of The Ratio Of Food Cost To Income</a:t>
            </a:r>
            <a:endParaRPr sz="1100" b="1">
              <a:solidFill>
                <a:schemeClr val="dk2"/>
              </a:solidFill>
              <a:latin typeface="Lato"/>
              <a:ea typeface="Lato"/>
              <a:cs typeface="Lato"/>
              <a:sym typeface="Lato"/>
            </a:endParaRPr>
          </a:p>
        </p:txBody>
      </p:sp>
      <p:sp>
        <p:nvSpPr>
          <p:cNvPr id="148" name="Google Shape;148;p22"/>
          <p:cNvSpPr txBox="1"/>
          <p:nvPr/>
        </p:nvSpPr>
        <p:spPr>
          <a:xfrm>
            <a:off x="5893400" y="1047925"/>
            <a:ext cx="3192900" cy="26859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As the Cost-to-Income Ratio group increases, the average food affordability ratio also increases significantly. </a:t>
            </a:r>
            <a:endParaRPr sz="1300">
              <a:solidFill>
                <a:schemeClr val="accent1"/>
              </a:solidFill>
              <a:latin typeface="Lato"/>
              <a:ea typeface="Lato"/>
              <a:cs typeface="Lato"/>
              <a:sym typeface="Lato"/>
            </a:endParaRPr>
          </a:p>
          <a:p>
            <a:pPr marL="0" lvl="0" indent="0" algn="l" rtl="0">
              <a:lnSpc>
                <a:spcPct val="115000"/>
              </a:lnSpc>
              <a:spcBef>
                <a:spcPts val="0"/>
              </a:spcBef>
              <a:spcAft>
                <a:spcPts val="0"/>
              </a:spcAft>
              <a:buNone/>
            </a:pPr>
            <a:endParaRPr sz="1300">
              <a:solidFill>
                <a:schemeClr val="accent1"/>
              </a:solidFill>
              <a:latin typeface="Lato"/>
              <a:ea typeface="Lato"/>
              <a:cs typeface="Lato"/>
              <a:sym typeface="Lato"/>
            </a:endParaRPr>
          </a:p>
          <a:p>
            <a:pPr marL="457200" lvl="0" indent="-311150" algn="l" rtl="0">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When the Cost-to-Income Ratio exceeds 1.0, the food affordability ratio rises sharply. Households with Cost-to-Income Ratio &gt; 1.0 are at high risk and are the main group with low food affordability.</a:t>
            </a:r>
            <a:endParaRPr sz="1300">
              <a:solidFill>
                <a:schemeClr val="accen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23"/>
          <p:cNvPicPr preferRelativeResize="0"/>
          <p:nvPr/>
        </p:nvPicPr>
        <p:blipFill rotWithShape="1">
          <a:blip r:embed="rId3">
            <a:alphaModFix/>
          </a:blip>
          <a:srcRect l="12501" r="12185"/>
          <a:stretch/>
        </p:blipFill>
        <p:spPr>
          <a:xfrm>
            <a:off x="0" y="616101"/>
            <a:ext cx="5422301" cy="3738951"/>
          </a:xfrm>
          <a:prstGeom prst="rect">
            <a:avLst/>
          </a:prstGeom>
          <a:noFill/>
          <a:ln>
            <a:noFill/>
          </a:ln>
        </p:spPr>
      </p:pic>
      <p:sp>
        <p:nvSpPr>
          <p:cNvPr id="154" name="Google Shape;154;p23"/>
          <p:cNvSpPr txBox="1"/>
          <p:nvPr/>
        </p:nvSpPr>
        <p:spPr>
          <a:xfrm>
            <a:off x="3199800" y="76225"/>
            <a:ext cx="2744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Food Affordability in California</a:t>
            </a:r>
            <a:endParaRPr sz="1100" b="1">
              <a:solidFill>
                <a:schemeClr val="dk2"/>
              </a:solidFill>
              <a:latin typeface="Lato"/>
              <a:ea typeface="Lato"/>
              <a:cs typeface="Lato"/>
              <a:sym typeface="Lato"/>
            </a:endParaRPr>
          </a:p>
        </p:txBody>
      </p:sp>
      <p:sp>
        <p:nvSpPr>
          <p:cNvPr id="155" name="Google Shape;155;p23"/>
          <p:cNvSpPr txBox="1"/>
          <p:nvPr/>
        </p:nvSpPr>
        <p:spPr>
          <a:xfrm>
            <a:off x="5210800" y="1458925"/>
            <a:ext cx="3827400" cy="2225700"/>
          </a:xfrm>
          <a:prstGeom prst="rect">
            <a:avLst/>
          </a:prstGeom>
          <a:noFill/>
          <a:ln>
            <a:noFill/>
          </a:ln>
        </p:spPr>
        <p:txBody>
          <a:bodyPr spcFirstLastPara="1" wrap="square" lIns="91425" tIns="91425" rIns="91425" bIns="91425" anchor="t" anchorCtr="0">
            <a:spAutoFit/>
          </a:bodyPr>
          <a:lstStyle/>
          <a:p>
            <a:pPr marL="457200" lvl="0" indent="-311150" algn="just" rtl="0">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Some counties in northern and central California have higher food affordability ratios, such as those near the coast.</a:t>
            </a:r>
            <a:endParaRPr sz="1300">
              <a:solidFill>
                <a:schemeClr val="accent1"/>
              </a:solidFill>
              <a:latin typeface="Lato"/>
              <a:ea typeface="Lato"/>
              <a:cs typeface="Lato"/>
              <a:sym typeface="Lato"/>
            </a:endParaRPr>
          </a:p>
          <a:p>
            <a:pPr marL="0" lvl="0" indent="0" algn="just" rtl="0">
              <a:lnSpc>
                <a:spcPct val="115000"/>
              </a:lnSpc>
              <a:spcBef>
                <a:spcPts val="0"/>
              </a:spcBef>
              <a:spcAft>
                <a:spcPts val="0"/>
              </a:spcAft>
              <a:buNone/>
            </a:pPr>
            <a:endParaRPr sz="1300">
              <a:solidFill>
                <a:schemeClr val="accent1"/>
              </a:solidFill>
              <a:latin typeface="Lato"/>
              <a:ea typeface="Lato"/>
              <a:cs typeface="Lato"/>
              <a:sym typeface="Lato"/>
            </a:endParaRPr>
          </a:p>
          <a:p>
            <a:pPr marL="457200" lvl="0" indent="-311150" algn="just" rtl="0">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Southern California and some counties near the southeast have lower food affordability ratios, suggesting that residents in these areas have relatively higher incomes or relatively lower food costs.</a:t>
            </a:r>
            <a:endParaRPr sz="1300">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p:nvPr/>
        </p:nvSpPr>
        <p:spPr>
          <a:xfrm>
            <a:off x="3469000" y="76200"/>
            <a:ext cx="2744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Challenges With Code</a:t>
            </a:r>
            <a:endParaRPr sz="1100" b="1">
              <a:solidFill>
                <a:schemeClr val="dk2"/>
              </a:solidFill>
              <a:latin typeface="Lato"/>
              <a:ea typeface="Lato"/>
              <a:cs typeface="Lato"/>
              <a:sym typeface="Lato"/>
            </a:endParaRPr>
          </a:p>
        </p:txBody>
      </p:sp>
      <p:sp>
        <p:nvSpPr>
          <p:cNvPr id="161" name="Google Shape;161;p24"/>
          <p:cNvSpPr txBox="1"/>
          <p:nvPr/>
        </p:nvSpPr>
        <p:spPr>
          <a:xfrm>
            <a:off x="1047925" y="1411850"/>
            <a:ext cx="5537700" cy="158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accent1"/>
                </a:solidFill>
                <a:latin typeface="Lato"/>
                <a:ea typeface="Lato"/>
                <a:cs typeface="Lato"/>
                <a:sym typeface="Lato"/>
              </a:rPr>
              <a:t>When grouping data, define appropriate bins and labels, which need to be adjusted according to the data distribution characteristics.</a:t>
            </a: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Grouping may result in no data in some bins, causing the grouping statistics to be empty.</a:t>
            </a: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b="1">
                <a:solidFill>
                  <a:schemeClr val="accent1"/>
                </a:solidFill>
                <a:latin typeface="Lato"/>
                <a:ea typeface="Lato"/>
                <a:cs typeface="Lato"/>
                <a:sym typeface="Lato"/>
              </a:rPr>
              <a:t>Use the pd.cut() function to group the data into specified intervals:</a:t>
            </a:r>
            <a:endParaRPr sz="1300" b="1">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p:txBody>
      </p:sp>
      <p:pic>
        <p:nvPicPr>
          <p:cNvPr id="162" name="Google Shape;162;p24"/>
          <p:cNvPicPr preferRelativeResize="0"/>
          <p:nvPr/>
        </p:nvPicPr>
        <p:blipFill>
          <a:blip r:embed="rId3">
            <a:alphaModFix/>
          </a:blip>
          <a:stretch>
            <a:fillRect/>
          </a:stretch>
        </p:blipFill>
        <p:spPr>
          <a:xfrm>
            <a:off x="537663" y="2901225"/>
            <a:ext cx="8164823" cy="727234"/>
          </a:xfrm>
          <a:prstGeom prst="rect">
            <a:avLst/>
          </a:prstGeom>
          <a:noFill/>
          <a:ln>
            <a:noFill/>
          </a:ln>
        </p:spPr>
      </p:pic>
      <p:sp>
        <p:nvSpPr>
          <p:cNvPr id="163" name="Google Shape;163;p24"/>
          <p:cNvSpPr txBox="1"/>
          <p:nvPr/>
        </p:nvSpPr>
        <p:spPr>
          <a:xfrm>
            <a:off x="1047925" y="3676500"/>
            <a:ext cx="6422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accent1"/>
                </a:solidFill>
                <a:latin typeface="Lato"/>
                <a:ea typeface="Lato"/>
                <a:cs typeface="Lato"/>
                <a:sym typeface="Lato"/>
              </a:rPr>
              <a:t>Check whether the grouped data is evenly distributed and avoid empty groups:</a:t>
            </a:r>
            <a:endParaRPr sz="1200" b="1">
              <a:solidFill>
                <a:schemeClr val="accent1"/>
              </a:solidFill>
              <a:latin typeface="Lato"/>
              <a:ea typeface="Lato"/>
              <a:cs typeface="Lato"/>
              <a:sym typeface="Lato"/>
            </a:endParaRPr>
          </a:p>
        </p:txBody>
      </p:sp>
      <p:pic>
        <p:nvPicPr>
          <p:cNvPr id="164" name="Google Shape;164;p24"/>
          <p:cNvPicPr preferRelativeResize="0"/>
          <p:nvPr/>
        </p:nvPicPr>
        <p:blipFill>
          <a:blip r:embed="rId4">
            <a:alphaModFix/>
          </a:blip>
          <a:stretch>
            <a:fillRect/>
          </a:stretch>
        </p:blipFill>
        <p:spPr>
          <a:xfrm>
            <a:off x="413400" y="4093875"/>
            <a:ext cx="8607049" cy="513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p:nvPr/>
        </p:nvSpPr>
        <p:spPr>
          <a:xfrm>
            <a:off x="2749250" y="3685800"/>
            <a:ext cx="5800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
        <p:nvSpPr>
          <p:cNvPr id="170" name="Google Shape;170;p25"/>
          <p:cNvSpPr txBox="1"/>
          <p:nvPr/>
        </p:nvSpPr>
        <p:spPr>
          <a:xfrm>
            <a:off x="2331900" y="1925250"/>
            <a:ext cx="5537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chemeClr val="dk2"/>
                </a:solidFill>
                <a:latin typeface="Lato"/>
                <a:ea typeface="Lato"/>
                <a:cs typeface="Lato"/>
                <a:sym typeface="Lato"/>
              </a:rPr>
              <a:t>Thank you for listening!</a:t>
            </a:r>
            <a:endParaRPr sz="3000" b="1">
              <a:solidFill>
                <a:schemeClr val="dk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727950" y="1533950"/>
            <a:ext cx="7688100" cy="1664700"/>
          </a:xfrm>
          <a:prstGeom prst="rect">
            <a:avLst/>
          </a:prstGeom>
        </p:spPr>
        <p:txBody>
          <a:bodyPr spcFirstLastPara="1" wrap="square" lIns="91425" tIns="91425" rIns="91425" bIns="91425" anchor="t" anchorCtr="0">
            <a:normAutofit fontScale="90000"/>
          </a:bodyPr>
          <a:lstStyle/>
          <a:p>
            <a:pPr marL="457200" lvl="0" indent="-320040" algn="l" rtl="0">
              <a:lnSpc>
                <a:spcPct val="95000"/>
              </a:lnSpc>
              <a:spcBef>
                <a:spcPts val="0"/>
              </a:spcBef>
              <a:spcAft>
                <a:spcPts val="0"/>
              </a:spcAft>
              <a:buClr>
                <a:srgbClr val="3494BA"/>
              </a:buClr>
              <a:buSzPct val="72727"/>
              <a:buFont typeface="Arial"/>
              <a:buChar char="●"/>
            </a:pPr>
            <a:r>
              <a:rPr lang="en" sz="2200" b="0">
                <a:solidFill>
                  <a:srgbClr val="000000"/>
                </a:solidFill>
                <a:latin typeface="Arial"/>
                <a:ea typeface="Arial"/>
                <a:cs typeface="Arial"/>
                <a:sym typeface="Arial"/>
              </a:rPr>
              <a:t>Summary of the dataset </a:t>
            </a:r>
            <a:endParaRPr sz="2200" b="0">
              <a:solidFill>
                <a:srgbClr val="000000"/>
              </a:solidFill>
              <a:latin typeface="Arial"/>
              <a:ea typeface="Arial"/>
              <a:cs typeface="Arial"/>
              <a:sym typeface="Arial"/>
            </a:endParaRPr>
          </a:p>
          <a:p>
            <a:pPr marL="457200" lvl="0" indent="-320040" algn="l" rtl="0">
              <a:lnSpc>
                <a:spcPct val="95000"/>
              </a:lnSpc>
              <a:spcBef>
                <a:spcPts val="1000"/>
              </a:spcBef>
              <a:spcAft>
                <a:spcPts val="0"/>
              </a:spcAft>
              <a:buClr>
                <a:srgbClr val="3494BA"/>
              </a:buClr>
              <a:buSzPct val="72727"/>
              <a:buFont typeface="Arial"/>
              <a:buChar char="●"/>
            </a:pPr>
            <a:r>
              <a:rPr lang="en" sz="2200" b="0">
                <a:solidFill>
                  <a:srgbClr val="000000"/>
                </a:solidFill>
                <a:latin typeface="Arial"/>
                <a:ea typeface="Arial"/>
                <a:cs typeface="Arial"/>
                <a:sym typeface="Arial"/>
              </a:rPr>
              <a:t>Why we should focus on food affordability?</a:t>
            </a:r>
            <a:endParaRPr sz="2200" b="0">
              <a:solidFill>
                <a:srgbClr val="000000"/>
              </a:solidFill>
              <a:latin typeface="Arial"/>
              <a:ea typeface="Arial"/>
              <a:cs typeface="Arial"/>
              <a:sym typeface="Arial"/>
            </a:endParaRPr>
          </a:p>
          <a:p>
            <a:pPr marL="457200" lvl="0" indent="-320040" algn="l" rtl="0">
              <a:lnSpc>
                <a:spcPct val="95000"/>
              </a:lnSpc>
              <a:spcBef>
                <a:spcPts val="1000"/>
              </a:spcBef>
              <a:spcAft>
                <a:spcPts val="0"/>
              </a:spcAft>
              <a:buClr>
                <a:srgbClr val="3494BA"/>
              </a:buClr>
              <a:buSzPct val="72727"/>
              <a:buFont typeface="Arial"/>
              <a:buChar char="●"/>
            </a:pPr>
            <a:r>
              <a:rPr lang="en" sz="2200" b="0">
                <a:solidFill>
                  <a:srgbClr val="000000"/>
                </a:solidFill>
                <a:latin typeface="Arial"/>
                <a:ea typeface="Arial"/>
                <a:cs typeface="Arial"/>
                <a:sym typeface="Arial"/>
              </a:rPr>
              <a:t>Visualisations and summary statistics I made</a:t>
            </a:r>
            <a:endParaRPr sz="2200" b="0">
              <a:solidFill>
                <a:srgbClr val="000000"/>
              </a:solidFill>
              <a:latin typeface="Arial"/>
              <a:ea typeface="Arial"/>
              <a:cs typeface="Arial"/>
              <a:sym typeface="Arial"/>
            </a:endParaRPr>
          </a:p>
          <a:p>
            <a:pPr marL="457200" lvl="0" indent="-320040" algn="l" rtl="0">
              <a:lnSpc>
                <a:spcPct val="95000"/>
              </a:lnSpc>
              <a:spcBef>
                <a:spcPts val="1000"/>
              </a:spcBef>
              <a:spcAft>
                <a:spcPts val="1000"/>
              </a:spcAft>
              <a:buClr>
                <a:srgbClr val="3494BA"/>
              </a:buClr>
              <a:buSzPct val="72727"/>
              <a:buFont typeface="Arial"/>
              <a:buChar char="●"/>
            </a:pPr>
            <a:r>
              <a:rPr lang="en" sz="2200" b="0">
                <a:solidFill>
                  <a:srgbClr val="000000"/>
                </a:solidFill>
                <a:latin typeface="Arial"/>
                <a:ea typeface="Arial"/>
                <a:cs typeface="Arial"/>
                <a:sym typeface="Arial"/>
              </a:rPr>
              <a:t>Some challenges that my code presented </a:t>
            </a:r>
            <a:endParaRPr/>
          </a:p>
        </p:txBody>
      </p:sp>
      <p:sp>
        <p:nvSpPr>
          <p:cNvPr id="92" name="Google Shape;92;p14"/>
          <p:cNvSpPr txBox="1">
            <a:spLocks noGrp="1"/>
          </p:cNvSpPr>
          <p:nvPr>
            <p:ph type="subTitle" idx="1"/>
          </p:nvPr>
        </p:nvSpPr>
        <p:spPr>
          <a:xfrm>
            <a:off x="727952" y="6251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b="1">
                <a:solidFill>
                  <a:schemeClr val="dk2"/>
                </a:solidFill>
              </a:rPr>
              <a:t>Content</a:t>
            </a:r>
            <a:endParaRPr sz="2200" b="1">
              <a:solidFill>
                <a:schemeClr val="dk2"/>
              </a:solidFill>
            </a:endParaRPr>
          </a:p>
        </p:txBody>
      </p:sp>
      <p:sp>
        <p:nvSpPr>
          <p:cNvPr id="93" name="Google Shape;93;p14"/>
          <p:cNvSpPr txBox="1"/>
          <p:nvPr/>
        </p:nvSpPr>
        <p:spPr>
          <a:xfrm>
            <a:off x="2749250" y="3685800"/>
            <a:ext cx="5800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645675"/>
            <a:ext cx="7688700" cy="535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90"/>
              <a:buNone/>
            </a:pPr>
            <a:r>
              <a:rPr lang="en" sz="2200">
                <a:solidFill>
                  <a:srgbClr val="000000"/>
                </a:solidFill>
                <a:latin typeface="Arial"/>
                <a:ea typeface="Arial"/>
                <a:cs typeface="Arial"/>
                <a:sym typeface="Arial"/>
              </a:rPr>
              <a:t>Summary of the dataset </a:t>
            </a:r>
            <a:endParaRPr sz="2200">
              <a:solidFill>
                <a:srgbClr val="000000"/>
              </a:solidFill>
              <a:latin typeface="Arial"/>
              <a:ea typeface="Arial"/>
              <a:cs typeface="Arial"/>
              <a:sym typeface="Arial"/>
            </a:endParaRPr>
          </a:p>
          <a:p>
            <a:pPr marL="0" lvl="0" indent="0" algn="l" rtl="0">
              <a:spcBef>
                <a:spcPts val="0"/>
              </a:spcBef>
              <a:spcAft>
                <a:spcPts val="0"/>
              </a:spcAft>
              <a:buSzPts val="990"/>
              <a:buNone/>
            </a:pPr>
            <a:endParaRPr sz="2340"/>
          </a:p>
        </p:txBody>
      </p:sp>
      <p:sp>
        <p:nvSpPr>
          <p:cNvPr id="99" name="Google Shape;99;p15"/>
          <p:cNvSpPr txBox="1">
            <a:spLocks noGrp="1"/>
          </p:cNvSpPr>
          <p:nvPr>
            <p:ph type="body" idx="1"/>
          </p:nvPr>
        </p:nvSpPr>
        <p:spPr>
          <a:xfrm>
            <a:off x="727650" y="1588550"/>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700"/>
              <a:t>This table contains data on the average cost of a nutritious basket of foods for female-headed households with children relative to income for California and its regions, counties, and cities/towns. The ratios use data from the U.S. Department of Agriculture and the U.S. Census Bureau. This table is part of a suite of indicators from the Healthy Communities Data and Indicators Project of the Office of Health Equity.</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64565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95000"/>
              </a:lnSpc>
              <a:spcBef>
                <a:spcPts val="0"/>
              </a:spcBef>
              <a:spcAft>
                <a:spcPts val="0"/>
              </a:spcAft>
              <a:buNone/>
            </a:pPr>
            <a:r>
              <a:rPr lang="en" sz="2400">
                <a:solidFill>
                  <a:srgbClr val="000000"/>
                </a:solidFill>
                <a:latin typeface="Arial"/>
                <a:ea typeface="Arial"/>
                <a:cs typeface="Arial"/>
                <a:sym typeface="Arial"/>
              </a:rPr>
              <a:t>Why we should focus on food affordability?</a:t>
            </a:r>
            <a:endParaRPr sz="2400">
              <a:solidFill>
                <a:srgbClr val="000000"/>
              </a:solidFill>
              <a:latin typeface="Arial"/>
              <a:ea typeface="Arial"/>
              <a:cs typeface="Arial"/>
              <a:sym typeface="Arial"/>
            </a:endParaRPr>
          </a:p>
          <a:p>
            <a:pPr marL="0" lvl="0" indent="0" algn="l" rtl="0">
              <a:lnSpc>
                <a:spcPct val="95000"/>
              </a:lnSpc>
              <a:spcBef>
                <a:spcPts val="0"/>
              </a:spcBef>
              <a:spcAft>
                <a:spcPts val="0"/>
              </a:spcAft>
              <a:buNone/>
            </a:pPr>
            <a:endParaRPr sz="2200" b="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105" name="Google Shape;105;p16"/>
          <p:cNvSpPr txBox="1">
            <a:spLocks noGrp="1"/>
          </p:cNvSpPr>
          <p:nvPr>
            <p:ph type="body" idx="1"/>
          </p:nvPr>
        </p:nvSpPr>
        <p:spPr>
          <a:xfrm>
            <a:off x="729450" y="1655850"/>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700"/>
              <a:t>One of the indispensable activities in human life is eating. However, insufficient diet can affect human health, such as cardiovascular disease, certain cancers, obesity and anemia. We will analyze the relationship between food affordability and various influencing factors, so as to facilitate future policy support for vulnerable groups.</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7"/>
          <p:cNvPicPr preferRelativeResize="0"/>
          <p:nvPr/>
        </p:nvPicPr>
        <p:blipFill>
          <a:blip r:embed="rId3">
            <a:alphaModFix/>
          </a:blip>
          <a:stretch>
            <a:fillRect/>
          </a:stretch>
        </p:blipFill>
        <p:spPr>
          <a:xfrm>
            <a:off x="0" y="1014275"/>
            <a:ext cx="5489601" cy="3273575"/>
          </a:xfrm>
          <a:prstGeom prst="rect">
            <a:avLst/>
          </a:prstGeom>
          <a:noFill/>
          <a:ln>
            <a:noFill/>
          </a:ln>
        </p:spPr>
      </p:pic>
      <p:sp>
        <p:nvSpPr>
          <p:cNvPr id="111" name="Google Shape;111;p17"/>
          <p:cNvSpPr txBox="1"/>
          <p:nvPr/>
        </p:nvSpPr>
        <p:spPr>
          <a:xfrm>
            <a:off x="2965800" y="0"/>
            <a:ext cx="3629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2"/>
                </a:solidFill>
                <a:latin typeface="Lato"/>
                <a:ea typeface="Lato"/>
                <a:cs typeface="Lato"/>
                <a:sym typeface="Lato"/>
              </a:rPr>
              <a:t>Food Affordability by Race</a:t>
            </a:r>
            <a:endParaRPr sz="2000" b="1">
              <a:solidFill>
                <a:schemeClr val="dk2"/>
              </a:solidFill>
              <a:latin typeface="Lato"/>
              <a:ea typeface="Lato"/>
              <a:cs typeface="Lato"/>
              <a:sym typeface="Lato"/>
            </a:endParaRPr>
          </a:p>
        </p:txBody>
      </p:sp>
      <p:sp>
        <p:nvSpPr>
          <p:cNvPr id="112" name="Google Shape;112;p17"/>
          <p:cNvSpPr txBox="1"/>
          <p:nvPr/>
        </p:nvSpPr>
        <p:spPr>
          <a:xfrm>
            <a:off x="5335800" y="873263"/>
            <a:ext cx="3808200" cy="3582489"/>
          </a:xfrm>
          <a:prstGeom prst="rect">
            <a:avLst/>
          </a:prstGeom>
          <a:noFill/>
          <a:ln>
            <a:noFill/>
          </a:ln>
        </p:spPr>
        <p:txBody>
          <a:bodyPr spcFirstLastPara="1" wrap="square" lIns="91425" tIns="91425" rIns="91425" bIns="91425" anchor="t" anchorCtr="0">
            <a:spAutoFit/>
          </a:bodyPr>
          <a:lstStyle/>
          <a:p>
            <a:pPr marL="457200" lvl="0" indent="-304800" algn="just" rtl="0">
              <a:lnSpc>
                <a:spcPct val="115000"/>
              </a:lnSpc>
              <a:spcBef>
                <a:spcPts val="0"/>
              </a:spcBef>
              <a:spcAft>
                <a:spcPts val="0"/>
              </a:spcAft>
              <a:buClr>
                <a:schemeClr val="dk2"/>
              </a:buClr>
              <a:buSzPts val="1200"/>
              <a:buFont typeface="Lato"/>
              <a:buChar char="●"/>
            </a:pPr>
            <a:r>
              <a:rPr lang="en" sz="1200" b="1" dirty="0">
                <a:solidFill>
                  <a:schemeClr val="dk2"/>
                </a:solidFill>
                <a:latin typeface="Lato"/>
                <a:ea typeface="Lato"/>
                <a:cs typeface="Lato"/>
                <a:sym typeface="Lato"/>
              </a:rPr>
              <a:t>Latino show high affordability ratios (over 0.4), indicating lower food affordability. </a:t>
            </a:r>
            <a:endParaRPr sz="1200" b="1" dirty="0">
              <a:solidFill>
                <a:schemeClr val="dk2"/>
              </a:solidFill>
              <a:latin typeface="Lato"/>
              <a:ea typeface="Lato"/>
              <a:cs typeface="Lato"/>
              <a:sym typeface="Lato"/>
            </a:endParaRPr>
          </a:p>
          <a:p>
            <a:pPr marL="457200" lvl="0" indent="0" algn="just" rtl="0">
              <a:lnSpc>
                <a:spcPct val="115000"/>
              </a:lnSpc>
              <a:spcBef>
                <a:spcPts val="0"/>
              </a:spcBef>
              <a:spcAft>
                <a:spcPts val="0"/>
              </a:spcAft>
              <a:buNone/>
            </a:pPr>
            <a:endParaRPr sz="1200" b="1" dirty="0">
              <a:solidFill>
                <a:schemeClr val="dk2"/>
              </a:solidFill>
              <a:latin typeface="Lato"/>
              <a:ea typeface="Lato"/>
              <a:cs typeface="Lato"/>
              <a:sym typeface="Lato"/>
            </a:endParaRPr>
          </a:p>
          <a:p>
            <a:pPr marL="457200" lvl="0" indent="-304800" algn="just" rtl="0">
              <a:lnSpc>
                <a:spcPct val="115000"/>
              </a:lnSpc>
              <a:spcBef>
                <a:spcPts val="0"/>
              </a:spcBef>
              <a:spcAft>
                <a:spcPts val="0"/>
              </a:spcAft>
              <a:buClr>
                <a:schemeClr val="dk2"/>
              </a:buClr>
              <a:buSzPts val="1200"/>
              <a:buFont typeface="Lato"/>
              <a:buChar char="●"/>
            </a:pPr>
            <a:r>
              <a:rPr lang="en" sz="1200" dirty="0">
                <a:solidFill>
                  <a:schemeClr val="dk2"/>
                </a:solidFill>
                <a:latin typeface="Lato"/>
                <a:ea typeface="Lato"/>
                <a:cs typeface="Lato"/>
                <a:sym typeface="Lato"/>
              </a:rPr>
              <a:t>The NHOPI (Native Hawaiian and Other Pacific Islander) group has the lowest food affordability</a:t>
            </a:r>
            <a:r>
              <a:rPr lang="en-US" sz="1200" dirty="0">
                <a:solidFill>
                  <a:schemeClr val="dk2"/>
                </a:solidFill>
                <a:latin typeface="Lato"/>
                <a:ea typeface="Lato"/>
                <a:cs typeface="Lato"/>
                <a:sym typeface="Lato"/>
              </a:rPr>
              <a:t>.</a:t>
            </a:r>
          </a:p>
          <a:p>
            <a:pPr marL="152400" lvl="0" algn="just" rtl="0">
              <a:lnSpc>
                <a:spcPct val="115000"/>
              </a:lnSpc>
              <a:spcBef>
                <a:spcPts val="0"/>
              </a:spcBef>
              <a:spcAft>
                <a:spcPts val="0"/>
              </a:spcAft>
              <a:buClr>
                <a:schemeClr val="dk2"/>
              </a:buClr>
              <a:buSzPts val="1200"/>
            </a:pPr>
            <a:endParaRPr sz="1200" dirty="0">
              <a:solidFill>
                <a:schemeClr val="dk2"/>
              </a:solidFill>
              <a:latin typeface="Lato"/>
              <a:ea typeface="Lato"/>
              <a:cs typeface="Lato"/>
              <a:sym typeface="Lato"/>
            </a:endParaRPr>
          </a:p>
          <a:p>
            <a:pPr marL="457200" lvl="0" indent="-304800" algn="just" rtl="0">
              <a:lnSpc>
                <a:spcPct val="115000"/>
              </a:lnSpc>
              <a:spcBef>
                <a:spcPts val="0"/>
              </a:spcBef>
              <a:spcAft>
                <a:spcPts val="0"/>
              </a:spcAft>
              <a:buClr>
                <a:schemeClr val="dk2"/>
              </a:buClr>
              <a:buSzPts val="1200"/>
              <a:buFont typeface="Lato"/>
              <a:buChar char="●"/>
            </a:pPr>
            <a:r>
              <a:rPr lang="en" sz="1200" b="1" dirty="0">
                <a:solidFill>
                  <a:schemeClr val="dk2"/>
                </a:solidFill>
                <a:latin typeface="Lato"/>
                <a:ea typeface="Lato"/>
                <a:cs typeface="Lato"/>
                <a:sym typeface="Lato"/>
              </a:rPr>
              <a:t>Other and AIAN have larger error margins, suggesting data volatility, possibly due to small sample size or heterogeneity. </a:t>
            </a:r>
            <a:endParaRPr sz="1200" b="1" dirty="0">
              <a:solidFill>
                <a:schemeClr val="dk2"/>
              </a:solidFill>
              <a:latin typeface="Lato"/>
              <a:ea typeface="Lato"/>
              <a:cs typeface="Lato"/>
              <a:sym typeface="Lato"/>
            </a:endParaRPr>
          </a:p>
          <a:p>
            <a:pPr marL="457200" lvl="0" indent="0" algn="just" rtl="0">
              <a:lnSpc>
                <a:spcPct val="115000"/>
              </a:lnSpc>
              <a:spcBef>
                <a:spcPts val="0"/>
              </a:spcBef>
              <a:spcAft>
                <a:spcPts val="0"/>
              </a:spcAft>
              <a:buNone/>
            </a:pPr>
            <a:endParaRPr sz="1200" b="1" dirty="0">
              <a:solidFill>
                <a:schemeClr val="dk2"/>
              </a:solidFill>
              <a:latin typeface="Lato"/>
              <a:ea typeface="Lato"/>
              <a:cs typeface="Lato"/>
              <a:sym typeface="Lato"/>
            </a:endParaRPr>
          </a:p>
          <a:p>
            <a:pPr marL="457200" lvl="0" indent="-304800" algn="just" rtl="0">
              <a:lnSpc>
                <a:spcPct val="115000"/>
              </a:lnSpc>
              <a:spcBef>
                <a:spcPts val="0"/>
              </a:spcBef>
              <a:spcAft>
                <a:spcPts val="0"/>
              </a:spcAft>
              <a:buClr>
                <a:schemeClr val="dk2"/>
              </a:buClr>
              <a:buSzPts val="1200"/>
              <a:buFont typeface="Lato"/>
              <a:buChar char="●"/>
            </a:pPr>
            <a:r>
              <a:rPr lang="en" sz="1200" dirty="0">
                <a:solidFill>
                  <a:schemeClr val="dk2"/>
                </a:solidFill>
                <a:latin typeface="Lato"/>
                <a:ea typeface="Lato"/>
                <a:cs typeface="Lato"/>
                <a:sym typeface="Lato"/>
              </a:rPr>
              <a:t>Latino and Asian have smaller error margins, reflecting more reliable data.</a:t>
            </a:r>
          </a:p>
          <a:p>
            <a:pPr marL="457200" lvl="0" indent="-304800" algn="just" rtl="0">
              <a:lnSpc>
                <a:spcPct val="115000"/>
              </a:lnSpc>
              <a:spcBef>
                <a:spcPts val="0"/>
              </a:spcBef>
              <a:spcAft>
                <a:spcPts val="0"/>
              </a:spcAft>
              <a:buClr>
                <a:schemeClr val="dk2"/>
              </a:buClr>
              <a:buSzPts val="1200"/>
              <a:buFont typeface="Lato"/>
              <a:buChar char="●"/>
            </a:pPr>
            <a:endParaRPr lang="en" sz="1200" dirty="0">
              <a:solidFill>
                <a:schemeClr val="dk2"/>
              </a:solidFill>
              <a:latin typeface="Lato"/>
              <a:ea typeface="Lato"/>
              <a:cs typeface="Lato"/>
              <a:sym typeface="Lato"/>
            </a:endParaRPr>
          </a:p>
          <a:p>
            <a:pPr marL="457200" lvl="0" indent="-304800" algn="just" rtl="0">
              <a:lnSpc>
                <a:spcPct val="115000"/>
              </a:lnSpc>
              <a:spcBef>
                <a:spcPts val="0"/>
              </a:spcBef>
              <a:spcAft>
                <a:spcPts val="0"/>
              </a:spcAft>
              <a:buClr>
                <a:schemeClr val="dk2"/>
              </a:buClr>
              <a:buSzPts val="1200"/>
              <a:buFont typeface="Lato"/>
              <a:buChar char="●"/>
            </a:pPr>
            <a:r>
              <a:rPr lang="en" sz="1200" b="1" dirty="0">
                <a:solidFill>
                  <a:schemeClr val="dk2"/>
                </a:solidFill>
                <a:latin typeface="Lato"/>
                <a:ea typeface="Lato"/>
                <a:cs typeface="Lato"/>
                <a:sym typeface="Lato"/>
              </a:rPr>
              <a:t>Food affordability is higher among Asians and whites</a:t>
            </a:r>
            <a:endParaRPr sz="1200" b="1" dirty="0">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18"/>
          <p:cNvPicPr preferRelativeResize="0"/>
          <p:nvPr/>
        </p:nvPicPr>
        <p:blipFill>
          <a:blip r:embed="rId3">
            <a:alphaModFix/>
          </a:blip>
          <a:stretch>
            <a:fillRect/>
          </a:stretch>
        </p:blipFill>
        <p:spPr>
          <a:xfrm>
            <a:off x="0" y="807575"/>
            <a:ext cx="5880575" cy="3528350"/>
          </a:xfrm>
          <a:prstGeom prst="rect">
            <a:avLst/>
          </a:prstGeom>
          <a:noFill/>
          <a:ln>
            <a:noFill/>
          </a:ln>
        </p:spPr>
      </p:pic>
      <p:sp>
        <p:nvSpPr>
          <p:cNvPr id="118" name="Google Shape;118;p18"/>
          <p:cNvSpPr txBox="1"/>
          <p:nvPr/>
        </p:nvSpPr>
        <p:spPr>
          <a:xfrm>
            <a:off x="2965800" y="0"/>
            <a:ext cx="3212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2"/>
                </a:solidFill>
                <a:latin typeface="Lato"/>
                <a:ea typeface="Lato"/>
                <a:cs typeface="Lato"/>
                <a:sym typeface="Lato"/>
              </a:rPr>
              <a:t>Median Income by Race</a:t>
            </a:r>
            <a:endParaRPr sz="2000" b="1">
              <a:solidFill>
                <a:schemeClr val="dk2"/>
              </a:solidFill>
              <a:latin typeface="Lato"/>
              <a:ea typeface="Lato"/>
              <a:cs typeface="Lato"/>
              <a:sym typeface="Lato"/>
            </a:endParaRPr>
          </a:p>
        </p:txBody>
      </p:sp>
      <p:sp>
        <p:nvSpPr>
          <p:cNvPr id="119" name="Google Shape;119;p18"/>
          <p:cNvSpPr txBox="1"/>
          <p:nvPr/>
        </p:nvSpPr>
        <p:spPr>
          <a:xfrm>
            <a:off x="5720400" y="979800"/>
            <a:ext cx="3423600" cy="3183900"/>
          </a:xfrm>
          <a:prstGeom prst="rect">
            <a:avLst/>
          </a:prstGeom>
          <a:noFill/>
          <a:ln>
            <a:noFill/>
          </a:ln>
        </p:spPr>
        <p:txBody>
          <a:bodyPr spcFirstLastPara="1" wrap="square" lIns="91425" tIns="91425" rIns="91425" bIns="91425" anchor="t" anchorCtr="0">
            <a:spAutoFit/>
          </a:bodyPr>
          <a:lstStyle/>
          <a:p>
            <a:pPr marL="457200" lvl="0" indent="-304800" algn="just" rtl="0">
              <a:lnSpc>
                <a:spcPct val="115000"/>
              </a:lnSpc>
              <a:spcBef>
                <a:spcPts val="0"/>
              </a:spcBef>
              <a:spcAft>
                <a:spcPts val="0"/>
              </a:spcAft>
              <a:buSzPts val="1200"/>
              <a:buChar char="●"/>
            </a:pPr>
            <a:r>
              <a:rPr lang="en" sz="1200"/>
              <a:t>Asians have the highest median income, close to 40,000</a:t>
            </a:r>
            <a:endParaRPr sz="1200"/>
          </a:p>
          <a:p>
            <a:pPr marL="0" lvl="0" indent="0" algn="just" rtl="0">
              <a:lnSpc>
                <a:spcPct val="115000"/>
              </a:lnSpc>
              <a:spcBef>
                <a:spcPts val="0"/>
              </a:spcBef>
              <a:spcAft>
                <a:spcPts val="0"/>
              </a:spcAft>
              <a:buNone/>
            </a:pPr>
            <a:endParaRPr sz="1300"/>
          </a:p>
          <a:p>
            <a:pPr marL="457200" lvl="0" indent="-304800" algn="just" rtl="0">
              <a:lnSpc>
                <a:spcPct val="115000"/>
              </a:lnSpc>
              <a:spcBef>
                <a:spcPts val="0"/>
              </a:spcBef>
              <a:spcAft>
                <a:spcPts val="0"/>
              </a:spcAft>
              <a:buSzPts val="1200"/>
              <a:buChar char="●"/>
            </a:pPr>
            <a:r>
              <a:rPr lang="en" sz="1200"/>
              <a:t>Whites also have a higher median income, slightly lower than Asians, but still significantly higher than other ethnic groups</a:t>
            </a:r>
            <a:endParaRPr sz="1200"/>
          </a:p>
          <a:p>
            <a:pPr marL="0" lvl="0" indent="0" algn="just" rtl="0">
              <a:lnSpc>
                <a:spcPct val="115000"/>
              </a:lnSpc>
              <a:spcBef>
                <a:spcPts val="0"/>
              </a:spcBef>
              <a:spcAft>
                <a:spcPts val="0"/>
              </a:spcAft>
              <a:buNone/>
            </a:pPr>
            <a:endParaRPr sz="1300"/>
          </a:p>
          <a:p>
            <a:pPr marL="457200" lvl="0" indent="-304800" algn="just" rtl="0">
              <a:lnSpc>
                <a:spcPct val="115000"/>
              </a:lnSpc>
              <a:spcBef>
                <a:spcPts val="0"/>
              </a:spcBef>
              <a:spcAft>
                <a:spcPts val="0"/>
              </a:spcAft>
              <a:buSzPts val="1200"/>
              <a:buChar char="●"/>
            </a:pPr>
            <a:r>
              <a:rPr lang="en" sz="1200"/>
              <a:t>NHOPI and Multiples have a median income of about 30,000</a:t>
            </a:r>
            <a:endParaRPr sz="1200"/>
          </a:p>
          <a:p>
            <a:pPr marL="0" lvl="0" indent="0" algn="just" rtl="0">
              <a:lnSpc>
                <a:spcPct val="115000"/>
              </a:lnSpc>
              <a:spcBef>
                <a:spcPts val="0"/>
              </a:spcBef>
              <a:spcAft>
                <a:spcPts val="0"/>
              </a:spcAft>
              <a:buNone/>
            </a:pPr>
            <a:endParaRPr sz="1300"/>
          </a:p>
          <a:p>
            <a:pPr marL="457200" lvl="0" indent="-304800" algn="just" rtl="0">
              <a:lnSpc>
                <a:spcPct val="115000"/>
              </a:lnSpc>
              <a:spcBef>
                <a:spcPts val="0"/>
              </a:spcBef>
              <a:spcAft>
                <a:spcPts val="0"/>
              </a:spcAft>
              <a:buSzPts val="1200"/>
              <a:buChar char="●"/>
            </a:pPr>
            <a:r>
              <a:rPr lang="en" sz="1200"/>
              <a:t>African Americans and Latinos have a lower median income, less than 30,000</a:t>
            </a:r>
            <a:endParaRPr sz="1200"/>
          </a:p>
          <a:p>
            <a:pPr marL="0" lvl="0" indent="0" algn="just" rtl="0">
              <a:lnSpc>
                <a:spcPct val="115000"/>
              </a:lnSpc>
              <a:spcBef>
                <a:spcPts val="0"/>
              </a:spcBef>
              <a:spcAft>
                <a:spcPts val="0"/>
              </a:spcAft>
              <a:buNone/>
            </a:pPr>
            <a:endParaRPr sz="12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19"/>
          <p:cNvPicPr preferRelativeResize="0"/>
          <p:nvPr/>
        </p:nvPicPr>
        <p:blipFill>
          <a:blip r:embed="rId3">
            <a:alphaModFix/>
          </a:blip>
          <a:stretch>
            <a:fillRect/>
          </a:stretch>
        </p:blipFill>
        <p:spPr>
          <a:xfrm>
            <a:off x="0" y="1012050"/>
            <a:ext cx="5768400" cy="3119399"/>
          </a:xfrm>
          <a:prstGeom prst="rect">
            <a:avLst/>
          </a:prstGeom>
          <a:noFill/>
          <a:ln>
            <a:noFill/>
          </a:ln>
        </p:spPr>
      </p:pic>
      <p:sp>
        <p:nvSpPr>
          <p:cNvPr id="125" name="Google Shape;125;p19"/>
          <p:cNvSpPr txBox="1"/>
          <p:nvPr/>
        </p:nvSpPr>
        <p:spPr>
          <a:xfrm>
            <a:off x="1687800" y="76200"/>
            <a:ext cx="576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The Relationship Between Race, Income and Food affordability</a:t>
            </a:r>
            <a:endParaRPr sz="1100" b="1">
              <a:solidFill>
                <a:schemeClr val="dk2"/>
              </a:solidFill>
              <a:latin typeface="Lato"/>
              <a:ea typeface="Lato"/>
              <a:cs typeface="Lato"/>
              <a:sym typeface="Lato"/>
            </a:endParaRPr>
          </a:p>
        </p:txBody>
      </p:sp>
      <p:sp>
        <p:nvSpPr>
          <p:cNvPr id="126" name="Google Shape;126;p19"/>
          <p:cNvSpPr txBox="1"/>
          <p:nvPr/>
        </p:nvSpPr>
        <p:spPr>
          <a:xfrm>
            <a:off x="5903000" y="644175"/>
            <a:ext cx="3018900" cy="42636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100"/>
              <a:t>There is a strong negative correlation between income and food affordability.</a:t>
            </a:r>
            <a:endParaRPr sz="1100"/>
          </a:p>
          <a:p>
            <a:pPr marL="0" lvl="0" indent="0" algn="just" rtl="0">
              <a:lnSpc>
                <a:spcPct val="115000"/>
              </a:lnSpc>
              <a:spcBef>
                <a:spcPts val="0"/>
              </a:spcBef>
              <a:spcAft>
                <a:spcPts val="0"/>
              </a:spcAft>
              <a:buNone/>
            </a:pPr>
            <a:endParaRPr sz="1100"/>
          </a:p>
          <a:p>
            <a:pPr marL="0" lvl="0" indent="0" algn="just" rtl="0">
              <a:lnSpc>
                <a:spcPct val="115000"/>
              </a:lnSpc>
              <a:spcBef>
                <a:spcPts val="0"/>
              </a:spcBef>
              <a:spcAft>
                <a:spcPts val="0"/>
              </a:spcAft>
              <a:buNone/>
            </a:pPr>
            <a:r>
              <a:rPr lang="en" sz="1100"/>
              <a:t>In the low-income segment (&lt; $20,000), the food affordability ratio is higher (&gt;1), indicating that the low-income group has a heavier food cost burden.</a:t>
            </a:r>
            <a:endParaRPr sz="1100"/>
          </a:p>
          <a:p>
            <a:pPr marL="0" lvl="0" indent="0" algn="just" rtl="0">
              <a:lnSpc>
                <a:spcPct val="115000"/>
              </a:lnSpc>
              <a:spcBef>
                <a:spcPts val="0"/>
              </a:spcBef>
              <a:spcAft>
                <a:spcPts val="0"/>
              </a:spcAft>
              <a:buNone/>
            </a:pPr>
            <a:endParaRPr sz="1100"/>
          </a:p>
          <a:p>
            <a:pPr marL="0" lvl="0" indent="0" algn="just" rtl="0">
              <a:lnSpc>
                <a:spcPct val="115000"/>
              </a:lnSpc>
              <a:spcBef>
                <a:spcPts val="0"/>
              </a:spcBef>
              <a:spcAft>
                <a:spcPts val="0"/>
              </a:spcAft>
              <a:buNone/>
            </a:pPr>
            <a:r>
              <a:rPr lang="en" sz="1100"/>
              <a:t>The food affordability ratio of the high-income segment (&gt; $100,000) is close to 0, indicating that the high-income group has almost no food affordability problem.</a:t>
            </a:r>
            <a:endParaRPr sz="1100"/>
          </a:p>
          <a:p>
            <a:pPr marL="0" lvl="0" indent="0" algn="just" rtl="0">
              <a:lnSpc>
                <a:spcPct val="115000"/>
              </a:lnSpc>
              <a:spcBef>
                <a:spcPts val="0"/>
              </a:spcBef>
              <a:spcAft>
                <a:spcPts val="0"/>
              </a:spcAft>
              <a:buNone/>
            </a:pPr>
            <a:endParaRPr sz="1100"/>
          </a:p>
          <a:p>
            <a:pPr marL="0" lvl="0" indent="0" algn="just" rtl="0">
              <a:lnSpc>
                <a:spcPct val="115000"/>
              </a:lnSpc>
              <a:spcBef>
                <a:spcPts val="0"/>
              </a:spcBef>
              <a:spcAft>
                <a:spcPts val="0"/>
              </a:spcAft>
              <a:buNone/>
            </a:pPr>
            <a:r>
              <a:rPr lang="en" sz="1100">
                <a:solidFill>
                  <a:schemeClr val="accent1"/>
                </a:solidFill>
              </a:rPr>
              <a:t>The Latino and AfricanAm groups have more points in the low-income segment and poor food affordability.</a:t>
            </a:r>
            <a:endParaRPr sz="1100">
              <a:solidFill>
                <a:schemeClr val="accent1"/>
              </a:solidFill>
            </a:endParaRPr>
          </a:p>
          <a:p>
            <a:pPr marL="0" lvl="0" indent="0" algn="just" rtl="0">
              <a:lnSpc>
                <a:spcPct val="115000"/>
              </a:lnSpc>
              <a:spcBef>
                <a:spcPts val="0"/>
              </a:spcBef>
              <a:spcAft>
                <a:spcPts val="0"/>
              </a:spcAft>
              <a:buNone/>
            </a:pPr>
            <a:endParaRPr sz="1100">
              <a:solidFill>
                <a:schemeClr val="accent1"/>
              </a:solidFill>
            </a:endParaRPr>
          </a:p>
          <a:p>
            <a:pPr marL="0" lvl="0" indent="0" algn="just" rtl="0">
              <a:lnSpc>
                <a:spcPct val="115000"/>
              </a:lnSpc>
              <a:spcBef>
                <a:spcPts val="0"/>
              </a:spcBef>
              <a:spcAft>
                <a:spcPts val="0"/>
              </a:spcAft>
              <a:buNone/>
            </a:pPr>
            <a:r>
              <a:rPr lang="en" sz="1100">
                <a:solidFill>
                  <a:schemeClr val="accent1"/>
                </a:solidFill>
              </a:rPr>
              <a:t>The White and Asian groups have more points in the high-income segment and their food affordability has improved significantly.</a:t>
            </a:r>
            <a:endParaRPr sz="1100">
              <a:solidFill>
                <a:schemeClr val="accent1"/>
              </a:solidFill>
            </a:endParaRPr>
          </a:p>
          <a:p>
            <a:pPr marL="0" lvl="0" indent="0" algn="just" rtl="0">
              <a:lnSpc>
                <a:spcPct val="115000"/>
              </a:lnSpc>
              <a:spcBef>
                <a:spcPts val="0"/>
              </a:spcBef>
              <a:spcAft>
                <a:spcPts val="0"/>
              </a:spcAft>
              <a:buNone/>
            </a:pPr>
            <a:endParaRPr sz="1200">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20"/>
          <p:cNvPicPr preferRelativeResize="0"/>
          <p:nvPr/>
        </p:nvPicPr>
        <p:blipFill>
          <a:blip r:embed="rId3">
            <a:alphaModFix/>
          </a:blip>
          <a:stretch>
            <a:fillRect/>
          </a:stretch>
        </p:blipFill>
        <p:spPr>
          <a:xfrm>
            <a:off x="0" y="794025"/>
            <a:ext cx="5085825" cy="3555450"/>
          </a:xfrm>
          <a:prstGeom prst="rect">
            <a:avLst/>
          </a:prstGeom>
          <a:noFill/>
          <a:ln>
            <a:noFill/>
          </a:ln>
        </p:spPr>
      </p:pic>
      <p:sp>
        <p:nvSpPr>
          <p:cNvPr id="132" name="Google Shape;132;p20"/>
          <p:cNvSpPr txBox="1"/>
          <p:nvPr/>
        </p:nvSpPr>
        <p:spPr>
          <a:xfrm>
            <a:off x="2197325" y="85825"/>
            <a:ext cx="5157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The relationship between multiple factors and food affordability</a:t>
            </a:r>
            <a:endParaRPr sz="1100" b="1">
              <a:solidFill>
                <a:schemeClr val="dk2"/>
              </a:solidFill>
              <a:latin typeface="Lato"/>
              <a:ea typeface="Lato"/>
              <a:cs typeface="Lato"/>
              <a:sym typeface="Lato"/>
            </a:endParaRPr>
          </a:p>
        </p:txBody>
      </p:sp>
      <p:pic>
        <p:nvPicPr>
          <p:cNvPr id="133" name="Google Shape;133;p20"/>
          <p:cNvPicPr preferRelativeResize="0"/>
          <p:nvPr/>
        </p:nvPicPr>
        <p:blipFill>
          <a:blip r:embed="rId4">
            <a:alphaModFix/>
          </a:blip>
          <a:stretch>
            <a:fillRect/>
          </a:stretch>
        </p:blipFill>
        <p:spPr>
          <a:xfrm>
            <a:off x="5553164" y="512800"/>
            <a:ext cx="3152574" cy="2364431"/>
          </a:xfrm>
          <a:prstGeom prst="rect">
            <a:avLst/>
          </a:prstGeom>
          <a:noFill/>
          <a:ln>
            <a:noFill/>
          </a:ln>
        </p:spPr>
      </p:pic>
      <p:sp>
        <p:nvSpPr>
          <p:cNvPr id="134" name="Google Shape;134;p20"/>
          <p:cNvSpPr txBox="1"/>
          <p:nvPr/>
        </p:nvSpPr>
        <p:spPr>
          <a:xfrm>
            <a:off x="5114650" y="2819550"/>
            <a:ext cx="4029600" cy="23166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100"/>
              <a:t>The main influencing factors are household size and annual food costs (PC1), followed by income and relative food affordability (PC2).</a:t>
            </a:r>
            <a:endParaRPr sz="1100"/>
          </a:p>
          <a:p>
            <a:pPr marL="0" lvl="0" indent="0" algn="just" rtl="0">
              <a:lnSpc>
                <a:spcPct val="115000"/>
              </a:lnSpc>
              <a:spcBef>
                <a:spcPts val="0"/>
              </a:spcBef>
              <a:spcAft>
                <a:spcPts val="0"/>
              </a:spcAft>
              <a:buNone/>
            </a:pPr>
            <a:r>
              <a:rPr lang="en" sz="1100"/>
              <a:t>Income and food costs have the most significant impact on food affordability.</a:t>
            </a:r>
            <a:endParaRPr sz="1100"/>
          </a:p>
          <a:p>
            <a:pPr marL="0" lvl="0" indent="0" algn="just" rtl="0">
              <a:lnSpc>
                <a:spcPct val="115000"/>
              </a:lnSpc>
              <a:spcBef>
                <a:spcPts val="0"/>
              </a:spcBef>
              <a:spcAft>
                <a:spcPts val="0"/>
              </a:spcAft>
              <a:buNone/>
            </a:pPr>
            <a:r>
              <a:rPr lang="en" sz="1100"/>
              <a:t>Household size has a certain impact on food affordability, especially in large households.</a:t>
            </a:r>
            <a:endParaRPr sz="1100"/>
          </a:p>
          <a:p>
            <a:pPr marL="0" lvl="0" indent="0" algn="just" rtl="0">
              <a:lnSpc>
                <a:spcPct val="115000"/>
              </a:lnSpc>
              <a:spcBef>
                <a:spcPts val="0"/>
              </a:spcBef>
              <a:spcAft>
                <a:spcPts val="0"/>
              </a:spcAft>
              <a:buNone/>
            </a:pPr>
            <a:r>
              <a:rPr lang="en" sz="1100"/>
              <a:t>Relative food affordability is a direct reflection of food affordability, and its changes are completely driven by other variables.</a:t>
            </a:r>
            <a:endParaRPr sz="1100"/>
          </a:p>
          <a:p>
            <a:pPr marL="0" lvl="0" indent="0" algn="just" rtl="0">
              <a:lnSpc>
                <a:spcPct val="115000"/>
              </a:lnSpc>
              <a:spcBef>
                <a:spcPts val="0"/>
              </a:spcBef>
              <a:spcAft>
                <a:spcPts val="0"/>
              </a:spcAft>
              <a:buNone/>
            </a:pPr>
            <a:endParaRPr sz="1200">
              <a:solidFill>
                <a:schemeClr val="accen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1"/>
          <p:cNvPicPr preferRelativeResize="0"/>
          <p:nvPr/>
        </p:nvPicPr>
        <p:blipFill rotWithShape="1">
          <a:blip r:embed="rId3">
            <a:alphaModFix/>
          </a:blip>
          <a:srcRect l="4844" r="4772"/>
          <a:stretch/>
        </p:blipFill>
        <p:spPr>
          <a:xfrm>
            <a:off x="0" y="752775"/>
            <a:ext cx="5480000" cy="3637959"/>
          </a:xfrm>
          <a:prstGeom prst="rect">
            <a:avLst/>
          </a:prstGeom>
          <a:noFill/>
          <a:ln>
            <a:noFill/>
          </a:ln>
        </p:spPr>
      </p:pic>
      <p:sp>
        <p:nvSpPr>
          <p:cNvPr id="140" name="Google Shape;140;p21"/>
          <p:cNvSpPr txBox="1"/>
          <p:nvPr/>
        </p:nvSpPr>
        <p:spPr>
          <a:xfrm>
            <a:off x="2620325" y="85825"/>
            <a:ext cx="3801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Analysis Of The Ratio Of Food Cost To Income</a:t>
            </a:r>
            <a:endParaRPr sz="1100" b="1">
              <a:solidFill>
                <a:schemeClr val="dk2"/>
              </a:solidFill>
              <a:latin typeface="Lato"/>
              <a:ea typeface="Lato"/>
              <a:cs typeface="Lato"/>
              <a:sym typeface="Lato"/>
            </a:endParaRPr>
          </a:p>
        </p:txBody>
      </p:sp>
      <p:sp>
        <p:nvSpPr>
          <p:cNvPr id="141" name="Google Shape;141;p21"/>
          <p:cNvSpPr txBox="1"/>
          <p:nvPr/>
        </p:nvSpPr>
        <p:spPr>
          <a:xfrm>
            <a:off x="5258750" y="1113750"/>
            <a:ext cx="3721800" cy="2916000"/>
          </a:xfrm>
          <a:prstGeom prst="rect">
            <a:avLst/>
          </a:prstGeom>
          <a:noFill/>
          <a:ln>
            <a:noFill/>
          </a:ln>
        </p:spPr>
        <p:txBody>
          <a:bodyPr spcFirstLastPara="1" wrap="square" lIns="91425" tIns="91425" rIns="91425" bIns="91425" anchor="t" anchorCtr="0">
            <a:spAutoFit/>
          </a:bodyPr>
          <a:lstStyle/>
          <a:p>
            <a:pPr marL="457200" lvl="0" indent="-311150" algn="just" rtl="0">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The graph shows an almost linear relationship between the Cost-to-Income Ratio and the Affordability Ratio, indicating that the proportion of food costs to income directly determines the food affordability ratio.</a:t>
            </a:r>
            <a:endParaRPr sz="1300">
              <a:solidFill>
                <a:schemeClr val="accent1"/>
              </a:solidFill>
              <a:latin typeface="Lato"/>
              <a:ea typeface="Lato"/>
              <a:cs typeface="Lato"/>
              <a:sym typeface="Lato"/>
            </a:endParaRPr>
          </a:p>
          <a:p>
            <a:pPr marL="0" lvl="0" indent="0" algn="just" rtl="0">
              <a:lnSpc>
                <a:spcPct val="115000"/>
              </a:lnSpc>
              <a:spcBef>
                <a:spcPts val="0"/>
              </a:spcBef>
              <a:spcAft>
                <a:spcPts val="0"/>
              </a:spcAft>
              <a:buNone/>
            </a:pPr>
            <a:endParaRPr sz="1300">
              <a:solidFill>
                <a:schemeClr val="accent1"/>
              </a:solidFill>
              <a:latin typeface="Lato"/>
              <a:ea typeface="Lato"/>
              <a:cs typeface="Lato"/>
              <a:sym typeface="Lato"/>
            </a:endParaRPr>
          </a:p>
          <a:p>
            <a:pPr marL="457200" lvl="0" indent="-311150" algn="just" rtl="0">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A high Cost-to-Income Ratio means that the household's food expenses are high relative to income, and therefore the food affordability ratio is also high.</a:t>
            </a:r>
            <a:endParaRPr sz="1300">
              <a:solidFill>
                <a:schemeClr val="accent1"/>
              </a:solidFill>
              <a:latin typeface="Lato"/>
              <a:ea typeface="Lato"/>
              <a:cs typeface="Lato"/>
              <a:sym typeface="Lato"/>
            </a:endParaRPr>
          </a:p>
          <a:p>
            <a:pPr marL="0" lvl="0" indent="0" algn="just" rtl="0">
              <a:lnSpc>
                <a:spcPct val="115000"/>
              </a:lnSpc>
              <a:spcBef>
                <a:spcPts val="0"/>
              </a:spcBef>
              <a:spcAft>
                <a:spcPts val="0"/>
              </a:spcAft>
              <a:buNone/>
            </a:pPr>
            <a:endParaRPr sz="130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897</Words>
  <Application>Microsoft Macintosh PowerPoint</Application>
  <PresentationFormat>全屏显示(16:9)</PresentationFormat>
  <Paragraphs>71</Paragraphs>
  <Slides>13</Slides>
  <Notes>13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Lato</vt:lpstr>
      <vt:lpstr>Raleway</vt:lpstr>
      <vt:lpstr>Arial</vt:lpstr>
      <vt:lpstr>Streamline</vt:lpstr>
      <vt:lpstr>Exploring the relationship between food affordability and multiple factors</vt:lpstr>
      <vt:lpstr>Summary of the dataset  Why we should focus on food affordability? Visualisations and summary statistics I made Some challenges that my code presented </vt:lpstr>
      <vt:lpstr>Summary of the dataset  </vt:lpstr>
      <vt:lpstr>Why we should focus on food affordability?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relationship between food affordability and multiple factors</dc:title>
  <cp:lastModifiedBy>office</cp:lastModifiedBy>
  <cp:revision>1</cp:revision>
  <dcterms:modified xsi:type="dcterms:W3CDTF">2025-01-16T21:55:45Z</dcterms:modified>
</cp:coreProperties>
</file>