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30" r:id="rId4"/>
  </p:sldMasterIdLst>
  <p:notesMasterIdLst>
    <p:notesMasterId r:id="rId19"/>
  </p:notesMasterIdLst>
  <p:handoutMasterIdLst>
    <p:handoutMasterId r:id="rId20"/>
  </p:handoutMasterIdLst>
  <p:sldIdLst>
    <p:sldId id="283" r:id="rId5"/>
    <p:sldId id="297" r:id="rId6"/>
    <p:sldId id="286" r:id="rId7"/>
    <p:sldId id="298" r:id="rId8"/>
    <p:sldId id="260" r:id="rId9"/>
    <p:sldId id="288" r:id="rId10"/>
    <p:sldId id="289" r:id="rId11"/>
    <p:sldId id="296" r:id="rId12"/>
    <p:sldId id="291" r:id="rId13"/>
    <p:sldId id="284" r:id="rId14"/>
    <p:sldId id="287" r:id="rId15"/>
    <p:sldId id="295" r:id="rId16"/>
    <p:sldId id="294"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2E9CE-09D7-D172-AC9E-85C6C8BE3EB0}" v="738" dt="2024-08-22T01:51:58.036"/>
  </p1510:revLst>
</p1510:revInfo>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5733" autoAdjust="0"/>
  </p:normalViewPr>
  <p:slideViewPr>
    <p:cSldViewPr snapToGrid="0">
      <p:cViewPr>
        <p:scale>
          <a:sx n="100" d="100"/>
          <a:sy n="100" d="100"/>
        </p:scale>
        <p:origin x="-1166" y="-13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E50D-B17B-4439-A822-031EDF3DB50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6E0AFFD-066B-454E-BD97-4DD1EE6E3B9E}">
      <dgm:prSet/>
      <dgm:spPr/>
      <dgm:t>
        <a:bodyPr/>
        <a:lstStyle/>
        <a:p>
          <a:pPr>
            <a:lnSpc>
              <a:spcPct val="100000"/>
            </a:lnSpc>
          </a:pPr>
          <a:r>
            <a:rPr lang="en-US"/>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dgm:t>
    </dgm:pt>
    <dgm:pt modelId="{5EABB34D-2F76-4316-9085-444AC9982F2C}" type="parTrans" cxnId="{03A51729-9E6D-4050-A78B-72A7A793E07B}">
      <dgm:prSet/>
      <dgm:spPr/>
      <dgm:t>
        <a:bodyPr/>
        <a:lstStyle/>
        <a:p>
          <a:endParaRPr lang="en-US"/>
        </a:p>
      </dgm:t>
    </dgm:pt>
    <dgm:pt modelId="{E6B37597-E51B-4C36-81DC-934810FC278D}" type="sibTrans" cxnId="{03A51729-9E6D-4050-A78B-72A7A793E07B}">
      <dgm:prSet/>
      <dgm:spPr/>
      <dgm:t>
        <a:bodyPr/>
        <a:lstStyle/>
        <a:p>
          <a:endParaRPr lang="en-US"/>
        </a:p>
      </dgm:t>
    </dgm:pt>
    <dgm:pt modelId="{68E3A7A9-0BBC-45B1-BE94-F6F8306AA718}">
      <dgm:prSet/>
      <dgm:spPr/>
      <dgm:t>
        <a:bodyPr/>
        <a:lstStyle/>
        <a:p>
          <a:pPr>
            <a:lnSpc>
              <a:spcPct val="100000"/>
            </a:lnSpc>
          </a:pPr>
          <a:r>
            <a:rPr lang="en-US"/>
            <a:t>This presentation will be judged based on the visuals provided, the quality of the analysis and the value of the recommendations and insights. </a:t>
          </a:r>
        </a:p>
      </dgm:t>
    </dgm:pt>
    <dgm:pt modelId="{D07EED27-C066-48CF-B4BA-BDD0039E2A60}" type="parTrans" cxnId="{7F1A37AA-6420-44DD-AD95-163C8F2540A7}">
      <dgm:prSet/>
      <dgm:spPr/>
      <dgm:t>
        <a:bodyPr/>
        <a:lstStyle/>
        <a:p>
          <a:endParaRPr lang="en-US"/>
        </a:p>
      </dgm:t>
    </dgm:pt>
    <dgm:pt modelId="{82A88146-5966-4BE7-AFD2-D477C7D74FBF}" type="sibTrans" cxnId="{7F1A37AA-6420-44DD-AD95-163C8F2540A7}">
      <dgm:prSet/>
      <dgm:spPr/>
      <dgm:t>
        <a:bodyPr/>
        <a:lstStyle/>
        <a:p>
          <a:endParaRPr lang="en-US"/>
        </a:p>
      </dgm:t>
    </dgm:pt>
    <dgm:pt modelId="{0FD55138-445A-436D-B722-0E2BC19B1DB1}">
      <dgm:prSet/>
      <dgm:spPr/>
      <dgm:t>
        <a:bodyPr/>
        <a:lstStyle/>
        <a:p>
          <a:pPr>
            <a:lnSpc>
              <a:spcPct val="100000"/>
            </a:lnSpc>
          </a:pPr>
          <a:r>
            <a:rPr lang="en-US"/>
            <a:t>The two primary candidate being considered for investigation are: 'Pink Cab' and 'Yellow Cab'.</a:t>
          </a:r>
        </a:p>
      </dgm:t>
    </dgm:pt>
    <dgm:pt modelId="{E70A6E91-C8E6-42E0-A5ED-EE7180107995}" type="parTrans" cxnId="{397FD380-ED8C-4477-B819-4A2028EDF9EF}">
      <dgm:prSet/>
      <dgm:spPr/>
      <dgm:t>
        <a:bodyPr/>
        <a:lstStyle/>
        <a:p>
          <a:endParaRPr lang="en-US"/>
        </a:p>
      </dgm:t>
    </dgm:pt>
    <dgm:pt modelId="{B6A781AE-5B19-4813-A2C2-28FC457E238A}" type="sibTrans" cxnId="{397FD380-ED8C-4477-B819-4A2028EDF9EF}">
      <dgm:prSet/>
      <dgm:spPr/>
      <dgm:t>
        <a:bodyPr/>
        <a:lstStyle/>
        <a:p>
          <a:endParaRPr lang="en-US"/>
        </a:p>
      </dgm:t>
    </dgm:pt>
    <dgm:pt modelId="{60FF784F-78CE-438F-8BED-33AAE87AB760}" type="pres">
      <dgm:prSet presAssocID="{E1B4E50D-B17B-4439-A822-031EDF3DB506}" presName="root" presStyleCnt="0">
        <dgm:presLayoutVars>
          <dgm:dir/>
          <dgm:resizeHandles val="exact"/>
        </dgm:presLayoutVars>
      </dgm:prSet>
      <dgm:spPr/>
    </dgm:pt>
    <dgm:pt modelId="{EC7B6F4B-1983-47D5-B0B2-2D6A6B33C99E}" type="pres">
      <dgm:prSet presAssocID="{46E0AFFD-066B-454E-BD97-4DD1EE6E3B9E}" presName="compNode" presStyleCnt="0"/>
      <dgm:spPr/>
    </dgm:pt>
    <dgm:pt modelId="{413CD1B8-88DD-486A-836D-931989180021}" type="pres">
      <dgm:prSet presAssocID="{46E0AFFD-066B-454E-BD97-4DD1EE6E3B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3F644CDC-8B47-46AF-9BAC-EF10E05E7D15}" type="pres">
      <dgm:prSet presAssocID="{46E0AFFD-066B-454E-BD97-4DD1EE6E3B9E}" presName="spaceRect" presStyleCnt="0"/>
      <dgm:spPr/>
    </dgm:pt>
    <dgm:pt modelId="{6B825AD0-89AB-40A8-8569-2AD064B615B7}" type="pres">
      <dgm:prSet presAssocID="{46E0AFFD-066B-454E-BD97-4DD1EE6E3B9E}" presName="textRect" presStyleLbl="revTx" presStyleIdx="0" presStyleCnt="3">
        <dgm:presLayoutVars>
          <dgm:chMax val="1"/>
          <dgm:chPref val="1"/>
        </dgm:presLayoutVars>
      </dgm:prSet>
      <dgm:spPr/>
    </dgm:pt>
    <dgm:pt modelId="{BDCF8AD4-FF44-4AB8-A708-54AD191D25F3}" type="pres">
      <dgm:prSet presAssocID="{E6B37597-E51B-4C36-81DC-934810FC278D}" presName="sibTrans" presStyleCnt="0"/>
      <dgm:spPr/>
    </dgm:pt>
    <dgm:pt modelId="{8D942E26-0105-4521-8A75-8B1AAB6B99A2}" type="pres">
      <dgm:prSet presAssocID="{68E3A7A9-0BBC-45B1-BE94-F6F8306AA718}" presName="compNode" presStyleCnt="0"/>
      <dgm:spPr/>
    </dgm:pt>
    <dgm:pt modelId="{A6FD730D-C609-4D68-97E8-7E90B0543AC5}" type="pres">
      <dgm:prSet presAssocID="{68E3A7A9-0BBC-45B1-BE94-F6F8306AA7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92DC298E-E6D1-4E43-BA2F-CC37E139E373}" type="pres">
      <dgm:prSet presAssocID="{68E3A7A9-0BBC-45B1-BE94-F6F8306AA718}" presName="spaceRect" presStyleCnt="0"/>
      <dgm:spPr/>
    </dgm:pt>
    <dgm:pt modelId="{4C604061-C2AC-4F28-A1A2-ECB972877B85}" type="pres">
      <dgm:prSet presAssocID="{68E3A7A9-0BBC-45B1-BE94-F6F8306AA718}" presName="textRect" presStyleLbl="revTx" presStyleIdx="1" presStyleCnt="3">
        <dgm:presLayoutVars>
          <dgm:chMax val="1"/>
          <dgm:chPref val="1"/>
        </dgm:presLayoutVars>
      </dgm:prSet>
      <dgm:spPr/>
    </dgm:pt>
    <dgm:pt modelId="{BDE95A8C-12B0-407F-B0DD-9075BC6CAB4C}" type="pres">
      <dgm:prSet presAssocID="{82A88146-5966-4BE7-AFD2-D477C7D74FBF}" presName="sibTrans" presStyleCnt="0"/>
      <dgm:spPr/>
    </dgm:pt>
    <dgm:pt modelId="{DC584F7F-B602-4119-A600-1A082CC344E5}" type="pres">
      <dgm:prSet presAssocID="{0FD55138-445A-436D-B722-0E2BC19B1DB1}" presName="compNode" presStyleCnt="0"/>
      <dgm:spPr/>
    </dgm:pt>
    <dgm:pt modelId="{61D53633-DA96-4B38-AED3-C906C209E5EB}" type="pres">
      <dgm:prSet presAssocID="{0FD55138-445A-436D-B722-0E2BC19B1D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xi"/>
        </a:ext>
      </dgm:extLst>
    </dgm:pt>
    <dgm:pt modelId="{9F277291-31AA-4DB5-9257-FCCF8DB7BFB4}" type="pres">
      <dgm:prSet presAssocID="{0FD55138-445A-436D-B722-0E2BC19B1DB1}" presName="spaceRect" presStyleCnt="0"/>
      <dgm:spPr/>
    </dgm:pt>
    <dgm:pt modelId="{B1B629AA-AEE6-4DAC-92E3-70EAF8851C82}" type="pres">
      <dgm:prSet presAssocID="{0FD55138-445A-436D-B722-0E2BC19B1DB1}" presName="textRect" presStyleLbl="revTx" presStyleIdx="2" presStyleCnt="3">
        <dgm:presLayoutVars>
          <dgm:chMax val="1"/>
          <dgm:chPref val="1"/>
        </dgm:presLayoutVars>
      </dgm:prSet>
      <dgm:spPr/>
    </dgm:pt>
  </dgm:ptLst>
  <dgm:cxnLst>
    <dgm:cxn modelId="{03A51729-9E6D-4050-A78B-72A7A793E07B}" srcId="{E1B4E50D-B17B-4439-A822-031EDF3DB506}" destId="{46E0AFFD-066B-454E-BD97-4DD1EE6E3B9E}" srcOrd="0" destOrd="0" parTransId="{5EABB34D-2F76-4316-9085-444AC9982F2C}" sibTransId="{E6B37597-E51B-4C36-81DC-934810FC278D}"/>
    <dgm:cxn modelId="{20186C2B-5B58-49AB-92BB-2B1605FE71F5}" type="presOf" srcId="{E1B4E50D-B17B-4439-A822-031EDF3DB506}" destId="{60FF784F-78CE-438F-8BED-33AAE87AB760}" srcOrd="0" destOrd="0" presId="urn:microsoft.com/office/officeart/2018/2/layout/IconLabelList"/>
    <dgm:cxn modelId="{4F310C60-1A09-4723-9634-ADFEA59B7A31}" type="presOf" srcId="{46E0AFFD-066B-454E-BD97-4DD1EE6E3B9E}" destId="{6B825AD0-89AB-40A8-8569-2AD064B615B7}" srcOrd="0" destOrd="0" presId="urn:microsoft.com/office/officeart/2018/2/layout/IconLabelList"/>
    <dgm:cxn modelId="{397FD380-ED8C-4477-B819-4A2028EDF9EF}" srcId="{E1B4E50D-B17B-4439-A822-031EDF3DB506}" destId="{0FD55138-445A-436D-B722-0E2BC19B1DB1}" srcOrd="2" destOrd="0" parTransId="{E70A6E91-C8E6-42E0-A5ED-EE7180107995}" sibTransId="{B6A781AE-5B19-4813-A2C2-28FC457E238A}"/>
    <dgm:cxn modelId="{F0C9AB89-73DB-4A0D-B07F-D12E8162DCE6}" type="presOf" srcId="{68E3A7A9-0BBC-45B1-BE94-F6F8306AA718}" destId="{4C604061-C2AC-4F28-A1A2-ECB972877B85}" srcOrd="0" destOrd="0" presId="urn:microsoft.com/office/officeart/2018/2/layout/IconLabelList"/>
    <dgm:cxn modelId="{7F1A37AA-6420-44DD-AD95-163C8F2540A7}" srcId="{E1B4E50D-B17B-4439-A822-031EDF3DB506}" destId="{68E3A7A9-0BBC-45B1-BE94-F6F8306AA718}" srcOrd="1" destOrd="0" parTransId="{D07EED27-C066-48CF-B4BA-BDD0039E2A60}" sibTransId="{82A88146-5966-4BE7-AFD2-D477C7D74FBF}"/>
    <dgm:cxn modelId="{A0A0EDC2-86F0-47DA-BCB1-8EC9F638D823}" type="presOf" srcId="{0FD55138-445A-436D-B722-0E2BC19B1DB1}" destId="{B1B629AA-AEE6-4DAC-92E3-70EAF8851C82}" srcOrd="0" destOrd="0" presId="urn:microsoft.com/office/officeart/2018/2/layout/IconLabelList"/>
    <dgm:cxn modelId="{0EBC686D-DD51-4E95-9A78-EC0790F9B725}" type="presParOf" srcId="{60FF784F-78CE-438F-8BED-33AAE87AB760}" destId="{EC7B6F4B-1983-47D5-B0B2-2D6A6B33C99E}" srcOrd="0" destOrd="0" presId="urn:microsoft.com/office/officeart/2018/2/layout/IconLabelList"/>
    <dgm:cxn modelId="{D1060032-4163-4BD3-985D-A0981E5F061A}" type="presParOf" srcId="{EC7B6F4B-1983-47D5-B0B2-2D6A6B33C99E}" destId="{413CD1B8-88DD-486A-836D-931989180021}" srcOrd="0" destOrd="0" presId="urn:microsoft.com/office/officeart/2018/2/layout/IconLabelList"/>
    <dgm:cxn modelId="{CFC076AE-EF85-4A2B-A2DF-590B02B8771F}" type="presParOf" srcId="{EC7B6F4B-1983-47D5-B0B2-2D6A6B33C99E}" destId="{3F644CDC-8B47-46AF-9BAC-EF10E05E7D15}" srcOrd="1" destOrd="0" presId="urn:microsoft.com/office/officeart/2018/2/layout/IconLabelList"/>
    <dgm:cxn modelId="{0FF24FEA-8A91-4A41-8723-6A9D5B9C954D}" type="presParOf" srcId="{EC7B6F4B-1983-47D5-B0B2-2D6A6B33C99E}" destId="{6B825AD0-89AB-40A8-8569-2AD064B615B7}" srcOrd="2" destOrd="0" presId="urn:microsoft.com/office/officeart/2018/2/layout/IconLabelList"/>
    <dgm:cxn modelId="{27FDE117-7E15-4296-80B6-307B9EDFB07D}" type="presParOf" srcId="{60FF784F-78CE-438F-8BED-33AAE87AB760}" destId="{BDCF8AD4-FF44-4AB8-A708-54AD191D25F3}" srcOrd="1" destOrd="0" presId="urn:microsoft.com/office/officeart/2018/2/layout/IconLabelList"/>
    <dgm:cxn modelId="{0EA711CD-A6C2-4180-BF8F-EDDD5FB6BB4A}" type="presParOf" srcId="{60FF784F-78CE-438F-8BED-33AAE87AB760}" destId="{8D942E26-0105-4521-8A75-8B1AAB6B99A2}" srcOrd="2" destOrd="0" presId="urn:microsoft.com/office/officeart/2018/2/layout/IconLabelList"/>
    <dgm:cxn modelId="{99192DA8-B122-4B09-9FBE-7F5A777C0F92}" type="presParOf" srcId="{8D942E26-0105-4521-8A75-8B1AAB6B99A2}" destId="{A6FD730D-C609-4D68-97E8-7E90B0543AC5}" srcOrd="0" destOrd="0" presId="urn:microsoft.com/office/officeart/2018/2/layout/IconLabelList"/>
    <dgm:cxn modelId="{0B05F5BC-BDC6-4B1D-A875-AE7E24E86E68}" type="presParOf" srcId="{8D942E26-0105-4521-8A75-8B1AAB6B99A2}" destId="{92DC298E-E6D1-4E43-BA2F-CC37E139E373}" srcOrd="1" destOrd="0" presId="urn:microsoft.com/office/officeart/2018/2/layout/IconLabelList"/>
    <dgm:cxn modelId="{4333CC1A-6DE0-452E-B565-5C40C59685B7}" type="presParOf" srcId="{8D942E26-0105-4521-8A75-8B1AAB6B99A2}" destId="{4C604061-C2AC-4F28-A1A2-ECB972877B85}" srcOrd="2" destOrd="0" presId="urn:microsoft.com/office/officeart/2018/2/layout/IconLabelList"/>
    <dgm:cxn modelId="{1F5AEC7F-29B5-474F-873F-F299F61D4804}" type="presParOf" srcId="{60FF784F-78CE-438F-8BED-33AAE87AB760}" destId="{BDE95A8C-12B0-407F-B0DD-9075BC6CAB4C}" srcOrd="3" destOrd="0" presId="urn:microsoft.com/office/officeart/2018/2/layout/IconLabelList"/>
    <dgm:cxn modelId="{F3095031-88FD-44E6-80F8-B1B228AEC6FD}" type="presParOf" srcId="{60FF784F-78CE-438F-8BED-33AAE87AB760}" destId="{DC584F7F-B602-4119-A600-1A082CC344E5}" srcOrd="4" destOrd="0" presId="urn:microsoft.com/office/officeart/2018/2/layout/IconLabelList"/>
    <dgm:cxn modelId="{3465E13A-32A1-4EE9-89BE-7AFBAF07EEF6}" type="presParOf" srcId="{DC584F7F-B602-4119-A600-1A082CC344E5}" destId="{61D53633-DA96-4B38-AED3-C906C209E5EB}" srcOrd="0" destOrd="0" presId="urn:microsoft.com/office/officeart/2018/2/layout/IconLabelList"/>
    <dgm:cxn modelId="{88EE2F09-FF3D-4743-912E-42BEAD627D0E}" type="presParOf" srcId="{DC584F7F-B602-4119-A600-1A082CC344E5}" destId="{9F277291-31AA-4DB5-9257-FCCF8DB7BFB4}" srcOrd="1" destOrd="0" presId="urn:microsoft.com/office/officeart/2018/2/layout/IconLabelList"/>
    <dgm:cxn modelId="{AB456F08-A351-4566-9A83-059431F7A629}" type="presParOf" srcId="{DC584F7F-B602-4119-A600-1A082CC344E5}" destId="{B1B629AA-AEE6-4DAC-92E3-70EAF8851C8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CD1B8-88DD-486A-836D-931989180021}">
      <dsp:nvSpPr>
        <dsp:cNvPr id="0" name=""/>
        <dsp:cNvSpPr/>
      </dsp:nvSpPr>
      <dsp:spPr>
        <a:xfrm>
          <a:off x="783351" y="1385066"/>
          <a:ext cx="1225964" cy="1225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25AD0-89AB-40A8-8569-2AD064B615B7}">
      <dsp:nvSpPr>
        <dsp:cNvPr id="0" name=""/>
        <dsp:cNvSpPr/>
      </dsp:nvSpPr>
      <dsp:spPr>
        <a:xfrm>
          <a:off x="34150" y="3065811"/>
          <a:ext cx="2724366"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dsp:txBody>
      <dsp:txXfrm>
        <a:off x="34150" y="3065811"/>
        <a:ext cx="2724366" cy="1350000"/>
      </dsp:txXfrm>
    </dsp:sp>
    <dsp:sp modelId="{A6FD730D-C609-4D68-97E8-7E90B0543AC5}">
      <dsp:nvSpPr>
        <dsp:cNvPr id="0" name=""/>
        <dsp:cNvSpPr/>
      </dsp:nvSpPr>
      <dsp:spPr>
        <a:xfrm>
          <a:off x="3984481" y="1385066"/>
          <a:ext cx="1225964" cy="1225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04061-C2AC-4F28-A1A2-ECB972877B85}">
      <dsp:nvSpPr>
        <dsp:cNvPr id="0" name=""/>
        <dsp:cNvSpPr/>
      </dsp:nvSpPr>
      <dsp:spPr>
        <a:xfrm>
          <a:off x="3235281" y="3065811"/>
          <a:ext cx="2724366"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presentation will be judged based on the visuals provided, the quality of the analysis and the value of the recommendations and insights. </a:t>
          </a:r>
        </a:p>
      </dsp:txBody>
      <dsp:txXfrm>
        <a:off x="3235281" y="3065811"/>
        <a:ext cx="2724366" cy="1350000"/>
      </dsp:txXfrm>
    </dsp:sp>
    <dsp:sp modelId="{61D53633-DA96-4B38-AED3-C906C209E5EB}">
      <dsp:nvSpPr>
        <dsp:cNvPr id="0" name=""/>
        <dsp:cNvSpPr/>
      </dsp:nvSpPr>
      <dsp:spPr>
        <a:xfrm>
          <a:off x="7185611" y="1385066"/>
          <a:ext cx="1225964" cy="12259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629AA-AEE6-4DAC-92E3-70EAF8851C82}">
      <dsp:nvSpPr>
        <dsp:cNvPr id="0" name=""/>
        <dsp:cNvSpPr/>
      </dsp:nvSpPr>
      <dsp:spPr>
        <a:xfrm>
          <a:off x="6436411" y="3065811"/>
          <a:ext cx="2724366"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two primary candidate being considered for investigation are: 'Pink Cab' and 'Yellow Cab'.</a:t>
          </a:r>
        </a:p>
      </dsp:txBody>
      <dsp:txXfrm>
        <a:off x="6436411" y="3065811"/>
        <a:ext cx="2724366" cy="135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8/21/2024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8/21/2024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0515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61814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2689505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175415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4105809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12</a:t>
            </a:fld>
            <a:endParaRPr lang="en-US" dirty="0"/>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42101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47065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4226807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364632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59836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1261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392407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3036712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8/21/2024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61639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347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9123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394222" y="1145254"/>
            <a:ext cx="4567666" cy="4688435"/>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28974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prstGeom prst="rect">
            <a:avLst/>
          </a:prstGeom>
          <a:solidFill>
            <a:schemeClr val="bg1">
              <a:lumMod val="85000"/>
            </a:schemeClr>
          </a:solidFill>
          <a:effectLst>
            <a:softEdge rad="317500"/>
          </a:effectLst>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041965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p>
            <a:pPr algn="ctr"/>
            <a:fld id="{B67B645E-C5E5-4727-B977-D372A0AA71D9}" type="slidenum">
              <a:rPr lang="en-US" noProof="0" smtClean="0"/>
              <a:pPr algn="ctr"/>
              <a:t>‹#›</a:t>
            </a:fld>
            <a:endParaRPr lang="en-US" noProof="0"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1118438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5549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650685" y="3820804"/>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650685" y="4226974"/>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650685" y="4613337"/>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650828" y="4999701"/>
            <a:ext cx="4305582"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7457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5139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810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106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030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1661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5808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322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5766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8/21/2024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43148062"/>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304294" y="3747042"/>
            <a:ext cx="11337662" cy="796310"/>
          </a:xfrm>
        </p:spPr>
        <p:txBody>
          <a:bodyPr/>
          <a:lstStyle/>
          <a:p>
            <a:pPr algn="ctr"/>
            <a:r>
              <a:rPr lang="en-US" dirty="0"/>
              <a:t>EAD- Cab Investment analytics</a:t>
            </a:r>
            <a:endParaRPr lang="en-US"/>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p:txBody>
          <a:bodyPr vert="horz" lIns="0" tIns="0" rIns="0" bIns="0" rtlCol="0" anchor="t">
            <a:noAutofit/>
          </a:bodyPr>
          <a:lstStyle/>
          <a:p>
            <a:r>
              <a:rPr lang="en-US" dirty="0"/>
              <a:t>By Shuyi Yu</a:t>
            </a:r>
          </a:p>
          <a:p>
            <a:r>
              <a:rPr lang="en-US" dirty="0">
                <a:cs typeface="Calibri"/>
              </a:rPr>
              <a:t>Intern 2024</a:t>
            </a:r>
          </a:p>
          <a:p>
            <a:r>
              <a:rPr lang="en-US" dirty="0">
                <a:cs typeface="Calibri"/>
              </a:rPr>
              <a:t>8/11/2024</a:t>
            </a:r>
          </a:p>
          <a:p>
            <a:endParaRPr lang="en-US" dirty="0">
              <a:cs typeface="Calibri"/>
            </a:endParaRPr>
          </a:p>
        </p:txBody>
      </p:sp>
      <p:pic>
        <p:nvPicPr>
          <p:cNvPr id="4" name="Picture 3" descr="A black and white logo&#10;&#10;Description automatically generated">
            <a:extLst>
              <a:ext uri="{FF2B5EF4-FFF2-40B4-BE49-F238E27FC236}">
                <a16:creationId xmlns:a16="http://schemas.microsoft.com/office/drawing/2014/main" id="{6C65D916-54AF-D86A-9868-231D882E92D3}"/>
              </a:ext>
            </a:extLst>
          </p:cNvPr>
          <p:cNvPicPr>
            <a:picLocks noChangeAspect="1"/>
          </p:cNvPicPr>
          <p:nvPr/>
        </p:nvPicPr>
        <p:blipFill>
          <a:blip r:embed="rId3"/>
          <a:stretch>
            <a:fillRect/>
          </a:stretch>
        </p:blipFill>
        <p:spPr>
          <a:xfrm>
            <a:off x="1089658" y="-2559"/>
            <a:ext cx="4814539" cy="5390685"/>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17634"/>
            <a:ext cx="4833323" cy="1079797"/>
          </a:xfrm>
        </p:spPr>
        <p:txBody>
          <a:bodyPr vert="horz" lIns="0" tIns="0" rIns="0" bIns="0" rtlCol="0" anchor="t">
            <a:noAutofit/>
          </a:bodyPr>
          <a:lstStyle/>
          <a:p>
            <a:pPr algn="ctr"/>
            <a:r>
              <a:rPr lang="en-US" dirty="0"/>
              <a:t>Comparison distribution on number of rides for each Cab company month 2016-2018</a:t>
            </a:r>
            <a:endParaRPr lang="en-US" noProof="1">
              <a:ea typeface="Calibri"/>
              <a:cs typeface="Calibri"/>
            </a:endParaRPr>
          </a:p>
          <a:p>
            <a:pPr algn="ctr"/>
            <a:r>
              <a:rPr lang="en-US" sz="1600" dirty="0">
                <a:ea typeface="Calibri"/>
                <a:cs typeface="Calibri"/>
              </a:rPr>
              <a:t>Hypothesis: </a:t>
            </a:r>
            <a:r>
              <a:rPr lang="en-US" sz="1600" b="0" i="1" dirty="0">
                <a:ea typeface="+mn-lt"/>
                <a:cs typeface="+mn-lt"/>
              </a:rPr>
              <a:t>Is there any seasonality in number of customers using the cab service? </a:t>
            </a:r>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fld id="{B67B645E-C5E5-4727-B977-D372A0AA71D9}" type="slidenum">
              <a:rPr lang="en-US" smtClean="0"/>
              <a:pPr/>
              <a:t>10</a:t>
            </a:fld>
            <a:endParaRPr lang="en-US" dirty="0"/>
          </a:p>
        </p:txBody>
      </p:sp>
      <p:pic>
        <p:nvPicPr>
          <p:cNvPr id="5" name="Picture 4">
            <a:extLst>
              <a:ext uri="{FF2B5EF4-FFF2-40B4-BE49-F238E27FC236}">
                <a16:creationId xmlns:a16="http://schemas.microsoft.com/office/drawing/2014/main" id="{70AB2BA5-EA86-CD52-9F81-0C9767C4440A}"/>
              </a:ext>
            </a:extLst>
          </p:cNvPr>
          <p:cNvPicPr>
            <a:picLocks noChangeAspect="1"/>
          </p:cNvPicPr>
          <p:nvPr/>
        </p:nvPicPr>
        <p:blipFill>
          <a:blip r:embed="rId3"/>
          <a:stretch>
            <a:fillRect/>
          </a:stretch>
        </p:blipFill>
        <p:spPr>
          <a:xfrm>
            <a:off x="174559" y="1716006"/>
            <a:ext cx="11848562" cy="4818675"/>
          </a:xfrm>
          <a:prstGeom prst="rect">
            <a:avLst/>
          </a:prstGeom>
        </p:spPr>
      </p:pic>
      <p:sp>
        <p:nvSpPr>
          <p:cNvPr id="2" name="TextBox 1">
            <a:extLst>
              <a:ext uri="{FF2B5EF4-FFF2-40B4-BE49-F238E27FC236}">
                <a16:creationId xmlns:a16="http://schemas.microsoft.com/office/drawing/2014/main" id="{880940FF-FFC6-873F-50C0-923CC2FDCA70}"/>
              </a:ext>
            </a:extLst>
          </p:cNvPr>
          <p:cNvSpPr txBox="1"/>
          <p:nvPr/>
        </p:nvSpPr>
        <p:spPr>
          <a:xfrm>
            <a:off x="5858761" y="2709"/>
            <a:ext cx="466738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There is pattern on an increase amount of number of rides on holiday months such as Jan, Jul, Sept, Nov, and Dec on both companies, having yellow cap higher in ration.</a:t>
            </a:r>
          </a:p>
        </p:txBody>
      </p:sp>
    </p:spTree>
    <p:extLst>
      <p:ext uri="{BB962C8B-B14F-4D97-AF65-F5344CB8AC3E}">
        <p14:creationId xmlns:p14="http://schemas.microsoft.com/office/powerpoint/2010/main" val="279198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17634"/>
            <a:ext cx="6768474" cy="1079797"/>
          </a:xfrm>
        </p:spPr>
        <p:txBody>
          <a:bodyPr vert="horz" lIns="0" tIns="0" rIns="0" bIns="0" rtlCol="0" anchor="t">
            <a:noAutofit/>
          </a:bodyPr>
          <a:lstStyle/>
          <a:p>
            <a:pPr algn="ctr"/>
            <a:r>
              <a:rPr lang="en-US" dirty="0"/>
              <a:t>Comparison distribution on number of rides for each Cab company month 2016-2018</a:t>
            </a:r>
            <a:endParaRPr lang="en-US" noProof="1">
              <a:ea typeface="Calibri"/>
              <a:cs typeface="Calibri"/>
            </a:endParaRPr>
          </a:p>
          <a:p>
            <a:pPr marL="285750" indent="-285750" algn="ctr">
              <a:buChar char="•"/>
            </a:pPr>
            <a:r>
              <a:rPr lang="en-US" sz="1400" dirty="0">
                <a:ea typeface="Calibri"/>
                <a:cs typeface="Calibri"/>
              </a:rPr>
              <a:t>Hypothesis: </a:t>
            </a:r>
            <a:r>
              <a:rPr lang="en-US" sz="1400" b="0" dirty="0">
                <a:ea typeface="+mn-lt"/>
                <a:cs typeface="+mn-lt"/>
              </a:rPr>
              <a:t>Does </a:t>
            </a:r>
            <a:r>
              <a:rPr lang="en-US" sz="1400" b="0">
                <a:ea typeface="+mn-lt"/>
                <a:cs typeface="+mn-lt"/>
              </a:rPr>
              <a:t>revenue proportionally</a:t>
            </a:r>
            <a:r>
              <a:rPr lang="en-US" sz="1400" b="0" dirty="0">
                <a:ea typeface="+mn-lt"/>
                <a:cs typeface="+mn-lt"/>
              </a:rPr>
              <a:t> increase with increase in number </a:t>
            </a:r>
            <a:r>
              <a:rPr lang="en-US" sz="1400" b="0">
                <a:ea typeface="+mn-lt"/>
                <a:cs typeface="+mn-lt"/>
              </a:rPr>
              <a:t>of customers differences in both companies?</a:t>
            </a:r>
            <a:endParaRPr lang="en-US" sz="1400" b="0" i="1">
              <a:ea typeface="Calibri"/>
              <a:cs typeface="Calibri"/>
            </a:endParaRPr>
          </a:p>
          <a:p>
            <a:pPr algn="ctr"/>
            <a:r>
              <a:rPr lang="en-US" sz="1400" b="0">
                <a:ea typeface="Calibri"/>
                <a:cs typeface="Calibri"/>
              </a:rPr>
              <a:t>We can see in this graph that as a city has a higher ratio of users will lead to that company to have a greater increase in revenue. </a:t>
            </a:r>
          </a:p>
          <a:p>
            <a:pPr marL="285750" indent="-285750" algn="ctr">
              <a:buChar char="•"/>
            </a:pPr>
            <a:endParaRPr lang="en-US" sz="1400" b="0">
              <a:ea typeface="Calibri"/>
              <a:cs typeface="Calibri"/>
            </a:endParaRPr>
          </a:p>
          <a:p>
            <a:pPr algn="ctr"/>
            <a:br>
              <a:rPr lang="en-US" dirty="0"/>
            </a:br>
            <a:endParaRPr lang="en-US"/>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fld id="{B67B645E-C5E5-4727-B977-D372A0AA71D9}" type="slidenum">
              <a:rPr lang="en-US" smtClean="0"/>
              <a:pPr/>
              <a:t>11</a:t>
            </a:fld>
            <a:endParaRPr lang="en-US" dirty="0"/>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8094754"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8250418" y="120627"/>
            <a:ext cx="1808631" cy="1819837"/>
          </a:xfrm>
          <a:prstGeom prst="rect">
            <a:avLst/>
          </a:prstGeom>
        </p:spPr>
      </p:pic>
      <p:pic>
        <p:nvPicPr>
          <p:cNvPr id="5" name="Picture 4">
            <a:extLst>
              <a:ext uri="{FF2B5EF4-FFF2-40B4-BE49-F238E27FC236}">
                <a16:creationId xmlns:a16="http://schemas.microsoft.com/office/drawing/2014/main" id="{E8175FC6-C96B-DBB5-47CB-16CCF806B195}"/>
              </a:ext>
            </a:extLst>
          </p:cNvPr>
          <p:cNvPicPr>
            <a:picLocks noChangeAspect="1"/>
          </p:cNvPicPr>
          <p:nvPr/>
        </p:nvPicPr>
        <p:blipFill>
          <a:blip r:embed="rId4"/>
          <a:stretch>
            <a:fillRect/>
          </a:stretch>
        </p:blipFill>
        <p:spPr>
          <a:xfrm>
            <a:off x="1979623" y="2529856"/>
            <a:ext cx="10212992" cy="4325682"/>
          </a:xfrm>
          <a:prstGeom prst="rect">
            <a:avLst/>
          </a:prstGeom>
        </p:spPr>
      </p:pic>
    </p:spTree>
    <p:extLst>
      <p:ext uri="{BB962C8B-B14F-4D97-AF65-F5344CB8AC3E}">
        <p14:creationId xmlns:p14="http://schemas.microsoft.com/office/powerpoint/2010/main" val="420013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17634"/>
            <a:ext cx="5384646" cy="3190372"/>
          </a:xfrm>
        </p:spPr>
        <p:txBody>
          <a:bodyPr vert="horz" lIns="0" tIns="0" rIns="0" bIns="0" rtlCol="0" anchor="t">
            <a:noAutofit/>
          </a:bodyPr>
          <a:lstStyle/>
          <a:p>
            <a:pPr algn="ctr"/>
            <a:r>
              <a:rPr lang="en-US" dirty="0"/>
              <a:t>Comparison distribution on number of rides for each Cab company month 2016-2018</a:t>
            </a:r>
            <a:endParaRPr lang="en-US" noProof="1">
              <a:ea typeface="Calibri"/>
              <a:cs typeface="Calibri"/>
            </a:endParaRPr>
          </a:p>
          <a:p>
            <a:pPr marL="285750" indent="-285750" algn="ctr">
              <a:buChar char="•"/>
            </a:pPr>
            <a:r>
              <a:rPr lang="en-US" sz="1400">
                <a:ea typeface="Calibri"/>
                <a:cs typeface="Calibri"/>
              </a:rPr>
              <a:t>Hypothesis: What are the top profitable five cities for each company?</a:t>
            </a:r>
          </a:p>
          <a:p>
            <a:r>
              <a:rPr lang="en-US" sz="1400" b="0">
                <a:ea typeface="+mn-lt"/>
                <a:cs typeface="+mn-lt"/>
              </a:rPr>
              <a:t>Yellow Cab outperforms Pink Cab in both profit and the number of profitable rides. In key cities New York and other, Yellow Cab’s profits are significantly higher, especially with over $26 million in New York. Yellow Cab also has a much larger number of profitable rides, highlighting its stronger market position.</a:t>
            </a:r>
            <a:endParaRPr lang="en-US"/>
          </a:p>
          <a:p>
            <a:endParaRPr lang="en-US" sz="1400">
              <a:ea typeface="Calibri"/>
              <a:cs typeface="Calibri"/>
            </a:endParaRPr>
          </a:p>
          <a:p>
            <a:pPr algn="ctr"/>
            <a:endParaRPr lang="en-US" sz="1400" dirty="0">
              <a:ea typeface="Calibri"/>
              <a:cs typeface="Calibri"/>
            </a:endParaRPr>
          </a:p>
          <a:p>
            <a:pPr marL="285750" indent="-285750" algn="ctr">
              <a:buChar char="•"/>
            </a:pPr>
            <a:endParaRPr lang="en-US" sz="1400" b="0">
              <a:ea typeface="Calibri"/>
              <a:cs typeface="Calibri"/>
            </a:endParaRPr>
          </a:p>
          <a:p>
            <a:pPr algn="ctr"/>
            <a:br>
              <a:rPr lang="en-US" dirty="0"/>
            </a:br>
            <a:endParaRPr lang="en-US"/>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fld id="{B67B645E-C5E5-4727-B977-D372A0AA71D9}" type="slidenum">
              <a:rPr lang="en-US" smtClean="0"/>
              <a:pPr/>
              <a:t>12</a:t>
            </a:fld>
            <a:endParaRPr lang="en-US" dirty="0"/>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8094754"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71B053D-CA1B-BC4A-AD4A-67652FBE5BF8}"/>
              </a:ext>
            </a:extLst>
          </p:cNvPr>
          <p:cNvPicPr>
            <a:picLocks noChangeAspect="1"/>
          </p:cNvPicPr>
          <p:nvPr/>
        </p:nvPicPr>
        <p:blipFill>
          <a:blip r:embed="rId3"/>
          <a:stretch>
            <a:fillRect/>
          </a:stretch>
        </p:blipFill>
        <p:spPr>
          <a:xfrm>
            <a:off x="5635511" y="256"/>
            <a:ext cx="6096000" cy="3308382"/>
          </a:xfrm>
          <a:prstGeom prst="rect">
            <a:avLst/>
          </a:prstGeom>
        </p:spPr>
      </p:pic>
      <p:pic>
        <p:nvPicPr>
          <p:cNvPr id="7" name="Picture 6">
            <a:extLst>
              <a:ext uri="{FF2B5EF4-FFF2-40B4-BE49-F238E27FC236}">
                <a16:creationId xmlns:a16="http://schemas.microsoft.com/office/drawing/2014/main" id="{EEEE12AC-0784-CE36-4568-A2BDC684C4C4}"/>
              </a:ext>
            </a:extLst>
          </p:cNvPr>
          <p:cNvPicPr>
            <a:picLocks noChangeAspect="1"/>
          </p:cNvPicPr>
          <p:nvPr/>
        </p:nvPicPr>
        <p:blipFill>
          <a:blip r:embed="rId4"/>
          <a:stretch>
            <a:fillRect/>
          </a:stretch>
        </p:blipFill>
        <p:spPr>
          <a:xfrm>
            <a:off x="5632670" y="3429369"/>
            <a:ext cx="6096000" cy="3348507"/>
          </a:xfrm>
          <a:prstGeom prst="rect">
            <a:avLst/>
          </a:prstGeom>
        </p:spPr>
      </p:pic>
      <p:pic>
        <p:nvPicPr>
          <p:cNvPr id="8" name="Picture 7" descr="A graph with green and red bars&#10;&#10;Description automatically generated">
            <a:extLst>
              <a:ext uri="{FF2B5EF4-FFF2-40B4-BE49-F238E27FC236}">
                <a16:creationId xmlns:a16="http://schemas.microsoft.com/office/drawing/2014/main" id="{7558E20F-E776-1E16-28C1-63B2975F3B9C}"/>
              </a:ext>
            </a:extLst>
          </p:cNvPr>
          <p:cNvPicPr>
            <a:picLocks noChangeAspect="1"/>
          </p:cNvPicPr>
          <p:nvPr/>
        </p:nvPicPr>
        <p:blipFill>
          <a:blip r:embed="rId5"/>
          <a:stretch>
            <a:fillRect/>
          </a:stretch>
        </p:blipFill>
        <p:spPr>
          <a:xfrm>
            <a:off x="166072" y="3438050"/>
            <a:ext cx="5394303" cy="3337120"/>
          </a:xfrm>
          <a:prstGeom prst="rect">
            <a:avLst/>
          </a:prstGeom>
        </p:spPr>
      </p:pic>
    </p:spTree>
    <p:extLst>
      <p:ext uri="{BB962C8B-B14F-4D97-AF65-F5344CB8AC3E}">
        <p14:creationId xmlns:p14="http://schemas.microsoft.com/office/powerpoint/2010/main" val="237966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829138" y="632943"/>
            <a:ext cx="6768474" cy="1079797"/>
          </a:xfrm>
        </p:spPr>
        <p:txBody>
          <a:bodyPr vert="horz" lIns="0" tIns="0" rIns="0" bIns="0" rtlCol="0" anchor="t">
            <a:noAutofit/>
          </a:bodyPr>
          <a:lstStyle/>
          <a:p>
            <a:pPr algn="ctr"/>
            <a:r>
              <a:rPr lang="en-US"/>
              <a:t>Pink cab vs. Yellow cab investment analytics summary</a:t>
            </a:r>
          </a:p>
          <a:p>
            <a:pPr marL="285750" indent="-285750" algn="ctr">
              <a:buChar char="•"/>
            </a:pPr>
            <a:endParaRPr lang="en-US" sz="1400" b="0">
              <a:ea typeface="Calibri"/>
              <a:cs typeface="Calibri"/>
            </a:endParaRPr>
          </a:p>
          <a:p>
            <a:pPr algn="ctr"/>
            <a:br>
              <a:rPr lang="en-US" dirty="0"/>
            </a:br>
            <a:endParaRPr lang="en-US"/>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8094754"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8250418" y="120627"/>
            <a:ext cx="1808631" cy="1819837"/>
          </a:xfrm>
          <a:prstGeom prst="rect">
            <a:avLst/>
          </a:prstGeom>
        </p:spPr>
      </p:pic>
      <p:sp>
        <p:nvSpPr>
          <p:cNvPr id="7" name="TextBox 6">
            <a:extLst>
              <a:ext uri="{FF2B5EF4-FFF2-40B4-BE49-F238E27FC236}">
                <a16:creationId xmlns:a16="http://schemas.microsoft.com/office/drawing/2014/main" id="{D96551B7-9D7F-6158-D780-015E412C25C8}"/>
              </a:ext>
            </a:extLst>
          </p:cNvPr>
          <p:cNvSpPr txBox="1"/>
          <p:nvPr/>
        </p:nvSpPr>
        <p:spPr>
          <a:xfrm>
            <a:off x="753241" y="1313793"/>
            <a:ext cx="1031386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Based on the data and the plotted visualizations show that Yellow Cab consistently outperforms Pink Cab in key areas:</a:t>
            </a:r>
            <a:endParaRPr lang="en-US" dirty="0">
              <a:solidFill>
                <a:schemeClr val="bg1"/>
              </a:solidFill>
              <a:ea typeface="Calibri"/>
              <a:cs typeface="Calibri"/>
            </a:endParaRPr>
          </a:p>
          <a:p>
            <a:endParaRPr lang="en-US" dirty="0"/>
          </a:p>
          <a:p>
            <a:r>
              <a:rPr lang="en-US" dirty="0">
                <a:solidFill>
                  <a:schemeClr val="bg1"/>
                </a:solidFill>
                <a:ea typeface="+mn-lt"/>
                <a:cs typeface="+mn-lt"/>
              </a:rPr>
              <a:t>1. </a:t>
            </a:r>
            <a:r>
              <a:rPr lang="en-US" b="1" dirty="0">
                <a:solidFill>
                  <a:schemeClr val="bg1"/>
                </a:solidFill>
                <a:ea typeface="+mn-lt"/>
                <a:cs typeface="+mn-lt"/>
              </a:rPr>
              <a:t>Higher Revenue:</a:t>
            </a:r>
            <a:r>
              <a:rPr lang="en-US" dirty="0">
                <a:solidFill>
                  <a:schemeClr val="bg1"/>
                </a:solidFill>
                <a:ea typeface="+mn-lt"/>
                <a:cs typeface="+mn-lt"/>
              </a:rPr>
              <a:t> Yellow Cab generates significantly more revenue, especially in major cities like New York, where it outstrips Pink Cab by a wide margin.</a:t>
            </a:r>
            <a:endParaRPr lang="en-US">
              <a:solidFill>
                <a:schemeClr val="bg1"/>
              </a:solidFill>
              <a:ea typeface="Calibri"/>
              <a:cs typeface="Calibri"/>
            </a:endParaRPr>
          </a:p>
          <a:p>
            <a:r>
              <a:rPr lang="en-US" dirty="0">
                <a:solidFill>
                  <a:schemeClr val="bg1"/>
                </a:solidFill>
                <a:ea typeface="+mn-lt"/>
                <a:cs typeface="+mn-lt"/>
              </a:rPr>
              <a:t>2. </a:t>
            </a:r>
            <a:r>
              <a:rPr lang="en-US" b="1" dirty="0">
                <a:solidFill>
                  <a:schemeClr val="bg1"/>
                </a:solidFill>
                <a:ea typeface="+mn-lt"/>
                <a:cs typeface="+mn-lt"/>
              </a:rPr>
              <a:t>More Profitable Rides:</a:t>
            </a:r>
            <a:r>
              <a:rPr lang="en-US" dirty="0">
                <a:solidFill>
                  <a:schemeClr val="bg1"/>
                </a:solidFill>
                <a:ea typeface="+mn-lt"/>
                <a:cs typeface="+mn-lt"/>
              </a:rPr>
              <a:t> Yellow Cab has a greater number of profitable rides, indicating more efficient operations or better pricing strategies.</a:t>
            </a:r>
            <a:endParaRPr lang="en-US">
              <a:solidFill>
                <a:schemeClr val="bg1"/>
              </a:solidFill>
              <a:ea typeface="Calibri"/>
              <a:cs typeface="Calibri"/>
            </a:endParaRPr>
          </a:p>
          <a:p>
            <a:r>
              <a:rPr lang="en-US" dirty="0">
                <a:solidFill>
                  <a:schemeClr val="bg1"/>
                </a:solidFill>
                <a:ea typeface="+mn-lt"/>
                <a:cs typeface="+mn-lt"/>
              </a:rPr>
              <a:t>3. </a:t>
            </a:r>
            <a:r>
              <a:rPr lang="en-US" b="1" dirty="0">
                <a:solidFill>
                  <a:schemeClr val="bg1"/>
                </a:solidFill>
                <a:ea typeface="+mn-lt"/>
                <a:cs typeface="+mn-lt"/>
              </a:rPr>
              <a:t>Customer Demographics:</a:t>
            </a:r>
            <a:r>
              <a:rPr lang="en-US" dirty="0">
                <a:solidFill>
                  <a:schemeClr val="bg1"/>
                </a:solidFill>
                <a:ea typeface="+mn-lt"/>
                <a:cs typeface="+mn-lt"/>
              </a:rPr>
              <a:t> Both companies share similar customer demographics in terms of age and income, but Yellow Cab’s larger customer base and higher ride retention suggest stronger brand loyalty.</a:t>
            </a:r>
            <a:endParaRPr lang="en-US">
              <a:solidFill>
                <a:schemeClr val="bg1"/>
              </a:solidFill>
              <a:ea typeface="Calibri"/>
              <a:cs typeface="Calibri"/>
            </a:endParaRPr>
          </a:p>
          <a:p>
            <a:r>
              <a:rPr lang="en-US" dirty="0">
                <a:solidFill>
                  <a:schemeClr val="bg1"/>
                </a:solidFill>
                <a:ea typeface="+mn-lt"/>
                <a:cs typeface="+mn-lt"/>
              </a:rPr>
              <a:t>4. </a:t>
            </a:r>
            <a:r>
              <a:rPr lang="en-US" b="1" dirty="0">
                <a:solidFill>
                  <a:schemeClr val="bg1"/>
                </a:solidFill>
                <a:ea typeface="+mn-lt"/>
                <a:cs typeface="+mn-lt"/>
              </a:rPr>
              <a:t>Holiday Ride Surge:</a:t>
            </a:r>
            <a:r>
              <a:rPr lang="en-US" dirty="0">
                <a:solidFill>
                  <a:schemeClr val="bg1"/>
                </a:solidFill>
                <a:ea typeface="+mn-lt"/>
                <a:cs typeface="+mn-lt"/>
              </a:rPr>
              <a:t> Both companies see an increase in rides during holiday months, but Yellow Cab captures a larger share of this surge, further boosting its revenue.</a:t>
            </a:r>
            <a:endParaRPr lang="en-US">
              <a:solidFill>
                <a:schemeClr val="bg1"/>
              </a:solidFill>
              <a:ea typeface="Calibri"/>
              <a:cs typeface="Calibri"/>
            </a:endParaRPr>
          </a:p>
          <a:p>
            <a:r>
              <a:rPr lang="en-US" dirty="0">
                <a:solidFill>
                  <a:schemeClr val="bg1"/>
                </a:solidFill>
                <a:ea typeface="+mn-lt"/>
                <a:cs typeface="+mn-lt"/>
              </a:rPr>
              <a:t>5. </a:t>
            </a:r>
            <a:r>
              <a:rPr lang="en-US" b="1" dirty="0">
                <a:solidFill>
                  <a:schemeClr val="bg1"/>
                </a:solidFill>
                <a:ea typeface="+mn-lt"/>
                <a:cs typeface="+mn-lt"/>
              </a:rPr>
              <a:t>Profit Consistency:</a:t>
            </a:r>
            <a:r>
              <a:rPr lang="en-US" dirty="0">
                <a:solidFill>
                  <a:schemeClr val="bg1"/>
                </a:solidFill>
                <a:ea typeface="+mn-lt"/>
                <a:cs typeface="+mn-lt"/>
              </a:rPr>
              <a:t> Yellow Cab shows higher profits across key cities, with fewer losses, reinforcing its financial stability and market dominance.</a:t>
            </a:r>
            <a:endParaRPr lang="en-US">
              <a:solidFill>
                <a:schemeClr val="bg1"/>
              </a:solidFill>
              <a:ea typeface="Calibri"/>
              <a:cs typeface="Calibri"/>
            </a:endParaRPr>
          </a:p>
          <a:p>
            <a:br>
              <a:rPr lang="en-US" dirty="0"/>
            </a:br>
            <a:endParaRPr lang="en-US">
              <a:solidFill>
                <a:schemeClr val="bg1"/>
              </a:solidFill>
              <a:ea typeface="Calibri"/>
              <a:cs typeface="Calibri"/>
            </a:endParaRPr>
          </a:p>
          <a:p>
            <a:r>
              <a:rPr lang="en-US" dirty="0">
                <a:solidFill>
                  <a:schemeClr val="bg1"/>
                </a:solidFill>
                <a:ea typeface="+mn-lt"/>
                <a:cs typeface="+mn-lt"/>
              </a:rPr>
              <a:t>Overall, these insights strongly suggest that Yellow Cab is the better investment option.</a:t>
            </a:r>
            <a:endParaRPr lang="en-US">
              <a:solidFill>
                <a:schemeClr val="bg1"/>
              </a:solidFill>
              <a:ea typeface="Calibri"/>
              <a:cs typeface="Calibri"/>
            </a:endParaRPr>
          </a:p>
          <a:p>
            <a:pPr algn="l"/>
            <a:endParaRPr lang="en-US" dirty="0">
              <a:solidFill>
                <a:schemeClr val="bg1"/>
              </a:solidFill>
              <a:ea typeface="Calibri"/>
              <a:cs typeface="Calibri"/>
            </a:endParaRPr>
          </a:p>
        </p:txBody>
      </p:sp>
    </p:spTree>
    <p:extLst>
      <p:ext uri="{BB962C8B-B14F-4D97-AF65-F5344CB8AC3E}">
        <p14:creationId xmlns:p14="http://schemas.microsoft.com/office/powerpoint/2010/main" val="19853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vert="horz" lIns="0" tIns="0" rIns="0" bIns="0" rtlCol="0" anchor="t">
            <a:noAutofit/>
          </a:bodyPr>
          <a:lstStyle/>
          <a:p>
            <a:r>
              <a:rPr lang="en-US" noProof="1"/>
              <a:t>Shuyi Yu</a:t>
            </a:r>
            <a:endParaRPr lang="en-US" dirty="0"/>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gray">
          <a:xfrm>
            <a:off x="11061325" y="3847868"/>
            <a:ext cx="218900" cy="218900"/>
          </a:xfrm>
          <a:prstGeom prst="rect">
            <a:avLst/>
          </a:prstGeom>
        </p:spPr>
      </p:pic>
      <p:pic>
        <p:nvPicPr>
          <p:cNvPr id="5" name="Picture 4" descr="A black and white logo&#10;&#10;Description automatically generated">
            <a:extLst>
              <a:ext uri="{FF2B5EF4-FFF2-40B4-BE49-F238E27FC236}">
                <a16:creationId xmlns:a16="http://schemas.microsoft.com/office/drawing/2014/main" id="{5FC5A714-3430-3970-6263-D68B327FFE3A}"/>
              </a:ext>
            </a:extLst>
          </p:cNvPr>
          <p:cNvPicPr>
            <a:picLocks noChangeAspect="1"/>
          </p:cNvPicPr>
          <p:nvPr/>
        </p:nvPicPr>
        <p:blipFill>
          <a:blip r:embed="rId5"/>
          <a:stretch>
            <a:fillRect/>
          </a:stretch>
        </p:blipFill>
        <p:spPr>
          <a:xfrm>
            <a:off x="643229" y="961942"/>
            <a:ext cx="4814539" cy="5390685"/>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black and white background with orange text&#10;&#10;Description automatically generated">
            <a:extLst>
              <a:ext uri="{FF2B5EF4-FFF2-40B4-BE49-F238E27FC236}">
                <a16:creationId xmlns:a16="http://schemas.microsoft.com/office/drawing/2014/main" id="{9B26CB6E-1404-A598-5E8A-E6BC01CF93C1}"/>
              </a:ext>
            </a:extLst>
          </p:cNvPr>
          <p:cNvPicPr>
            <a:picLocks noChangeAspect="1"/>
          </p:cNvPicPr>
          <p:nvPr/>
        </p:nvPicPr>
        <p:blipFill>
          <a:blip r:embed="rId3"/>
          <a:srcRect t="8270" r="1" b="910"/>
          <a:stretch/>
        </p:blipFill>
        <p:spPr>
          <a:xfrm>
            <a:off x="643467" y="643467"/>
            <a:ext cx="10905066" cy="5571066"/>
          </a:xfrm>
          <a:prstGeom prst="rect">
            <a:avLst/>
          </a:prstGeom>
        </p:spPr>
      </p:pic>
    </p:spTree>
    <p:extLst>
      <p:ext uri="{BB962C8B-B14F-4D97-AF65-F5344CB8AC3E}">
        <p14:creationId xmlns:p14="http://schemas.microsoft.com/office/powerpoint/2010/main" val="208164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5" name="Picture 4" descr="A black and white logo&#10;&#10;Description automatically generated">
            <a:extLst>
              <a:ext uri="{FF2B5EF4-FFF2-40B4-BE49-F238E27FC236}">
                <a16:creationId xmlns:a16="http://schemas.microsoft.com/office/drawing/2014/main" id="{5A578C20-CC33-0FD0-6EAC-9FB2C15D5221}"/>
              </a:ext>
            </a:extLst>
          </p:cNvPr>
          <p:cNvPicPr>
            <a:picLocks noChangeAspect="1"/>
          </p:cNvPicPr>
          <p:nvPr/>
        </p:nvPicPr>
        <p:blipFill>
          <a:blip r:embed="rId3"/>
          <a:stretch>
            <a:fillRect/>
          </a:stretch>
        </p:blipFill>
        <p:spPr>
          <a:xfrm>
            <a:off x="9224520" y="678347"/>
            <a:ext cx="2015276" cy="2091059"/>
          </a:xfrm>
          <a:prstGeom prst="rect">
            <a:avLst/>
          </a:prstGeom>
        </p:spPr>
      </p:pic>
      <p:sp>
        <p:nvSpPr>
          <p:cNvPr id="7" name="Title 6">
            <a:extLst>
              <a:ext uri="{FF2B5EF4-FFF2-40B4-BE49-F238E27FC236}">
                <a16:creationId xmlns:a16="http://schemas.microsoft.com/office/drawing/2014/main" id="{7DEA5DA3-A724-2660-3606-F1E4C2E1FE11}"/>
              </a:ext>
            </a:extLst>
          </p:cNvPr>
          <p:cNvSpPr>
            <a:spLocks noGrp="1"/>
          </p:cNvSpPr>
          <p:nvPr>
            <p:ph type="ctrTitle"/>
          </p:nvPr>
        </p:nvSpPr>
        <p:spPr>
          <a:xfrm>
            <a:off x="743140" y="810560"/>
            <a:ext cx="10583136" cy="199659"/>
          </a:xfrm>
        </p:spPr>
        <p:txBody>
          <a:bodyPr>
            <a:noAutofit/>
          </a:bodyPr>
          <a:lstStyle/>
          <a:p>
            <a:r>
              <a:rPr lang="en-US" sz="2400" dirty="0"/>
              <a:t>Executive Summary</a:t>
            </a:r>
          </a:p>
        </p:txBody>
      </p:sp>
      <p:graphicFrame>
        <p:nvGraphicFramePr>
          <p:cNvPr id="16" name="TextBox 11">
            <a:extLst>
              <a:ext uri="{FF2B5EF4-FFF2-40B4-BE49-F238E27FC236}">
                <a16:creationId xmlns:a16="http://schemas.microsoft.com/office/drawing/2014/main" id="{8D71C0F1-729B-E68B-4E80-FA161061ABAF}"/>
              </a:ext>
            </a:extLst>
          </p:cNvPr>
          <p:cNvGraphicFramePr/>
          <p:nvPr>
            <p:extLst>
              <p:ext uri="{D42A27DB-BD31-4B8C-83A1-F6EECF244321}">
                <p14:modId xmlns:p14="http://schemas.microsoft.com/office/powerpoint/2010/main" val="26345142"/>
              </p:ext>
            </p:extLst>
          </p:nvPr>
        </p:nvGraphicFramePr>
        <p:xfrm>
          <a:off x="739588" y="812332"/>
          <a:ext cx="9194928" cy="58008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69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5" name="Picture 4" descr="A black and white logo&#10;&#10;Description automatically generated">
            <a:extLst>
              <a:ext uri="{FF2B5EF4-FFF2-40B4-BE49-F238E27FC236}">
                <a16:creationId xmlns:a16="http://schemas.microsoft.com/office/drawing/2014/main" id="{5A578C20-CC33-0FD0-6EAC-9FB2C15D5221}"/>
              </a:ext>
            </a:extLst>
          </p:cNvPr>
          <p:cNvPicPr>
            <a:picLocks noChangeAspect="1"/>
          </p:cNvPicPr>
          <p:nvPr/>
        </p:nvPicPr>
        <p:blipFill>
          <a:blip r:embed="rId3"/>
          <a:stretch>
            <a:fillRect/>
          </a:stretch>
        </p:blipFill>
        <p:spPr>
          <a:xfrm>
            <a:off x="9224520" y="678347"/>
            <a:ext cx="2015276" cy="2091059"/>
          </a:xfrm>
          <a:prstGeom prst="rect">
            <a:avLst/>
          </a:prstGeom>
        </p:spPr>
      </p:pic>
      <p:sp>
        <p:nvSpPr>
          <p:cNvPr id="7" name="Title 6">
            <a:extLst>
              <a:ext uri="{FF2B5EF4-FFF2-40B4-BE49-F238E27FC236}">
                <a16:creationId xmlns:a16="http://schemas.microsoft.com/office/drawing/2014/main" id="{7DEA5DA3-A724-2660-3606-F1E4C2E1FE11}"/>
              </a:ext>
            </a:extLst>
          </p:cNvPr>
          <p:cNvSpPr>
            <a:spLocks noGrp="1"/>
          </p:cNvSpPr>
          <p:nvPr>
            <p:ph type="ctrTitle"/>
          </p:nvPr>
        </p:nvSpPr>
        <p:spPr>
          <a:xfrm>
            <a:off x="743140" y="392390"/>
            <a:ext cx="10583136" cy="617829"/>
          </a:xfrm>
        </p:spPr>
        <p:txBody>
          <a:bodyPr>
            <a:noAutofit/>
          </a:bodyPr>
          <a:lstStyle/>
          <a:p>
            <a:r>
              <a:rPr lang="en-US" sz="2400" dirty="0"/>
              <a:t>Problem Statement</a:t>
            </a:r>
          </a:p>
        </p:txBody>
      </p:sp>
      <p:sp>
        <p:nvSpPr>
          <p:cNvPr id="21" name="TextBox 20">
            <a:extLst>
              <a:ext uri="{FF2B5EF4-FFF2-40B4-BE49-F238E27FC236}">
                <a16:creationId xmlns:a16="http://schemas.microsoft.com/office/drawing/2014/main" id="{7CAA0D18-ABCD-F377-932A-84037D846E28}"/>
              </a:ext>
            </a:extLst>
          </p:cNvPr>
          <p:cNvSpPr txBox="1"/>
          <p:nvPr/>
        </p:nvSpPr>
        <p:spPr>
          <a:xfrm>
            <a:off x="1022430" y="1466126"/>
            <a:ext cx="7649736"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dirty="0"/>
              <a:t>By the end of this Exploratory Data analysis the following problem statements will be answer in each slide to ultimately decide which cap business to invest on:</a:t>
            </a:r>
          </a:p>
          <a:p>
            <a:endParaRPr lang="en-US" sz="1600" b="1" cap="all" dirty="0"/>
          </a:p>
          <a:p>
            <a:pPr marL="342900" indent="-342900">
              <a:buAutoNum type="arabicPeriod"/>
            </a:pPr>
            <a:r>
              <a:rPr lang="en-US" sz="1600" b="1" cap="all" dirty="0"/>
              <a:t>which company has higher customer retention rate?</a:t>
            </a:r>
            <a:endParaRPr lang="en-US" dirty="0"/>
          </a:p>
          <a:p>
            <a:pPr marL="342900" indent="-342900">
              <a:buAutoNum type="arabicPeriod"/>
            </a:pPr>
            <a:r>
              <a:rPr lang="en-US" dirty="0"/>
              <a:t>which company has higher revenue growth over time?</a:t>
            </a:r>
          </a:p>
          <a:p>
            <a:pPr marL="342900" indent="-342900">
              <a:buAutoNum type="arabicPeriod"/>
            </a:pPr>
            <a:r>
              <a:rPr lang="en-US" dirty="0"/>
              <a:t>which company has higher revenue growth over time?</a:t>
            </a:r>
          </a:p>
          <a:p>
            <a:pPr marL="342900" indent="-342900">
              <a:buAutoNum type="arabicPeriod"/>
            </a:pPr>
            <a:r>
              <a:rPr lang="en-US" dirty="0"/>
              <a:t>What are the attributes of these customer segments?</a:t>
            </a:r>
          </a:p>
          <a:p>
            <a:pPr marL="342900" indent="-342900">
              <a:buAutoNum type="arabicPeriod"/>
            </a:pPr>
            <a:r>
              <a:rPr lang="en-US" dirty="0"/>
              <a:t>Is there any seasonality in number of customers using the cab service? </a:t>
            </a:r>
          </a:p>
          <a:p>
            <a:pPr marL="342900" indent="-342900">
              <a:buAutoNum type="arabicPeriod"/>
            </a:pPr>
            <a:r>
              <a:rPr lang="en-US" dirty="0"/>
              <a:t>Does revenue proportionally increase with increase in number of customers differences in both companies?</a:t>
            </a:r>
          </a:p>
          <a:p>
            <a:pPr marL="342900" indent="-342900">
              <a:buAutoNum type="arabicPeriod"/>
            </a:pPr>
            <a:r>
              <a:rPr lang="en-US" dirty="0"/>
              <a:t>What are the top profitable five cities for each company?</a:t>
            </a:r>
            <a:endParaRPr lang="en-US"/>
          </a:p>
          <a:p>
            <a:pPr marL="342900" indent="-342900">
              <a:buAutoNum type="arabicPeriod"/>
            </a:pPr>
            <a:endParaRPr lang="en-US" sz="1600" b="1" cap="all" dirty="0"/>
          </a:p>
          <a:p>
            <a:pPr marL="342900" indent="-342900">
              <a:buAutoNum type="arabicPeriod"/>
            </a:pPr>
            <a:endParaRPr lang="en-US" sz="1600" b="1" cap="all" dirty="0"/>
          </a:p>
          <a:p>
            <a:pPr marL="342900" indent="-342900">
              <a:buAutoNum type="arabicPeriod"/>
            </a:pPr>
            <a:endParaRPr lang="en-US" sz="1400" b="1" cap="all" dirty="0"/>
          </a:p>
          <a:p>
            <a:pPr marL="342900" indent="-342900">
              <a:buAutoNum type="arabicPeriod"/>
            </a:pPr>
            <a:endParaRPr lang="en-US" sz="1600" b="1" cap="all" dirty="0"/>
          </a:p>
        </p:txBody>
      </p:sp>
    </p:spTree>
    <p:extLst>
      <p:ext uri="{BB962C8B-B14F-4D97-AF65-F5344CB8AC3E}">
        <p14:creationId xmlns:p14="http://schemas.microsoft.com/office/powerpoint/2010/main" val="360486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42354" y="1063401"/>
            <a:ext cx="6219702" cy="5019162"/>
          </a:xfrm>
        </p:spPr>
        <p:txBody>
          <a:bodyPr vert="horz" lIns="0" tIns="0" rIns="0" bIns="0" rtlCol="0" anchor="t">
            <a:noAutofit/>
          </a:bodyPr>
          <a:lstStyle/>
          <a:p>
            <a:pPr marL="0" indent="0">
              <a:buNone/>
            </a:pPr>
            <a:r>
              <a:rPr lang="en-US" sz="1400" b="1" noProof="1">
                <a:solidFill>
                  <a:srgbClr val="2D3B45"/>
                </a:solidFill>
                <a:ea typeface="+mn-lt"/>
                <a:cs typeface="+mn-lt"/>
              </a:rPr>
              <a:t>The approach that this EDA will be utilizing is a through analysis on the comparison between 'Pink Cab' and 'Yellow Cab' based on the following data sets from </a:t>
            </a:r>
            <a:r>
              <a:rPr lang="en-US" sz="1200" b="1" noProof="1">
                <a:solidFill>
                  <a:srgbClr val="2D3B45"/>
                </a:solidFill>
                <a:ea typeface="+mn-lt"/>
                <a:cs typeface="+mn-lt"/>
              </a:rPr>
              <a:t>31/01/2016 </a:t>
            </a:r>
            <a:r>
              <a:rPr lang="en-US" sz="1200" noProof="1">
                <a:solidFill>
                  <a:srgbClr val="2D3B45"/>
                </a:solidFill>
                <a:ea typeface="+mn-lt"/>
                <a:cs typeface="+mn-lt"/>
              </a:rPr>
              <a:t>to</a:t>
            </a:r>
            <a:r>
              <a:rPr lang="en-US" sz="1200" b="1" noProof="1">
                <a:solidFill>
                  <a:srgbClr val="2D3B45"/>
                </a:solidFill>
                <a:ea typeface="+mn-lt"/>
                <a:cs typeface="+mn-lt"/>
              </a:rPr>
              <a:t> 31/12/2018. The analysis will be perform to reveal insight in seven different perspectives in respect to their customers, region, revenue, profit trends and patterns. </a:t>
            </a:r>
          </a:p>
          <a:p>
            <a:r>
              <a:rPr lang="en-US" sz="1400" b="1" noProof="1">
                <a:solidFill>
                  <a:srgbClr val="2D3B45"/>
                </a:solidFill>
                <a:ea typeface="+mn-lt"/>
                <a:cs typeface="+mn-lt"/>
              </a:rPr>
              <a:t>Cab_Data.csv – </a:t>
            </a:r>
            <a:r>
              <a:rPr lang="en-US" sz="1400" noProof="1">
                <a:solidFill>
                  <a:srgbClr val="2D3B45"/>
                </a:solidFill>
                <a:ea typeface="+mn-lt"/>
                <a:cs typeface="+mn-lt"/>
              </a:rPr>
              <a:t>this file includes details of transaction for 2 cab companies</a:t>
            </a:r>
            <a:endParaRPr lang="en-US" sz="1400" noProof="1">
              <a:cs typeface="Calibri"/>
            </a:endParaRPr>
          </a:p>
          <a:p>
            <a:r>
              <a:rPr lang="en-US" sz="1400" b="1" noProof="1">
                <a:solidFill>
                  <a:srgbClr val="2D3B45"/>
                </a:solidFill>
                <a:ea typeface="+mn-lt"/>
                <a:cs typeface="+mn-lt"/>
              </a:rPr>
              <a:t>Customer_ID.csv</a:t>
            </a:r>
            <a:r>
              <a:rPr lang="en-US" sz="1400" noProof="1">
                <a:solidFill>
                  <a:srgbClr val="2D3B45"/>
                </a:solidFill>
                <a:ea typeface="+mn-lt"/>
                <a:cs typeface="+mn-lt"/>
              </a:rPr>
              <a:t> – this is a mapping table that contains a unique identifier which links the customer’s demographic details</a:t>
            </a:r>
            <a:endParaRPr lang="en-US" sz="1400" dirty="0">
              <a:cs typeface="Calibri"/>
            </a:endParaRPr>
          </a:p>
          <a:p>
            <a:r>
              <a:rPr lang="en-US" sz="1400" b="1" noProof="1">
                <a:solidFill>
                  <a:srgbClr val="2D3B45"/>
                </a:solidFill>
                <a:ea typeface="+mn-lt"/>
                <a:cs typeface="+mn-lt"/>
              </a:rPr>
              <a:t>Transaction_ID.csv – </a:t>
            </a:r>
            <a:r>
              <a:rPr lang="en-US" sz="1400" noProof="1">
                <a:solidFill>
                  <a:srgbClr val="2D3B45"/>
                </a:solidFill>
                <a:ea typeface="+mn-lt"/>
                <a:cs typeface="+mn-lt"/>
              </a:rPr>
              <a:t>this is a mapping table that contains transaction to customer mapping and payment mode</a:t>
            </a:r>
            <a:endParaRPr lang="en-US" sz="1400" dirty="0">
              <a:cs typeface="Calibri"/>
            </a:endParaRPr>
          </a:p>
          <a:p>
            <a:r>
              <a:rPr lang="en-US" sz="1400" b="1" noProof="1">
                <a:solidFill>
                  <a:srgbClr val="2D3B45"/>
                </a:solidFill>
                <a:ea typeface="+mn-lt"/>
                <a:cs typeface="+mn-lt"/>
              </a:rPr>
              <a:t>City.csv – </a:t>
            </a:r>
            <a:r>
              <a:rPr lang="en-US" sz="1400" noProof="1">
                <a:solidFill>
                  <a:srgbClr val="2D3B45"/>
                </a:solidFill>
                <a:ea typeface="+mn-lt"/>
                <a:cs typeface="+mn-lt"/>
              </a:rPr>
              <a:t>this file contains list of US cities, their population and number of cab users</a:t>
            </a:r>
            <a:endParaRPr lang="en-US" sz="1400" dirty="0"/>
          </a:p>
          <a:p>
            <a:r>
              <a:rPr lang="en-US" sz="1400" b="1" noProof="1">
                <a:solidFill>
                  <a:srgbClr val="2D3B45"/>
                </a:solidFill>
                <a:ea typeface="+mn-lt"/>
                <a:cs typeface="+mn-lt"/>
              </a:rPr>
              <a:t>us_holiday_dates.csv - </a:t>
            </a:r>
            <a:r>
              <a:rPr lang="en-US" sz="1400" noProof="1">
                <a:solidFill>
                  <a:srgbClr val="2D3B45"/>
                </a:solidFill>
                <a:ea typeface="+mn-lt"/>
                <a:cs typeface="+mn-lt"/>
              </a:rPr>
              <a:t>this file reveals the US holidays </a:t>
            </a:r>
          </a:p>
          <a:p>
            <a:endParaRPr lang="en-US" sz="1400" noProof="1">
              <a:solidFill>
                <a:srgbClr val="2D3B45"/>
              </a:solidFill>
              <a:ea typeface="Calibri"/>
              <a:cs typeface="Calibri"/>
            </a:endParaRPr>
          </a:p>
          <a:p>
            <a:endParaRPr lang="en-US" sz="1400" b="1" noProof="1">
              <a:solidFill>
                <a:srgbClr val="2D3B45"/>
              </a:solidFill>
              <a:ea typeface="Calibri"/>
              <a:cs typeface="Calibri"/>
            </a:endParaRPr>
          </a:p>
          <a:p>
            <a:endParaRPr lang="en-US" noProof="1">
              <a:ea typeface="Calibri"/>
              <a:cs typeface="Calibri"/>
            </a:endParaRP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418763" y="163516"/>
            <a:ext cx="3863221" cy="720000"/>
          </a:xfrm>
        </p:spPr>
        <p:txBody>
          <a:bodyPr/>
          <a:lstStyle/>
          <a:p>
            <a:pPr algn="l"/>
            <a:r>
              <a:rPr lang="en-US" dirty="0">
                <a:solidFill>
                  <a:srgbClr val="000000"/>
                </a:solidFill>
              </a:rPr>
              <a:t>Approach</a:t>
            </a:r>
          </a:p>
        </p:txBody>
      </p:sp>
      <p:pic>
        <p:nvPicPr>
          <p:cNvPr id="8" name="Picture 7" descr="A black and white logo&#10;&#10;Description automatically generated">
            <a:extLst>
              <a:ext uri="{FF2B5EF4-FFF2-40B4-BE49-F238E27FC236}">
                <a16:creationId xmlns:a16="http://schemas.microsoft.com/office/drawing/2014/main" id="{73E09120-E71F-11DE-5AAD-30BAA61F872D}"/>
              </a:ext>
            </a:extLst>
          </p:cNvPr>
          <p:cNvPicPr>
            <a:picLocks noChangeAspect="1"/>
          </p:cNvPicPr>
          <p:nvPr/>
        </p:nvPicPr>
        <p:blipFill>
          <a:blip r:embed="rId3"/>
          <a:stretch>
            <a:fillRect/>
          </a:stretch>
        </p:blipFill>
        <p:spPr>
          <a:xfrm>
            <a:off x="6811116" y="875678"/>
            <a:ext cx="4814539" cy="5390685"/>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458368"/>
            <a:ext cx="5929310" cy="4185670"/>
          </a:xfrm>
        </p:spPr>
        <p:txBody>
          <a:bodyPr vert="horz" lIns="0" tIns="0" rIns="0" bIns="0" rtlCol="0" anchor="t">
            <a:noAutofit/>
          </a:bodyPr>
          <a:lstStyle/>
          <a:p>
            <a:pPr algn="ctr"/>
            <a:r>
              <a:rPr lang="en-US" dirty="0">
                <a:latin typeface="Neue Haas Grotesk Text Pro"/>
              </a:rPr>
              <a:t>Comparison distribution on number of rides for each Cab company month 2016-2018</a:t>
            </a:r>
            <a:endParaRPr lang="en-US" noProof="1">
              <a:latin typeface="Neue Haas Grotesk Text Pro"/>
              <a:ea typeface="Calibri"/>
              <a:cs typeface="Calibri"/>
            </a:endParaRPr>
          </a:p>
          <a:p>
            <a:pPr algn="ctr"/>
            <a:r>
              <a:rPr lang="en-US" sz="1600" dirty="0">
                <a:latin typeface="Neue Haas Grotesk Text Pro"/>
                <a:ea typeface="Calibri"/>
                <a:cs typeface="Calibri"/>
              </a:rPr>
              <a:t>Hypothesis: which company has higher customer retention rate?</a:t>
            </a:r>
          </a:p>
          <a:p>
            <a:pPr algn="ctr"/>
            <a:r>
              <a:rPr lang="en-US" sz="1600" dirty="0">
                <a:latin typeface="Neue Haas Grotesk Text Pro"/>
                <a:ea typeface="+mn-lt"/>
                <a:cs typeface="+mn-lt"/>
              </a:rPr>
              <a:t>Yellow cap has a higher customer retention </a:t>
            </a:r>
            <a:r>
              <a:rPr lang="en-US" sz="1600">
                <a:latin typeface="Neue Haas Grotesk Text Pro"/>
                <a:ea typeface="+mn-lt"/>
                <a:cs typeface="+mn-lt"/>
              </a:rPr>
              <a:t>rate than pink cab. In the analysis shown, pink cap approximately have 55% customer retention rate where as yellow cap has close to 70% customer retention rate. Thus, between these two companies we can believe that customer tends to be more satisfied with yellow cab company's service.</a:t>
            </a:r>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fld id="{B67B645E-C5E5-4727-B977-D372A0AA71D9}" type="slidenum">
              <a:rPr lang="en-US" smtClean="0"/>
              <a:pPr/>
              <a:t>6</a:t>
            </a:fld>
            <a:endParaRPr lang="en-US" dirty="0"/>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9975640"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10121658" y="120627"/>
            <a:ext cx="1808631" cy="1819837"/>
          </a:xfrm>
          <a:prstGeom prst="rect">
            <a:avLst/>
          </a:prstGeom>
        </p:spPr>
      </p:pic>
      <p:pic>
        <p:nvPicPr>
          <p:cNvPr id="5" name="Picture 4" descr="A graph of a customer retention rate&#10;&#10;Description automatically generated">
            <a:extLst>
              <a:ext uri="{FF2B5EF4-FFF2-40B4-BE49-F238E27FC236}">
                <a16:creationId xmlns:a16="http://schemas.microsoft.com/office/drawing/2014/main" id="{16AC4841-E4B9-35AB-EA4A-96209250E9D3}"/>
              </a:ext>
            </a:extLst>
          </p:cNvPr>
          <p:cNvPicPr>
            <a:picLocks noChangeAspect="1"/>
          </p:cNvPicPr>
          <p:nvPr/>
        </p:nvPicPr>
        <p:blipFill>
          <a:blip r:embed="rId4"/>
          <a:stretch>
            <a:fillRect/>
          </a:stretch>
        </p:blipFill>
        <p:spPr>
          <a:xfrm>
            <a:off x="6276920" y="1461387"/>
            <a:ext cx="5805289" cy="5209504"/>
          </a:xfrm>
          <a:prstGeom prst="rect">
            <a:avLst/>
          </a:prstGeom>
        </p:spPr>
      </p:pic>
    </p:spTree>
    <p:extLst>
      <p:ext uri="{BB962C8B-B14F-4D97-AF65-F5344CB8AC3E}">
        <p14:creationId xmlns:p14="http://schemas.microsoft.com/office/powerpoint/2010/main" val="183956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17634"/>
            <a:ext cx="9391736" cy="1079797"/>
          </a:xfrm>
        </p:spPr>
        <p:txBody>
          <a:bodyPr vert="horz" lIns="0" tIns="0" rIns="0" bIns="0" rtlCol="0" anchor="t">
            <a:noAutofit/>
          </a:bodyPr>
          <a:lstStyle/>
          <a:p>
            <a:pPr algn="ctr"/>
            <a:r>
              <a:rPr lang="en-US" sz="1400" dirty="0"/>
              <a:t>Comparison distribution on number of rides for each Cab company month 2016-2018</a:t>
            </a:r>
            <a:endParaRPr lang="en-US" sz="1400" noProof="1">
              <a:ea typeface="Calibri"/>
              <a:cs typeface="Calibri"/>
            </a:endParaRPr>
          </a:p>
          <a:p>
            <a:pPr algn="ctr"/>
            <a:r>
              <a:rPr lang="en-US" sz="1400" dirty="0">
                <a:ea typeface="Calibri"/>
                <a:cs typeface="Calibri"/>
              </a:rPr>
              <a:t>Hypothesis: which company has higher revenue growth over time?</a:t>
            </a:r>
          </a:p>
          <a:p>
            <a:pPr algn="ctr"/>
            <a:r>
              <a:rPr lang="en-US" sz="1400" dirty="0">
                <a:ea typeface="+mn-lt"/>
                <a:cs typeface="+mn-lt"/>
              </a:rPr>
              <a:t>Yellow cap outstands in reaching a lot higher in revenue than </a:t>
            </a:r>
            <a:r>
              <a:rPr lang="en-US" sz="1400">
                <a:ea typeface="+mn-lt"/>
                <a:cs typeface="+mn-lt"/>
              </a:rPr>
              <a:t>pink cap. In the graph, yellow cab is reaching range from 1.1M - 1.35M whereas pink cab is only reaching on average 200k a month.</a:t>
            </a:r>
          </a:p>
          <a:p>
            <a:pPr algn="ctr"/>
            <a:endParaRPr lang="en-US" sz="1400" dirty="0">
              <a:ea typeface="+mn-lt"/>
              <a:cs typeface="+mn-lt"/>
            </a:endParaRPr>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10073837"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10070751" y="4210"/>
            <a:ext cx="1808631" cy="1819837"/>
          </a:xfrm>
          <a:prstGeom prst="rect">
            <a:avLst/>
          </a:prstGeom>
        </p:spPr>
      </p:pic>
      <p:pic>
        <p:nvPicPr>
          <p:cNvPr id="2" name="Picture 1" descr="A graph of a graph&#10;&#10;Description automatically generated">
            <a:extLst>
              <a:ext uri="{FF2B5EF4-FFF2-40B4-BE49-F238E27FC236}">
                <a16:creationId xmlns:a16="http://schemas.microsoft.com/office/drawing/2014/main" id="{674C7C2F-0B09-D729-7621-4193F53AA4BB}"/>
              </a:ext>
            </a:extLst>
          </p:cNvPr>
          <p:cNvPicPr>
            <a:picLocks noChangeAspect="1"/>
          </p:cNvPicPr>
          <p:nvPr/>
        </p:nvPicPr>
        <p:blipFill>
          <a:blip r:embed="rId4"/>
          <a:stretch>
            <a:fillRect/>
          </a:stretch>
        </p:blipFill>
        <p:spPr>
          <a:xfrm>
            <a:off x="684348" y="1676519"/>
            <a:ext cx="10668000" cy="5178319"/>
          </a:xfrm>
          <a:prstGeom prst="rect">
            <a:avLst/>
          </a:prstGeom>
        </p:spPr>
      </p:pic>
    </p:spTree>
    <p:extLst>
      <p:ext uri="{BB962C8B-B14F-4D97-AF65-F5344CB8AC3E}">
        <p14:creationId xmlns:p14="http://schemas.microsoft.com/office/powerpoint/2010/main" val="111570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descr="Logo Backgdrop">
            <a:extLst>
              <a:ext uri="{FF2B5EF4-FFF2-40B4-BE49-F238E27FC236}">
                <a16:creationId xmlns:a16="http://schemas.microsoft.com/office/drawing/2014/main" id="{05B0670B-BF1F-4BCF-B83C-74D893BF46CC}"/>
              </a:ext>
            </a:extLst>
          </p:cNvPr>
          <p:cNvSpPr/>
          <p:nvPr/>
        </p:nvSpPr>
        <p:spPr>
          <a:xfrm>
            <a:off x="8094754"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8250418" y="120627"/>
            <a:ext cx="1808631" cy="1819837"/>
          </a:xfrm>
          <a:prstGeom prst="rect">
            <a:avLst/>
          </a:prstGeom>
        </p:spPr>
      </p:pic>
      <p:sp>
        <p:nvSpPr>
          <p:cNvPr id="8" name="Subtitle 3">
            <a:extLst>
              <a:ext uri="{FF2B5EF4-FFF2-40B4-BE49-F238E27FC236}">
                <a16:creationId xmlns:a16="http://schemas.microsoft.com/office/drawing/2014/main" id="{D48C4905-877D-84CC-0A4E-8865442E03FD}"/>
              </a:ext>
            </a:extLst>
          </p:cNvPr>
          <p:cNvSpPr txBox="1">
            <a:spLocks/>
          </p:cNvSpPr>
          <p:nvPr/>
        </p:nvSpPr>
        <p:spPr bwMode="gray">
          <a:xfrm>
            <a:off x="7361140" y="2137171"/>
            <a:ext cx="4087450" cy="523616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400" noProof="1">
                <a:solidFill>
                  <a:schemeClr val="tx1"/>
                </a:solidFill>
                <a:ea typeface="+mn-lt"/>
                <a:cs typeface="+mn-lt"/>
              </a:rPr>
              <a:t> Yellow Cab earns more revenue primarily due to a combination of higher revenue per ride, a greater number of rides, and potentially more profitable service offerings. This data suggests that Yellow Cab might be a stronger candidate for investment if revenue generation is a key factor in the decision-making process.</a:t>
            </a:r>
            <a:endParaRPr lang="en-US" sz="1400">
              <a:solidFill>
                <a:schemeClr val="tx1"/>
              </a:solidFill>
              <a:ea typeface="Calibri"/>
              <a:cs typeface="Calibri"/>
            </a:endParaRPr>
          </a:p>
          <a:p>
            <a:r>
              <a:rPr lang="en-US" sz="1400" noProof="1">
                <a:solidFill>
                  <a:schemeClr val="tx1"/>
                </a:solidFill>
                <a:ea typeface="Calibri"/>
                <a:cs typeface="Calibri"/>
              </a:rPr>
              <a:t>This leads to the next question, why would customer pick a cab service that's generally more expensive and and reuses their service?</a:t>
            </a:r>
          </a:p>
          <a:p>
            <a:endParaRPr lang="en-US" sz="1400" noProof="1">
              <a:solidFill>
                <a:schemeClr val="tx1"/>
              </a:solidFill>
              <a:ea typeface="Calibri"/>
              <a:cs typeface="Calibri"/>
            </a:endParaRPr>
          </a:p>
        </p:txBody>
      </p:sp>
      <p:pic>
        <p:nvPicPr>
          <p:cNvPr id="10" name="Picture 9" descr="A screenshot of a computer&#10;&#10;Description automatically generated">
            <a:extLst>
              <a:ext uri="{FF2B5EF4-FFF2-40B4-BE49-F238E27FC236}">
                <a16:creationId xmlns:a16="http://schemas.microsoft.com/office/drawing/2014/main" id="{6C138BEA-5478-CB29-E657-A9A0C0B05156}"/>
              </a:ext>
            </a:extLst>
          </p:cNvPr>
          <p:cNvPicPr>
            <a:picLocks noChangeAspect="1"/>
          </p:cNvPicPr>
          <p:nvPr/>
        </p:nvPicPr>
        <p:blipFill>
          <a:blip r:embed="rId4"/>
          <a:stretch>
            <a:fillRect/>
          </a:stretch>
        </p:blipFill>
        <p:spPr>
          <a:xfrm>
            <a:off x="850425" y="1710815"/>
            <a:ext cx="4398940" cy="4322740"/>
          </a:xfrm>
          <a:prstGeom prst="rect">
            <a:avLst/>
          </a:prstGeom>
        </p:spPr>
      </p:pic>
      <p:sp>
        <p:nvSpPr>
          <p:cNvPr id="12" name="Text Placeholder 2">
            <a:extLst>
              <a:ext uri="{FF2B5EF4-FFF2-40B4-BE49-F238E27FC236}">
                <a16:creationId xmlns:a16="http://schemas.microsoft.com/office/drawing/2014/main" id="{670BF878-28D6-3D4B-8F47-A6CDC4DDF6F8}"/>
              </a:ext>
            </a:extLst>
          </p:cNvPr>
          <p:cNvSpPr txBox="1">
            <a:spLocks/>
          </p:cNvSpPr>
          <p:nvPr/>
        </p:nvSpPr>
        <p:spPr>
          <a:xfrm>
            <a:off x="149832" y="160563"/>
            <a:ext cx="7208501" cy="1466163"/>
          </a:xfrm>
          <a:prstGeom prst="rect">
            <a:avLst/>
          </a:prstGeom>
        </p:spPr>
        <p:txBody>
          <a:bodyPr vert="horz" lIns="0" tIns="0" rIns="0" bIns="0" rtlCol="0" anchor="t">
            <a:no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b="1" dirty="0"/>
              <a:t>Comparison distribution on number of rides for each Cab company month 2016-2018</a:t>
            </a:r>
            <a:endParaRPr lang="en-US" sz="1800" b="1" noProof="1">
              <a:ea typeface="Calibri"/>
              <a:cs typeface="Calibri"/>
            </a:endParaRPr>
          </a:p>
          <a:p>
            <a:pPr algn="ctr"/>
            <a:r>
              <a:rPr lang="en-US" sz="1600" b="1" dirty="0">
                <a:ea typeface="Calibri"/>
                <a:cs typeface="Calibri"/>
              </a:rPr>
              <a:t>Hypothesis: which company has higher revenue growth over time?</a:t>
            </a:r>
            <a:endParaRPr lang="en-US" sz="1600" b="1" dirty="0">
              <a:ea typeface="+mn-lt"/>
              <a:cs typeface="+mn-lt"/>
            </a:endParaRPr>
          </a:p>
        </p:txBody>
      </p:sp>
    </p:spTree>
    <p:extLst>
      <p:ext uri="{BB962C8B-B14F-4D97-AF65-F5344CB8AC3E}">
        <p14:creationId xmlns:p14="http://schemas.microsoft.com/office/powerpoint/2010/main" val="120444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a:xfrm>
            <a:off x="11704319" y="6455664"/>
            <a:ext cx="448056" cy="365125"/>
          </a:xfrm>
        </p:spPr>
        <p:txBody>
          <a:bodyPr vert="horz" lIns="91440" tIns="45720" rIns="91440" bIns="45720" rtlCol="0" anchor="ctr">
            <a:normAutofit/>
          </a:bodyPr>
          <a:lstStyle/>
          <a:p>
            <a:pPr algn="r">
              <a:lnSpc>
                <a:spcPct val="90000"/>
              </a:lnSpc>
              <a:spcAft>
                <a:spcPts val="600"/>
              </a:spcAft>
            </a:pPr>
            <a:fld id="{B67B645E-C5E5-4727-B977-D372A0AA71D9}" type="slidenum">
              <a:rPr lang="en-US" sz="1100">
                <a:solidFill>
                  <a:schemeClr val="tx1">
                    <a:lumMod val="50000"/>
                    <a:lumOff val="50000"/>
                  </a:schemeClr>
                </a:solidFill>
              </a:rPr>
              <a:pPr algn="r">
                <a:lnSpc>
                  <a:spcPct val="90000"/>
                </a:lnSpc>
                <a:spcAft>
                  <a:spcPts val="600"/>
                </a:spcAft>
              </a:pPr>
              <a:t>9</a:t>
            </a:fld>
            <a:endParaRPr lang="en-US" sz="1100">
              <a:solidFill>
                <a:schemeClr val="tx1">
                  <a:lumMod val="50000"/>
                  <a:lumOff val="50000"/>
                </a:schemeClr>
              </a:solidFill>
            </a:endParaRPr>
          </a:p>
        </p:txBody>
      </p:sp>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a:xfrm>
            <a:off x="91056" y="111972"/>
            <a:ext cx="4078025" cy="929673"/>
          </a:xfrm>
        </p:spPr>
        <p:txBody>
          <a:bodyPr vert="horz" lIns="91440" tIns="45720" rIns="91440" bIns="45720" rtlCol="0" anchor="b">
            <a:normAutofit/>
          </a:bodyPr>
          <a:lstStyle/>
          <a:p>
            <a:pPr marL="342900" indent="-342900">
              <a:buChar char="•"/>
            </a:pPr>
            <a:r>
              <a:rPr lang="en-US" sz="1400" dirty="0">
                <a:ea typeface="Calibri"/>
                <a:cs typeface="Calibri"/>
              </a:rPr>
              <a:t>Hypothesis: </a:t>
            </a:r>
            <a:r>
              <a:rPr lang="en-US" sz="1400" dirty="0">
                <a:ea typeface="+mn-lt"/>
                <a:cs typeface="+mn-lt"/>
              </a:rPr>
              <a:t>What are the attributes of these customer segments?</a:t>
            </a:r>
            <a:endParaRPr lang="en-US" sz="1400" dirty="0">
              <a:ea typeface="Calibri"/>
              <a:cs typeface="Calibri"/>
            </a:endParaRPr>
          </a:p>
          <a:p>
            <a:endParaRPr lang="en-US" sz="1400" dirty="0">
              <a:solidFill>
                <a:schemeClr val="bg1"/>
              </a:solidFill>
              <a:ea typeface="Calibri"/>
              <a:cs typeface="Calibri"/>
            </a:endParaRPr>
          </a:p>
        </p:txBody>
      </p:sp>
      <p:pic>
        <p:nvPicPr>
          <p:cNvPr id="12" name="Picture 11" descr="logo placeholder">
            <a:extLst>
              <a:ext uri="{FF2B5EF4-FFF2-40B4-BE49-F238E27FC236}">
                <a16:creationId xmlns:a16="http://schemas.microsoft.com/office/drawing/2014/main" id="{754A7814-3F1C-451D-838A-9D59B354D9ED}"/>
              </a:ext>
            </a:extLst>
          </p:cNvPr>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pic>
        <p:nvPicPr>
          <p:cNvPr id="30" name="Picture 29">
            <a:extLst>
              <a:ext uri="{FF2B5EF4-FFF2-40B4-BE49-F238E27FC236}">
                <a16:creationId xmlns:a16="http://schemas.microsoft.com/office/drawing/2014/main" id="{EC4AFDEE-9EC1-FE8B-8119-019D689C89D9}"/>
              </a:ext>
            </a:extLst>
          </p:cNvPr>
          <p:cNvPicPr>
            <a:picLocks noChangeAspect="1"/>
          </p:cNvPicPr>
          <p:nvPr/>
        </p:nvPicPr>
        <p:blipFill>
          <a:blip r:embed="rId4"/>
          <a:stretch>
            <a:fillRect/>
          </a:stretch>
        </p:blipFill>
        <p:spPr>
          <a:xfrm>
            <a:off x="5305778" y="3326107"/>
            <a:ext cx="6331185" cy="3507786"/>
          </a:xfrm>
          <a:prstGeom prst="rect">
            <a:avLst/>
          </a:prstGeom>
        </p:spPr>
      </p:pic>
      <p:pic>
        <p:nvPicPr>
          <p:cNvPr id="32" name="Picture 31" descr="A graph of age distribution&#10;&#10;Description automatically generated">
            <a:extLst>
              <a:ext uri="{FF2B5EF4-FFF2-40B4-BE49-F238E27FC236}">
                <a16:creationId xmlns:a16="http://schemas.microsoft.com/office/drawing/2014/main" id="{F5299D29-FE7D-CF4D-8F72-91EFB82F3099}"/>
              </a:ext>
            </a:extLst>
          </p:cNvPr>
          <p:cNvPicPr>
            <a:picLocks noChangeAspect="1"/>
          </p:cNvPicPr>
          <p:nvPr/>
        </p:nvPicPr>
        <p:blipFill>
          <a:blip r:embed="rId5"/>
          <a:stretch>
            <a:fillRect/>
          </a:stretch>
        </p:blipFill>
        <p:spPr>
          <a:xfrm>
            <a:off x="4637852" y="3241"/>
            <a:ext cx="6999110" cy="3239074"/>
          </a:xfrm>
          <a:prstGeom prst="rect">
            <a:avLst/>
          </a:prstGeom>
        </p:spPr>
      </p:pic>
      <p:pic>
        <p:nvPicPr>
          <p:cNvPr id="34" name="Picture 33" descr="A graph of different colored bars&#10;&#10;Description automatically generated">
            <a:extLst>
              <a:ext uri="{FF2B5EF4-FFF2-40B4-BE49-F238E27FC236}">
                <a16:creationId xmlns:a16="http://schemas.microsoft.com/office/drawing/2014/main" id="{C395BD47-8523-40B1-F589-E48BA0836CDE}"/>
              </a:ext>
            </a:extLst>
          </p:cNvPr>
          <p:cNvPicPr>
            <a:picLocks noChangeAspect="1"/>
          </p:cNvPicPr>
          <p:nvPr/>
        </p:nvPicPr>
        <p:blipFill>
          <a:blip r:embed="rId6"/>
          <a:stretch>
            <a:fillRect/>
          </a:stretch>
        </p:blipFill>
        <p:spPr>
          <a:xfrm>
            <a:off x="1358068" y="3538831"/>
            <a:ext cx="3944308" cy="3315171"/>
          </a:xfrm>
          <a:prstGeom prst="rect">
            <a:avLst/>
          </a:prstGeom>
        </p:spPr>
      </p:pic>
      <p:sp>
        <p:nvSpPr>
          <p:cNvPr id="36" name="TextBox 35">
            <a:extLst>
              <a:ext uri="{FF2B5EF4-FFF2-40B4-BE49-F238E27FC236}">
                <a16:creationId xmlns:a16="http://schemas.microsoft.com/office/drawing/2014/main" id="{2759CFEE-CF99-CE81-5030-427A56F28D40}"/>
              </a:ext>
            </a:extLst>
          </p:cNvPr>
          <p:cNvSpPr txBox="1"/>
          <p:nvPr/>
        </p:nvSpPr>
        <p:spPr>
          <a:xfrm>
            <a:off x="0" y="946622"/>
            <a:ext cx="463291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ea typeface="+mn-lt"/>
                <a:cs typeface="+mn-lt"/>
              </a:rPr>
              <a:t>Gender distribution ratio plot shows that both companies have a higher proportion of male customers, with Yellow Cab having a slightly higher male ratio</a:t>
            </a:r>
          </a:p>
          <a:p>
            <a:pPr marL="285750" indent="-285750">
              <a:buFont typeface="Arial"/>
              <a:buChar char="•"/>
            </a:pPr>
            <a:r>
              <a:rPr lang="en-US" sz="1400" dirty="0">
                <a:ea typeface="+mn-lt"/>
                <a:cs typeface="+mn-lt"/>
              </a:rPr>
              <a:t>Age distribution for both company shows a similar pattern, with a higher concentration of customers between ages 20-40, and a noticeable decline in the number of customers over the age of 40.</a:t>
            </a:r>
          </a:p>
          <a:p>
            <a:pPr marL="285750" indent="-285750">
              <a:buFont typeface="Arial"/>
              <a:buChar char="•"/>
            </a:pPr>
            <a:r>
              <a:rPr lang="en-US" sz="1400" dirty="0">
                <a:ea typeface="+mn-lt"/>
                <a:cs typeface="+mn-lt"/>
              </a:rPr>
              <a:t>Income distribution across different brackets shows a similar pattern for both companies, mostly concentrating between income 5k-25k. </a:t>
            </a:r>
            <a:endParaRPr lang="en-US" sz="1400" dirty="0">
              <a:ea typeface="Calibri"/>
              <a:cs typeface="Calibri"/>
            </a:endParaRPr>
          </a:p>
          <a:p>
            <a:pPr marL="285750" indent="-285750">
              <a:buFont typeface="Arial"/>
              <a:buChar char="•"/>
            </a:pPr>
            <a:endParaRPr lang="en-US" sz="1400" dirty="0">
              <a:ea typeface="Calibri"/>
              <a:cs typeface="Calibri"/>
            </a:endParaRPr>
          </a:p>
          <a:p>
            <a:endParaRPr lang="en-US" sz="1400" dirty="0">
              <a:ea typeface="Calibri"/>
              <a:cs typeface="Calibri"/>
            </a:endParaRPr>
          </a:p>
          <a:p>
            <a:endParaRPr lang="en-US" sz="1400" dirty="0">
              <a:ea typeface="Calibri"/>
              <a:cs typeface="Calibri"/>
            </a:endParaRPr>
          </a:p>
        </p:txBody>
      </p:sp>
    </p:spTree>
    <p:extLst>
      <p:ext uri="{BB962C8B-B14F-4D97-AF65-F5344CB8AC3E}">
        <p14:creationId xmlns:p14="http://schemas.microsoft.com/office/powerpoint/2010/main" val="32307968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48C5FEF-6CA4-44CC-8E61-9E775B9B7835}">
  <ds:schemaRefs>
    <ds:schemaRef ds:uri="http://schemas.microsoft.com/sharepoint/v3/contenttype/forms"/>
  </ds:schemaRefs>
</ds:datastoreItem>
</file>

<file path=customXml/itemProps2.xml><?xml version="1.0" encoding="utf-8"?>
<ds:datastoreItem xmlns:ds="http://schemas.openxmlformats.org/officeDocument/2006/customXml" ds:itemID="{1B5C6C01-35C7-4561-8BAD-91E4FACA2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CB7D79-A330-4BC9-A964-3F617D32A6D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TF66835393</Template>
  <TotalTime>0</TotalTime>
  <Words>1225</Words>
  <Application>Microsoft Office PowerPoint</Application>
  <PresentationFormat>Widescreen</PresentationFormat>
  <Paragraphs>309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View</vt:lpstr>
      <vt:lpstr>EAD- Cab Investment analytics</vt:lpstr>
      <vt:lpstr>PowerPoint Presentation</vt:lpstr>
      <vt:lpstr>Executive Summary</vt:lpstr>
      <vt:lpstr>Problem Statement</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
  <cp:lastModifiedBy/>
  <cp:revision>619</cp:revision>
  <dcterms:created xsi:type="dcterms:W3CDTF">2019-06-10T11:22:39Z</dcterms:created>
  <dcterms:modified xsi:type="dcterms:W3CDTF">2024-08-22T01:53:54Z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