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30" r:id="rId4"/>
  </p:sldMasterIdLst>
  <p:notesMasterIdLst>
    <p:notesMasterId r:id="rId20"/>
  </p:notesMasterIdLst>
  <p:handoutMasterIdLst>
    <p:handoutMasterId r:id="rId21"/>
  </p:handoutMasterIdLst>
  <p:sldIdLst>
    <p:sldId id="283" r:id="rId5"/>
    <p:sldId id="297" r:id="rId6"/>
    <p:sldId id="286" r:id="rId7"/>
    <p:sldId id="298" r:id="rId8"/>
    <p:sldId id="299" r:id="rId9"/>
    <p:sldId id="260" r:id="rId10"/>
    <p:sldId id="288" r:id="rId11"/>
    <p:sldId id="302" r:id="rId12"/>
    <p:sldId id="289" r:id="rId13"/>
    <p:sldId id="296" r:id="rId14"/>
    <p:sldId id="291" r:id="rId15"/>
    <p:sldId id="300" r:id="rId16"/>
    <p:sldId id="294" r:id="rId17"/>
    <p:sldId id="301"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1A3C70-EAE1-4C23-9339-82E613552045}" v="948" dt="2024-10-17T04:20:14.895"/>
  </p1510:revLst>
</p1510:revInfo>
</file>

<file path=ppt/tableStyles.xml><?xml version="1.0" encoding="utf-8"?>
<a:tblStyleLst xmlns:a="http://schemas.openxmlformats.org/drawingml/2006/main" def="{93296810-A885-4BE3-A3E7-6D5BEEA58F35}"/>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E50D-B17B-4439-A822-031EDF3DB50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6E0AFFD-066B-454E-BD97-4DD1EE6E3B9E}">
      <dgm:prSet/>
      <dgm:spPr/>
      <dgm:t>
        <a:bodyPr/>
        <a:lstStyle/>
        <a:p>
          <a:pPr rtl="0">
            <a:lnSpc>
              <a:spcPct val="100000"/>
            </a:lnSpc>
          </a:pPr>
          <a:r>
            <a:rPr lang="en-US" dirty="0">
              <a:solidFill>
                <a:schemeClr val="tx1"/>
              </a:solidFill>
              <a:latin typeface="Calibri"/>
              <a:cs typeface="Times New Roman"/>
            </a:rPr>
            <a:t>ABC Pharma Company, representation of what the rest of the industry also finds challenging, is experiencing a difficulty in understanding drug persistency, which refers to whether patients continue their prescribed treatments.</a:t>
          </a:r>
        </a:p>
      </dgm:t>
    </dgm:pt>
    <dgm:pt modelId="{5EABB34D-2F76-4316-9085-444AC9982F2C}" type="parTrans" cxnId="{03A51729-9E6D-4050-A78B-72A7A793E07B}">
      <dgm:prSet/>
      <dgm:spPr/>
      <dgm:t>
        <a:bodyPr/>
        <a:lstStyle/>
        <a:p>
          <a:endParaRPr lang="en-US"/>
        </a:p>
      </dgm:t>
    </dgm:pt>
    <dgm:pt modelId="{E6B37597-E51B-4C36-81DC-934810FC278D}" type="sibTrans" cxnId="{03A51729-9E6D-4050-A78B-72A7A793E07B}">
      <dgm:prSet/>
      <dgm:spPr/>
      <dgm:t>
        <a:bodyPr/>
        <a:lstStyle/>
        <a:p>
          <a:endParaRPr lang="en-US"/>
        </a:p>
      </dgm:t>
    </dgm:pt>
    <dgm:pt modelId="{68E3A7A9-0BBC-45B1-BE94-F6F8306AA718}">
      <dgm:prSet/>
      <dgm:spPr/>
      <dgm:t>
        <a:bodyPr/>
        <a:lstStyle/>
        <a:p>
          <a:pPr>
            <a:lnSpc>
              <a:spcPct val="100000"/>
            </a:lnSpc>
          </a:pPr>
          <a:r>
            <a:rPr lang="en-US" dirty="0">
              <a:solidFill>
                <a:schemeClr val="tx1"/>
              </a:solidFill>
              <a:latin typeface="Calibri"/>
              <a:cs typeface="Calibri"/>
            </a:rPr>
            <a:t>This presentation will be judged based on the visuals provided, the quality of the analysis and the value of the recommendations and insights. </a:t>
          </a:r>
        </a:p>
      </dgm:t>
    </dgm:pt>
    <dgm:pt modelId="{D07EED27-C066-48CF-B4BA-BDD0039E2A60}" type="parTrans" cxnId="{7F1A37AA-6420-44DD-AD95-163C8F2540A7}">
      <dgm:prSet/>
      <dgm:spPr/>
      <dgm:t>
        <a:bodyPr/>
        <a:lstStyle/>
        <a:p>
          <a:endParaRPr lang="en-US"/>
        </a:p>
      </dgm:t>
    </dgm:pt>
    <dgm:pt modelId="{82A88146-5966-4BE7-AFD2-D477C7D74FBF}" type="sibTrans" cxnId="{7F1A37AA-6420-44DD-AD95-163C8F2540A7}">
      <dgm:prSet/>
      <dgm:spPr/>
      <dgm:t>
        <a:bodyPr/>
        <a:lstStyle/>
        <a:p>
          <a:endParaRPr lang="en-US"/>
        </a:p>
      </dgm:t>
    </dgm:pt>
    <dgm:pt modelId="{0FD55138-445A-436D-B722-0E2BC19B1DB1}">
      <dgm:prSet/>
      <dgm:spPr/>
      <dgm:t>
        <a:bodyPr/>
        <a:lstStyle/>
        <a:p>
          <a:pPr rtl="0">
            <a:lnSpc>
              <a:spcPct val="100000"/>
            </a:lnSpc>
          </a:pPr>
          <a:r>
            <a:rPr lang="en-US" dirty="0">
              <a:solidFill>
                <a:schemeClr val="tx1"/>
              </a:solidFill>
              <a:latin typeface="Calibri"/>
              <a:cs typeface="Times New Roman"/>
            </a:rPr>
            <a:t>The company seeks to automate the identification process of patients at risk for non-persistence, bringing in real patient's data analytics to analyze patient demographics, comorbidities, risk factors, and treatment details to make informed decisions that support both physicians and patients.</a:t>
          </a:r>
        </a:p>
      </dgm:t>
    </dgm:pt>
    <dgm:pt modelId="{E70A6E91-C8E6-42E0-A5ED-EE7180107995}" type="parTrans" cxnId="{397FD380-ED8C-4477-B819-4A2028EDF9EF}">
      <dgm:prSet/>
      <dgm:spPr/>
      <dgm:t>
        <a:bodyPr/>
        <a:lstStyle/>
        <a:p>
          <a:endParaRPr lang="en-US"/>
        </a:p>
      </dgm:t>
    </dgm:pt>
    <dgm:pt modelId="{B6A781AE-5B19-4813-A2C2-28FC457E238A}" type="sibTrans" cxnId="{397FD380-ED8C-4477-B819-4A2028EDF9EF}">
      <dgm:prSet/>
      <dgm:spPr/>
      <dgm:t>
        <a:bodyPr/>
        <a:lstStyle/>
        <a:p>
          <a:endParaRPr lang="en-US"/>
        </a:p>
      </dgm:t>
    </dgm:pt>
    <dgm:pt modelId="{60FF784F-78CE-438F-8BED-33AAE87AB760}" type="pres">
      <dgm:prSet presAssocID="{E1B4E50D-B17B-4439-A822-031EDF3DB506}" presName="root" presStyleCnt="0">
        <dgm:presLayoutVars>
          <dgm:dir/>
          <dgm:resizeHandles val="exact"/>
        </dgm:presLayoutVars>
      </dgm:prSet>
      <dgm:spPr/>
    </dgm:pt>
    <dgm:pt modelId="{EC7B6F4B-1983-47D5-B0B2-2D6A6B33C99E}" type="pres">
      <dgm:prSet presAssocID="{46E0AFFD-066B-454E-BD97-4DD1EE6E3B9E}" presName="compNode" presStyleCnt="0"/>
      <dgm:spPr/>
    </dgm:pt>
    <dgm:pt modelId="{413CD1B8-88DD-486A-836D-931989180021}" type="pres">
      <dgm:prSet presAssocID="{46E0AFFD-066B-454E-BD97-4DD1EE6E3B9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ity"/>
        </a:ext>
      </dgm:extLst>
    </dgm:pt>
    <dgm:pt modelId="{3F644CDC-8B47-46AF-9BAC-EF10E05E7D15}" type="pres">
      <dgm:prSet presAssocID="{46E0AFFD-066B-454E-BD97-4DD1EE6E3B9E}" presName="spaceRect" presStyleCnt="0"/>
      <dgm:spPr/>
    </dgm:pt>
    <dgm:pt modelId="{6B825AD0-89AB-40A8-8569-2AD064B615B7}" type="pres">
      <dgm:prSet presAssocID="{46E0AFFD-066B-454E-BD97-4DD1EE6E3B9E}" presName="textRect" presStyleLbl="revTx" presStyleIdx="0" presStyleCnt="3">
        <dgm:presLayoutVars>
          <dgm:chMax val="1"/>
          <dgm:chPref val="1"/>
        </dgm:presLayoutVars>
      </dgm:prSet>
      <dgm:spPr/>
    </dgm:pt>
    <dgm:pt modelId="{BDCF8AD4-FF44-4AB8-A708-54AD191D25F3}" type="pres">
      <dgm:prSet presAssocID="{E6B37597-E51B-4C36-81DC-934810FC278D}" presName="sibTrans" presStyleCnt="0"/>
      <dgm:spPr/>
    </dgm:pt>
    <dgm:pt modelId="{8D942E26-0105-4521-8A75-8B1AAB6B99A2}" type="pres">
      <dgm:prSet presAssocID="{68E3A7A9-0BBC-45B1-BE94-F6F8306AA718}" presName="compNode" presStyleCnt="0"/>
      <dgm:spPr/>
    </dgm:pt>
    <dgm:pt modelId="{A6FD730D-C609-4D68-97E8-7E90B0543AC5}" type="pres">
      <dgm:prSet presAssocID="{68E3A7A9-0BBC-45B1-BE94-F6F8306AA71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esentation with Checklist"/>
        </a:ext>
      </dgm:extLst>
    </dgm:pt>
    <dgm:pt modelId="{92DC298E-E6D1-4E43-BA2F-CC37E139E373}" type="pres">
      <dgm:prSet presAssocID="{68E3A7A9-0BBC-45B1-BE94-F6F8306AA718}" presName="spaceRect" presStyleCnt="0"/>
      <dgm:spPr/>
    </dgm:pt>
    <dgm:pt modelId="{4C604061-C2AC-4F28-A1A2-ECB972877B85}" type="pres">
      <dgm:prSet presAssocID="{68E3A7A9-0BBC-45B1-BE94-F6F8306AA718}" presName="textRect" presStyleLbl="revTx" presStyleIdx="1" presStyleCnt="3">
        <dgm:presLayoutVars>
          <dgm:chMax val="1"/>
          <dgm:chPref val="1"/>
        </dgm:presLayoutVars>
      </dgm:prSet>
      <dgm:spPr/>
    </dgm:pt>
    <dgm:pt modelId="{BDE95A8C-12B0-407F-B0DD-9075BC6CAB4C}" type="pres">
      <dgm:prSet presAssocID="{82A88146-5966-4BE7-AFD2-D477C7D74FBF}" presName="sibTrans" presStyleCnt="0"/>
      <dgm:spPr/>
    </dgm:pt>
    <dgm:pt modelId="{DC584F7F-B602-4119-A600-1A082CC344E5}" type="pres">
      <dgm:prSet presAssocID="{0FD55138-445A-436D-B722-0E2BC19B1DB1}" presName="compNode" presStyleCnt="0"/>
      <dgm:spPr/>
    </dgm:pt>
    <dgm:pt modelId="{61D53633-DA96-4B38-AED3-C906C209E5EB}" type="pres">
      <dgm:prSet presAssocID="{0FD55138-445A-436D-B722-0E2BC19B1DB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xi"/>
        </a:ext>
      </dgm:extLst>
    </dgm:pt>
    <dgm:pt modelId="{9F277291-31AA-4DB5-9257-FCCF8DB7BFB4}" type="pres">
      <dgm:prSet presAssocID="{0FD55138-445A-436D-B722-0E2BC19B1DB1}" presName="spaceRect" presStyleCnt="0"/>
      <dgm:spPr/>
    </dgm:pt>
    <dgm:pt modelId="{B1B629AA-AEE6-4DAC-92E3-70EAF8851C82}" type="pres">
      <dgm:prSet presAssocID="{0FD55138-445A-436D-B722-0E2BC19B1DB1}" presName="textRect" presStyleLbl="revTx" presStyleIdx="2" presStyleCnt="3">
        <dgm:presLayoutVars>
          <dgm:chMax val="1"/>
          <dgm:chPref val="1"/>
        </dgm:presLayoutVars>
      </dgm:prSet>
      <dgm:spPr/>
    </dgm:pt>
  </dgm:ptLst>
  <dgm:cxnLst>
    <dgm:cxn modelId="{03A51729-9E6D-4050-A78B-72A7A793E07B}" srcId="{E1B4E50D-B17B-4439-A822-031EDF3DB506}" destId="{46E0AFFD-066B-454E-BD97-4DD1EE6E3B9E}" srcOrd="0" destOrd="0" parTransId="{5EABB34D-2F76-4316-9085-444AC9982F2C}" sibTransId="{E6B37597-E51B-4C36-81DC-934810FC278D}"/>
    <dgm:cxn modelId="{20186C2B-5B58-49AB-92BB-2B1605FE71F5}" type="presOf" srcId="{E1B4E50D-B17B-4439-A822-031EDF3DB506}" destId="{60FF784F-78CE-438F-8BED-33AAE87AB760}" srcOrd="0" destOrd="0" presId="urn:microsoft.com/office/officeart/2018/2/layout/IconLabelList"/>
    <dgm:cxn modelId="{4F310C60-1A09-4723-9634-ADFEA59B7A31}" type="presOf" srcId="{46E0AFFD-066B-454E-BD97-4DD1EE6E3B9E}" destId="{6B825AD0-89AB-40A8-8569-2AD064B615B7}" srcOrd="0" destOrd="0" presId="urn:microsoft.com/office/officeart/2018/2/layout/IconLabelList"/>
    <dgm:cxn modelId="{397FD380-ED8C-4477-B819-4A2028EDF9EF}" srcId="{E1B4E50D-B17B-4439-A822-031EDF3DB506}" destId="{0FD55138-445A-436D-B722-0E2BC19B1DB1}" srcOrd="2" destOrd="0" parTransId="{E70A6E91-C8E6-42E0-A5ED-EE7180107995}" sibTransId="{B6A781AE-5B19-4813-A2C2-28FC457E238A}"/>
    <dgm:cxn modelId="{F0C9AB89-73DB-4A0D-B07F-D12E8162DCE6}" type="presOf" srcId="{68E3A7A9-0BBC-45B1-BE94-F6F8306AA718}" destId="{4C604061-C2AC-4F28-A1A2-ECB972877B85}" srcOrd="0" destOrd="0" presId="urn:microsoft.com/office/officeart/2018/2/layout/IconLabelList"/>
    <dgm:cxn modelId="{7F1A37AA-6420-44DD-AD95-163C8F2540A7}" srcId="{E1B4E50D-B17B-4439-A822-031EDF3DB506}" destId="{68E3A7A9-0BBC-45B1-BE94-F6F8306AA718}" srcOrd="1" destOrd="0" parTransId="{D07EED27-C066-48CF-B4BA-BDD0039E2A60}" sibTransId="{82A88146-5966-4BE7-AFD2-D477C7D74FBF}"/>
    <dgm:cxn modelId="{A0A0EDC2-86F0-47DA-BCB1-8EC9F638D823}" type="presOf" srcId="{0FD55138-445A-436D-B722-0E2BC19B1DB1}" destId="{B1B629AA-AEE6-4DAC-92E3-70EAF8851C82}" srcOrd="0" destOrd="0" presId="urn:microsoft.com/office/officeart/2018/2/layout/IconLabelList"/>
    <dgm:cxn modelId="{0EBC686D-DD51-4E95-9A78-EC0790F9B725}" type="presParOf" srcId="{60FF784F-78CE-438F-8BED-33AAE87AB760}" destId="{EC7B6F4B-1983-47D5-B0B2-2D6A6B33C99E}" srcOrd="0" destOrd="0" presId="urn:microsoft.com/office/officeart/2018/2/layout/IconLabelList"/>
    <dgm:cxn modelId="{D1060032-4163-4BD3-985D-A0981E5F061A}" type="presParOf" srcId="{EC7B6F4B-1983-47D5-B0B2-2D6A6B33C99E}" destId="{413CD1B8-88DD-486A-836D-931989180021}" srcOrd="0" destOrd="0" presId="urn:microsoft.com/office/officeart/2018/2/layout/IconLabelList"/>
    <dgm:cxn modelId="{CFC076AE-EF85-4A2B-A2DF-590B02B8771F}" type="presParOf" srcId="{EC7B6F4B-1983-47D5-B0B2-2D6A6B33C99E}" destId="{3F644CDC-8B47-46AF-9BAC-EF10E05E7D15}" srcOrd="1" destOrd="0" presId="urn:microsoft.com/office/officeart/2018/2/layout/IconLabelList"/>
    <dgm:cxn modelId="{0FF24FEA-8A91-4A41-8723-6A9D5B9C954D}" type="presParOf" srcId="{EC7B6F4B-1983-47D5-B0B2-2D6A6B33C99E}" destId="{6B825AD0-89AB-40A8-8569-2AD064B615B7}" srcOrd="2" destOrd="0" presId="urn:microsoft.com/office/officeart/2018/2/layout/IconLabelList"/>
    <dgm:cxn modelId="{27FDE117-7E15-4296-80B6-307B9EDFB07D}" type="presParOf" srcId="{60FF784F-78CE-438F-8BED-33AAE87AB760}" destId="{BDCF8AD4-FF44-4AB8-A708-54AD191D25F3}" srcOrd="1" destOrd="0" presId="urn:microsoft.com/office/officeart/2018/2/layout/IconLabelList"/>
    <dgm:cxn modelId="{0EA711CD-A6C2-4180-BF8F-EDDD5FB6BB4A}" type="presParOf" srcId="{60FF784F-78CE-438F-8BED-33AAE87AB760}" destId="{8D942E26-0105-4521-8A75-8B1AAB6B99A2}" srcOrd="2" destOrd="0" presId="urn:microsoft.com/office/officeart/2018/2/layout/IconLabelList"/>
    <dgm:cxn modelId="{99192DA8-B122-4B09-9FBE-7F5A777C0F92}" type="presParOf" srcId="{8D942E26-0105-4521-8A75-8B1AAB6B99A2}" destId="{A6FD730D-C609-4D68-97E8-7E90B0543AC5}" srcOrd="0" destOrd="0" presId="urn:microsoft.com/office/officeart/2018/2/layout/IconLabelList"/>
    <dgm:cxn modelId="{0B05F5BC-BDC6-4B1D-A875-AE7E24E86E68}" type="presParOf" srcId="{8D942E26-0105-4521-8A75-8B1AAB6B99A2}" destId="{92DC298E-E6D1-4E43-BA2F-CC37E139E373}" srcOrd="1" destOrd="0" presId="urn:microsoft.com/office/officeart/2018/2/layout/IconLabelList"/>
    <dgm:cxn modelId="{4333CC1A-6DE0-452E-B565-5C40C59685B7}" type="presParOf" srcId="{8D942E26-0105-4521-8A75-8B1AAB6B99A2}" destId="{4C604061-C2AC-4F28-A1A2-ECB972877B85}" srcOrd="2" destOrd="0" presId="urn:microsoft.com/office/officeart/2018/2/layout/IconLabelList"/>
    <dgm:cxn modelId="{1F5AEC7F-29B5-474F-873F-F299F61D4804}" type="presParOf" srcId="{60FF784F-78CE-438F-8BED-33AAE87AB760}" destId="{BDE95A8C-12B0-407F-B0DD-9075BC6CAB4C}" srcOrd="3" destOrd="0" presId="urn:microsoft.com/office/officeart/2018/2/layout/IconLabelList"/>
    <dgm:cxn modelId="{F3095031-88FD-44E6-80F8-B1B228AEC6FD}" type="presParOf" srcId="{60FF784F-78CE-438F-8BED-33AAE87AB760}" destId="{DC584F7F-B602-4119-A600-1A082CC344E5}" srcOrd="4" destOrd="0" presId="urn:microsoft.com/office/officeart/2018/2/layout/IconLabelList"/>
    <dgm:cxn modelId="{3465E13A-32A1-4EE9-89BE-7AFBAF07EEF6}" type="presParOf" srcId="{DC584F7F-B602-4119-A600-1A082CC344E5}" destId="{61D53633-DA96-4B38-AED3-C906C209E5EB}" srcOrd="0" destOrd="0" presId="urn:microsoft.com/office/officeart/2018/2/layout/IconLabelList"/>
    <dgm:cxn modelId="{88EE2F09-FF3D-4743-912E-42BEAD627D0E}" type="presParOf" srcId="{DC584F7F-B602-4119-A600-1A082CC344E5}" destId="{9F277291-31AA-4DB5-9257-FCCF8DB7BFB4}" srcOrd="1" destOrd="0" presId="urn:microsoft.com/office/officeart/2018/2/layout/IconLabelList"/>
    <dgm:cxn modelId="{AB456F08-A351-4566-9A83-059431F7A629}" type="presParOf" srcId="{DC584F7F-B602-4119-A600-1A082CC344E5}" destId="{B1B629AA-AEE6-4DAC-92E3-70EAF8851C82}"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CD1B8-88DD-486A-836D-931989180021}">
      <dsp:nvSpPr>
        <dsp:cNvPr id="0" name=""/>
        <dsp:cNvSpPr/>
      </dsp:nvSpPr>
      <dsp:spPr>
        <a:xfrm>
          <a:off x="1244055" y="1899225"/>
          <a:ext cx="1305701" cy="13057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825AD0-89AB-40A8-8569-2AD064B615B7}">
      <dsp:nvSpPr>
        <dsp:cNvPr id="0" name=""/>
        <dsp:cNvSpPr/>
      </dsp:nvSpPr>
      <dsp:spPr>
        <a:xfrm>
          <a:off x="446126" y="3616502"/>
          <a:ext cx="2901559"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pPr>
          <a:r>
            <a:rPr lang="en-US" sz="1100" kern="1200" dirty="0">
              <a:solidFill>
                <a:schemeClr val="tx1"/>
              </a:solidFill>
              <a:latin typeface="Calibri"/>
              <a:cs typeface="Times New Roman"/>
            </a:rPr>
            <a:t>ABC Pharma Company, representation of what the rest of the industry also finds challenging, is experiencing a difficulty in understanding drug persistency, which refers to whether patients continue their prescribed treatments.</a:t>
          </a:r>
        </a:p>
      </dsp:txBody>
      <dsp:txXfrm>
        <a:off x="446126" y="3616502"/>
        <a:ext cx="2901559" cy="1024497"/>
      </dsp:txXfrm>
    </dsp:sp>
    <dsp:sp modelId="{A6FD730D-C609-4D68-97E8-7E90B0543AC5}">
      <dsp:nvSpPr>
        <dsp:cNvPr id="0" name=""/>
        <dsp:cNvSpPr/>
      </dsp:nvSpPr>
      <dsp:spPr>
        <a:xfrm>
          <a:off x="4653388" y="1899225"/>
          <a:ext cx="1305701" cy="13057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604061-C2AC-4F28-A1A2-ECB972877B85}">
      <dsp:nvSpPr>
        <dsp:cNvPr id="0" name=""/>
        <dsp:cNvSpPr/>
      </dsp:nvSpPr>
      <dsp:spPr>
        <a:xfrm>
          <a:off x="3855459" y="3616502"/>
          <a:ext cx="2901559"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solidFill>
                <a:schemeClr val="tx1"/>
              </a:solidFill>
              <a:latin typeface="Calibri"/>
              <a:cs typeface="Calibri"/>
            </a:rPr>
            <a:t>This presentation will be judged based on the visuals provided, the quality of the analysis and the value of the recommendations and insights. </a:t>
          </a:r>
        </a:p>
      </dsp:txBody>
      <dsp:txXfrm>
        <a:off x="3855459" y="3616502"/>
        <a:ext cx="2901559" cy="1024497"/>
      </dsp:txXfrm>
    </dsp:sp>
    <dsp:sp modelId="{61D53633-DA96-4B38-AED3-C906C209E5EB}">
      <dsp:nvSpPr>
        <dsp:cNvPr id="0" name=""/>
        <dsp:cNvSpPr/>
      </dsp:nvSpPr>
      <dsp:spPr>
        <a:xfrm>
          <a:off x="8062721" y="1899225"/>
          <a:ext cx="1305701" cy="13057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B629AA-AEE6-4DAC-92E3-70EAF8851C82}">
      <dsp:nvSpPr>
        <dsp:cNvPr id="0" name=""/>
        <dsp:cNvSpPr/>
      </dsp:nvSpPr>
      <dsp:spPr>
        <a:xfrm>
          <a:off x="7264792" y="3616502"/>
          <a:ext cx="2901559"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pPr>
          <a:r>
            <a:rPr lang="en-US" sz="1100" kern="1200" dirty="0">
              <a:solidFill>
                <a:schemeClr val="tx1"/>
              </a:solidFill>
              <a:latin typeface="Calibri"/>
              <a:cs typeface="Times New Roman"/>
            </a:rPr>
            <a:t>The company seeks to automate the identification process of patients at risk for non-persistence, bringing in real patient's data analytics to analyze patient demographics, comorbidities, risk factors, and treatment details to make informed decisions that support both physicians and patients.</a:t>
          </a:r>
        </a:p>
      </dsp:txBody>
      <dsp:txXfrm>
        <a:off x="7264792" y="3616502"/>
        <a:ext cx="2901559" cy="102449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10/16/2024</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14806 13842 16383 0 0,'0'-1'0'0'0,"3"-1"0"0"0,13 0 0 0 0,16 0 0 0 0,13 1 0 0 0,12 0 0 0 0,16 1 0 0 0,0 0 0 0 0,1 0 0 0 0,-1 0 0 0 0,-7 0 0 0 0,-2 0 0 0 0,-6 0 0 0 0,-1 0 0 0 0,1 0 0 0 0,-2 0 0 0 0,1 0 0 0 0,-4 0 0 0 0,2 0 0 0 0,-2 0 0 0 0,1 0 0 0 0,-2 0 0 0 0,2 0 0 0 0,-2 0 0 0 0,-4 0 0 0 0,-3 0 0 0 0,2 0 0 0 0,5 0 0 0 0,7 0 0 0 0,-2 0 0 0 0,-3 0 0 0 0,0 0 0 0 0,-2 0 0 0 0,1 0 0 0 0,5 0 0 0 0,-3 0 0 0 0,2 0 0 0 0,3 0 0 0 0,-2 0 0 0 0,0 0 0 0 0,-3 0 0 0 0,1 0 0 0 0,-3 0 0 0 0,-4 0 0 0 0,-5 0 0 0 0,3 0 0 0 0,-1 0 0 0 0,4 0 0 0 0,0 0 0 0 0,3 0 0 0 0,4 0 0 0 0,4 0 0 0 0,5 0 0 0 0,1 0 0 0 0,-3 0 0 0 0,-1 0 0 0 0,-5 0 0 0 0,-7 0 0 0 0,-5 0 0 0 0,-4 0 0 0 0,-3 0 0 0 0,-6 0 0 0 0,-3 0 0 0 0,-3 0 0 0 0,-1 0 0 0 0,-2 0 0 0 0,1 0 0 0 0,-2 0 0 0 0,2 0 0 0 0,-1 0 0 0 0,2 0 0 0 0,2 0 0 0 0,3 0 0 0 0,2 0 0 0 0,2 0 0 0 0,7 0 0 0 0,2 0 0 0 0,0 0 0 0 0,5 0 0 0 0,0 0 0 0 0,-3 0 0 0 0,-2 0 0 0 0,3 0 0 0 0,0 0 0 0 0,-2 0 0 0 0,-2 0 0 0 0,3 0 0 0 0,0 0 0 0 0,-1 0 0 0 0,-3 0 0 0 0,5-3 0 0 0,-4-1 0 0 0,-3 0 0 0 0,-2 1 0 0 0,-1 0 0 0 0,-1 2 0 0 0,-4 0 0 0 0,-1 1 0 0 0,-4-2 0 0 0,-4-1 0 0 0,-4 0 0 0 0,-2 1 0 0 0,-3 0 0 0 0,0 1 0 0 0,-1 1 0 0 0,-1-1 0 0 0,-3 1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13312 14719 16383 0 0,'2'0'0'0'0,"2"0"0"0"0,3 0 0 0 0,13 0 0 0 0,4 0 0 0 0,11 0 0 0 0,5 0 0 0 0,2 0 0 0 0,0 0 0 0 0,0 0 0 0 0,-2 0 0 0 0,-1 0 0 0 0,-1 0 0 0 0,5 0 0 0 0,1 0 0 0 0,-1 0 0 0 0,0 0 0 0 0,-3 0 0 0 0,-1 0 0 0 0,-5 0 0 0 0,-2 0 0 0 0,-5 0 0 0 0,0 0 0 0 0,2 0 0 0 0,-3 0 0 0 0,2 0 0 0 0,1 0 0 0 0,-1 0 0 0 0,0 0 0 0 0,2 0 0 0 0,-2 0 0 0 0,1 0 0 0 0,-3 0 0 0 0,-3 0 0 0 0,0 0 0 0 0,0 0 0 0 0,1 0 0 0 0,3 0 0 0 0,3 0 0 0 0,3 0 0 0 0,1 0 0 0 0,3 0 0 0 0,-1 0 0 0 0,2 0 0 0 0,-1 0 0 0 0,0 0 0 0 0,0 0 0 0 0,0 0 0 0 0,5 0 0 0 0,3 0 0 0 0,-2 0 0 0 0,5 0 0 0 0,1 0 0 0 0,3 0 0 0 0,-1 0 0 0 0,-3 0 0 0 0,3 0 0 0 0,-2 0 0 0 0,4 0 0 0 0,-1 0 0 0 0,-4 0 0 0 0,3 0 0 0 0,-2 0 0 0 0,-2 0 0 0 0,-4 0 0 0 0,-2 0 0 0 0,-2 0 0 0 0,-2 0 0 0 0,2 0 0 0 0,0 0 0 0 0,-4 0 0 0 0,-2 0 0 0 0,-4 0 0 0 0,-1 0 0 0 0,1 0 0 0 0,2 0 0 0 0,2 0 0 0 0,-2 0 0 0 0,-1 0 0 0 0,1 0 0 0 0,2 0 0 0 0,1 0 0 0 0,1 0 0 0 0,-2 0 0 0 0,-2 0 0 0 0,-3 0 0 0 0,-1 0 0 0 0,-2 0 0 0 0,1 0 0 0 0,2 0 0 0 0,3 0 0 0 0,2 0 0 0 0,7 0 0 0 0,3 0 0 0 0,7 0 0 0 0,0 0 0 0 0,-1 0 0 0 0,2 0 0 0 0,-1 0 0 0 0,-3 0 0 0 0,2 0 0 0 0,0 0 0 0 0,2 0 0 0 0,0 0 0 0 0,-3 0 0 0 0,-4 0 0 0 0,-2 0 0 0 0,-3 0 0 0 0,-5 0 0 0 0,3 0 0 0 0,-3 0 0 0 0,0 0 0 0 0,0 0 0 0 0,1 0 0 0 0,0 0 0 0 0,0 0 0 0 0,1 0 0 0 0,1 0 0 0 0,-5 0 0 0 0,0 0 0 0 0,8 0 0 0 0,4 0 0 0 0,1 0 0 0 0,-1 0 0 0 0,-2 0 0 0 0,-2 0 0 0 0,-1 0 0 0 0,4 0 0 0 0,3 0 0 0 0,-2 0 0 0 0,-1 0 0 0 0,-3 0 0 0 0,0 0 0 0 0,-2 0 0 0 0,-1 0 0 0 0,-1 0 0 0 0,0 0 0 0 0,1 0 0 0 0,5 0 0 0 0,2 0 0 0 0,5 0 0 0 0,6 0 0 0 0,0 0 0 0 0,3 0 0 0 0,3 0 0 0 0,-3 0 0 0 0,-4 0 0 0 0,-6 0 0 0 0,1 0 0 0 0,-1 0 0 0 0,-3 0 0 0 0,-3 3 0 0 0,3 2 0 0 0,1-2 0 0 0,4 5 0 0 0,-1-1 0 0 0,4-1 0 0 0,5-1 0 0 0,-2 2 0 0 0,-4-2 0 0 0,-4 0 0 0 0,-9-1 0 0 0,-4-2 0 0 0,-2-1 0 0 0,0-1 0 0 0,-4 0 0 0 0,0 0 0 0 0,-3 0 0 0 0,0-1 0 0 0,-2 1 0 0 0,2 0 0 0 0,-2 0 0 0 0,1 0 0 0 0,-1 0 0 0 0,2 0 0 0 0,-2 0 0 0 0,2 0 0 0 0,-2 0 0 0 0,-2 0 0 0 0,-3 0 0 0 0,-2 0 0 0 0,0 0 0 0 0,0 0 0 0 0,-1 0 0 0 0,0 0 0 0 0,-2 0 0 0 0,0 0 0 0 0,-2 0 0 0 0,0 0 0 0 0,0 0 0 0 0,-1 0 0 0 0,1 0 0 0 0,1 0 0 0 0,4 0 0 0 0,1 0 0 0 0,1 0 0 0 0,2 0 0 0 0,1-2 0 0 0,-2-1 0 0 0,-1-3 0 0 0,-2 1 0 0 0,-2 0 0 0 0,-1 0 0 0 0,0-1 0 0 0,-1 0 0 0 0,0 0 0 0 0,0 1 0 0 0,0-1 0 0 0,1 1 0 0 0,-1 1 0 0 0,-2-1 0 0 0,-1 0 0 0 0,0 2 0 0 0,-1-2 0 0 0,-4 2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14881 10878 16383 0 0,'1'0'0'0'0,"13"0"0"0"0,10 0 0 0 0,20 0 0 0 0,14 0 0 0 0,17 0 0 0 0,7 0 0 0 0,21 0 0 0 0,5 0 0 0 0,11 0 0 0 0,-1 0 0 0 0,-3 0 0 0 0,-9 0 0 0 0,-2 0 0 0 0,-9 0 0 0 0,-7 0 0 0 0,-7 0 0 0 0,-6 0 0 0 0,-4 0 0 0 0,6 0 0 0 0,-5 0 0 0 0,-2 0 0 0 0,-1 0 0 0 0,-1 0 0 0 0,-5 0 0 0 0,-3 0 0 0 0,-4 0 0 0 0,0 0 0 0 0,-3 0 0 0 0,-5 0 0 0 0,-4 0 0 0 0,-3 0 0 0 0,-3 0 0 0 0,-1 0 0 0 0,-1 0 0 0 0,0 0 0 0 0,0 0 0 0 0,0 0 0 0 0,0 0 0 0 0,-4 0 0 0 0,-1 0 0 0 0,1 0 0 0 0,1 0 0 0 0,-4 0 0 0 0,1 0 0 0 0,1-3 0 0 0,-3-1 0 0 0,1 0 0 0 0,1 0 0 0 0,2 2 0 0 0,1-2 0 0 0,2-1 0 0 0,1 0 0 0 0,1-1 0 0 0,0 0 0 0 0,5 1 0 0 0,3 1 0 0 0,-1-2 0 0 0,-2 1 0 0 0,-1 0 0 0 0,4 2 0 0 0,1 1 0 0 0,-2 1 0 0 0,-2 0 0 0 0,-1 1 0 0 0,-2-3 0 0 0,-6-1 0 0 0,-1 1 0 0 0,0 0 0 0 0,12 0 0 0 0,6 2 0 0 0,6 0 0 0 0,0 1 0 0 0,-4-3 0 0 0,-4-1 0 0 0,-4 0 0 0 0,-3 1 0 0 0,-3-2 0 0 0,-1-1 0 0 0,-1 2 0 0 0,0-3 0 0 0,-1 1 0 0 0,1 0 0 0 0,1 3 0 0 0,-1-3 0 0 0,-4 1 0 0 0,0 0 0 0 0,-1 2 0 0 0,-2 1 0 0 0,-4 1 0 0 0,-5 0 0 0 0,-2 1 0 0 0,-3 0 0 0 0,-1 1 0 0 0,-1-1 0 0 0,-1 0 0 0 0,-1 0 0 0 0,0 0 0 0 0,-1 0 0 0 0,-2 0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16364 12150 16383 0 0,'3'0'0'0'0,"13"0"0"0"0,10 0 0 0 0,12 0 0 0 0,12 0 0 0 0,23 0 0 0 0,4 0 0 0 0,2 0 0 0 0,7 0 0 0 0,-1 0 0 0 0,-1 0 0 0 0,-4 0 0 0 0,-4 3 0 0 0,-8 6 0 0 0,-4 0 0 0 0,-7-1 0 0 0,-7 1 0 0 0,1-1 0 0 0,2 2 0 0 0,5 4 0 0 0,4-1 0 0 0,-2 0 0 0 0,1 2 0 0 0,1 3 0 0 0,3 2 0 0 0,-5-3 0 0 0,1 1 0 0 0,-5-4 0 0 0,-5-1 0 0 0,-5-2 0 0 0,-4-4 0 0 0,-4-2 0 0 0,-5-2 0 0 0,-2 1 0 0 0,0 0 0 0 0,-4-1 0 0 0,1 0 0 0 0,-3-2 0 0 0,1 0 0 0 0,2 0 0 0 0,-1-1 0 0 0,1 0 0 0 0,-2 0 0 0 0,-4-1 0 0 0,-2 1 0 0 0,-3 0 0 0 0,-2 0 0 0 0,-1 0 0 0 0,-1 0 0 0 0,0 0 0 0 0,0 0 0 0 0,0 0 0 0 0,0 0 0 0 0,-1 0 0 0 0,-2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14014 14269 16383 0 0,'2'0'0'0'0,"2"0"0"0"0,13 0 0 0 0,5 0 0 0 0,6 0 0 0 0,10 0 0 0 0,10 0 0 0 0,3 0 0 0 0,-1 0 0 0 0,3 0 0 0 0,5 0 0 0 0,3 0 0 0 0,4 0 0 0 0,3 0 0 0 0,1 0 0 0 0,-4 0 0 0 0,-8 0 0 0 0,-1 0 0 0 0,-4 0 0 0 0,-4 0 0 0 0,-5 0 0 0 0,-3 0 0 0 0,-2 0 0 0 0,-2 0 0 0 0,0 0 0 0 0,0 0 0 0 0,0 0 0 0 0,0 0 0 0 0,0 0 0 0 0,0 0 0 0 0,-3 0 0 0 0,4 0 0 0 0,2 0 0 0 0,-3 0 0 0 0,4 0 0 0 0,-3 0 0 0 0,5 0 0 0 0,-3 0 0 0 0,-2 0 0 0 0,-4 0 0 0 0,4 0 0 0 0,-2 0 0 0 0,-4 0 0 0 0,-2 0 0 0 0,-3 0 0 0 0,-4 0 0 0 0,1 0 0 0 0,-2 0 0 0 0,3 0 0 0 0,-2 0 0 0 0,-1 0 0 0 0,2 0 0 0 0,-1 0 0 0 0,-2 0 0 0 0,2 0 0 0 0,-1 0 0 0 0,-1 0 0 0 0,2 0 0 0 0,3 0 0 0 0,1 0 0 0 0,1 0 0 0 0,-2 0 0 0 0,2 0 0 0 0,-2 0 0 0 0,1 0 0 0 0,-1 0 0 0 0,-3 0 0 0 0,3 0 0 0 0,4 0 0 0 0,-1 0 0 0 0,2 0 0 0 0,1 0 0 0 0,1 0 0 0 0,3 0 0 0 0,0 0 0 0 0,2 0 0 0 0,0 0 0 0 0,-4 0 0 0 0,-2 0 0 0 0,1 0 0 0 0,7 0 0 0 0,2 0 0 0 0,1 0 0 0 0,0 0 0 0 0,-2 0 0 0 0,-1 0 0 0 0,0 0 0 0 0,-2 0 0 0 0,0 0 0 0 0,-1 0 0 0 0,1 0 0 0 0,-1 0 0 0 0,-3 0 0 0 0,-2 0 0 0 0,1 0 0 0 0,0 0 0 0 0,-2 0 0 0 0,0 0 0 0 0,-4 0 0 0 0,1 0 0 0 0,-2 0 0 0 0,9 0 0 0 0,2 0 0 0 0,0 0 0 0 0,1 0 0 0 0,-4 0 0 0 0,-1 0 0 0 0,0 0 0 0 0,1 0 0 0 0,1 0 0 0 0,0 0 0 0 0,2 0 0 0 0,1 0 0 0 0,-1 0 0 0 0,1 0 0 0 0,0 0 0 0 0,0 0 0 0 0,0 0 0 0 0,-1 0 0 0 0,1 0 0 0 0,0 0 0 0 0,-1 0 0 0 0,1 0 0 0 0,0 0 0 0 0,-1 0 0 0 0,1 0 0 0 0,0 0 0 0 0,-1 0 0 0 0,1 0 0 0 0,-4 0 0 0 0,-6 0 0 0 0,0 0 0 0 0,2 0 0 0 0,0 0 0 0 0,1-3 0 0 0,1-1 0 0 0,-2 0 0 0 0,0 1 0 0 0,2-3 0 0 0,-3 1 0 0 0,-3 0 0 0 0,0 1 0 0 0,-2 2 0 0 0,1 1 0 0 0,4 0 0 0 0,2-2 0 0 0,-1-1 0 0 0,0 0 0 0 0,8 1 0 0 0,3 1 0 0 0,2 1 0 0 0,-1 0 0 0 0,-5 1 0 0 0,-2 0 0 0 0,-4 0 0 0 0,-2 0 0 0 0,-3 1 0 0 0,1-1 0 0 0,1 0 0 0 0,0 0 0 0 0,0 0 0 0 0,-1 0 0 0 0,0 0 0 0 0,5 0 0 0 0,-1 0 0 0 0,1 0 0 0 0,2 0 0 0 0,3 0 0 0 0,-2 0 0 0 0,-1 0 0 0 0,-3 0 0 0 0,-1 0 0 0 0,-3 0 0 0 0,-3 0 0 0 0,-4 0 0 0 0,-3 0 0 0 0,-1 0 0 0 0,-2 0 0 0 0,0 0 0 0 0,-1 0 0 0 0,-1 0 0 0 0,0 0 0 0 0,1 0 0 0 0,-1 0 0 0 0,1 0 0 0 0,0 0 0 0 0,0 0 0 0 0,0 0 0 0 0,-1 0 0 0 0,1 0 0 0 0,-3 0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14185 8007 16383 0 0,'3'0'0'0'0,"7"0"0"0"0,8 0 0 0 0,14 0 0 0 0,12 0 0 0 0,18 0 0 0 0,10 0 0 0 0,6 0 0 0 0,0 0 0 0 0,7 0 0 0 0,0 0 0 0 0,-2 0 0 0 0,-4 0 0 0 0,-2 0 0 0 0,-10 0 0 0 0,-3 0 0 0 0,-6 0 0 0 0,-8 0 0 0 0,0 0 0 0 0,-2 0 0 0 0,3 0 0 0 0,-2 0 0 0 0,3 4 0 0 0,-1 2 0 0 0,3-1 0 0 0,4-1 0 0 0,-2-2 0 0 0,1 0 0 0 0,-2-1 0 0 0,1 0 0 0 0,3-1 0 0 0,-2-1 0 0 0,0 1 0 0 0,3 0 0 0 0,3 0 0 0 0,10 0 0 0 0,5 0 0 0 0,0 0 0 0 0,-1 0 0 0 0,-1 0 0 0 0,-3 0 0 0 0,6 0 0 0 0,2 0 0 0 0,5 0 0 0 0,1 0 0 0 0,-3 0 0 0 0,3 0 0 0 0,-1 0 0 0 0,-9 0 0 0 0,-6 0 0 0 0,-2 0 0 0 0,-8 0 0 0 0,-2 0 0 0 0,1 0 0 0 0,2 0 0 0 0,2 0 0 0 0,3 0 0 0 0,-5 0 0 0 0,0 0 0 0 0,-5 0 0 0 0,-6 0 0 0 0,1 0 0 0 0,3 0 0 0 0,-1 0 0 0 0,-3 0 0 0 0,-9 0 0 0 0,-9 0 0 0 0,-7 0 0 0 0,-7 0 0 0 0,-3 0 0 0 0,-3 0 0 0 0,-1 0 0 0 0,0 0 0 0 0,0 0 0 0 0,0 0 0 0 0,1 0 0 0 0,-1 0 0 0 0,2 0 0 0 0,-1 0 0 0 0,0 0 0 0 0,-2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10/16/2024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a:p>
        </p:txBody>
      </p:sp>
    </p:spTree>
    <p:extLst>
      <p:ext uri="{BB962C8B-B14F-4D97-AF65-F5344CB8AC3E}">
        <p14:creationId xmlns:p14="http://schemas.microsoft.com/office/powerpoint/2010/main" val="305158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9</a:t>
            </a:fld>
            <a:endParaRPr lang="en-US" noProof="0"/>
          </a:p>
        </p:txBody>
      </p:sp>
    </p:spTree>
    <p:extLst>
      <p:ext uri="{BB962C8B-B14F-4D97-AF65-F5344CB8AC3E}">
        <p14:creationId xmlns:p14="http://schemas.microsoft.com/office/powerpoint/2010/main" val="3924072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10</a:t>
            </a:fld>
            <a:endParaRPr lang="en-US" noProof="0"/>
          </a:p>
        </p:txBody>
      </p:sp>
    </p:spTree>
    <p:extLst>
      <p:ext uri="{BB962C8B-B14F-4D97-AF65-F5344CB8AC3E}">
        <p14:creationId xmlns:p14="http://schemas.microsoft.com/office/powerpoint/2010/main" val="3036712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11</a:t>
            </a:fld>
            <a:endParaRPr lang="en-US" noProof="0"/>
          </a:p>
        </p:txBody>
      </p:sp>
    </p:spTree>
    <p:extLst>
      <p:ext uri="{BB962C8B-B14F-4D97-AF65-F5344CB8AC3E}">
        <p14:creationId xmlns:p14="http://schemas.microsoft.com/office/powerpoint/2010/main" val="4250519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12</a:t>
            </a:fld>
            <a:endParaRPr lang="en-US" noProof="0"/>
          </a:p>
        </p:txBody>
      </p:sp>
    </p:spTree>
    <p:extLst>
      <p:ext uri="{BB962C8B-B14F-4D97-AF65-F5344CB8AC3E}">
        <p14:creationId xmlns:p14="http://schemas.microsoft.com/office/powerpoint/2010/main" val="4105809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13</a:t>
            </a:fld>
            <a:endParaRPr lang="en-US" noProof="0"/>
          </a:p>
        </p:txBody>
      </p:sp>
    </p:spTree>
    <p:extLst>
      <p:ext uri="{BB962C8B-B14F-4D97-AF65-F5344CB8AC3E}">
        <p14:creationId xmlns:p14="http://schemas.microsoft.com/office/powerpoint/2010/main" val="3001458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14</a:t>
            </a:fld>
            <a:endParaRPr lang="en-US"/>
          </a:p>
        </p:txBody>
      </p:sp>
    </p:spTree>
    <p:extLst>
      <p:ext uri="{BB962C8B-B14F-4D97-AF65-F5344CB8AC3E}">
        <p14:creationId xmlns:p14="http://schemas.microsoft.com/office/powerpoint/2010/main" val="206762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a:p>
        </p:txBody>
      </p:sp>
    </p:spTree>
    <p:extLst>
      <p:ext uri="{BB962C8B-B14F-4D97-AF65-F5344CB8AC3E}">
        <p14:creationId xmlns:p14="http://schemas.microsoft.com/office/powerpoint/2010/main" val="3421013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a:p>
        </p:txBody>
      </p:sp>
    </p:spTree>
    <p:extLst>
      <p:ext uri="{BB962C8B-B14F-4D97-AF65-F5344CB8AC3E}">
        <p14:creationId xmlns:p14="http://schemas.microsoft.com/office/powerpoint/2010/main" val="1470653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a:p>
        </p:txBody>
      </p:sp>
    </p:spTree>
    <p:extLst>
      <p:ext uri="{BB962C8B-B14F-4D97-AF65-F5344CB8AC3E}">
        <p14:creationId xmlns:p14="http://schemas.microsoft.com/office/powerpoint/2010/main" val="4226807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a:p>
        </p:txBody>
      </p:sp>
    </p:spTree>
    <p:extLst>
      <p:ext uri="{BB962C8B-B14F-4D97-AF65-F5344CB8AC3E}">
        <p14:creationId xmlns:p14="http://schemas.microsoft.com/office/powerpoint/2010/main" val="3449038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6</a:t>
            </a:fld>
            <a:endParaRPr lang="en-US" noProof="0"/>
          </a:p>
        </p:txBody>
      </p:sp>
    </p:spTree>
    <p:extLst>
      <p:ext uri="{BB962C8B-B14F-4D97-AF65-F5344CB8AC3E}">
        <p14:creationId xmlns:p14="http://schemas.microsoft.com/office/powerpoint/2010/main" val="364632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7</a:t>
            </a:fld>
            <a:endParaRPr lang="en-US" noProof="0"/>
          </a:p>
        </p:txBody>
      </p:sp>
    </p:spTree>
    <p:extLst>
      <p:ext uri="{BB962C8B-B14F-4D97-AF65-F5344CB8AC3E}">
        <p14:creationId xmlns:p14="http://schemas.microsoft.com/office/powerpoint/2010/main" val="598362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8</a:t>
            </a:fld>
            <a:endParaRPr lang="en-US" noProof="0"/>
          </a:p>
        </p:txBody>
      </p:sp>
    </p:spTree>
    <p:extLst>
      <p:ext uri="{BB962C8B-B14F-4D97-AF65-F5344CB8AC3E}">
        <p14:creationId xmlns:p14="http://schemas.microsoft.com/office/powerpoint/2010/main" val="247719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8</a:t>
            </a:fld>
            <a:endParaRPr lang="en-US" noProof="0"/>
          </a:p>
        </p:txBody>
      </p:sp>
    </p:spTree>
    <p:extLst>
      <p:ext uri="{BB962C8B-B14F-4D97-AF65-F5344CB8AC3E}">
        <p14:creationId xmlns:p14="http://schemas.microsoft.com/office/powerpoint/2010/main" val="3912615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10/16/2024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61639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65347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069123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0">
              <a:schemeClr val="tx2">
                <a:lumMod val="75000"/>
              </a:schemeClr>
            </a:gs>
            <a:gs pos="76000">
              <a:schemeClr val="accent1"/>
            </a:gs>
          </a:gsLst>
          <a:path path="circle">
            <a:fillToRect l="100000" b="100000"/>
          </a:path>
        </a:gra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EA43BE58-813F-4D03-87F1-5A7708ED6326}"/>
              </a:ext>
            </a:extLst>
          </p:cNvPr>
          <p:cNvSpPr/>
          <p:nvPr userDrawn="1"/>
        </p:nvSpPr>
        <p:spPr>
          <a:xfrm rot="10800000">
            <a:off x="242195" y="54131"/>
            <a:ext cx="6839968" cy="674973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71000"/>
                </a:schemeClr>
              </a:gs>
            </a:gsLst>
            <a:path path="circle">
              <a:fillToRect l="100000" b="100000"/>
            </a:path>
          </a:gradFill>
          <a:ln w="9525" cap="flat">
            <a:noFill/>
            <a:prstDash val="solid"/>
            <a:miter/>
          </a:ln>
        </p:spPr>
        <p:txBody>
          <a:bodyPr rtlCol="0" anchor="ctr"/>
          <a:lstStyle/>
          <a:p>
            <a:endParaRPr lang="en-US" noProof="0"/>
          </a:p>
        </p:txBody>
      </p:sp>
      <p:sp>
        <p:nvSpPr>
          <p:cNvPr id="9" name="Picture Placeholder 8">
            <a:extLst>
              <a:ext uri="{FF2B5EF4-FFF2-40B4-BE49-F238E27FC236}">
                <a16:creationId xmlns:a16="http://schemas.microsoft.com/office/drawing/2014/main" id="{820DE84E-DA13-4173-AAC9-86C27FFB14DE}"/>
              </a:ext>
            </a:extLst>
          </p:cNvPr>
          <p:cNvSpPr>
            <a:spLocks noGrp="1"/>
          </p:cNvSpPr>
          <p:nvPr>
            <p:ph type="pic" sz="quarter" idx="10" hasCustomPrompt="1"/>
          </p:nvPr>
        </p:nvSpPr>
        <p:spPr>
          <a:xfrm>
            <a:off x="1394222" y="1145254"/>
            <a:ext cx="4567666" cy="4688435"/>
          </a:xfrm>
          <a:prstGeom prst="rect">
            <a:avLst/>
          </a:prstGeom>
          <a:solidFill>
            <a:schemeClr val="tx2">
              <a:lumMod val="75000"/>
            </a:schemeClr>
          </a:solidFill>
          <a:effectLst>
            <a:softEdge rad="317500"/>
          </a:effectLst>
        </p:spPr>
        <p:txBody>
          <a:bodyPr wrap="square" anchor="ctr">
            <a:noAutofit/>
          </a:bodyPr>
          <a:lstStyle>
            <a:lvl1pPr marL="0" indent="0" algn="ctr">
              <a:buNone/>
              <a:defRPr i="1">
                <a:solidFill>
                  <a:schemeClr val="bg1"/>
                </a:solidFill>
              </a:defRPr>
            </a:lvl1pPr>
          </a:lstStyle>
          <a:p>
            <a:r>
              <a:rPr lang="en-US" noProof="0"/>
              <a:t>Insert or Drag &amp; Drop Your Photo</a:t>
            </a:r>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4289746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bg1">
            <a:lumMod val="95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3A60C1CB-5B63-419C-A1CD-DB2E58B0E4A6}"/>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US" noProof="0">
              <a:solidFill>
                <a:schemeClr val="tx1"/>
              </a:solidFill>
            </a:endParaRPr>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9562CB52-4C6A-4211-B67A-762BFD7F8FF3}"/>
              </a:ext>
            </a:extLst>
          </p:cNvPr>
          <p:cNvSpPr>
            <a:spLocks noGrp="1"/>
          </p:cNvSpPr>
          <p:nvPr>
            <p:ph type="ftr" sz="quarter" idx="14"/>
          </p:nvPr>
        </p:nvSpPr>
        <p:spPr/>
        <p:txBody>
          <a:bodyPr/>
          <a:lstStyle/>
          <a:p>
            <a:endParaRPr lang="en-US" noProof="0"/>
          </a:p>
        </p:txBody>
      </p:sp>
      <p:sp>
        <p:nvSpPr>
          <p:cNvPr id="6" name="Slide Number Placeholder 5">
            <a:extLst>
              <a:ext uri="{FF2B5EF4-FFF2-40B4-BE49-F238E27FC236}">
                <a16:creationId xmlns:a16="http://schemas.microsoft.com/office/drawing/2014/main" id="{BFCE190A-EF0B-44D3-9960-A1C0A9EE7F9B}"/>
              </a:ext>
            </a:extLst>
          </p:cNvPr>
          <p:cNvSpPr>
            <a:spLocks noGrp="1"/>
          </p:cNvSpPr>
          <p:nvPr>
            <p:ph type="sldNum" sz="quarter" idx="15"/>
          </p:nvPr>
        </p:nvSpPr>
        <p:spPr>
          <a:xfrm>
            <a:off x="11728948" y="6385422"/>
            <a:ext cx="288000" cy="288000"/>
          </a:xfrm>
          <a:prstGeom prst="ellipse">
            <a:avLst/>
          </a:prstGeom>
          <a:solidFill>
            <a:schemeClr val="tx1"/>
          </a:solidFill>
        </p:spPr>
        <p:txBody>
          <a:bodyPr/>
          <a:lstStyle>
            <a:lvl1pPr algn="ctr">
              <a:defRPr/>
            </a:lvl1pPr>
          </a:lstStyle>
          <a:p>
            <a:fld id="{B67B645E-C5E5-4727-B977-D372A0AA71D9}" type="slidenum">
              <a:rPr lang="en-US" noProof="0" smtClean="0"/>
              <a:pPr/>
              <a:t>‹#›</a:t>
            </a:fld>
            <a:endParaRPr lang="en-US" noProof="0"/>
          </a:p>
        </p:txBody>
      </p:sp>
      <p:sp>
        <p:nvSpPr>
          <p:cNvPr id="23" name="Picture Placeholder 22">
            <a:extLst>
              <a:ext uri="{FF2B5EF4-FFF2-40B4-BE49-F238E27FC236}">
                <a16:creationId xmlns:a16="http://schemas.microsoft.com/office/drawing/2014/main" id="{C087D11E-35D8-4494-9E6F-1861236AEEE2}"/>
              </a:ext>
            </a:extLst>
          </p:cNvPr>
          <p:cNvSpPr>
            <a:spLocks noGrp="1"/>
          </p:cNvSpPr>
          <p:nvPr>
            <p:ph type="pic" sz="quarter" idx="10" hasCustomPrompt="1"/>
          </p:nvPr>
        </p:nvSpPr>
        <p:spPr>
          <a:xfrm>
            <a:off x="4564609" y="196033"/>
            <a:ext cx="3475177" cy="3555252"/>
          </a:xfrm>
          <a:prstGeom prst="rect">
            <a:avLst/>
          </a:prstGeom>
          <a:solidFill>
            <a:schemeClr val="bg1">
              <a:lumMod val="85000"/>
            </a:schemeClr>
          </a:solidFill>
          <a:effectLst>
            <a:softEdge rad="317500"/>
          </a:effectLst>
        </p:spPr>
        <p:txBody>
          <a:bodyPr wrap="square" lIns="0" tIns="1512000" rIns="0" bIns="0" anchor="t">
            <a:noAutofit/>
          </a:bodyPr>
          <a:lstStyle>
            <a:lvl1pPr marL="0" indent="0" algn="ctr">
              <a:buNone/>
              <a:defRPr sz="1100" i="1">
                <a:solidFill>
                  <a:schemeClr val="tx1"/>
                </a:solidFill>
                <a:latin typeface="+mn-lt"/>
                <a:cs typeface="Times New Roman" panose="02020603050405020304" pitchFamily="18" charset="0"/>
              </a:defRPr>
            </a:lvl1pPr>
          </a:lstStyle>
          <a:p>
            <a:r>
              <a:rPr lang="en-US" noProof="0"/>
              <a:t>Insert or Drag &amp; Drop </a:t>
            </a:r>
            <a:br>
              <a:rPr lang="en-US" noProof="0"/>
            </a:br>
            <a:r>
              <a:rPr lang="en-US" noProof="0"/>
              <a:t>Your Photo</a:t>
            </a:r>
          </a:p>
        </p:txBody>
      </p:sp>
      <p:sp>
        <p:nvSpPr>
          <p:cNvPr id="20" name="Title 1">
            <a:extLst>
              <a:ext uri="{FF2B5EF4-FFF2-40B4-BE49-F238E27FC236}">
                <a16:creationId xmlns:a16="http://schemas.microsoft.com/office/drawing/2014/main" id="{0483305E-326A-457F-81F0-A9A74DBFDD3B}"/>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21" name="Subtitle 2">
            <a:extLst>
              <a:ext uri="{FF2B5EF4-FFF2-40B4-BE49-F238E27FC236}">
                <a16:creationId xmlns:a16="http://schemas.microsoft.com/office/drawing/2014/main" id="{B243D003-5AB8-421B-BD18-42CA03E14B9D}"/>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4041965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000">
                <a:schemeClr val="tx2">
                  <a:lumMod val="20000"/>
                  <a:lumOff val="80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2781300"/>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a:t>Click to edit Master title style</a:t>
            </a:r>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hasCustomPrompt="1"/>
          </p:nvPr>
        </p:nvSpPr>
        <p:spPr>
          <a:xfrm>
            <a:off x="504000" y="5076000"/>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xfrm>
            <a:off x="11728948" y="6385422"/>
            <a:ext cx="288000" cy="288000"/>
          </a:xfrm>
          <a:prstGeom prst="ellipse">
            <a:avLst/>
          </a:prstGeom>
          <a:solidFill>
            <a:schemeClr val="tx1"/>
          </a:solidFill>
        </p:spPr>
        <p:txBody>
          <a:bodyPr/>
          <a:lstStyle/>
          <a:p>
            <a:pPr algn="ctr"/>
            <a:fld id="{B67B645E-C5E5-4727-B977-D372A0AA71D9}" type="slidenum">
              <a:rPr lang="en-US" noProof="0" smtClean="0"/>
              <a:pPr algn="ctr"/>
              <a:t>‹#›</a:t>
            </a:fld>
            <a:endParaRPr lang="en-US" noProof="0"/>
          </a:p>
        </p:txBody>
      </p:sp>
      <p:sp>
        <p:nvSpPr>
          <p:cNvPr id="12" name="Freeform: Shape 11">
            <a:extLst>
              <a:ext uri="{FF2B5EF4-FFF2-40B4-BE49-F238E27FC236}">
                <a16:creationId xmlns:a16="http://schemas.microsoft.com/office/drawing/2014/main" id="{B2EE5DB8-C107-4983-B829-DFDF9BF2C0C5}"/>
              </a:ext>
            </a:extLst>
          </p:cNvPr>
          <p:cNvSpPr/>
          <p:nvPr userDrawn="1"/>
        </p:nvSpPr>
        <p:spPr>
          <a:xfrm rot="10800000">
            <a:off x="6350256" y="585722"/>
            <a:ext cx="5652866" cy="5578295"/>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96000"/>
                </a:schemeClr>
              </a:gs>
            </a:gsLst>
            <a:path path="circle">
              <a:fillToRect l="100000" b="100000"/>
            </a:path>
          </a:gradFill>
          <a:ln w="9525" cap="flat">
            <a:noFill/>
            <a:prstDash val="solid"/>
            <a:miter/>
          </a:ln>
        </p:spPr>
        <p:txBody>
          <a:bodyPr rtlCol="0" anchor="ctr"/>
          <a:lstStyle/>
          <a:p>
            <a:endParaRPr lang="en-US" noProof="0"/>
          </a:p>
        </p:txBody>
      </p:sp>
      <p:sp>
        <p:nvSpPr>
          <p:cNvPr id="13" name="Picture Placeholder 12">
            <a:extLst>
              <a:ext uri="{FF2B5EF4-FFF2-40B4-BE49-F238E27FC236}">
                <a16:creationId xmlns:a16="http://schemas.microsoft.com/office/drawing/2014/main" id="{BBB70C35-77E6-4C43-BCAD-4C1B74783473}"/>
              </a:ext>
            </a:extLst>
          </p:cNvPr>
          <p:cNvSpPr>
            <a:spLocks noGrp="1"/>
          </p:cNvSpPr>
          <p:nvPr>
            <p:ph type="pic" sz="quarter" idx="12" hasCustomPrompt="1"/>
          </p:nvPr>
        </p:nvSpPr>
        <p:spPr>
          <a:xfrm>
            <a:off x="7031223" y="1172675"/>
            <a:ext cx="4290933" cy="4404388"/>
          </a:xfrm>
          <a:prstGeom prst="rect">
            <a:avLst/>
          </a:prstGeom>
          <a:solidFill>
            <a:schemeClr val="tx2">
              <a:lumMod val="75000"/>
            </a:schemeClr>
          </a:solidFill>
          <a:effectLst>
            <a:softEdge rad="317500"/>
          </a:effectLst>
        </p:spPr>
        <p:txBody>
          <a:bodyPr wrap="square" anchor="ctr">
            <a:noAutofit/>
          </a:bodyPr>
          <a:lstStyle>
            <a:lvl1pPr marL="0" indent="0" algn="ctr">
              <a:buNone/>
              <a:defRPr i="1">
                <a:solidFill>
                  <a:schemeClr val="bg1"/>
                </a:solidFill>
              </a:defRPr>
            </a:lvl1pPr>
          </a:lstStyle>
          <a:p>
            <a:r>
              <a:rPr lang="en-US" noProof="0"/>
              <a:t>Insert or Drag &amp; Drop Your Photo</a:t>
            </a:r>
          </a:p>
        </p:txBody>
      </p:sp>
    </p:spTree>
    <p:extLst>
      <p:ext uri="{BB962C8B-B14F-4D97-AF65-F5344CB8AC3E}">
        <p14:creationId xmlns:p14="http://schemas.microsoft.com/office/powerpoint/2010/main" val="1118438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7E7734C-4A13-4559-83EF-C012059B11AF}"/>
              </a:ext>
            </a:extLst>
          </p:cNvPr>
          <p:cNvGrpSpPr/>
          <p:nvPr userDrawn="1"/>
        </p:nvGrpSpPr>
        <p:grpSpPr>
          <a:xfrm>
            <a:off x="-735060" y="-1"/>
            <a:ext cx="8994070" cy="7509123"/>
            <a:chOff x="-731331" y="-1"/>
            <a:chExt cx="8994070" cy="7509123"/>
          </a:xfrm>
        </p:grpSpPr>
        <p:sp>
          <p:nvSpPr>
            <p:cNvPr id="22" name="Freeform: Shape 21">
              <a:extLst>
                <a:ext uri="{FF2B5EF4-FFF2-40B4-BE49-F238E27FC236}">
                  <a16:creationId xmlns:a16="http://schemas.microsoft.com/office/drawing/2014/main" id="{8471301E-8E93-4B4F-BCAE-9714571192DA}"/>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a:p>
          </p:txBody>
        </p:sp>
        <p:sp>
          <p:nvSpPr>
            <p:cNvPr id="23" name="Freeform: Shape 22">
              <a:extLst>
                <a:ext uri="{FF2B5EF4-FFF2-40B4-BE49-F238E27FC236}">
                  <a16:creationId xmlns:a16="http://schemas.microsoft.com/office/drawing/2014/main" id="{E71722AE-823A-40E5-8EC3-62F4D18B127F}"/>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a:p>
          </p:txBody>
        </p:sp>
      </p:gr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1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1 Title</a:t>
            </a:r>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431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4764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2 Title</a:t>
            </a:r>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4764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8520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3 Title</a:t>
            </a:r>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8520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a16="http://schemas.microsoft.com/office/drawing/2014/main" id="{F23BA81C-7A11-4162-B12D-09C177941F54}"/>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A1EBB99-4F8E-4B62-91DA-789AF746F861}"/>
              </a:ext>
            </a:extLst>
          </p:cNvPr>
          <p:cNvSpPr>
            <a:spLocks noGrp="1"/>
          </p:cNvSpPr>
          <p:nvPr>
            <p:ph type="ftr" sz="quarter" idx="19"/>
          </p:nvPr>
        </p:nvSpPr>
        <p:spPr/>
        <p:txBody>
          <a:bodyPr/>
          <a:lstStyle/>
          <a:p>
            <a:endParaRPr lang="en-US" noProof="0"/>
          </a:p>
        </p:txBody>
      </p:sp>
      <p:sp>
        <p:nvSpPr>
          <p:cNvPr id="16" name="Slide Number Placeholder 15">
            <a:extLst>
              <a:ext uri="{FF2B5EF4-FFF2-40B4-BE49-F238E27FC236}">
                <a16:creationId xmlns:a16="http://schemas.microsoft.com/office/drawing/2014/main" id="{0E673CEF-A1C2-4E14-B0D1-54B174662EE0}"/>
              </a:ext>
            </a:extLst>
          </p:cNvPr>
          <p:cNvSpPr>
            <a:spLocks noGrp="1"/>
          </p:cNvSpPr>
          <p:nvPr>
            <p:ph type="sldNum" sz="quarter" idx="20"/>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pPr/>
              <a:t>‹#›</a:t>
            </a:fld>
            <a:endParaRPr lang="en-US" noProof="0"/>
          </a:p>
        </p:txBody>
      </p:sp>
      <p:sp>
        <p:nvSpPr>
          <p:cNvPr id="17" name="Text Placeholder 4">
            <a:extLst>
              <a:ext uri="{FF2B5EF4-FFF2-40B4-BE49-F238E27FC236}">
                <a16:creationId xmlns:a16="http://schemas.microsoft.com/office/drawing/2014/main" id="{CA03A092-B488-4D14-9F71-D5C2B7C90796}"/>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4" name="Freeform: Shape 23">
            <a:extLst>
              <a:ext uri="{FF2B5EF4-FFF2-40B4-BE49-F238E27FC236}">
                <a16:creationId xmlns:a16="http://schemas.microsoft.com/office/drawing/2014/main" id="{94D67D91-8385-450E-8591-87F3B0D49A28}"/>
              </a:ext>
            </a:extLst>
          </p:cNvPr>
          <p:cNvSpPr>
            <a:spLocks noChangeAspect="1"/>
          </p:cNvSpPr>
          <p:nvPr userDrawn="1"/>
        </p:nvSpPr>
        <p:spPr>
          <a:xfrm>
            <a:off x="3718631"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rtlCol="0" anchor="ctr"/>
          <a:lstStyle/>
          <a:p>
            <a:endParaRPr lang="en-US" noProof="0"/>
          </a:p>
        </p:txBody>
      </p:sp>
      <p:sp>
        <p:nvSpPr>
          <p:cNvPr id="26" name="Arrow: Right 25">
            <a:extLst>
              <a:ext uri="{FF2B5EF4-FFF2-40B4-BE49-F238E27FC236}">
                <a16:creationId xmlns:a16="http://schemas.microsoft.com/office/drawing/2014/main" id="{84F40ADC-3BDE-4F70-B1D8-90B903ACBEB0}"/>
              </a:ext>
            </a:extLst>
          </p:cNvPr>
          <p:cNvSpPr/>
          <p:nvPr userDrawn="1"/>
        </p:nvSpPr>
        <p:spPr>
          <a:xfrm>
            <a:off x="3886924"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8" name="Freeform: Shape 27">
            <a:extLst>
              <a:ext uri="{FF2B5EF4-FFF2-40B4-BE49-F238E27FC236}">
                <a16:creationId xmlns:a16="http://schemas.microsoft.com/office/drawing/2014/main" id="{0353AEB2-51D0-417C-934D-F65FF08D855B}"/>
              </a:ext>
            </a:extLst>
          </p:cNvPr>
          <p:cNvSpPr>
            <a:spLocks noChangeAspect="1"/>
          </p:cNvSpPr>
          <p:nvPr userDrawn="1"/>
        </p:nvSpPr>
        <p:spPr>
          <a:xfrm>
            <a:off x="7763130"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rtlCol="0" anchor="ctr"/>
          <a:lstStyle/>
          <a:p>
            <a:endParaRPr lang="en-US" noProof="0"/>
          </a:p>
        </p:txBody>
      </p:sp>
      <p:sp>
        <p:nvSpPr>
          <p:cNvPr id="29" name="Arrow: Right 28">
            <a:extLst>
              <a:ext uri="{FF2B5EF4-FFF2-40B4-BE49-F238E27FC236}">
                <a16:creationId xmlns:a16="http://schemas.microsoft.com/office/drawing/2014/main" id="{B8DEE142-1DEB-405F-827B-00F256F20B5F}"/>
              </a:ext>
            </a:extLst>
          </p:cNvPr>
          <p:cNvSpPr/>
          <p:nvPr userDrawn="1"/>
        </p:nvSpPr>
        <p:spPr>
          <a:xfrm>
            <a:off x="7931423"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2755495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Section Header With Image">
    <p:bg bwMode="grayWhite">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51675" y="-519718"/>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lumMod val="95000"/>
                </a:schemeClr>
              </a:gs>
              <a:gs pos="100000">
                <a:schemeClr val="accent1">
                  <a:alpha val="29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6162572" y="283536"/>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tx2">
                  <a:lumMod val="75000"/>
                </a:schemeClr>
              </a:gs>
              <a:gs pos="100000">
                <a:schemeClr val="tx2">
                  <a:lumMod val="75000"/>
                </a:schemeClr>
              </a:gs>
            </a:gsLst>
            <a:path path="circle">
              <a:fillToRect l="100000" b="100000"/>
            </a:path>
          </a:gradFill>
          <a:ln w="9525" cap="flat">
            <a:noFill/>
            <a:prstDash val="solid"/>
            <a:miter/>
          </a:ln>
        </p:spPr>
        <p:txBody>
          <a:bodyPr rtlCol="0" anchor="ctr"/>
          <a:lstStyle/>
          <a:p>
            <a:endParaRPr lang="en-US" noProof="0"/>
          </a:p>
        </p:txBody>
      </p:sp>
      <p:sp>
        <p:nvSpPr>
          <p:cNvPr id="2" name="Title 1">
            <a:extLst>
              <a:ext uri="{FF2B5EF4-FFF2-40B4-BE49-F238E27FC236}">
                <a16:creationId xmlns:a16="http://schemas.microsoft.com/office/drawing/2014/main" id="{89D337DD-CA43-4635-AB4C-61F75C745EA6}"/>
              </a:ext>
            </a:extLst>
          </p:cNvPr>
          <p:cNvSpPr>
            <a:spLocks noGrp="1"/>
          </p:cNvSpPr>
          <p:nvPr>
            <p:ph type="title" hasCustomPrompt="1"/>
          </p:nvPr>
        </p:nvSpPr>
        <p:spPr>
          <a:xfrm>
            <a:off x="6842710" y="1641059"/>
            <a:ext cx="4793714" cy="2078699"/>
          </a:xfrm>
        </p:spPr>
        <p:txBody>
          <a:bodyPr anchor="b"/>
          <a:lstStyle>
            <a:lvl1pPr algn="r" defTabSz="914400" rtl="0" eaLnBrk="1" latinLnBrk="0" hangingPunct="1">
              <a:lnSpc>
                <a:spcPts val="5000"/>
              </a:lnSpc>
              <a:spcBef>
                <a:spcPct val="0"/>
              </a:spcBef>
              <a:buNone/>
              <a:defRPr lang="en-ZA" sz="6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xfrm>
            <a:off x="11728948" y="6385422"/>
            <a:ext cx="288000" cy="288000"/>
          </a:xfrm>
          <a:prstGeom prst="ellipse">
            <a:avLst/>
          </a:prstGeom>
          <a:solidFill>
            <a:schemeClr val="tx1"/>
          </a:solidFill>
        </p:spPr>
        <p:txBody>
          <a:bodyPr/>
          <a:lstStyle>
            <a:lvl1pPr>
              <a:defRPr>
                <a:solidFill>
                  <a:schemeClr val="bg1"/>
                </a:solidFill>
              </a:defRPr>
            </a:lvl1pPr>
          </a:lstStyle>
          <a:p>
            <a:fld id="{B67B645E-C5E5-4727-B977-D372A0AA71D9}" type="slidenum">
              <a:rPr lang="en-US" noProof="0" smtClean="0"/>
              <a:pPr/>
              <a:t>‹#›</a:t>
            </a:fld>
            <a:endParaRPr lang="en-US" noProof="0"/>
          </a:p>
        </p:txBody>
      </p:sp>
      <p:sp>
        <p:nvSpPr>
          <p:cNvPr id="9" name="Subtitle 2">
            <a:extLst>
              <a:ext uri="{FF2B5EF4-FFF2-40B4-BE49-F238E27FC236}">
                <a16:creationId xmlns:a16="http://schemas.microsoft.com/office/drawing/2014/main" id="{0A83F5C0-892A-424B-82BC-A426C0E6C4BE}"/>
              </a:ext>
            </a:extLst>
          </p:cNvPr>
          <p:cNvSpPr>
            <a:spLocks noGrp="1"/>
          </p:cNvSpPr>
          <p:nvPr>
            <p:ph type="subTitle" idx="1" hasCustomPrompt="1"/>
          </p:nvPr>
        </p:nvSpPr>
        <p:spPr>
          <a:xfrm>
            <a:off x="6650685" y="3820804"/>
            <a:ext cx="4303959"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2" name="Text Placeholder 4">
            <a:extLst>
              <a:ext uri="{FF2B5EF4-FFF2-40B4-BE49-F238E27FC236}">
                <a16:creationId xmlns:a16="http://schemas.microsoft.com/office/drawing/2014/main" id="{BE90F037-AF48-45F6-8491-6A1D99D70C5A}"/>
              </a:ext>
            </a:extLst>
          </p:cNvPr>
          <p:cNvSpPr>
            <a:spLocks noGrp="1"/>
          </p:cNvSpPr>
          <p:nvPr>
            <p:ph type="body" sz="quarter" idx="15" hasCustomPrompt="1"/>
          </p:nvPr>
        </p:nvSpPr>
        <p:spPr>
          <a:xfrm>
            <a:off x="6650685" y="4226974"/>
            <a:ext cx="4303959"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3" name="Text Placeholder 10">
            <a:extLst>
              <a:ext uri="{FF2B5EF4-FFF2-40B4-BE49-F238E27FC236}">
                <a16:creationId xmlns:a16="http://schemas.microsoft.com/office/drawing/2014/main" id="{F2CF882B-44BA-4D5B-A73E-5E9479CB3B27}"/>
              </a:ext>
            </a:extLst>
          </p:cNvPr>
          <p:cNvSpPr>
            <a:spLocks noGrp="1"/>
          </p:cNvSpPr>
          <p:nvPr>
            <p:ph type="body" sz="quarter" idx="16" hasCustomPrompt="1"/>
          </p:nvPr>
        </p:nvSpPr>
        <p:spPr>
          <a:xfrm>
            <a:off x="6650685" y="4613337"/>
            <a:ext cx="4303959" cy="252000"/>
          </a:xfrm>
        </p:spPr>
        <p:txBody>
          <a:bodyPr/>
          <a:lstStyle>
            <a:lvl1pPr marL="0" indent="0" algn="r">
              <a:buNone/>
              <a:defRPr sz="1600">
                <a:solidFill>
                  <a:schemeClr val="bg1"/>
                </a:solidFill>
              </a:defRPr>
            </a:lvl1pPr>
          </a:lstStyle>
          <a:p>
            <a:pPr lvl="0"/>
            <a:r>
              <a:rPr lang="en-US" noProof="0"/>
              <a:t>Email</a:t>
            </a:r>
          </a:p>
        </p:txBody>
      </p:sp>
      <p:sp>
        <p:nvSpPr>
          <p:cNvPr id="15" name="Text Placeholder 15">
            <a:extLst>
              <a:ext uri="{FF2B5EF4-FFF2-40B4-BE49-F238E27FC236}">
                <a16:creationId xmlns:a16="http://schemas.microsoft.com/office/drawing/2014/main" id="{41BFAAAF-C6B8-4298-8B07-CBA7C6328198}"/>
              </a:ext>
            </a:extLst>
          </p:cNvPr>
          <p:cNvSpPr>
            <a:spLocks noGrp="1"/>
          </p:cNvSpPr>
          <p:nvPr>
            <p:ph type="body" sz="quarter" idx="17" hasCustomPrompt="1"/>
          </p:nvPr>
        </p:nvSpPr>
        <p:spPr>
          <a:xfrm>
            <a:off x="6650828" y="4999701"/>
            <a:ext cx="4305582" cy="252413"/>
          </a:xfrm>
        </p:spPr>
        <p:txBody>
          <a:bodyPr/>
          <a:lstStyle>
            <a:lvl1pPr marL="0" indent="0" algn="r">
              <a:buNone/>
              <a:defRPr sz="1600">
                <a:solidFill>
                  <a:schemeClr val="bg1"/>
                </a:solidFill>
              </a:defRPr>
            </a:lvl1pPr>
          </a:lstStyle>
          <a:p>
            <a:pPr lvl="0"/>
            <a:r>
              <a:rPr lang="en-US" noProof="0"/>
              <a:t>Website</a:t>
            </a:r>
          </a:p>
        </p:txBody>
      </p:sp>
    </p:spTree>
    <p:extLst>
      <p:ext uri="{BB962C8B-B14F-4D97-AF65-F5344CB8AC3E}">
        <p14:creationId xmlns:p14="http://schemas.microsoft.com/office/powerpoint/2010/main" val="2974573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51395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3810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951063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t>10/16/2024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18030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10/16/2024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16612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10/16/2024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058080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603220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757663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10/16/2024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643148062"/>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customXml" Target="../ink/ink4.xml"/><Relationship Id="rId17" Type="http://schemas.openxmlformats.org/officeDocument/2006/relationships/image" Target="../media/image23.png"/><Relationship Id="rId2" Type="http://schemas.openxmlformats.org/officeDocument/2006/relationships/notesSlide" Target="../notesSlides/notesSlide11.xml"/><Relationship Id="rId16" Type="http://schemas.openxmlformats.org/officeDocument/2006/relationships/customXml" Target="../ink/ink6.xml"/><Relationship Id="rId1" Type="http://schemas.openxmlformats.org/officeDocument/2006/relationships/slideLayout" Target="../slideLayouts/slideLayout15.xml"/><Relationship Id="rId6" Type="http://schemas.openxmlformats.org/officeDocument/2006/relationships/customXml" Target="../ink/ink1.xml"/><Relationship Id="rId11" Type="http://schemas.openxmlformats.org/officeDocument/2006/relationships/image" Target="../media/image20.png"/><Relationship Id="rId5" Type="http://schemas.openxmlformats.org/officeDocument/2006/relationships/image" Target="../media/image17.png"/><Relationship Id="rId15" Type="http://schemas.openxmlformats.org/officeDocument/2006/relationships/image" Target="../media/image22.png"/><Relationship Id="rId10" Type="http://schemas.openxmlformats.org/officeDocument/2006/relationships/customXml" Target="../ink/ink3.xml"/><Relationship Id="rId4" Type="http://schemas.openxmlformats.org/officeDocument/2006/relationships/image" Target="../media/image2.png"/><Relationship Id="rId9" Type="http://schemas.openxmlformats.org/officeDocument/2006/relationships/image" Target="../media/image19.png"/><Relationship Id="rId14" Type="http://schemas.openxmlformats.org/officeDocument/2006/relationships/customXml" Target="../ink/ink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6.xml"/><Relationship Id="rId5" Type="http://schemas.openxmlformats.org/officeDocument/2006/relationships/image" Target="../media/image2.png"/><Relationship Id="rId4" Type="http://schemas.openxmlformats.org/officeDocument/2006/relationships/image" Target="../media/image27.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E8F8-CBC6-4A56-A60B-FDBF1E1F1214}"/>
              </a:ext>
            </a:extLst>
          </p:cNvPr>
          <p:cNvSpPr>
            <a:spLocks noGrp="1"/>
          </p:cNvSpPr>
          <p:nvPr>
            <p:ph type="ctrTitle"/>
          </p:nvPr>
        </p:nvSpPr>
        <p:spPr>
          <a:xfrm>
            <a:off x="304294" y="3747042"/>
            <a:ext cx="11337662" cy="796310"/>
          </a:xfrm>
        </p:spPr>
        <p:txBody>
          <a:bodyPr>
            <a:normAutofit/>
          </a:bodyPr>
          <a:lstStyle/>
          <a:p>
            <a:pPr algn="ctr"/>
            <a:r>
              <a:rPr lang="en-US" dirty="0" err="1"/>
              <a:t>EDa</a:t>
            </a:r>
            <a:r>
              <a:rPr lang="en-US" dirty="0"/>
              <a:t> – Healthcare </a:t>
            </a:r>
            <a:r>
              <a:rPr lang="en-US" dirty="0" err="1"/>
              <a:t>persistancy</a:t>
            </a:r>
            <a:r>
              <a:rPr lang="en-US" dirty="0"/>
              <a:t> </a:t>
            </a:r>
          </a:p>
        </p:txBody>
      </p:sp>
      <p:sp>
        <p:nvSpPr>
          <p:cNvPr id="3" name="Subtitle 2">
            <a:extLst>
              <a:ext uri="{FF2B5EF4-FFF2-40B4-BE49-F238E27FC236}">
                <a16:creationId xmlns:a16="http://schemas.microsoft.com/office/drawing/2014/main" id="{72258620-D380-473B-A288-E14928A16BDB}"/>
              </a:ext>
            </a:extLst>
          </p:cNvPr>
          <p:cNvSpPr>
            <a:spLocks noGrp="1"/>
          </p:cNvSpPr>
          <p:nvPr>
            <p:ph type="subTitle" idx="1"/>
          </p:nvPr>
        </p:nvSpPr>
        <p:spPr/>
        <p:txBody>
          <a:bodyPr vert="horz" lIns="0" tIns="0" rIns="0" bIns="0" rtlCol="0" anchor="t">
            <a:noAutofit/>
          </a:bodyPr>
          <a:lstStyle/>
          <a:p>
            <a:r>
              <a:rPr lang="en-US" dirty="0"/>
              <a:t>By Shuyi Yu</a:t>
            </a:r>
          </a:p>
          <a:p>
            <a:r>
              <a:rPr lang="en-US" dirty="0">
                <a:cs typeface="Calibri"/>
              </a:rPr>
              <a:t>Intern 2024</a:t>
            </a:r>
          </a:p>
          <a:p>
            <a:r>
              <a:rPr lang="en-US" dirty="0">
                <a:cs typeface="Calibri"/>
              </a:rPr>
              <a:t>10/11/2024</a:t>
            </a:r>
          </a:p>
          <a:p>
            <a:endParaRPr lang="en-US">
              <a:cs typeface="Calibri"/>
            </a:endParaRPr>
          </a:p>
        </p:txBody>
      </p:sp>
      <p:pic>
        <p:nvPicPr>
          <p:cNvPr id="4" name="Picture 3" descr="A black and white logo&#10;&#10;Description automatically generated">
            <a:extLst>
              <a:ext uri="{FF2B5EF4-FFF2-40B4-BE49-F238E27FC236}">
                <a16:creationId xmlns:a16="http://schemas.microsoft.com/office/drawing/2014/main" id="{6C65D916-54AF-D86A-9868-231D882E92D3}"/>
              </a:ext>
            </a:extLst>
          </p:cNvPr>
          <p:cNvPicPr>
            <a:picLocks noChangeAspect="1"/>
          </p:cNvPicPr>
          <p:nvPr/>
        </p:nvPicPr>
        <p:blipFill>
          <a:blip r:embed="rId3"/>
          <a:stretch>
            <a:fillRect/>
          </a:stretch>
        </p:blipFill>
        <p:spPr>
          <a:xfrm>
            <a:off x="1150968" y="-230283"/>
            <a:ext cx="4814539" cy="5373168"/>
          </a:xfrm>
          <a:prstGeom prst="rect">
            <a:avLst/>
          </a:prstGeom>
        </p:spPr>
      </p:pic>
    </p:spTree>
    <p:extLst>
      <p:ext uri="{BB962C8B-B14F-4D97-AF65-F5344CB8AC3E}">
        <p14:creationId xmlns:p14="http://schemas.microsoft.com/office/powerpoint/2010/main" val="80926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descr="Logo Backgdrop">
            <a:extLst>
              <a:ext uri="{FF2B5EF4-FFF2-40B4-BE49-F238E27FC236}">
                <a16:creationId xmlns:a16="http://schemas.microsoft.com/office/drawing/2014/main" id="{05B0670B-BF1F-4BCF-B83C-74D893BF46CC}"/>
              </a:ext>
            </a:extLst>
          </p:cNvPr>
          <p:cNvSpPr/>
          <p:nvPr/>
        </p:nvSpPr>
        <p:spPr>
          <a:xfrm>
            <a:off x="8094754" y="327"/>
            <a:ext cx="2108830" cy="2065901"/>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black and white logo&#10;&#10;Description automatically generated">
            <a:extLst>
              <a:ext uri="{FF2B5EF4-FFF2-40B4-BE49-F238E27FC236}">
                <a16:creationId xmlns:a16="http://schemas.microsoft.com/office/drawing/2014/main" id="{C465E16D-EAC9-C42F-39A4-9ABC45D0370D}"/>
              </a:ext>
            </a:extLst>
          </p:cNvPr>
          <p:cNvPicPr>
            <a:picLocks noChangeAspect="1"/>
          </p:cNvPicPr>
          <p:nvPr/>
        </p:nvPicPr>
        <p:blipFill>
          <a:blip r:embed="rId3"/>
          <a:stretch>
            <a:fillRect/>
          </a:stretch>
        </p:blipFill>
        <p:spPr>
          <a:xfrm>
            <a:off x="8250418" y="120627"/>
            <a:ext cx="1808631" cy="1819837"/>
          </a:xfrm>
          <a:prstGeom prst="rect">
            <a:avLst/>
          </a:prstGeom>
        </p:spPr>
      </p:pic>
      <p:sp>
        <p:nvSpPr>
          <p:cNvPr id="12" name="Text Placeholder 2">
            <a:extLst>
              <a:ext uri="{FF2B5EF4-FFF2-40B4-BE49-F238E27FC236}">
                <a16:creationId xmlns:a16="http://schemas.microsoft.com/office/drawing/2014/main" id="{670BF878-28D6-3D4B-8F47-A6CDC4DDF6F8}"/>
              </a:ext>
            </a:extLst>
          </p:cNvPr>
          <p:cNvSpPr txBox="1">
            <a:spLocks/>
          </p:cNvSpPr>
          <p:nvPr/>
        </p:nvSpPr>
        <p:spPr>
          <a:xfrm>
            <a:off x="149832" y="160563"/>
            <a:ext cx="7208501" cy="1466163"/>
          </a:xfrm>
          <a:prstGeom prst="rect">
            <a:avLst/>
          </a:prstGeom>
        </p:spPr>
        <p:txBody>
          <a:bodyPr vert="horz" lIns="0" tIns="0" rIns="0" bIns="0" rtlCol="0" anchor="t">
            <a:noAutofit/>
          </a:bodyPr>
          <a:lstStyle>
            <a:lvl1pPr marL="0" indent="0" algn="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endParaRPr lang="en-US" sz="1800" b="1" dirty="0">
              <a:ea typeface="Calibri"/>
              <a:cs typeface="Calibri"/>
            </a:endParaRPr>
          </a:p>
          <a:p>
            <a:pPr algn="ctr"/>
            <a:r>
              <a:rPr lang="en-US" sz="1600" b="1" dirty="0">
                <a:ea typeface="Calibri"/>
                <a:cs typeface="Calibri"/>
              </a:rPr>
              <a:t>Hypothesis: </a:t>
            </a:r>
            <a:r>
              <a:rPr lang="en-US" sz="1800" dirty="0">
                <a:solidFill>
                  <a:srgbClr val="000000"/>
                </a:solidFill>
                <a:ea typeface="Calibri"/>
                <a:cs typeface="Calibri"/>
              </a:rPr>
              <a:t>What are the Comorbidities and Their Impact on Persistency?</a:t>
            </a:r>
          </a:p>
          <a:p>
            <a:pPr marL="285750" indent="-285750" algn="ctr">
              <a:buFont typeface="Arial"/>
              <a:buChar char="•"/>
            </a:pPr>
            <a:r>
              <a:rPr lang="en-US" sz="1800" b="1" dirty="0">
                <a:ea typeface="+mn-lt"/>
                <a:cs typeface="+mn-lt"/>
              </a:rPr>
              <a:t>Cancer Screenings:</a:t>
            </a:r>
            <a:r>
              <a:rPr lang="en-US" sz="1800" dirty="0">
                <a:ea typeface="+mn-lt"/>
                <a:cs typeface="+mn-lt"/>
              </a:rPr>
              <a:t> Higher persistency in patients who underwent cancer screenings.</a:t>
            </a:r>
            <a:endParaRPr lang="en-US" dirty="0"/>
          </a:p>
          <a:p>
            <a:pPr marL="285750" indent="-285750" algn="ctr">
              <a:buFont typeface="Arial"/>
              <a:buChar char="•"/>
            </a:pPr>
            <a:r>
              <a:rPr lang="en-US" sz="1800" b="1" dirty="0">
                <a:ea typeface="+mn-lt"/>
                <a:cs typeface="+mn-lt"/>
              </a:rPr>
              <a:t>Chronic Conditions:</a:t>
            </a:r>
            <a:r>
              <a:rPr lang="en-US" sz="1800" dirty="0">
                <a:ea typeface="+mn-lt"/>
                <a:cs typeface="+mn-lt"/>
              </a:rPr>
              <a:t> Conditions like GERD and Vitamin D Deficiency linked to higher persistency.</a:t>
            </a:r>
            <a:endParaRPr lang="en-US" dirty="0"/>
          </a:p>
          <a:p>
            <a:pPr algn="ctr"/>
            <a:endParaRPr lang="en-US" sz="1800" dirty="0">
              <a:ea typeface="+mn-lt"/>
              <a:cs typeface="Calibri"/>
            </a:endParaRPr>
          </a:p>
        </p:txBody>
      </p:sp>
      <p:pic>
        <p:nvPicPr>
          <p:cNvPr id="2" name="Picture 1" descr="A computer screen shot of text&#10;&#10;Description automatically generated">
            <a:extLst>
              <a:ext uri="{FF2B5EF4-FFF2-40B4-BE49-F238E27FC236}">
                <a16:creationId xmlns:a16="http://schemas.microsoft.com/office/drawing/2014/main" id="{8FE2BD95-90FF-0003-16EF-38DFC93776EE}"/>
              </a:ext>
            </a:extLst>
          </p:cNvPr>
          <p:cNvPicPr>
            <a:picLocks noChangeAspect="1"/>
          </p:cNvPicPr>
          <p:nvPr/>
        </p:nvPicPr>
        <p:blipFill>
          <a:blip r:embed="rId4"/>
          <a:stretch>
            <a:fillRect/>
          </a:stretch>
        </p:blipFill>
        <p:spPr>
          <a:xfrm>
            <a:off x="408495" y="2635804"/>
            <a:ext cx="6096000" cy="1955609"/>
          </a:xfrm>
          <a:prstGeom prst="rect">
            <a:avLst/>
          </a:prstGeom>
        </p:spPr>
      </p:pic>
    </p:spTree>
    <p:extLst>
      <p:ext uri="{BB962C8B-B14F-4D97-AF65-F5344CB8AC3E}">
        <p14:creationId xmlns:p14="http://schemas.microsoft.com/office/powerpoint/2010/main" val="1204446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F0AC6A-5FB2-4428-B693-24FC5DD0F206}"/>
              </a:ext>
            </a:extLst>
          </p:cNvPr>
          <p:cNvSpPr>
            <a:spLocks noGrp="1"/>
          </p:cNvSpPr>
          <p:nvPr>
            <p:ph type="sldNum" sz="quarter" idx="20"/>
          </p:nvPr>
        </p:nvSpPr>
        <p:spPr>
          <a:xfrm>
            <a:off x="11704319" y="6455664"/>
            <a:ext cx="448056" cy="365125"/>
          </a:xfrm>
        </p:spPr>
        <p:txBody>
          <a:bodyPr vert="horz" lIns="91440" tIns="45720" rIns="91440" bIns="45720" rtlCol="0" anchor="ctr">
            <a:normAutofit/>
          </a:bodyPr>
          <a:lstStyle/>
          <a:p>
            <a:pPr algn="r">
              <a:lnSpc>
                <a:spcPct val="90000"/>
              </a:lnSpc>
              <a:spcAft>
                <a:spcPts val="600"/>
              </a:spcAft>
            </a:pPr>
            <a:fld id="{B67B645E-C5E5-4727-B977-D372A0AA71D9}" type="slidenum">
              <a:rPr lang="en-US" sz="1100">
                <a:solidFill>
                  <a:schemeClr val="tx1">
                    <a:lumMod val="50000"/>
                    <a:lumOff val="50000"/>
                  </a:schemeClr>
                </a:solidFill>
              </a:rPr>
              <a:pPr algn="r">
                <a:lnSpc>
                  <a:spcPct val="90000"/>
                </a:lnSpc>
                <a:spcAft>
                  <a:spcPts val="600"/>
                </a:spcAft>
              </a:pPr>
              <a:t>11</a:t>
            </a:fld>
            <a:endParaRPr lang="en-US" sz="1100">
              <a:solidFill>
                <a:schemeClr val="tx1">
                  <a:lumMod val="50000"/>
                  <a:lumOff val="50000"/>
                </a:schemeClr>
              </a:solidFill>
            </a:endParaRPr>
          </a:p>
        </p:txBody>
      </p:sp>
      <p:sp>
        <p:nvSpPr>
          <p:cNvPr id="4" name="Text Placeholder 3">
            <a:extLst>
              <a:ext uri="{FF2B5EF4-FFF2-40B4-BE49-F238E27FC236}">
                <a16:creationId xmlns:a16="http://schemas.microsoft.com/office/drawing/2014/main" id="{4BBB1AB1-BCAC-49C5-AF28-BBDC686990F9}"/>
              </a:ext>
            </a:extLst>
          </p:cNvPr>
          <p:cNvSpPr>
            <a:spLocks noGrp="1"/>
          </p:cNvSpPr>
          <p:nvPr>
            <p:ph type="body" sz="quarter" idx="13"/>
          </p:nvPr>
        </p:nvSpPr>
        <p:spPr>
          <a:xfrm>
            <a:off x="420994" y="1114247"/>
            <a:ext cx="6189755" cy="5123064"/>
          </a:xfrm>
        </p:spPr>
        <p:txBody>
          <a:bodyPr vert="horz" lIns="91440" tIns="45720" rIns="91440" bIns="45720" rtlCol="0" anchor="t">
            <a:normAutofit/>
          </a:bodyPr>
          <a:lstStyle/>
          <a:p>
            <a:pPr marL="342900" indent="-342900">
              <a:buChar char="•"/>
            </a:pPr>
            <a:r>
              <a:rPr lang="en-US" dirty="0">
                <a:latin typeface="Times New Roman"/>
                <a:ea typeface="Calibri"/>
                <a:cs typeface="Calibri"/>
              </a:rPr>
              <a:t>Hypothesis: </a:t>
            </a:r>
            <a:r>
              <a:rPr lang="en-US" dirty="0">
                <a:latin typeface="Times New Roman"/>
                <a:ea typeface="+mn-lt"/>
                <a:cs typeface="+mn-lt"/>
              </a:rPr>
              <a:t>What are the Risk Factors and Their Correlation with Persistency?</a:t>
            </a:r>
            <a:endParaRPr lang="en-US">
              <a:latin typeface="Times New Roman"/>
              <a:ea typeface="Calibri"/>
              <a:cs typeface="Calibri"/>
            </a:endParaRPr>
          </a:p>
          <a:p>
            <a:pPr>
              <a:buChar char="•"/>
            </a:pPr>
            <a:r>
              <a:rPr lang="en-US" b="1" dirty="0">
                <a:latin typeface="Times New Roman"/>
                <a:ea typeface="+mn-lt"/>
                <a:cs typeface="+mn-lt"/>
              </a:rPr>
              <a:t>Vitamin D Deficiency:</a:t>
            </a:r>
            <a:r>
              <a:rPr lang="en-US" dirty="0">
                <a:latin typeface="Times New Roman"/>
                <a:ea typeface="+mn-lt"/>
                <a:cs typeface="+mn-lt"/>
              </a:rPr>
              <a:t> Linked to lower persistency.</a:t>
            </a:r>
            <a:endParaRPr lang="en-US">
              <a:latin typeface="Times New Roman"/>
              <a:ea typeface="+mn-lt"/>
              <a:cs typeface="Calibri"/>
            </a:endParaRPr>
          </a:p>
          <a:p>
            <a:pPr>
              <a:buChar char="•"/>
            </a:pPr>
            <a:r>
              <a:rPr lang="en-US" b="1" dirty="0">
                <a:latin typeface="Times New Roman"/>
                <a:ea typeface="+mn-lt"/>
                <a:cs typeface="+mn-lt"/>
              </a:rPr>
              <a:t>Low Calcium Intake:</a:t>
            </a:r>
            <a:r>
              <a:rPr lang="en-US" dirty="0">
                <a:latin typeface="Times New Roman"/>
                <a:ea typeface="+mn-lt"/>
                <a:cs typeface="+mn-lt"/>
              </a:rPr>
              <a:t> Also associated with lower adherence.</a:t>
            </a:r>
            <a:endParaRPr lang="en-US">
              <a:latin typeface="Times New Roman"/>
              <a:cs typeface="Times New Roman"/>
            </a:endParaRPr>
          </a:p>
          <a:p>
            <a:pPr>
              <a:buChar char="•"/>
            </a:pPr>
            <a:r>
              <a:rPr lang="en-US" b="1" dirty="0">
                <a:latin typeface="Times New Roman"/>
                <a:ea typeface="+mn-lt"/>
                <a:cs typeface="+mn-lt"/>
              </a:rPr>
              <a:t>Chronic Disease Risks:</a:t>
            </a:r>
            <a:r>
              <a:rPr lang="en-US" dirty="0">
                <a:latin typeface="Times New Roman"/>
                <a:ea typeface="+mn-lt"/>
                <a:cs typeface="+mn-lt"/>
              </a:rPr>
              <a:t> Lower persistency among patients with chronic malnutrition, liver disease, etc.</a:t>
            </a:r>
            <a:endParaRPr lang="en-US">
              <a:latin typeface="Times New Roman"/>
              <a:cs typeface="Times New Roman"/>
            </a:endParaRPr>
          </a:p>
          <a:p>
            <a:pPr marL="342900" indent="-342900">
              <a:buChar char="•"/>
            </a:pPr>
            <a:endParaRPr lang="en-US" dirty="0">
              <a:latin typeface="Times New Roman"/>
              <a:ea typeface="Calibri"/>
              <a:cs typeface="Calibri"/>
            </a:endParaRPr>
          </a:p>
          <a:p>
            <a:endParaRPr lang="en-US" dirty="0">
              <a:latin typeface="Times New Roman"/>
              <a:ea typeface="Calibri"/>
              <a:cs typeface="Calibri"/>
            </a:endParaRPr>
          </a:p>
        </p:txBody>
      </p:sp>
      <p:pic>
        <p:nvPicPr>
          <p:cNvPr id="12" name="Picture 11" descr="logo placeholder">
            <a:extLst>
              <a:ext uri="{FF2B5EF4-FFF2-40B4-BE49-F238E27FC236}">
                <a16:creationId xmlns:a16="http://schemas.microsoft.com/office/drawing/2014/main" id="{754A7814-3F1C-451D-838A-9D59B354D9ED}"/>
              </a:ext>
            </a:extLst>
          </p:cNvPr>
          <p:cNvPicPr>
            <a:picLocks noChangeAspect="1"/>
          </p:cNvPicPr>
          <p:nvPr/>
        </p:nvPicPr>
        <p:blipFill>
          <a:blip r:embed="rId3"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pic>
        <p:nvPicPr>
          <p:cNvPr id="3" name="Picture 2" descr="A black and white logo&#10;&#10;Description automatically generated">
            <a:extLst>
              <a:ext uri="{FF2B5EF4-FFF2-40B4-BE49-F238E27FC236}">
                <a16:creationId xmlns:a16="http://schemas.microsoft.com/office/drawing/2014/main" id="{684314E7-8759-060C-3B08-667291CB69D4}"/>
              </a:ext>
            </a:extLst>
          </p:cNvPr>
          <p:cNvPicPr>
            <a:picLocks noChangeAspect="1"/>
          </p:cNvPicPr>
          <p:nvPr/>
        </p:nvPicPr>
        <p:blipFill>
          <a:blip r:embed="rId4"/>
          <a:stretch>
            <a:fillRect/>
          </a:stretch>
        </p:blipFill>
        <p:spPr>
          <a:xfrm>
            <a:off x="420662" y="-205700"/>
            <a:ext cx="1808631" cy="1819837"/>
          </a:xfrm>
          <a:prstGeom prst="rect">
            <a:avLst/>
          </a:prstGeom>
        </p:spPr>
      </p:pic>
      <p:pic>
        <p:nvPicPr>
          <p:cNvPr id="2" name="Picture 1" descr="A screenshot of a computer code&#10;&#10;Description automatically generated">
            <a:extLst>
              <a:ext uri="{FF2B5EF4-FFF2-40B4-BE49-F238E27FC236}">
                <a16:creationId xmlns:a16="http://schemas.microsoft.com/office/drawing/2014/main" id="{DA2FCD08-0506-89CA-1B25-4F235FAC9938}"/>
              </a:ext>
            </a:extLst>
          </p:cNvPr>
          <p:cNvPicPr>
            <a:picLocks noChangeAspect="1"/>
          </p:cNvPicPr>
          <p:nvPr/>
        </p:nvPicPr>
        <p:blipFill>
          <a:blip r:embed="rId5"/>
          <a:stretch>
            <a:fillRect/>
          </a:stretch>
        </p:blipFill>
        <p:spPr>
          <a:xfrm>
            <a:off x="6650394" y="141103"/>
            <a:ext cx="4442371" cy="6575971"/>
          </a:xfrm>
          <a:prstGeom prst="rect">
            <a:avLst/>
          </a:prstGeom>
        </p:spPr>
      </p:pic>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7E65C70D-7BDB-06F5-EEF9-058519F722EA}"/>
                  </a:ext>
                </a:extLst>
              </p14:cNvPr>
              <p14:cNvContentPartPr/>
              <p14:nvPr/>
            </p14:nvContentPartPr>
            <p14:xfrm>
              <a:off x="8305039" y="5712525"/>
              <a:ext cx="1706426" cy="15711"/>
            </p14:xfrm>
          </p:contentPart>
        </mc:Choice>
        <mc:Fallback>
          <p:pic>
            <p:nvPicPr>
              <p:cNvPr id="6" name="Ink 5">
                <a:extLst>
                  <a:ext uri="{FF2B5EF4-FFF2-40B4-BE49-F238E27FC236}">
                    <a16:creationId xmlns:a16="http://schemas.microsoft.com/office/drawing/2014/main" id="{7E65C70D-7BDB-06F5-EEF9-058519F722EA}"/>
                  </a:ext>
                </a:extLst>
              </p:cNvPr>
              <p:cNvPicPr/>
              <p:nvPr/>
            </p:nvPicPr>
            <p:blipFill>
              <a:blip r:embed="rId7"/>
              <a:stretch>
                <a:fillRect/>
              </a:stretch>
            </p:blipFill>
            <p:spPr>
              <a:xfrm>
                <a:off x="8251050" y="5602913"/>
                <a:ext cx="1814045" cy="234569"/>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DBD0E675-7F50-1DF5-D342-2EDDA4AB6DAC}"/>
                  </a:ext>
                </a:extLst>
              </p14:cNvPr>
              <p14:cNvContentPartPr/>
              <p14:nvPr/>
            </p14:nvContentPartPr>
            <p14:xfrm>
              <a:off x="7417962" y="6242863"/>
              <a:ext cx="2620124" cy="31179"/>
            </p14:xfrm>
          </p:contentPart>
        </mc:Choice>
        <mc:Fallback>
          <p:pic>
            <p:nvPicPr>
              <p:cNvPr id="8" name="Ink 7">
                <a:extLst>
                  <a:ext uri="{FF2B5EF4-FFF2-40B4-BE49-F238E27FC236}">
                    <a16:creationId xmlns:a16="http://schemas.microsoft.com/office/drawing/2014/main" id="{DBD0E675-7F50-1DF5-D342-2EDDA4AB6DAC}"/>
                  </a:ext>
                </a:extLst>
              </p:cNvPr>
              <p:cNvPicPr/>
              <p:nvPr/>
            </p:nvPicPr>
            <p:blipFill>
              <a:blip r:embed="rId9"/>
              <a:stretch>
                <a:fillRect/>
              </a:stretch>
            </p:blipFill>
            <p:spPr>
              <a:xfrm>
                <a:off x="7363969" y="6136925"/>
                <a:ext cx="2727751" cy="243409"/>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333D4F33-6C05-F654-6FB8-205BAE23B77D}"/>
                  </a:ext>
                </a:extLst>
              </p14:cNvPr>
              <p14:cNvContentPartPr/>
              <p14:nvPr/>
            </p14:nvContentPartPr>
            <p14:xfrm>
              <a:off x="8349411" y="3878036"/>
              <a:ext cx="1641418" cy="60048"/>
            </p14:xfrm>
          </p:contentPart>
        </mc:Choice>
        <mc:Fallback>
          <p:pic>
            <p:nvPicPr>
              <p:cNvPr id="9" name="Ink 8">
                <a:extLst>
                  <a:ext uri="{FF2B5EF4-FFF2-40B4-BE49-F238E27FC236}">
                    <a16:creationId xmlns:a16="http://schemas.microsoft.com/office/drawing/2014/main" id="{333D4F33-6C05-F654-6FB8-205BAE23B77D}"/>
                  </a:ext>
                </a:extLst>
              </p:cNvPr>
              <p:cNvPicPr/>
              <p:nvPr/>
            </p:nvPicPr>
            <p:blipFill>
              <a:blip r:embed="rId11"/>
              <a:stretch>
                <a:fillRect/>
              </a:stretch>
            </p:blipFill>
            <p:spPr>
              <a:xfrm>
                <a:off x="8295777" y="3770807"/>
                <a:ext cx="1749046" cy="274148"/>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B23C55C9-AAFA-247C-E214-64BD664D49F8}"/>
                  </a:ext>
                </a:extLst>
              </p14:cNvPr>
              <p14:cNvContentPartPr/>
              <p14:nvPr/>
            </p14:nvContentPartPr>
            <p14:xfrm>
              <a:off x="9230289" y="4732182"/>
              <a:ext cx="836135" cy="91556"/>
            </p14:xfrm>
          </p:contentPart>
        </mc:Choice>
        <mc:Fallback>
          <p:pic>
            <p:nvPicPr>
              <p:cNvPr id="10" name="Ink 9">
                <a:extLst>
                  <a:ext uri="{FF2B5EF4-FFF2-40B4-BE49-F238E27FC236}">
                    <a16:creationId xmlns:a16="http://schemas.microsoft.com/office/drawing/2014/main" id="{B23C55C9-AAFA-247C-E214-64BD664D49F8}"/>
                  </a:ext>
                </a:extLst>
              </p:cNvPr>
              <p:cNvPicPr/>
              <p:nvPr/>
            </p:nvPicPr>
            <p:blipFill>
              <a:blip r:embed="rId13"/>
              <a:stretch>
                <a:fillRect/>
              </a:stretch>
            </p:blipFill>
            <p:spPr>
              <a:xfrm>
                <a:off x="9176322" y="4624828"/>
                <a:ext cx="943710" cy="306623"/>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C47DA851-2D37-A45A-40FB-8DA5B75C789F}"/>
                  </a:ext>
                </a:extLst>
              </p14:cNvPr>
              <p14:cNvContentPartPr/>
              <p14:nvPr/>
            </p14:nvContentPartPr>
            <p14:xfrm>
              <a:off x="7834926" y="5957510"/>
              <a:ext cx="2170948" cy="20163"/>
            </p14:xfrm>
          </p:contentPart>
        </mc:Choice>
        <mc:Fallback>
          <p:pic>
            <p:nvPicPr>
              <p:cNvPr id="13" name="Ink 12">
                <a:extLst>
                  <a:ext uri="{FF2B5EF4-FFF2-40B4-BE49-F238E27FC236}">
                    <a16:creationId xmlns:a16="http://schemas.microsoft.com/office/drawing/2014/main" id="{C47DA851-2D37-A45A-40FB-8DA5B75C789F}"/>
                  </a:ext>
                </a:extLst>
              </p:cNvPr>
              <p:cNvPicPr/>
              <p:nvPr/>
            </p:nvPicPr>
            <p:blipFill>
              <a:blip r:embed="rId15"/>
              <a:stretch>
                <a:fillRect/>
              </a:stretch>
            </p:blipFill>
            <p:spPr>
              <a:xfrm>
                <a:off x="7780931" y="5851389"/>
                <a:ext cx="2278577" cy="232051"/>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ADB55AAA-4D3A-2A7B-7B57-013001D544B1}"/>
                  </a:ext>
                </a:extLst>
              </p14:cNvPr>
              <p14:cNvContentPartPr/>
              <p14:nvPr/>
            </p14:nvContentPartPr>
            <p14:xfrm>
              <a:off x="7936067" y="2272497"/>
              <a:ext cx="1558803" cy="15711"/>
            </p14:xfrm>
          </p:contentPart>
        </mc:Choice>
        <mc:Fallback>
          <p:pic>
            <p:nvPicPr>
              <p:cNvPr id="14" name="Ink 13">
                <a:extLst>
                  <a:ext uri="{FF2B5EF4-FFF2-40B4-BE49-F238E27FC236}">
                    <a16:creationId xmlns:a16="http://schemas.microsoft.com/office/drawing/2014/main" id="{ADB55AAA-4D3A-2A7B-7B57-013001D544B1}"/>
                  </a:ext>
                </a:extLst>
              </p:cNvPr>
              <p:cNvPicPr/>
              <p:nvPr/>
            </p:nvPicPr>
            <p:blipFill>
              <a:blip r:embed="rId17"/>
              <a:stretch>
                <a:fillRect/>
              </a:stretch>
            </p:blipFill>
            <p:spPr>
              <a:xfrm>
                <a:off x="7882439" y="2083965"/>
                <a:ext cx="1666418" cy="392147"/>
              </a:xfrm>
              <a:prstGeom prst="rect">
                <a:avLst/>
              </a:prstGeom>
            </p:spPr>
          </p:pic>
        </mc:Fallback>
      </mc:AlternateContent>
    </p:spTree>
    <p:extLst>
      <p:ext uri="{BB962C8B-B14F-4D97-AF65-F5344CB8AC3E}">
        <p14:creationId xmlns:p14="http://schemas.microsoft.com/office/powerpoint/2010/main" val="3230796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6F0AC6A-5FB2-4428-B693-24FC5DD0F206}"/>
              </a:ext>
            </a:extLst>
          </p:cNvPr>
          <p:cNvSpPr>
            <a:spLocks noGrp="1"/>
          </p:cNvSpPr>
          <p:nvPr>
            <p:ph type="sldNum" sz="quarter" idx="20"/>
          </p:nvPr>
        </p:nvSpPr>
        <p:spPr>
          <a:xfrm>
            <a:off x="11704319" y="6455664"/>
            <a:ext cx="448056" cy="365125"/>
          </a:xfrm>
        </p:spPr>
        <p:txBody>
          <a:bodyPr vert="horz" lIns="91440" tIns="45720" rIns="91440" bIns="45720" rtlCol="0" anchor="ctr">
            <a:normAutofit/>
          </a:bodyPr>
          <a:lstStyle/>
          <a:p>
            <a:pPr algn="r">
              <a:lnSpc>
                <a:spcPct val="90000"/>
              </a:lnSpc>
              <a:spcAft>
                <a:spcPts val="600"/>
              </a:spcAft>
            </a:pPr>
            <a:fld id="{B67B645E-C5E5-4727-B977-D372A0AA71D9}" type="slidenum">
              <a:rPr lang="en-US" sz="1100">
                <a:solidFill>
                  <a:schemeClr val="tx1">
                    <a:lumMod val="50000"/>
                    <a:lumOff val="50000"/>
                  </a:schemeClr>
                </a:solidFill>
              </a:rPr>
              <a:pPr algn="r">
                <a:lnSpc>
                  <a:spcPct val="90000"/>
                </a:lnSpc>
                <a:spcAft>
                  <a:spcPts val="600"/>
                </a:spcAft>
              </a:pPr>
              <a:t>12</a:t>
            </a:fld>
            <a:endParaRPr lang="en-US" sz="1100">
              <a:solidFill>
                <a:schemeClr val="tx1">
                  <a:lumMod val="50000"/>
                  <a:lumOff val="50000"/>
                </a:schemeClr>
              </a:solidFill>
            </a:endParaRPr>
          </a:p>
        </p:txBody>
      </p:sp>
      <p:sp>
        <p:nvSpPr>
          <p:cNvPr id="4" name="Text Placeholder 3">
            <a:extLst>
              <a:ext uri="{FF2B5EF4-FFF2-40B4-BE49-F238E27FC236}">
                <a16:creationId xmlns:a16="http://schemas.microsoft.com/office/drawing/2014/main" id="{4BBB1AB1-BCAC-49C5-AF28-BBDC686990F9}"/>
              </a:ext>
            </a:extLst>
          </p:cNvPr>
          <p:cNvSpPr>
            <a:spLocks noGrp="1"/>
          </p:cNvSpPr>
          <p:nvPr>
            <p:ph type="body" sz="quarter" idx="13"/>
          </p:nvPr>
        </p:nvSpPr>
        <p:spPr>
          <a:xfrm>
            <a:off x="2627624" y="1941891"/>
            <a:ext cx="6763489" cy="2098542"/>
          </a:xfrm>
        </p:spPr>
        <p:txBody>
          <a:bodyPr vert="horz" lIns="91440" tIns="45720" rIns="91440" bIns="45720" rtlCol="0" anchor="b">
            <a:noAutofit/>
          </a:bodyPr>
          <a:lstStyle/>
          <a:p>
            <a:pPr marL="285750" indent="-285750" algn="ctr">
              <a:lnSpc>
                <a:spcPct val="90000"/>
              </a:lnSpc>
              <a:spcBef>
                <a:spcPts val="1000"/>
              </a:spcBef>
              <a:buChar char="•"/>
            </a:pPr>
            <a:endParaRPr lang="en-US" sz="2400" dirty="0">
              <a:latin typeface="Calibri"/>
              <a:ea typeface="Calibri"/>
              <a:cs typeface="Calibri"/>
            </a:endParaRPr>
          </a:p>
          <a:p>
            <a:pPr>
              <a:lnSpc>
                <a:spcPct val="90000"/>
              </a:lnSpc>
              <a:spcBef>
                <a:spcPts val="1000"/>
              </a:spcBef>
            </a:pPr>
            <a:r>
              <a:rPr lang="en-US" sz="2400" b="1" cap="all" dirty="0">
                <a:latin typeface="Calibri"/>
                <a:ea typeface="+mn-lt"/>
                <a:cs typeface="+mn-lt"/>
              </a:rPr>
              <a:t> the key Insights from the EDA</a:t>
            </a:r>
            <a:endParaRPr lang="en-US" sz="2400" b="1" cap="all" dirty="0">
              <a:latin typeface="Calibri"/>
              <a:ea typeface="Calibri"/>
              <a:cs typeface="Calibri"/>
            </a:endParaRPr>
          </a:p>
          <a:p>
            <a:pPr>
              <a:lnSpc>
                <a:spcPct val="90000"/>
              </a:lnSpc>
              <a:spcBef>
                <a:spcPts val="1000"/>
              </a:spcBef>
            </a:pPr>
            <a:endParaRPr lang="en-US" sz="2400" cap="all" dirty="0">
              <a:latin typeface="Calibri"/>
              <a:ea typeface="+mn-lt"/>
              <a:cs typeface="Calibri"/>
            </a:endParaRPr>
          </a:p>
          <a:p>
            <a:pPr marL="342900" indent="-342900">
              <a:buFont typeface="Arial" pitchFamily="34" charset="0"/>
              <a:buChar char="•"/>
            </a:pPr>
            <a:endParaRPr lang="en-US" sz="2400" dirty="0">
              <a:latin typeface="Century Schoolbook"/>
              <a:ea typeface="Calibri"/>
              <a:cs typeface="Calibri"/>
            </a:endParaRPr>
          </a:p>
          <a:p>
            <a:endParaRPr lang="en-US" sz="2400" dirty="0">
              <a:solidFill>
                <a:srgbClr val="FFFFFF"/>
              </a:solidFill>
              <a:ea typeface="Calibri"/>
              <a:cs typeface="Calibri"/>
            </a:endParaRPr>
          </a:p>
        </p:txBody>
      </p:sp>
      <p:pic>
        <p:nvPicPr>
          <p:cNvPr id="12" name="Picture 11" descr="logo placeholder">
            <a:extLst>
              <a:ext uri="{FF2B5EF4-FFF2-40B4-BE49-F238E27FC236}">
                <a16:creationId xmlns:a16="http://schemas.microsoft.com/office/drawing/2014/main" id="{754A7814-3F1C-451D-838A-9D59B354D9ED}"/>
              </a:ext>
            </a:extLst>
          </p:cNvPr>
          <p:cNvPicPr>
            <a:picLocks noChangeAspect="1"/>
          </p:cNvPicPr>
          <p:nvPr/>
        </p:nvPicPr>
        <p:blipFill>
          <a:blip r:embed="rId3"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pic>
        <p:nvPicPr>
          <p:cNvPr id="3" name="Picture 2" descr="A black and white logo&#10;&#10;Description automatically generated">
            <a:extLst>
              <a:ext uri="{FF2B5EF4-FFF2-40B4-BE49-F238E27FC236}">
                <a16:creationId xmlns:a16="http://schemas.microsoft.com/office/drawing/2014/main" id="{684314E7-8759-060C-3B08-667291CB69D4}"/>
              </a:ext>
            </a:extLst>
          </p:cNvPr>
          <p:cNvPicPr>
            <a:picLocks noChangeAspect="1"/>
          </p:cNvPicPr>
          <p:nvPr/>
        </p:nvPicPr>
        <p:blipFill>
          <a:blip r:embed="rId4"/>
          <a:stretch>
            <a:fillRect/>
          </a:stretch>
        </p:blipFill>
        <p:spPr>
          <a:xfrm>
            <a:off x="3654851" y="-107188"/>
            <a:ext cx="2704177" cy="2723239"/>
          </a:xfrm>
          <a:prstGeom prst="rect">
            <a:avLst/>
          </a:prstGeom>
        </p:spPr>
      </p:pic>
      <p:sp>
        <p:nvSpPr>
          <p:cNvPr id="8" name="TextBox 7">
            <a:extLst>
              <a:ext uri="{FF2B5EF4-FFF2-40B4-BE49-F238E27FC236}">
                <a16:creationId xmlns:a16="http://schemas.microsoft.com/office/drawing/2014/main" id="{251C756D-5CB4-0E58-D61E-4ABF5F388445}"/>
              </a:ext>
            </a:extLst>
          </p:cNvPr>
          <p:cNvSpPr txBox="1"/>
          <p:nvPr/>
        </p:nvSpPr>
        <p:spPr>
          <a:xfrm>
            <a:off x="911258" y="3299381"/>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cap="all" dirty="0">
                <a:latin typeface="Calibri"/>
                <a:ea typeface="Calibri"/>
                <a:cs typeface="Calibri"/>
              </a:rPr>
              <a:t>Age &amp; Region:</a:t>
            </a:r>
            <a:r>
              <a:rPr lang="en-US" cap="all" dirty="0">
                <a:latin typeface="Calibri"/>
                <a:ea typeface="Calibri"/>
                <a:cs typeface="Calibri"/>
              </a:rPr>
              <a:t> Persistency higher in older patients and those in the Northeast/West.</a:t>
            </a:r>
            <a:endParaRPr lang="en-US" dirty="0"/>
          </a:p>
        </p:txBody>
      </p:sp>
      <p:sp>
        <p:nvSpPr>
          <p:cNvPr id="9" name="TextBox 8">
            <a:extLst>
              <a:ext uri="{FF2B5EF4-FFF2-40B4-BE49-F238E27FC236}">
                <a16:creationId xmlns:a16="http://schemas.microsoft.com/office/drawing/2014/main" id="{2B4C2CCA-F1A6-D2D9-8638-B6230BDFD5A9}"/>
              </a:ext>
            </a:extLst>
          </p:cNvPr>
          <p:cNvSpPr txBox="1"/>
          <p:nvPr/>
        </p:nvSpPr>
        <p:spPr>
          <a:xfrm>
            <a:off x="4729113" y="3432928"/>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cap="all" dirty="0">
                <a:latin typeface="Calibri"/>
                <a:ea typeface="Calibri"/>
                <a:cs typeface="Calibri"/>
              </a:rPr>
              <a:t>Monitoring &amp; Therapy:</a:t>
            </a:r>
            <a:r>
              <a:rPr lang="en-US" cap="all" dirty="0">
                <a:latin typeface="Calibri"/>
                <a:ea typeface="Calibri"/>
                <a:cs typeface="Calibri"/>
              </a:rPr>
              <a:t> Regular monitoring (e.g., DEXA scans) improves persistency.</a:t>
            </a:r>
            <a:endParaRPr lang="en-US" dirty="0"/>
          </a:p>
        </p:txBody>
      </p:sp>
      <p:sp>
        <p:nvSpPr>
          <p:cNvPr id="10" name="TextBox 9">
            <a:extLst>
              <a:ext uri="{FF2B5EF4-FFF2-40B4-BE49-F238E27FC236}">
                <a16:creationId xmlns:a16="http://schemas.microsoft.com/office/drawing/2014/main" id="{5D63EB82-34F4-41EC-D9C6-82E9C8998434}"/>
              </a:ext>
            </a:extLst>
          </p:cNvPr>
          <p:cNvSpPr txBox="1"/>
          <p:nvPr/>
        </p:nvSpPr>
        <p:spPr>
          <a:xfrm>
            <a:off x="8594103" y="3432927"/>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800" b="1" cap="all" baseline="0">
                <a:latin typeface="Calibri"/>
              </a:rPr>
              <a:t>Chronic Conditions &amp; Nutrition:</a:t>
            </a:r>
            <a:r>
              <a:rPr lang="en-US" sz="1800" cap="all" baseline="0">
                <a:latin typeface="Calibri"/>
              </a:rPr>
              <a:t> Address deficiencies to improve adherence.</a:t>
            </a:r>
            <a:endParaRPr lang="en-US"/>
          </a:p>
        </p:txBody>
      </p:sp>
    </p:spTree>
    <p:extLst>
      <p:ext uri="{BB962C8B-B14F-4D97-AF65-F5344CB8AC3E}">
        <p14:creationId xmlns:p14="http://schemas.microsoft.com/office/powerpoint/2010/main" val="4105227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130815-DBFE-4A9B-9738-40A4F2E21836}"/>
              </a:ext>
            </a:extLst>
          </p:cNvPr>
          <p:cNvSpPr>
            <a:spLocks noGrp="1"/>
          </p:cNvSpPr>
          <p:nvPr>
            <p:ph type="body" idx="1"/>
          </p:nvPr>
        </p:nvSpPr>
        <p:spPr>
          <a:xfrm>
            <a:off x="-836264" y="334428"/>
            <a:ext cx="6768474" cy="1079797"/>
          </a:xfrm>
        </p:spPr>
        <p:txBody>
          <a:bodyPr vert="horz" lIns="0" tIns="0" rIns="0" bIns="0" rtlCol="0" anchor="t">
            <a:noAutofit/>
          </a:bodyPr>
          <a:lstStyle/>
          <a:p>
            <a:pPr algn="ctr"/>
            <a:r>
              <a:rPr lang="en-US" b="0">
                <a:ea typeface="+mn-lt"/>
                <a:cs typeface="+mn-lt"/>
              </a:rPr>
              <a:t>Business Recommendations</a:t>
            </a:r>
            <a:endParaRPr lang="en-US"/>
          </a:p>
          <a:p>
            <a:pPr marL="285750" indent="-285750" algn="ctr">
              <a:buChar char="•"/>
            </a:pPr>
            <a:endParaRPr lang="en-US" sz="1400" b="0" dirty="0">
              <a:ea typeface="Calibri"/>
              <a:cs typeface="Calibri"/>
            </a:endParaRPr>
          </a:p>
          <a:p>
            <a:pPr algn="ctr"/>
            <a:br>
              <a:rPr lang="en-US" dirty="0"/>
            </a:br>
            <a:endParaRPr lang="en-US"/>
          </a:p>
        </p:txBody>
      </p:sp>
      <p:sp>
        <p:nvSpPr>
          <p:cNvPr id="6" name="Oval 5" descr="Logo Backgdrop">
            <a:extLst>
              <a:ext uri="{FF2B5EF4-FFF2-40B4-BE49-F238E27FC236}">
                <a16:creationId xmlns:a16="http://schemas.microsoft.com/office/drawing/2014/main" id="{05B0670B-BF1F-4BCF-B83C-74D893BF46CC}"/>
              </a:ext>
            </a:extLst>
          </p:cNvPr>
          <p:cNvSpPr/>
          <p:nvPr/>
        </p:nvSpPr>
        <p:spPr>
          <a:xfrm>
            <a:off x="8094754" y="327"/>
            <a:ext cx="2108830" cy="2065901"/>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black and white logo&#10;&#10;Description automatically generated">
            <a:extLst>
              <a:ext uri="{FF2B5EF4-FFF2-40B4-BE49-F238E27FC236}">
                <a16:creationId xmlns:a16="http://schemas.microsoft.com/office/drawing/2014/main" id="{C465E16D-EAC9-C42F-39A4-9ABC45D0370D}"/>
              </a:ext>
            </a:extLst>
          </p:cNvPr>
          <p:cNvPicPr>
            <a:picLocks noChangeAspect="1"/>
          </p:cNvPicPr>
          <p:nvPr/>
        </p:nvPicPr>
        <p:blipFill>
          <a:blip r:embed="rId3"/>
          <a:stretch>
            <a:fillRect/>
          </a:stretch>
        </p:blipFill>
        <p:spPr>
          <a:xfrm>
            <a:off x="8250418" y="120627"/>
            <a:ext cx="1808631" cy="1819837"/>
          </a:xfrm>
          <a:prstGeom prst="rect">
            <a:avLst/>
          </a:prstGeom>
        </p:spPr>
      </p:pic>
      <p:sp>
        <p:nvSpPr>
          <p:cNvPr id="7" name="TextBox 6">
            <a:extLst>
              <a:ext uri="{FF2B5EF4-FFF2-40B4-BE49-F238E27FC236}">
                <a16:creationId xmlns:a16="http://schemas.microsoft.com/office/drawing/2014/main" id="{D96551B7-9D7F-6158-D780-015E412C25C8}"/>
              </a:ext>
            </a:extLst>
          </p:cNvPr>
          <p:cNvSpPr txBox="1"/>
          <p:nvPr/>
        </p:nvSpPr>
        <p:spPr>
          <a:xfrm>
            <a:off x="399735" y="873876"/>
            <a:ext cx="631532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Based on the data and the plotted visualizations show that:</a:t>
            </a:r>
            <a:endParaRPr lang="en-US">
              <a:solidFill>
                <a:schemeClr val="bg1"/>
              </a:solidFill>
              <a:ea typeface="+mn-lt"/>
              <a:cs typeface="Calibri"/>
            </a:endParaRPr>
          </a:p>
          <a:p>
            <a:endParaRPr lang="en-US" dirty="0">
              <a:solidFill>
                <a:schemeClr val="bg1"/>
              </a:solidFill>
              <a:ea typeface="+mn-lt"/>
              <a:cs typeface="+mn-lt"/>
            </a:endParaRPr>
          </a:p>
          <a:p>
            <a:pPr marL="285750" indent="-285750">
              <a:buFont typeface="Arial"/>
              <a:buChar char="•"/>
            </a:pPr>
            <a:r>
              <a:rPr lang="en-US" b="1" dirty="0">
                <a:solidFill>
                  <a:schemeClr val="bg1"/>
                </a:solidFill>
                <a:ea typeface="+mn-lt"/>
                <a:cs typeface="+mn-lt"/>
              </a:rPr>
              <a:t>Targeted Regional Efforts:</a:t>
            </a:r>
            <a:r>
              <a:rPr lang="en-US" dirty="0">
                <a:solidFill>
                  <a:schemeClr val="bg1"/>
                </a:solidFill>
                <a:ea typeface="+mn-lt"/>
                <a:cs typeface="+mn-lt"/>
              </a:rPr>
              <a:t> Improve persistency in the South with focused interventions.</a:t>
            </a:r>
          </a:p>
          <a:p>
            <a:pPr marL="285750" indent="-285750">
              <a:buFont typeface="Arial"/>
              <a:buChar char="•"/>
            </a:pPr>
            <a:r>
              <a:rPr lang="en-US" b="1" dirty="0">
                <a:solidFill>
                  <a:schemeClr val="bg1"/>
                </a:solidFill>
                <a:ea typeface="+mn-lt"/>
                <a:cs typeface="+mn-lt"/>
              </a:rPr>
              <a:t>Nutritional Support:</a:t>
            </a:r>
            <a:r>
              <a:rPr lang="en-US" dirty="0">
                <a:solidFill>
                  <a:schemeClr val="bg1"/>
                </a:solidFill>
                <a:ea typeface="+mn-lt"/>
                <a:cs typeface="+mn-lt"/>
              </a:rPr>
              <a:t> Address Vitamin D and Calcium deficiencies to boost adherence.</a:t>
            </a:r>
          </a:p>
          <a:p>
            <a:pPr marL="285750" indent="-285750">
              <a:buFont typeface="Arial"/>
              <a:buChar char="•"/>
            </a:pPr>
            <a:r>
              <a:rPr lang="en-US" b="1" dirty="0">
                <a:solidFill>
                  <a:schemeClr val="bg1"/>
                </a:solidFill>
                <a:ea typeface="+mn-lt"/>
                <a:cs typeface="+mn-lt"/>
              </a:rPr>
              <a:t>Proactive Monitoring:</a:t>
            </a:r>
            <a:r>
              <a:rPr lang="en-US" dirty="0">
                <a:solidFill>
                  <a:schemeClr val="bg1"/>
                </a:solidFill>
                <a:ea typeface="+mn-lt"/>
                <a:cs typeface="+mn-lt"/>
              </a:rPr>
              <a:t> Increase regular health checks for at-risk groups.</a:t>
            </a:r>
          </a:p>
          <a:p>
            <a:endParaRPr lang="en-US" dirty="0">
              <a:solidFill>
                <a:schemeClr val="bg1"/>
              </a:solidFill>
              <a:ea typeface="Calibri"/>
              <a:cs typeface="Calibri"/>
            </a:endParaRPr>
          </a:p>
          <a:p>
            <a:r>
              <a:rPr lang="en-US" dirty="0">
                <a:solidFill>
                  <a:schemeClr val="bg1"/>
                </a:solidFill>
                <a:ea typeface="+mn-lt"/>
                <a:cs typeface="+mn-lt"/>
              </a:rPr>
              <a:t>Overall, these insights strongly suggest that ABC Pharma Company should create such predictive system for their operations to be more efficient. However, medical experts should still need to be inspecting and validation cases in which patients that are in moderate or high risk. </a:t>
            </a:r>
            <a:endParaRPr lang="en-US" dirty="0">
              <a:solidFill>
                <a:schemeClr val="bg1"/>
              </a:solidFill>
              <a:ea typeface="Calibri"/>
              <a:cs typeface="Calibri"/>
            </a:endParaRPr>
          </a:p>
          <a:p>
            <a:pPr algn="l"/>
            <a:endParaRPr lang="en-US">
              <a:solidFill>
                <a:schemeClr val="bg1"/>
              </a:solidFill>
              <a:ea typeface="Calibri"/>
              <a:cs typeface="Calibri"/>
            </a:endParaRPr>
          </a:p>
        </p:txBody>
      </p:sp>
    </p:spTree>
    <p:extLst>
      <p:ext uri="{BB962C8B-B14F-4D97-AF65-F5344CB8AC3E}">
        <p14:creationId xmlns:p14="http://schemas.microsoft.com/office/powerpoint/2010/main" val="198537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130815-DBFE-4A9B-9738-40A4F2E21836}"/>
              </a:ext>
            </a:extLst>
          </p:cNvPr>
          <p:cNvSpPr>
            <a:spLocks noGrp="1"/>
          </p:cNvSpPr>
          <p:nvPr>
            <p:ph type="body" idx="1"/>
          </p:nvPr>
        </p:nvSpPr>
        <p:spPr>
          <a:xfrm>
            <a:off x="609179" y="240159"/>
            <a:ext cx="6768474" cy="1079797"/>
          </a:xfrm>
        </p:spPr>
        <p:txBody>
          <a:bodyPr vert="horz" lIns="0" tIns="0" rIns="0" bIns="0" rtlCol="0" anchor="t">
            <a:noAutofit/>
          </a:bodyPr>
          <a:lstStyle/>
          <a:p>
            <a:pPr algn="ctr"/>
            <a:r>
              <a:rPr lang="en-US" b="0">
                <a:ea typeface="+mn-lt"/>
                <a:cs typeface="+mn-lt"/>
              </a:rPr>
              <a:t>Technical</a:t>
            </a:r>
            <a:r>
              <a:rPr lang="en-US" b="0" dirty="0">
                <a:ea typeface="+mn-lt"/>
                <a:cs typeface="+mn-lt"/>
              </a:rPr>
              <a:t> Recommendations</a:t>
            </a:r>
            <a:endParaRPr lang="en-US">
              <a:ea typeface="+mn-lt"/>
              <a:cs typeface="+mn-lt"/>
            </a:endParaRPr>
          </a:p>
          <a:p>
            <a:pPr marL="285750" indent="-285750" algn="ctr">
              <a:buChar char="•"/>
            </a:pPr>
            <a:endParaRPr lang="en-US" sz="1400" b="0" dirty="0">
              <a:ea typeface="Calibri"/>
              <a:cs typeface="Calibri"/>
            </a:endParaRPr>
          </a:p>
          <a:p>
            <a:pPr algn="ctr"/>
            <a:br>
              <a:rPr lang="en-US" dirty="0"/>
            </a:br>
            <a:endParaRPr lang="en-US"/>
          </a:p>
        </p:txBody>
      </p:sp>
      <p:sp>
        <p:nvSpPr>
          <p:cNvPr id="6" name="Oval 5" descr="Logo Backgdrop">
            <a:extLst>
              <a:ext uri="{FF2B5EF4-FFF2-40B4-BE49-F238E27FC236}">
                <a16:creationId xmlns:a16="http://schemas.microsoft.com/office/drawing/2014/main" id="{05B0670B-BF1F-4BCF-B83C-74D893BF46CC}"/>
              </a:ext>
            </a:extLst>
          </p:cNvPr>
          <p:cNvSpPr/>
          <p:nvPr/>
        </p:nvSpPr>
        <p:spPr>
          <a:xfrm>
            <a:off x="8094754" y="327"/>
            <a:ext cx="2108830" cy="2065901"/>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black and white logo&#10;&#10;Description automatically generated">
            <a:extLst>
              <a:ext uri="{FF2B5EF4-FFF2-40B4-BE49-F238E27FC236}">
                <a16:creationId xmlns:a16="http://schemas.microsoft.com/office/drawing/2014/main" id="{C465E16D-EAC9-C42F-39A4-9ABC45D0370D}"/>
              </a:ext>
            </a:extLst>
          </p:cNvPr>
          <p:cNvPicPr>
            <a:picLocks noChangeAspect="1"/>
          </p:cNvPicPr>
          <p:nvPr/>
        </p:nvPicPr>
        <p:blipFill>
          <a:blip r:embed="rId3"/>
          <a:stretch>
            <a:fillRect/>
          </a:stretch>
        </p:blipFill>
        <p:spPr>
          <a:xfrm>
            <a:off x="8250418" y="120627"/>
            <a:ext cx="1808631" cy="1819837"/>
          </a:xfrm>
          <a:prstGeom prst="rect">
            <a:avLst/>
          </a:prstGeom>
        </p:spPr>
      </p:pic>
      <p:sp>
        <p:nvSpPr>
          <p:cNvPr id="7" name="TextBox 6">
            <a:extLst>
              <a:ext uri="{FF2B5EF4-FFF2-40B4-BE49-F238E27FC236}">
                <a16:creationId xmlns:a16="http://schemas.microsoft.com/office/drawing/2014/main" id="{D96551B7-9D7F-6158-D780-015E412C25C8}"/>
              </a:ext>
            </a:extLst>
          </p:cNvPr>
          <p:cNvSpPr txBox="1"/>
          <p:nvPr/>
        </p:nvSpPr>
        <p:spPr>
          <a:xfrm>
            <a:off x="384024" y="591071"/>
            <a:ext cx="5891119"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ea typeface="+mn-lt"/>
                <a:cs typeface="+mn-lt"/>
              </a:rPr>
              <a:t>Recommended Models for Persistency Prediction:</a:t>
            </a:r>
          </a:p>
          <a:p>
            <a:pPr marL="285750" indent="-285750">
              <a:buFont typeface="Arial"/>
              <a:buChar char="•"/>
            </a:pPr>
            <a:r>
              <a:rPr lang="en-US" b="1" dirty="0">
                <a:solidFill>
                  <a:schemeClr val="bg1"/>
                </a:solidFill>
                <a:ea typeface="+mn-lt"/>
                <a:cs typeface="+mn-lt"/>
              </a:rPr>
              <a:t>Logistic Regression (L2 Regularization):</a:t>
            </a:r>
            <a:endParaRPr lang="en-US">
              <a:solidFill>
                <a:schemeClr val="bg1"/>
              </a:solidFill>
            </a:endParaRPr>
          </a:p>
          <a:p>
            <a:r>
              <a:rPr lang="en-US" dirty="0">
                <a:solidFill>
                  <a:schemeClr val="bg1"/>
                </a:solidFill>
                <a:ea typeface="+mn-lt"/>
                <a:cs typeface="+mn-lt"/>
              </a:rPr>
              <a:t>Best suited for the dataset, offering a balance between interpretability and performance with an accuracy of </a:t>
            </a:r>
            <a:r>
              <a:rPr lang="en-US" b="1" dirty="0">
                <a:solidFill>
                  <a:schemeClr val="bg1"/>
                </a:solidFill>
                <a:ea typeface="+mn-lt"/>
                <a:cs typeface="+mn-lt"/>
              </a:rPr>
              <a:t>80%</a:t>
            </a:r>
            <a:r>
              <a:rPr lang="en-US" dirty="0">
                <a:solidFill>
                  <a:schemeClr val="bg1"/>
                </a:solidFill>
                <a:ea typeface="+mn-lt"/>
                <a:cs typeface="+mn-lt"/>
              </a:rPr>
              <a:t>. This model allows us to pinpoint which features (e.g., DEXA scans, comorbidities) are the most predictive of persistency.</a:t>
            </a:r>
          </a:p>
          <a:p>
            <a:endParaRPr lang="en-US" dirty="0">
              <a:solidFill>
                <a:schemeClr val="bg1"/>
              </a:solidFill>
              <a:ea typeface="+mn-lt"/>
              <a:cs typeface="+mn-lt"/>
            </a:endParaRPr>
          </a:p>
          <a:p>
            <a:pPr marL="285750" indent="-285750">
              <a:buFont typeface="Arial"/>
              <a:buChar char="•"/>
            </a:pPr>
            <a:r>
              <a:rPr lang="en-US" b="1" dirty="0">
                <a:solidFill>
                  <a:schemeClr val="bg1"/>
                </a:solidFill>
                <a:ea typeface="+mn-lt"/>
                <a:cs typeface="+mn-lt"/>
              </a:rPr>
              <a:t>Random Forest:</a:t>
            </a:r>
            <a:endParaRPr lang="en-US" dirty="0">
              <a:solidFill>
                <a:schemeClr val="bg1"/>
              </a:solidFill>
              <a:ea typeface="+mn-lt"/>
              <a:cs typeface="+mn-lt"/>
            </a:endParaRPr>
          </a:p>
          <a:p>
            <a:r>
              <a:rPr lang="en-US" dirty="0">
                <a:solidFill>
                  <a:schemeClr val="bg1"/>
                </a:solidFill>
                <a:ea typeface="+mn-lt"/>
                <a:cs typeface="+mn-lt"/>
              </a:rPr>
              <a:t>Random Forest performed slightly lower than Logistic Regression but excels in capturing non-linear relationships. This model is recommended for exploring feature importance, particularly for categorical data like regions and comorbidities.</a:t>
            </a:r>
          </a:p>
          <a:p>
            <a:endParaRPr lang="en-US" dirty="0">
              <a:solidFill>
                <a:schemeClr val="bg1"/>
              </a:solidFill>
              <a:ea typeface="+mn-lt"/>
              <a:cs typeface="+mn-lt"/>
            </a:endParaRPr>
          </a:p>
          <a:p>
            <a:pPr marL="285750" indent="-285750">
              <a:buFont typeface="Arial"/>
              <a:buChar char="•"/>
            </a:pPr>
            <a:r>
              <a:rPr lang="en-US" b="1" err="1">
                <a:solidFill>
                  <a:schemeClr val="bg1"/>
                </a:solidFill>
                <a:ea typeface="+mn-lt"/>
                <a:cs typeface="+mn-lt"/>
              </a:rPr>
              <a:t>XGBoost</a:t>
            </a:r>
            <a:r>
              <a:rPr lang="en-US" b="1" dirty="0">
                <a:solidFill>
                  <a:schemeClr val="bg1"/>
                </a:solidFill>
                <a:ea typeface="+mn-lt"/>
                <a:cs typeface="+mn-lt"/>
              </a:rPr>
              <a:t>:</a:t>
            </a:r>
            <a:endParaRPr lang="en-US">
              <a:solidFill>
                <a:schemeClr val="bg1"/>
              </a:solidFill>
            </a:endParaRPr>
          </a:p>
          <a:p>
            <a:r>
              <a:rPr lang="en-US" dirty="0">
                <a:solidFill>
                  <a:schemeClr val="bg1"/>
                </a:solidFill>
                <a:ea typeface="+mn-lt"/>
                <a:cs typeface="+mn-lt"/>
              </a:rPr>
              <a:t>Recommended for more complex, non-linear relationships. While not yet fully tested on this dataset, it is likely to outperform Logistic Regression and Random Forest in cases where feature interactions significantly impact persistency.</a:t>
            </a:r>
          </a:p>
          <a:p>
            <a:endParaRPr lang="en-US" dirty="0">
              <a:solidFill>
                <a:schemeClr val="bg1"/>
              </a:solidFill>
              <a:ea typeface="Calibri"/>
              <a:cs typeface="Calibri"/>
            </a:endParaRPr>
          </a:p>
          <a:p>
            <a:pPr algn="l"/>
            <a:endParaRPr lang="en-US">
              <a:solidFill>
                <a:schemeClr val="bg1"/>
              </a:solidFill>
              <a:ea typeface="Calibri"/>
              <a:cs typeface="Calibri"/>
            </a:endParaRPr>
          </a:p>
        </p:txBody>
      </p:sp>
      <p:pic>
        <p:nvPicPr>
          <p:cNvPr id="2" name="Picture 1" descr="A screenshot of a computer&#10;&#10;Description automatically generated">
            <a:extLst>
              <a:ext uri="{FF2B5EF4-FFF2-40B4-BE49-F238E27FC236}">
                <a16:creationId xmlns:a16="http://schemas.microsoft.com/office/drawing/2014/main" id="{1735FA47-2E5C-7D3E-D45C-892A63A13CFE}"/>
              </a:ext>
            </a:extLst>
          </p:cNvPr>
          <p:cNvPicPr>
            <a:picLocks noChangeAspect="1"/>
          </p:cNvPicPr>
          <p:nvPr/>
        </p:nvPicPr>
        <p:blipFill>
          <a:blip r:embed="rId4"/>
          <a:stretch>
            <a:fillRect/>
          </a:stretch>
        </p:blipFill>
        <p:spPr>
          <a:xfrm>
            <a:off x="6092830" y="1328045"/>
            <a:ext cx="4862660" cy="1667975"/>
          </a:xfrm>
          <a:prstGeom prst="rect">
            <a:avLst/>
          </a:prstGeom>
        </p:spPr>
      </p:pic>
      <p:pic>
        <p:nvPicPr>
          <p:cNvPr id="4" name="Picture 3">
            <a:extLst>
              <a:ext uri="{FF2B5EF4-FFF2-40B4-BE49-F238E27FC236}">
                <a16:creationId xmlns:a16="http://schemas.microsoft.com/office/drawing/2014/main" id="{8BB055EA-55B9-86FC-4C14-81623E1D4A81}"/>
              </a:ext>
            </a:extLst>
          </p:cNvPr>
          <p:cNvPicPr>
            <a:picLocks noChangeAspect="1"/>
          </p:cNvPicPr>
          <p:nvPr/>
        </p:nvPicPr>
        <p:blipFill>
          <a:blip r:embed="rId5"/>
          <a:stretch>
            <a:fillRect/>
          </a:stretch>
        </p:blipFill>
        <p:spPr>
          <a:xfrm>
            <a:off x="6080289" y="4142779"/>
            <a:ext cx="5726784" cy="308544"/>
          </a:xfrm>
          <a:prstGeom prst="rect">
            <a:avLst/>
          </a:prstGeom>
        </p:spPr>
      </p:pic>
    </p:spTree>
    <p:extLst>
      <p:ext uri="{BB962C8B-B14F-4D97-AF65-F5344CB8AC3E}">
        <p14:creationId xmlns:p14="http://schemas.microsoft.com/office/powerpoint/2010/main" val="629200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DABB1-5E6B-4365-AD9E-DDCE7E972742}"/>
              </a:ext>
            </a:extLst>
          </p:cNvPr>
          <p:cNvSpPr>
            <a:spLocks noGrp="1"/>
          </p:cNvSpPr>
          <p:nvPr>
            <p:ph type="title"/>
          </p:nvPr>
        </p:nvSpPr>
        <p:spPr bwMode="ltGray"/>
        <p:txBody>
          <a:bodyPr/>
          <a:lstStyle/>
          <a:p>
            <a:r>
              <a:rPr lang="en-US"/>
              <a:t>Thank You</a:t>
            </a:r>
          </a:p>
        </p:txBody>
      </p:sp>
      <p:sp>
        <p:nvSpPr>
          <p:cNvPr id="4" name="Subtitle 3">
            <a:extLst>
              <a:ext uri="{FF2B5EF4-FFF2-40B4-BE49-F238E27FC236}">
                <a16:creationId xmlns:a16="http://schemas.microsoft.com/office/drawing/2014/main" id="{37530160-A714-49C8-85A0-932553905B40}"/>
              </a:ext>
            </a:extLst>
          </p:cNvPr>
          <p:cNvSpPr>
            <a:spLocks noGrp="1"/>
          </p:cNvSpPr>
          <p:nvPr>
            <p:ph type="subTitle" idx="1"/>
          </p:nvPr>
        </p:nvSpPr>
        <p:spPr bwMode="gray"/>
        <p:txBody>
          <a:bodyPr vert="horz" lIns="0" tIns="0" rIns="0" bIns="0" rtlCol="0" anchor="t">
            <a:noAutofit/>
          </a:bodyPr>
          <a:lstStyle/>
          <a:p>
            <a:r>
              <a:rPr lang="en-US" noProof="1"/>
              <a:t>Shuyi Yu</a:t>
            </a:r>
            <a:endParaRPr lang="en-US"/>
          </a:p>
        </p:txBody>
      </p:sp>
      <p:pic>
        <p:nvPicPr>
          <p:cNvPr id="12" name="Graphic 11" descr="User" title="Icon - Presenter Name">
            <a:extLst>
              <a:ext uri="{FF2B5EF4-FFF2-40B4-BE49-F238E27FC236}">
                <a16:creationId xmlns:a16="http://schemas.microsoft.com/office/drawing/2014/main" id="{3FD34FCD-807B-4BBC-8AFE-2162CCE29BE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gray">
          <a:xfrm>
            <a:off x="11061325" y="3847868"/>
            <a:ext cx="218900" cy="218900"/>
          </a:xfrm>
          <a:prstGeom prst="rect">
            <a:avLst/>
          </a:prstGeom>
        </p:spPr>
      </p:pic>
      <p:pic>
        <p:nvPicPr>
          <p:cNvPr id="5" name="Picture 4" descr="A black and white logo&#10;&#10;Description automatically generated">
            <a:extLst>
              <a:ext uri="{FF2B5EF4-FFF2-40B4-BE49-F238E27FC236}">
                <a16:creationId xmlns:a16="http://schemas.microsoft.com/office/drawing/2014/main" id="{5FC5A714-3430-3970-6263-D68B327FFE3A}"/>
              </a:ext>
            </a:extLst>
          </p:cNvPr>
          <p:cNvPicPr>
            <a:picLocks noChangeAspect="1"/>
          </p:cNvPicPr>
          <p:nvPr/>
        </p:nvPicPr>
        <p:blipFill>
          <a:blip r:embed="rId5"/>
          <a:stretch>
            <a:fillRect/>
          </a:stretch>
        </p:blipFill>
        <p:spPr>
          <a:xfrm>
            <a:off x="643229" y="961942"/>
            <a:ext cx="4814539" cy="5390685"/>
          </a:xfrm>
          <a:prstGeom prst="rect">
            <a:avLst/>
          </a:prstGeom>
        </p:spPr>
      </p:pic>
    </p:spTree>
    <p:extLst>
      <p:ext uri="{BB962C8B-B14F-4D97-AF65-F5344CB8AC3E}">
        <p14:creationId xmlns:p14="http://schemas.microsoft.com/office/powerpoint/2010/main" val="31133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A black and white background with orange text&#10;&#10;Description automatically generated">
            <a:extLst>
              <a:ext uri="{FF2B5EF4-FFF2-40B4-BE49-F238E27FC236}">
                <a16:creationId xmlns:a16="http://schemas.microsoft.com/office/drawing/2014/main" id="{9B26CB6E-1404-A598-5E8A-E6BC01CF93C1}"/>
              </a:ext>
            </a:extLst>
          </p:cNvPr>
          <p:cNvPicPr>
            <a:picLocks noChangeAspect="1"/>
          </p:cNvPicPr>
          <p:nvPr/>
        </p:nvPicPr>
        <p:blipFill>
          <a:blip r:embed="rId3"/>
          <a:srcRect t="8195" r="53164" b="1024"/>
          <a:stretch/>
        </p:blipFill>
        <p:spPr>
          <a:xfrm>
            <a:off x="643467" y="643467"/>
            <a:ext cx="5056081" cy="5568680"/>
          </a:xfrm>
          <a:prstGeom prst="rect">
            <a:avLst/>
          </a:prstGeom>
        </p:spPr>
      </p:pic>
      <p:sp>
        <p:nvSpPr>
          <p:cNvPr id="3" name="TextBox 2">
            <a:extLst>
              <a:ext uri="{FF2B5EF4-FFF2-40B4-BE49-F238E27FC236}">
                <a16:creationId xmlns:a16="http://schemas.microsoft.com/office/drawing/2014/main" id="{786934D5-6AC8-9669-DF8A-5C3344AAC1AF}"/>
              </a:ext>
            </a:extLst>
          </p:cNvPr>
          <p:cNvSpPr txBox="1"/>
          <p:nvPr/>
        </p:nvSpPr>
        <p:spPr>
          <a:xfrm>
            <a:off x="7132948" y="974102"/>
            <a:ext cx="5060622" cy="62558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200000"/>
              </a:lnSpc>
              <a:buFont typeface="Arial" panose="020B0604020202020204" pitchFamily="34" charset="0"/>
              <a:buChar char="•"/>
            </a:pPr>
            <a:r>
              <a:rPr lang="en-US" b="1" dirty="0">
                <a:latin typeface="Times New Roman"/>
                <a:cs typeface="Times New Roman"/>
              </a:rPr>
              <a:t>Execution Summary</a:t>
            </a:r>
            <a:endParaRPr lang="en-US" b="1">
              <a:latin typeface="Times New Roman"/>
              <a:cs typeface="Times New Roman"/>
            </a:endParaRPr>
          </a:p>
          <a:p>
            <a:pPr marL="285750" indent="-285750">
              <a:lnSpc>
                <a:spcPct val="200000"/>
              </a:lnSpc>
              <a:buFont typeface="Arial" panose="020B0604020202020204" pitchFamily="34" charset="0"/>
              <a:buChar char="•"/>
            </a:pPr>
            <a:r>
              <a:rPr lang="en-US" b="1" dirty="0">
                <a:latin typeface="Times New Roman"/>
                <a:cs typeface="Times New Roman"/>
              </a:rPr>
              <a:t>Introduction to Healthcare Persistency</a:t>
            </a:r>
          </a:p>
          <a:p>
            <a:pPr marL="285750" indent="-285750">
              <a:lnSpc>
                <a:spcPct val="200000"/>
              </a:lnSpc>
              <a:buFont typeface="Arial" panose="020B0604020202020204" pitchFamily="34" charset="0"/>
              <a:buChar char="•"/>
            </a:pPr>
            <a:r>
              <a:rPr lang="en-US" b="1" dirty="0">
                <a:latin typeface="Times New Roman"/>
                <a:cs typeface="Times New Roman"/>
              </a:rPr>
              <a:t>Problem Statement</a:t>
            </a:r>
          </a:p>
          <a:p>
            <a:pPr marL="285750" indent="-285750">
              <a:lnSpc>
                <a:spcPct val="200000"/>
              </a:lnSpc>
              <a:buFont typeface="Arial" panose="020B0604020202020204" pitchFamily="34" charset="0"/>
              <a:buChar char="•"/>
            </a:pPr>
            <a:r>
              <a:rPr lang="en-US" b="1" dirty="0">
                <a:latin typeface="Times New Roman"/>
                <a:cs typeface="Times New Roman"/>
              </a:rPr>
              <a:t>Approach</a:t>
            </a:r>
          </a:p>
          <a:p>
            <a:pPr marL="285750" indent="-285750">
              <a:lnSpc>
                <a:spcPct val="200000"/>
              </a:lnSpc>
              <a:buFont typeface="Arial" panose="020B0604020202020204" pitchFamily="34" charset="0"/>
              <a:buChar char="•"/>
            </a:pPr>
            <a:r>
              <a:rPr lang="en-US" b="1" dirty="0">
                <a:latin typeface="Times New Roman"/>
                <a:cs typeface="Times New Roman"/>
              </a:rPr>
              <a:t>EDA</a:t>
            </a:r>
          </a:p>
          <a:p>
            <a:pPr marL="285750" indent="-285750">
              <a:lnSpc>
                <a:spcPct val="200000"/>
              </a:lnSpc>
              <a:buFont typeface="Arial" panose="020B0604020202020204" pitchFamily="34" charset="0"/>
              <a:buChar char="•"/>
            </a:pPr>
            <a:r>
              <a:rPr lang="en-US" b="1" cap="all" dirty="0">
                <a:latin typeface="Calibri"/>
                <a:ea typeface="Calibri"/>
                <a:cs typeface="Calibri"/>
              </a:rPr>
              <a:t>key Insights from the EDA</a:t>
            </a:r>
            <a:endParaRPr lang="en-US" b="1" dirty="0">
              <a:latin typeface="Times New Roman"/>
              <a:cs typeface="Times New Roman"/>
            </a:endParaRPr>
          </a:p>
          <a:p>
            <a:pPr marL="285750" indent="-285750">
              <a:lnSpc>
                <a:spcPct val="200000"/>
              </a:lnSpc>
              <a:buFont typeface="Arial" panose="020B0604020202020204" pitchFamily="34" charset="0"/>
              <a:buChar char="•"/>
            </a:pPr>
            <a:r>
              <a:rPr lang="en-US" b="1" cap="all" dirty="0">
                <a:latin typeface="Times New Roman"/>
                <a:cs typeface="Times New Roman"/>
              </a:rPr>
              <a:t>Business Recommendations</a:t>
            </a:r>
          </a:p>
          <a:p>
            <a:pPr marL="285750" indent="-285750">
              <a:lnSpc>
                <a:spcPct val="200000"/>
              </a:lnSpc>
              <a:spcBef>
                <a:spcPts val="1000"/>
              </a:spcBef>
              <a:spcAft>
                <a:spcPts val="200"/>
              </a:spcAft>
              <a:buFont typeface="Arial" panose="020B0604020202020204" pitchFamily="34" charset="0"/>
              <a:buChar char="•"/>
            </a:pPr>
            <a:r>
              <a:rPr lang="en-US" b="1" cap="all" dirty="0">
                <a:latin typeface="Times New Roman"/>
                <a:cs typeface="Times New Roman"/>
              </a:rPr>
              <a:t>Technical Recommendation</a:t>
            </a:r>
            <a:br>
              <a:rPr lang="en-US" sz="2000" cap="all" dirty="0">
                <a:solidFill>
                  <a:srgbClr val="000000"/>
                </a:solidFill>
              </a:rPr>
            </a:br>
            <a:endParaRPr lang="en-US" cap="all">
              <a:latin typeface="Times New Roman"/>
              <a:cs typeface="Times New Roman"/>
            </a:endParaRPr>
          </a:p>
          <a:p>
            <a:pPr marL="285750" indent="-285750">
              <a:lnSpc>
                <a:spcPct val="200000"/>
              </a:lnSpc>
              <a:buFont typeface="Arial" panose="020B0604020202020204" pitchFamily="34" charset="0"/>
              <a:buChar char="•"/>
            </a:pPr>
            <a:endParaRPr lang="en-US" cap="all" dirty="0">
              <a:latin typeface="Times New Roman"/>
              <a:cs typeface="Times New Roman"/>
            </a:endParaRPr>
          </a:p>
          <a:p>
            <a:pPr marL="285750" indent="-285750">
              <a:lnSpc>
                <a:spcPct val="200000"/>
              </a:lnSpc>
              <a:buFont typeface="Arial" panose="020B0604020202020204" pitchFamily="34" charset="0"/>
              <a:buChar char="•"/>
            </a:pPr>
            <a:endParaRPr lang="en-US" dirty="0">
              <a:latin typeface="Times New Roman"/>
              <a:cs typeface="Times New Roman"/>
            </a:endParaRPr>
          </a:p>
        </p:txBody>
      </p:sp>
    </p:spTree>
    <p:extLst>
      <p:ext uri="{BB962C8B-B14F-4D97-AF65-F5344CB8AC3E}">
        <p14:creationId xmlns:p14="http://schemas.microsoft.com/office/powerpoint/2010/main" val="2081645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4E224D4-CF4C-4EC1-B54B-3738143F6391}"/>
              </a:ext>
              <a:ext uri="{C183D7F6-B498-43B3-948B-1728B52AA6E4}">
                <adec:decorative xmlns:adec="http://schemas.microsoft.com/office/drawing/2017/decorative" val="1"/>
              </a:ext>
            </a:extLst>
          </p:cNvPr>
          <p:cNvSpPr/>
          <p:nvPr/>
        </p:nvSpPr>
        <p:spPr>
          <a:xfrm rot="10800000">
            <a:off x="9220655" y="606225"/>
            <a:ext cx="2106487" cy="2078699"/>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pic>
        <p:nvPicPr>
          <p:cNvPr id="5" name="Picture 4" descr="A black and white logo&#10;&#10;Description automatically generated">
            <a:extLst>
              <a:ext uri="{FF2B5EF4-FFF2-40B4-BE49-F238E27FC236}">
                <a16:creationId xmlns:a16="http://schemas.microsoft.com/office/drawing/2014/main" id="{5A578C20-CC33-0FD0-6EAC-9FB2C15D5221}"/>
              </a:ext>
            </a:extLst>
          </p:cNvPr>
          <p:cNvPicPr>
            <a:picLocks noChangeAspect="1"/>
          </p:cNvPicPr>
          <p:nvPr/>
        </p:nvPicPr>
        <p:blipFill>
          <a:blip r:embed="rId3"/>
          <a:stretch>
            <a:fillRect/>
          </a:stretch>
        </p:blipFill>
        <p:spPr>
          <a:xfrm>
            <a:off x="9224520" y="678347"/>
            <a:ext cx="2015276" cy="2091059"/>
          </a:xfrm>
          <a:prstGeom prst="rect">
            <a:avLst/>
          </a:prstGeom>
        </p:spPr>
      </p:pic>
      <p:sp>
        <p:nvSpPr>
          <p:cNvPr id="7" name="Title 6">
            <a:extLst>
              <a:ext uri="{FF2B5EF4-FFF2-40B4-BE49-F238E27FC236}">
                <a16:creationId xmlns:a16="http://schemas.microsoft.com/office/drawing/2014/main" id="{7DEA5DA3-A724-2660-3606-F1E4C2E1FE11}"/>
              </a:ext>
            </a:extLst>
          </p:cNvPr>
          <p:cNvSpPr>
            <a:spLocks noGrp="1"/>
          </p:cNvSpPr>
          <p:nvPr>
            <p:ph type="ctrTitle"/>
          </p:nvPr>
        </p:nvSpPr>
        <p:spPr>
          <a:xfrm>
            <a:off x="743140" y="810560"/>
            <a:ext cx="10583136" cy="199659"/>
          </a:xfrm>
        </p:spPr>
        <p:txBody>
          <a:bodyPr>
            <a:noAutofit/>
          </a:bodyPr>
          <a:lstStyle/>
          <a:p>
            <a:r>
              <a:rPr lang="en-US" sz="2400"/>
              <a:t>Executive Summary</a:t>
            </a:r>
          </a:p>
        </p:txBody>
      </p:sp>
      <p:graphicFrame>
        <p:nvGraphicFramePr>
          <p:cNvPr id="16" name="TextBox 11">
            <a:extLst>
              <a:ext uri="{FF2B5EF4-FFF2-40B4-BE49-F238E27FC236}">
                <a16:creationId xmlns:a16="http://schemas.microsoft.com/office/drawing/2014/main" id="{8D71C0F1-729B-E68B-4E80-FA161061ABAF}"/>
              </a:ext>
            </a:extLst>
          </p:cNvPr>
          <p:cNvGraphicFramePr/>
          <p:nvPr>
            <p:extLst>
              <p:ext uri="{D42A27DB-BD31-4B8C-83A1-F6EECF244321}">
                <p14:modId xmlns:p14="http://schemas.microsoft.com/office/powerpoint/2010/main" val="152230152"/>
              </p:ext>
            </p:extLst>
          </p:nvPr>
        </p:nvGraphicFramePr>
        <p:xfrm>
          <a:off x="329475" y="811419"/>
          <a:ext cx="10612479" cy="65402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6933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4E224D4-CF4C-4EC1-B54B-3738143F6391}"/>
              </a:ext>
              <a:ext uri="{C183D7F6-B498-43B3-948B-1728B52AA6E4}">
                <adec:decorative xmlns:adec="http://schemas.microsoft.com/office/drawing/2017/decorative" val="1"/>
              </a:ext>
            </a:extLst>
          </p:cNvPr>
          <p:cNvSpPr/>
          <p:nvPr/>
        </p:nvSpPr>
        <p:spPr>
          <a:xfrm rot="10800000">
            <a:off x="9220655" y="606225"/>
            <a:ext cx="2106487" cy="2078699"/>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pic>
        <p:nvPicPr>
          <p:cNvPr id="5" name="Picture 4" descr="A black and white logo&#10;&#10;Description automatically generated">
            <a:extLst>
              <a:ext uri="{FF2B5EF4-FFF2-40B4-BE49-F238E27FC236}">
                <a16:creationId xmlns:a16="http://schemas.microsoft.com/office/drawing/2014/main" id="{5A578C20-CC33-0FD0-6EAC-9FB2C15D5221}"/>
              </a:ext>
            </a:extLst>
          </p:cNvPr>
          <p:cNvPicPr>
            <a:picLocks noChangeAspect="1"/>
          </p:cNvPicPr>
          <p:nvPr/>
        </p:nvPicPr>
        <p:blipFill>
          <a:blip r:embed="rId3"/>
          <a:stretch>
            <a:fillRect/>
          </a:stretch>
        </p:blipFill>
        <p:spPr>
          <a:xfrm>
            <a:off x="9224520" y="678347"/>
            <a:ext cx="2015276" cy="2091059"/>
          </a:xfrm>
          <a:prstGeom prst="rect">
            <a:avLst/>
          </a:prstGeom>
        </p:spPr>
      </p:pic>
      <p:sp>
        <p:nvSpPr>
          <p:cNvPr id="7" name="Title 6">
            <a:extLst>
              <a:ext uri="{FF2B5EF4-FFF2-40B4-BE49-F238E27FC236}">
                <a16:creationId xmlns:a16="http://schemas.microsoft.com/office/drawing/2014/main" id="{7DEA5DA3-A724-2660-3606-F1E4C2E1FE11}"/>
              </a:ext>
            </a:extLst>
          </p:cNvPr>
          <p:cNvSpPr>
            <a:spLocks noGrp="1"/>
          </p:cNvSpPr>
          <p:nvPr>
            <p:ph type="ctrTitle"/>
          </p:nvPr>
        </p:nvSpPr>
        <p:spPr>
          <a:xfrm>
            <a:off x="743140" y="392390"/>
            <a:ext cx="10583136" cy="617829"/>
          </a:xfrm>
        </p:spPr>
        <p:txBody>
          <a:bodyPr>
            <a:noAutofit/>
          </a:bodyPr>
          <a:lstStyle/>
          <a:p>
            <a:r>
              <a:rPr lang="en-US" sz="1800" b="1" dirty="0"/>
              <a:t>Introduction to Healthcare Persistency</a:t>
            </a:r>
            <a:endParaRPr lang="en-US" sz="1800">
              <a:solidFill>
                <a:srgbClr val="000000"/>
              </a:solidFill>
            </a:endParaRPr>
          </a:p>
          <a:p>
            <a:endParaRPr lang="en-US" sz="2400" dirty="0"/>
          </a:p>
        </p:txBody>
      </p:sp>
      <p:sp>
        <p:nvSpPr>
          <p:cNvPr id="21" name="TextBox 20">
            <a:extLst>
              <a:ext uri="{FF2B5EF4-FFF2-40B4-BE49-F238E27FC236}">
                <a16:creationId xmlns:a16="http://schemas.microsoft.com/office/drawing/2014/main" id="{7CAA0D18-ABCD-F377-932A-84037D846E28}"/>
              </a:ext>
            </a:extLst>
          </p:cNvPr>
          <p:cNvSpPr txBox="1"/>
          <p:nvPr/>
        </p:nvSpPr>
        <p:spPr>
          <a:xfrm>
            <a:off x="1022430" y="1466126"/>
            <a:ext cx="7649736"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cap="all" dirty="0">
                <a:latin typeface="Times New Roman"/>
                <a:ea typeface="+mn-lt"/>
                <a:cs typeface="+mn-lt"/>
              </a:rPr>
              <a:t>Definition of Persistency:</a:t>
            </a:r>
            <a:endParaRPr lang="en-US" sz="1600">
              <a:latin typeface="Times New Roman"/>
              <a:ea typeface="+mn-lt"/>
              <a:cs typeface="+mn-lt"/>
            </a:endParaRPr>
          </a:p>
          <a:p>
            <a:r>
              <a:rPr lang="en-US" sz="1600" cap="all" dirty="0">
                <a:latin typeface="Times New Roman"/>
                <a:ea typeface="+mn-lt"/>
                <a:cs typeface="+mn-lt"/>
              </a:rPr>
              <a:t>Persistency refers to patients consistently adhering to prescribed treatments over time. We aim to analyze the factors related to persistency to help healthcare providers improve patient adherence.</a:t>
            </a:r>
            <a:endParaRPr lang="en-US" sz="1600" cap="all" dirty="0">
              <a:latin typeface="Times New Roman"/>
              <a:cs typeface="Calibri"/>
            </a:endParaRPr>
          </a:p>
          <a:p>
            <a:endParaRPr lang="en-US" sz="1600" cap="all" dirty="0">
              <a:latin typeface="Times New Roman"/>
              <a:ea typeface="+mn-lt"/>
              <a:cs typeface="+mn-lt"/>
            </a:endParaRPr>
          </a:p>
          <a:p>
            <a:pPr marL="285750" indent="-285750">
              <a:buFont typeface="Arial"/>
              <a:buChar char="•"/>
            </a:pPr>
            <a:r>
              <a:rPr lang="en-US" sz="1600" b="1" cap="all" dirty="0">
                <a:latin typeface="Times New Roman"/>
                <a:ea typeface="+mn-lt"/>
                <a:cs typeface="+mn-lt"/>
              </a:rPr>
              <a:t>Importance of Persistency:</a:t>
            </a:r>
            <a:endParaRPr lang="en-US" sz="1600">
              <a:latin typeface="Times New Roman"/>
              <a:cs typeface="Calibri"/>
            </a:endParaRPr>
          </a:p>
          <a:p>
            <a:r>
              <a:rPr lang="en-US" sz="1600" cap="all" dirty="0">
                <a:latin typeface="Times New Roman"/>
                <a:ea typeface="+mn-lt"/>
                <a:cs typeface="+mn-lt"/>
              </a:rPr>
              <a:t>Maintaining persistency in treatments is vital for improving patient outcomes and reducing healthcare costs. By understanding which factors are correlated with higher persistency rates, healthcare providers can take action to support at-risk patients.</a:t>
            </a:r>
            <a:endParaRPr lang="en-US" sz="1600">
              <a:latin typeface="Times New Roman"/>
              <a:cs typeface="Calibri"/>
            </a:endParaRPr>
          </a:p>
          <a:p>
            <a:endParaRPr lang="en-US" sz="1600" b="1" cap="all" dirty="0">
              <a:latin typeface="Times New Roman"/>
              <a:cs typeface="Calibri"/>
            </a:endParaRPr>
          </a:p>
          <a:p>
            <a:pPr marL="342900" indent="-342900">
              <a:buAutoNum type="arabicPeriod"/>
            </a:pPr>
            <a:endParaRPr lang="en-US" sz="1600" b="1" cap="all" dirty="0">
              <a:latin typeface="Times New Roman"/>
              <a:cs typeface="Calibri"/>
            </a:endParaRPr>
          </a:p>
          <a:p>
            <a:pPr marL="342900" indent="-342900">
              <a:buAutoNum type="arabicPeriod"/>
            </a:pPr>
            <a:endParaRPr lang="en-US" sz="1600" b="1" cap="all" dirty="0">
              <a:latin typeface="Times New Roman"/>
              <a:cs typeface="Calibri"/>
            </a:endParaRPr>
          </a:p>
          <a:p>
            <a:pPr marL="342900" indent="-342900">
              <a:buAutoNum type="arabicPeriod"/>
            </a:pPr>
            <a:endParaRPr lang="en-US" sz="1600" b="1" cap="all" dirty="0">
              <a:latin typeface="Times New Roman"/>
              <a:cs typeface="Calibri"/>
            </a:endParaRPr>
          </a:p>
          <a:p>
            <a:pPr marL="342900" indent="-342900">
              <a:buAutoNum type="arabicPeriod"/>
            </a:pPr>
            <a:endParaRPr lang="en-US" sz="1600" b="1" cap="all" dirty="0">
              <a:latin typeface="Times New Roman"/>
              <a:cs typeface="Calibri"/>
            </a:endParaRPr>
          </a:p>
        </p:txBody>
      </p:sp>
    </p:spTree>
    <p:extLst>
      <p:ext uri="{BB962C8B-B14F-4D97-AF65-F5344CB8AC3E}">
        <p14:creationId xmlns:p14="http://schemas.microsoft.com/office/powerpoint/2010/main" val="3604860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4E224D4-CF4C-4EC1-B54B-3738143F6391}"/>
              </a:ext>
              <a:ext uri="{C183D7F6-B498-43B3-948B-1728B52AA6E4}">
                <adec:decorative xmlns:adec="http://schemas.microsoft.com/office/drawing/2017/decorative" val="1"/>
              </a:ext>
            </a:extLst>
          </p:cNvPr>
          <p:cNvSpPr/>
          <p:nvPr/>
        </p:nvSpPr>
        <p:spPr>
          <a:xfrm rot="10800000">
            <a:off x="9220655" y="606225"/>
            <a:ext cx="2106487" cy="2078699"/>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pic>
        <p:nvPicPr>
          <p:cNvPr id="5" name="Picture 4" descr="A black and white logo&#10;&#10;Description automatically generated">
            <a:extLst>
              <a:ext uri="{FF2B5EF4-FFF2-40B4-BE49-F238E27FC236}">
                <a16:creationId xmlns:a16="http://schemas.microsoft.com/office/drawing/2014/main" id="{5A578C20-CC33-0FD0-6EAC-9FB2C15D5221}"/>
              </a:ext>
            </a:extLst>
          </p:cNvPr>
          <p:cNvPicPr>
            <a:picLocks noChangeAspect="1"/>
          </p:cNvPicPr>
          <p:nvPr/>
        </p:nvPicPr>
        <p:blipFill>
          <a:blip r:embed="rId3"/>
          <a:stretch>
            <a:fillRect/>
          </a:stretch>
        </p:blipFill>
        <p:spPr>
          <a:xfrm>
            <a:off x="9224520" y="678347"/>
            <a:ext cx="2015276" cy="2091059"/>
          </a:xfrm>
          <a:prstGeom prst="rect">
            <a:avLst/>
          </a:prstGeom>
        </p:spPr>
      </p:pic>
      <p:sp>
        <p:nvSpPr>
          <p:cNvPr id="7" name="Title 6">
            <a:extLst>
              <a:ext uri="{FF2B5EF4-FFF2-40B4-BE49-F238E27FC236}">
                <a16:creationId xmlns:a16="http://schemas.microsoft.com/office/drawing/2014/main" id="{7DEA5DA3-A724-2660-3606-F1E4C2E1FE11}"/>
              </a:ext>
            </a:extLst>
          </p:cNvPr>
          <p:cNvSpPr>
            <a:spLocks noGrp="1"/>
          </p:cNvSpPr>
          <p:nvPr>
            <p:ph type="ctrTitle"/>
          </p:nvPr>
        </p:nvSpPr>
        <p:spPr>
          <a:xfrm>
            <a:off x="743140" y="392390"/>
            <a:ext cx="10583136" cy="617829"/>
          </a:xfrm>
        </p:spPr>
        <p:txBody>
          <a:bodyPr>
            <a:noAutofit/>
          </a:bodyPr>
          <a:lstStyle/>
          <a:p>
            <a:r>
              <a:rPr lang="en-US" sz="2400"/>
              <a:t>Problem Statement</a:t>
            </a:r>
          </a:p>
        </p:txBody>
      </p:sp>
      <p:sp>
        <p:nvSpPr>
          <p:cNvPr id="21" name="TextBox 20">
            <a:extLst>
              <a:ext uri="{FF2B5EF4-FFF2-40B4-BE49-F238E27FC236}">
                <a16:creationId xmlns:a16="http://schemas.microsoft.com/office/drawing/2014/main" id="{7CAA0D18-ABCD-F377-932A-84037D846E28}"/>
              </a:ext>
            </a:extLst>
          </p:cNvPr>
          <p:cNvSpPr txBox="1"/>
          <p:nvPr/>
        </p:nvSpPr>
        <p:spPr>
          <a:xfrm>
            <a:off x="1572327" y="1230456"/>
            <a:ext cx="7649736"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cap="all" dirty="0"/>
              <a:t>By the end of this Exploratory Data analysis the following problem statements will be answer in each slide to ultimately decide which cap business to invest on:</a:t>
            </a:r>
          </a:p>
          <a:p>
            <a:endParaRPr lang="en-US" sz="1600" b="1" cap="all"/>
          </a:p>
          <a:p>
            <a:pPr marL="342900" indent="-342900">
              <a:buAutoNum type="arabicPeriod"/>
            </a:pPr>
            <a:r>
              <a:rPr lang="en-US" sz="1600" b="1" cap="all" dirty="0"/>
              <a:t>What are the </a:t>
            </a:r>
            <a:r>
              <a:rPr lang="en-US" sz="1600" cap="all" dirty="0">
                <a:ea typeface="+mn-lt"/>
                <a:cs typeface="+mn-lt"/>
              </a:rPr>
              <a:t>Key Demographics of the Patient Population and Relationship with Persistency?</a:t>
            </a:r>
            <a:endParaRPr lang="en-US" dirty="0">
              <a:ea typeface="+mn-lt"/>
              <a:cs typeface="+mn-lt"/>
            </a:endParaRPr>
          </a:p>
          <a:p>
            <a:pPr marL="342900" indent="-342900">
              <a:buAutoNum type="arabicPeriod"/>
            </a:pPr>
            <a:r>
              <a:rPr lang="en-US" dirty="0"/>
              <a:t>What are the </a:t>
            </a:r>
            <a:r>
              <a:rPr lang="en-US" dirty="0">
                <a:ea typeface="+mn-lt"/>
                <a:cs typeface="+mn-lt"/>
              </a:rPr>
              <a:t>Medical Factors and Their Relationship with Persistency?</a:t>
            </a:r>
          </a:p>
          <a:p>
            <a:pPr marL="342900" indent="-342900">
              <a:buAutoNum type="arabicPeriod"/>
            </a:pPr>
            <a:r>
              <a:rPr lang="en-US" dirty="0"/>
              <a:t>What are the </a:t>
            </a:r>
            <a:r>
              <a:rPr lang="en-US" dirty="0">
                <a:ea typeface="+mn-lt"/>
                <a:cs typeface="+mn-lt"/>
              </a:rPr>
              <a:t>Comorbidities and Their Impact on Persistency?</a:t>
            </a:r>
          </a:p>
          <a:p>
            <a:pPr marL="342900" indent="-342900">
              <a:buAutoNum type="arabicPeriod"/>
            </a:pPr>
            <a:r>
              <a:rPr lang="en-US" dirty="0"/>
              <a:t>What are the </a:t>
            </a:r>
            <a:r>
              <a:rPr lang="en-US" dirty="0">
                <a:ea typeface="+mn-lt"/>
                <a:cs typeface="+mn-lt"/>
              </a:rPr>
              <a:t>Risk Factors and Their Correlation with Persistency?</a:t>
            </a:r>
          </a:p>
          <a:p>
            <a:pPr marL="342900" indent="-342900">
              <a:buAutoNum type="arabicPeriod"/>
            </a:pPr>
            <a:endParaRPr lang="en-US" dirty="0"/>
          </a:p>
          <a:p>
            <a:endParaRPr lang="en-US" sz="1600" cap="all" dirty="0"/>
          </a:p>
          <a:p>
            <a:endParaRPr lang="en-US" sz="1600" cap="all" dirty="0"/>
          </a:p>
          <a:p>
            <a:pPr marL="342900" indent="-342900">
              <a:buAutoNum type="arabicPeriod"/>
            </a:pPr>
            <a:endParaRPr lang="en-US" sz="1600" b="1" cap="all"/>
          </a:p>
          <a:p>
            <a:pPr marL="342900" indent="-342900">
              <a:buAutoNum type="arabicPeriod"/>
            </a:pPr>
            <a:endParaRPr lang="en-US" sz="1400" b="1" cap="all"/>
          </a:p>
          <a:p>
            <a:pPr marL="342900" indent="-342900">
              <a:buAutoNum type="arabicPeriod"/>
            </a:pPr>
            <a:endParaRPr lang="en-US" sz="1600" b="1" cap="all"/>
          </a:p>
        </p:txBody>
      </p:sp>
    </p:spTree>
    <p:extLst>
      <p:ext uri="{BB962C8B-B14F-4D97-AF65-F5344CB8AC3E}">
        <p14:creationId xmlns:p14="http://schemas.microsoft.com/office/powerpoint/2010/main" val="447795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3161DAB-3A3E-48FC-9143-482C63BB1C02}"/>
              </a:ext>
            </a:extLst>
          </p:cNvPr>
          <p:cNvSpPr>
            <a:spLocks noGrp="1"/>
          </p:cNvSpPr>
          <p:nvPr>
            <p:ph idx="13"/>
          </p:nvPr>
        </p:nvSpPr>
        <p:spPr>
          <a:xfrm>
            <a:off x="397343" y="709896"/>
            <a:ext cx="6164713" cy="5781161"/>
          </a:xfrm>
        </p:spPr>
        <p:txBody>
          <a:bodyPr vert="horz" lIns="0" tIns="0" rIns="0" bIns="0" rtlCol="0" anchor="t">
            <a:noAutofit/>
          </a:bodyPr>
          <a:lstStyle/>
          <a:p>
            <a:pPr marL="0" indent="0">
              <a:buNone/>
            </a:pPr>
            <a:r>
              <a:rPr lang="en-US" sz="1200" noProof="1">
                <a:solidFill>
                  <a:srgbClr val="2D3B45"/>
                </a:solidFill>
                <a:ea typeface="+mn-lt"/>
                <a:cs typeface="+mn-lt"/>
              </a:rPr>
              <a:t>In the EDA (Exploratory Data Analysis) approach for the healthcare persistency project, it is focused on uncovering relationships between key variables and the target variable (</a:t>
            </a:r>
            <a:r>
              <a:rPr lang="en-US" sz="1200" noProof="1">
                <a:solidFill>
                  <a:srgbClr val="2D3B45"/>
                </a:solidFill>
                <a:latin typeface="Consolas"/>
                <a:ea typeface="+mn-lt"/>
                <a:cs typeface="+mn-lt"/>
              </a:rPr>
              <a:t>Persistency_Flag</a:t>
            </a:r>
            <a:r>
              <a:rPr lang="en-US" sz="1200" noProof="1">
                <a:solidFill>
                  <a:srgbClr val="2D3B45"/>
                </a:solidFill>
                <a:ea typeface="+mn-lt"/>
                <a:cs typeface="+mn-lt"/>
              </a:rPr>
              <a:t>) to provide actionable insights. Here is the step-by-step explanation of the approach:</a:t>
            </a:r>
            <a:endParaRPr lang="en-US" dirty="0"/>
          </a:p>
          <a:p>
            <a:r>
              <a:rPr lang="en-US" sz="1400" b="1" noProof="1">
                <a:solidFill>
                  <a:srgbClr val="2D3B45"/>
                </a:solidFill>
                <a:ea typeface="+mn-lt"/>
                <a:cs typeface="+mn-lt"/>
              </a:rPr>
              <a:t>Data Understanding and Preparation</a:t>
            </a:r>
            <a:r>
              <a:rPr lang="en-US" sz="1400" noProof="1">
                <a:solidFill>
                  <a:srgbClr val="2D3B45"/>
                </a:solidFill>
                <a:ea typeface="+mn-lt"/>
                <a:cs typeface="+mn-lt"/>
              </a:rPr>
              <a:t>:</a:t>
            </a:r>
            <a:endParaRPr lang="en-US" sz="1400" noProof="1">
              <a:cs typeface="Calibri"/>
            </a:endParaRPr>
          </a:p>
          <a:p>
            <a:pPr lvl="1">
              <a:buFont typeface="Courier New" pitchFamily="34" charset="0"/>
              <a:buChar char="o"/>
            </a:pPr>
            <a:r>
              <a:rPr lang="en-US" sz="1200" noProof="1">
                <a:solidFill>
                  <a:srgbClr val="2D3B45"/>
                </a:solidFill>
                <a:ea typeface="+mn-lt"/>
                <a:cs typeface="+mn-lt"/>
              </a:rPr>
              <a:t>categorical and numerical columns</a:t>
            </a:r>
          </a:p>
          <a:p>
            <a:pPr lvl="1">
              <a:buFont typeface="Courier New" pitchFamily="34" charset="0"/>
              <a:buChar char="o"/>
            </a:pPr>
            <a:r>
              <a:rPr lang="en-US" sz="1200" noProof="1">
                <a:solidFill>
                  <a:srgbClr val="2D3B45"/>
                </a:solidFill>
                <a:ea typeface="+mn-lt"/>
                <a:cs typeface="+mn-lt"/>
              </a:rPr>
              <a:t>Data: c_Healthcare_dataset.csv</a:t>
            </a:r>
          </a:p>
          <a:p>
            <a:r>
              <a:rPr lang="en-US" sz="1400" b="1" noProof="1">
                <a:solidFill>
                  <a:srgbClr val="2D3B45"/>
                </a:solidFill>
                <a:ea typeface="+mn-lt"/>
                <a:cs typeface="+mn-lt"/>
              </a:rPr>
              <a:t>Data Cleaning and Encoding</a:t>
            </a:r>
            <a:r>
              <a:rPr lang="en-US" sz="1400" noProof="1">
                <a:solidFill>
                  <a:srgbClr val="2D3B45"/>
                </a:solidFill>
                <a:ea typeface="+mn-lt"/>
                <a:cs typeface="+mn-lt"/>
              </a:rPr>
              <a:t>:</a:t>
            </a:r>
            <a:endParaRPr lang="en-US" sz="1400" dirty="0">
              <a:cs typeface="Calibri"/>
            </a:endParaRPr>
          </a:p>
          <a:p>
            <a:pPr lvl="1">
              <a:buFont typeface="Courier New" pitchFamily="34" charset="0"/>
              <a:buChar char="o"/>
            </a:pPr>
            <a:r>
              <a:rPr lang="en-US" sz="1200" spc="10" noProof="1">
                <a:solidFill>
                  <a:srgbClr val="2D3B45"/>
                </a:solidFill>
                <a:ea typeface="+mn-lt"/>
                <a:cs typeface="+mn-lt"/>
              </a:rPr>
              <a:t>Binary Encoding</a:t>
            </a:r>
          </a:p>
          <a:p>
            <a:pPr lvl="1">
              <a:buFont typeface="Courier New" pitchFamily="34" charset="0"/>
              <a:buChar char="o"/>
            </a:pPr>
            <a:r>
              <a:rPr lang="en-US" sz="1200" noProof="1">
                <a:solidFill>
                  <a:srgbClr val="2D3B45"/>
                </a:solidFill>
                <a:ea typeface="+mn-lt"/>
                <a:cs typeface="+mn-lt"/>
              </a:rPr>
              <a:t>One-Hot Encoding</a:t>
            </a:r>
          </a:p>
          <a:p>
            <a:pPr lvl="1">
              <a:buFont typeface="Courier New" pitchFamily="34" charset="0"/>
              <a:buChar char="o"/>
            </a:pPr>
            <a:r>
              <a:rPr lang="en-US" sz="1200" noProof="1">
                <a:solidFill>
                  <a:srgbClr val="2D3B45"/>
                </a:solidFill>
                <a:ea typeface="+mn-lt"/>
                <a:cs typeface="+mn-lt"/>
              </a:rPr>
              <a:t>Ordinal Encoding</a:t>
            </a:r>
          </a:p>
          <a:p>
            <a:r>
              <a:rPr lang="en-US" sz="1400" b="1" noProof="1">
                <a:solidFill>
                  <a:srgbClr val="2D3B45"/>
                </a:solidFill>
                <a:ea typeface="+mn-lt"/>
                <a:cs typeface="+mn-lt"/>
              </a:rPr>
              <a:t>Exploring Relationships</a:t>
            </a:r>
            <a:r>
              <a:rPr lang="en-US" sz="1400" noProof="1">
                <a:solidFill>
                  <a:srgbClr val="2D3B45"/>
                </a:solidFill>
                <a:ea typeface="+mn-lt"/>
                <a:cs typeface="+mn-lt"/>
              </a:rPr>
              <a:t>:</a:t>
            </a:r>
            <a:endParaRPr lang="en-US" sz="1400" dirty="0">
              <a:cs typeface="Calibri"/>
            </a:endParaRPr>
          </a:p>
          <a:p>
            <a:pPr lvl="1">
              <a:buFont typeface="Courier New" pitchFamily="34" charset="0"/>
              <a:buChar char="o"/>
            </a:pPr>
            <a:r>
              <a:rPr lang="en-US" sz="1200" spc="10" noProof="1">
                <a:solidFill>
                  <a:srgbClr val="2D3B45"/>
                </a:solidFill>
                <a:ea typeface="+mn-lt"/>
                <a:cs typeface="+mn-lt"/>
              </a:rPr>
              <a:t>Chi-Square Tests for Categorical Variables</a:t>
            </a:r>
          </a:p>
          <a:p>
            <a:pPr lvl="1">
              <a:buFont typeface="Courier New" pitchFamily="34" charset="0"/>
              <a:buChar char="o"/>
            </a:pPr>
            <a:r>
              <a:rPr lang="en-US" sz="1200" noProof="1">
                <a:solidFill>
                  <a:srgbClr val="2D3B45"/>
                </a:solidFill>
                <a:ea typeface="+mn-lt"/>
                <a:cs typeface="+mn-lt"/>
              </a:rPr>
              <a:t>Correlation Heatmap</a:t>
            </a:r>
          </a:p>
          <a:p>
            <a:r>
              <a:rPr lang="en-US" sz="1400" b="1" noProof="1">
                <a:solidFill>
                  <a:srgbClr val="2D3B45"/>
                </a:solidFill>
                <a:ea typeface="+mn-lt"/>
                <a:cs typeface="+mn-lt"/>
              </a:rPr>
              <a:t>Key Insights from EDA</a:t>
            </a:r>
            <a:r>
              <a:rPr lang="en-US" sz="1400" noProof="1">
                <a:solidFill>
                  <a:srgbClr val="2D3B45"/>
                </a:solidFill>
                <a:ea typeface="+mn-lt"/>
                <a:cs typeface="+mn-lt"/>
              </a:rPr>
              <a:t>:</a:t>
            </a:r>
            <a:endParaRPr lang="en-US" sz="1400" dirty="0"/>
          </a:p>
          <a:p>
            <a:pPr lvl="1">
              <a:buFont typeface="Courier New" pitchFamily="34" charset="0"/>
              <a:buChar char="o"/>
            </a:pPr>
            <a:r>
              <a:rPr lang="en-US" sz="1200" spc="10" noProof="1">
                <a:solidFill>
                  <a:srgbClr val="2D3B45"/>
                </a:solidFill>
                <a:ea typeface="+mn-lt"/>
                <a:cs typeface="+mn-lt"/>
              </a:rPr>
              <a:t>Medical Factors</a:t>
            </a:r>
          </a:p>
          <a:p>
            <a:pPr lvl="1">
              <a:buFont typeface="Courier New" pitchFamily="34" charset="0"/>
              <a:buChar char="o"/>
            </a:pPr>
            <a:r>
              <a:rPr lang="en-US" sz="1200" spc="10" noProof="1">
                <a:solidFill>
                  <a:srgbClr val="2D3B45"/>
                </a:solidFill>
                <a:ea typeface="+mn-lt"/>
                <a:cs typeface="+mn-lt"/>
              </a:rPr>
              <a:t>Risk Factors and Comorbidities</a:t>
            </a:r>
            <a:endParaRPr lang="en-US" sz="1200" noProof="1">
              <a:solidFill>
                <a:srgbClr val="2D3B45"/>
              </a:solidFill>
              <a:ea typeface="+mn-lt"/>
              <a:cs typeface="+mn-lt"/>
            </a:endParaRPr>
          </a:p>
          <a:p>
            <a:r>
              <a:rPr lang="en-US" sz="1400" b="1" noProof="1">
                <a:solidFill>
                  <a:srgbClr val="2D3B45"/>
                </a:solidFill>
                <a:ea typeface="+mn-lt"/>
                <a:cs typeface="+mn-lt"/>
              </a:rPr>
              <a:t>Feature Importance</a:t>
            </a:r>
            <a:r>
              <a:rPr lang="en-US" sz="1400" noProof="1">
                <a:solidFill>
                  <a:srgbClr val="2D3B45"/>
                </a:solidFill>
                <a:ea typeface="+mn-lt"/>
                <a:cs typeface="+mn-lt"/>
              </a:rPr>
              <a:t>:</a:t>
            </a:r>
            <a:endParaRPr lang="en-US" dirty="0"/>
          </a:p>
          <a:p>
            <a:pPr lvl="1">
              <a:buFont typeface="Courier New" pitchFamily="34" charset="0"/>
              <a:buChar char="o"/>
            </a:pPr>
            <a:r>
              <a:rPr lang="en-US" sz="1200" b="1" spc="10" noProof="1">
                <a:solidFill>
                  <a:srgbClr val="2D3B45"/>
                </a:solidFill>
                <a:ea typeface="+mn-lt"/>
                <a:cs typeface="+mn-lt"/>
              </a:rPr>
              <a:t>Top Features</a:t>
            </a:r>
            <a:r>
              <a:rPr lang="en-US" sz="1200" spc="10" noProof="1">
                <a:solidFill>
                  <a:srgbClr val="2D3B45"/>
                </a:solidFill>
                <a:ea typeface="+mn-lt"/>
                <a:cs typeface="+mn-lt"/>
              </a:rPr>
              <a:t>:</a:t>
            </a:r>
          </a:p>
          <a:p>
            <a:r>
              <a:rPr lang="en-US" sz="1400" b="1" noProof="1">
                <a:solidFill>
                  <a:srgbClr val="2D3B45"/>
                </a:solidFill>
                <a:ea typeface="+mn-lt"/>
                <a:cs typeface="+mn-lt"/>
              </a:rPr>
              <a:t>Visualizations</a:t>
            </a:r>
            <a:r>
              <a:rPr lang="en-US" sz="1400" noProof="1">
                <a:solidFill>
                  <a:srgbClr val="2D3B45"/>
                </a:solidFill>
                <a:ea typeface="+mn-lt"/>
                <a:cs typeface="+mn-lt"/>
              </a:rPr>
              <a:t>:</a:t>
            </a:r>
            <a:endParaRPr lang="en-US" sz="1400" noProof="1">
              <a:solidFill>
                <a:srgbClr val="2D3B45"/>
              </a:solidFill>
              <a:ea typeface="Calibri"/>
              <a:cs typeface="Calibri"/>
            </a:endParaRPr>
          </a:p>
          <a:p>
            <a:pPr lvl="1">
              <a:buFont typeface="Courier New" pitchFamily="34" charset="0"/>
              <a:buChar char="o"/>
            </a:pPr>
            <a:r>
              <a:rPr lang="en-US" sz="1200" spc="10" noProof="1">
                <a:solidFill>
                  <a:srgbClr val="2D3B45"/>
                </a:solidFill>
                <a:ea typeface="Calibri"/>
                <a:cs typeface="Calibri"/>
              </a:rPr>
              <a:t>Matlibplot</a:t>
            </a:r>
          </a:p>
          <a:p>
            <a:pPr lvl="1">
              <a:buFont typeface="Courier New" pitchFamily="34" charset="0"/>
              <a:buChar char="o"/>
            </a:pPr>
            <a:r>
              <a:rPr lang="en-US" sz="1200" spc="10" noProof="1">
                <a:solidFill>
                  <a:srgbClr val="2D3B45"/>
                </a:solidFill>
                <a:ea typeface="Calibri"/>
                <a:cs typeface="Calibri"/>
              </a:rPr>
              <a:t>Seaborn</a:t>
            </a:r>
          </a:p>
          <a:p>
            <a:pPr marL="0" indent="0">
              <a:buNone/>
            </a:pPr>
            <a:endParaRPr lang="en-US" sz="1400" noProof="1">
              <a:solidFill>
                <a:srgbClr val="2D3B45"/>
              </a:solidFill>
              <a:ea typeface="Calibri"/>
              <a:cs typeface="Calibri"/>
            </a:endParaRPr>
          </a:p>
          <a:p>
            <a:endParaRPr lang="en-US" sz="1400" noProof="1">
              <a:solidFill>
                <a:srgbClr val="2D3B45"/>
              </a:solidFill>
              <a:ea typeface="Calibri"/>
              <a:cs typeface="Calibri"/>
            </a:endParaRPr>
          </a:p>
          <a:p>
            <a:endParaRPr lang="en-US" sz="1400" b="1" noProof="1">
              <a:solidFill>
                <a:srgbClr val="2D3B45"/>
              </a:solidFill>
              <a:ea typeface="Calibri"/>
              <a:cs typeface="Calibri"/>
            </a:endParaRPr>
          </a:p>
          <a:p>
            <a:endParaRPr lang="en-US" noProof="1">
              <a:ea typeface="Calibri"/>
              <a:cs typeface="Calibri"/>
            </a:endParaRPr>
          </a:p>
        </p:txBody>
      </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bwMode="gray">
          <a:xfrm>
            <a:off x="395196" y="-1453"/>
            <a:ext cx="3863221" cy="720000"/>
          </a:xfrm>
        </p:spPr>
        <p:txBody>
          <a:bodyPr/>
          <a:lstStyle/>
          <a:p>
            <a:pPr algn="l"/>
            <a:r>
              <a:rPr lang="en-US">
                <a:solidFill>
                  <a:srgbClr val="000000"/>
                </a:solidFill>
              </a:rPr>
              <a:t>Approach</a:t>
            </a:r>
          </a:p>
        </p:txBody>
      </p:sp>
      <p:pic>
        <p:nvPicPr>
          <p:cNvPr id="8" name="Picture 7" descr="A black and white logo&#10;&#10;Description automatically generated">
            <a:extLst>
              <a:ext uri="{FF2B5EF4-FFF2-40B4-BE49-F238E27FC236}">
                <a16:creationId xmlns:a16="http://schemas.microsoft.com/office/drawing/2014/main" id="{73E09120-E71F-11DE-5AAD-30BAA61F872D}"/>
              </a:ext>
            </a:extLst>
          </p:cNvPr>
          <p:cNvPicPr>
            <a:picLocks noChangeAspect="1"/>
          </p:cNvPicPr>
          <p:nvPr/>
        </p:nvPicPr>
        <p:blipFill>
          <a:blip r:embed="rId3"/>
          <a:stretch>
            <a:fillRect/>
          </a:stretch>
        </p:blipFill>
        <p:spPr>
          <a:xfrm>
            <a:off x="6811116" y="875678"/>
            <a:ext cx="4814539" cy="5390685"/>
          </a:xfrm>
          <a:prstGeom prst="rect">
            <a:avLst/>
          </a:prstGeom>
        </p:spPr>
      </p:pic>
    </p:spTree>
    <p:extLst>
      <p:ext uri="{BB962C8B-B14F-4D97-AF65-F5344CB8AC3E}">
        <p14:creationId xmlns:p14="http://schemas.microsoft.com/office/powerpoint/2010/main" val="2122728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130815-DBFE-4A9B-9738-40A4F2E21836}"/>
              </a:ext>
            </a:extLst>
          </p:cNvPr>
          <p:cNvSpPr>
            <a:spLocks noGrp="1"/>
          </p:cNvSpPr>
          <p:nvPr>
            <p:ph type="body" idx="1"/>
          </p:nvPr>
        </p:nvSpPr>
        <p:spPr>
          <a:xfrm>
            <a:off x="171296" y="122363"/>
            <a:ext cx="10133447" cy="5364020"/>
          </a:xfrm>
        </p:spPr>
        <p:txBody>
          <a:bodyPr vert="horz" lIns="0" tIns="0" rIns="0" bIns="0" rtlCol="0" anchor="t">
            <a:noAutofit/>
          </a:bodyPr>
          <a:lstStyle/>
          <a:p>
            <a:r>
              <a:rPr lang="en-US" sz="1600">
                <a:latin typeface="Neue Haas Grotesk Text Pro"/>
                <a:ea typeface="Calibri"/>
                <a:cs typeface="Calibri"/>
              </a:rPr>
              <a:t>Hypothesis: </a:t>
            </a:r>
            <a:r>
              <a:rPr lang="en-US" sz="1600" dirty="0">
                <a:latin typeface="Century Schoolbook"/>
                <a:ea typeface="Calibri"/>
                <a:cs typeface="Calibri"/>
              </a:rPr>
              <a:t>What are the </a:t>
            </a:r>
            <a:r>
              <a:rPr lang="en-US" sz="1600" b="0" dirty="0">
                <a:latin typeface="Century Schoolbook"/>
                <a:ea typeface="Calibri"/>
                <a:cs typeface="Calibri"/>
              </a:rPr>
              <a:t>Key Demographics of the Patient Population and Relationship?</a:t>
            </a:r>
            <a:endParaRPr lang="en-US" dirty="0">
              <a:latin typeface="Neue Haas Grotesk Text Pro"/>
              <a:ea typeface="Calibri"/>
              <a:cs typeface="Calibri"/>
            </a:endParaRPr>
          </a:p>
          <a:p>
            <a:pPr marL="285750" indent="-285750">
              <a:buFont typeface="Arial"/>
              <a:buChar char="•"/>
            </a:pPr>
            <a:r>
              <a:rPr lang="en-US" sz="1600" dirty="0">
                <a:ea typeface="+mn-lt"/>
                <a:cs typeface="+mn-lt"/>
              </a:rPr>
              <a:t>Age:</a:t>
            </a:r>
            <a:r>
              <a:rPr lang="en-US" sz="1600" b="0" dirty="0">
                <a:ea typeface="+mn-lt"/>
                <a:cs typeface="+mn-lt"/>
              </a:rPr>
              <a:t> Patients aged 55-75 are more persistent.</a:t>
            </a:r>
            <a:endParaRPr lang="en-US" dirty="0"/>
          </a:p>
          <a:p>
            <a:pPr marL="285750" indent="-285750">
              <a:buFont typeface="Arial"/>
              <a:buChar char="•"/>
            </a:pPr>
            <a:r>
              <a:rPr lang="en-US" sz="1600" dirty="0">
                <a:ea typeface="+mn-lt"/>
                <a:cs typeface="+mn-lt"/>
              </a:rPr>
              <a:t>Gender:</a:t>
            </a:r>
            <a:r>
              <a:rPr lang="en-US" sz="1600" b="0" dirty="0">
                <a:ea typeface="+mn-lt"/>
                <a:cs typeface="+mn-lt"/>
              </a:rPr>
              <a:t> No significant difference in persistence.</a:t>
            </a:r>
            <a:endParaRPr lang="en-US" dirty="0"/>
          </a:p>
          <a:p>
            <a:pPr marL="285750" indent="-285750">
              <a:buFont typeface="Arial"/>
              <a:buChar char="•"/>
            </a:pPr>
            <a:r>
              <a:rPr lang="en-US" sz="1600" dirty="0">
                <a:ea typeface="+mn-lt"/>
                <a:cs typeface="+mn-lt"/>
              </a:rPr>
              <a:t>Region:</a:t>
            </a:r>
            <a:r>
              <a:rPr lang="en-US" sz="1600" b="0" dirty="0">
                <a:ea typeface="+mn-lt"/>
                <a:cs typeface="+mn-lt"/>
              </a:rPr>
              <a:t> Higher persistency in the Northeast and West; lower in the South.</a:t>
            </a:r>
            <a:endParaRPr lang="en-US" dirty="0"/>
          </a:p>
          <a:p>
            <a:pPr algn="ctr"/>
            <a:endParaRPr lang="en-US" sz="1600" b="0">
              <a:latin typeface="Century Schoolbook"/>
              <a:ea typeface="+mn-lt"/>
              <a:cs typeface="Calibri"/>
            </a:endParaRPr>
          </a:p>
        </p:txBody>
      </p:sp>
      <p:sp>
        <p:nvSpPr>
          <p:cNvPr id="4" name="Slide Number Placeholder 3">
            <a:extLst>
              <a:ext uri="{FF2B5EF4-FFF2-40B4-BE49-F238E27FC236}">
                <a16:creationId xmlns:a16="http://schemas.microsoft.com/office/drawing/2014/main" id="{701A5D44-66B7-440E-B8AF-C1EE434FE296}"/>
              </a:ext>
            </a:extLst>
          </p:cNvPr>
          <p:cNvSpPr>
            <a:spLocks noGrp="1"/>
          </p:cNvSpPr>
          <p:nvPr>
            <p:ph type="sldNum" sz="quarter" idx="11"/>
          </p:nvPr>
        </p:nvSpPr>
        <p:spPr/>
        <p:txBody>
          <a:bodyPr/>
          <a:lstStyle/>
          <a:p>
            <a:fld id="{B67B645E-C5E5-4727-B977-D372A0AA71D9}" type="slidenum">
              <a:rPr lang="en-US" smtClean="0"/>
              <a:pPr/>
              <a:t>7</a:t>
            </a:fld>
            <a:endParaRPr lang="en-US"/>
          </a:p>
        </p:txBody>
      </p:sp>
      <p:sp>
        <p:nvSpPr>
          <p:cNvPr id="6" name="Oval 5" descr="Logo Backgdrop">
            <a:extLst>
              <a:ext uri="{FF2B5EF4-FFF2-40B4-BE49-F238E27FC236}">
                <a16:creationId xmlns:a16="http://schemas.microsoft.com/office/drawing/2014/main" id="{05B0670B-BF1F-4BCF-B83C-74D893BF46CC}"/>
              </a:ext>
            </a:extLst>
          </p:cNvPr>
          <p:cNvSpPr/>
          <p:nvPr/>
        </p:nvSpPr>
        <p:spPr>
          <a:xfrm>
            <a:off x="9975640" y="327"/>
            <a:ext cx="2108830" cy="2065901"/>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black and white logo&#10;&#10;Description automatically generated">
            <a:extLst>
              <a:ext uri="{FF2B5EF4-FFF2-40B4-BE49-F238E27FC236}">
                <a16:creationId xmlns:a16="http://schemas.microsoft.com/office/drawing/2014/main" id="{C465E16D-EAC9-C42F-39A4-9ABC45D0370D}"/>
              </a:ext>
            </a:extLst>
          </p:cNvPr>
          <p:cNvPicPr>
            <a:picLocks noChangeAspect="1"/>
          </p:cNvPicPr>
          <p:nvPr/>
        </p:nvPicPr>
        <p:blipFill>
          <a:blip r:embed="rId3"/>
          <a:stretch>
            <a:fillRect/>
          </a:stretch>
        </p:blipFill>
        <p:spPr>
          <a:xfrm>
            <a:off x="10121658" y="120627"/>
            <a:ext cx="1808631" cy="1819837"/>
          </a:xfrm>
          <a:prstGeom prst="rect">
            <a:avLst/>
          </a:prstGeom>
        </p:spPr>
      </p:pic>
      <p:pic>
        <p:nvPicPr>
          <p:cNvPr id="2" name="Picture 1" descr="A comparison of a number of people&#10;&#10;Description automatically generated">
            <a:extLst>
              <a:ext uri="{FF2B5EF4-FFF2-40B4-BE49-F238E27FC236}">
                <a16:creationId xmlns:a16="http://schemas.microsoft.com/office/drawing/2014/main" id="{D250DB42-3672-913B-AD22-A3397E6B94AF}"/>
              </a:ext>
            </a:extLst>
          </p:cNvPr>
          <p:cNvPicPr>
            <a:picLocks noChangeAspect="1"/>
          </p:cNvPicPr>
          <p:nvPr/>
        </p:nvPicPr>
        <p:blipFill>
          <a:blip r:embed="rId4"/>
          <a:stretch>
            <a:fillRect/>
          </a:stretch>
        </p:blipFill>
        <p:spPr>
          <a:xfrm>
            <a:off x="694653" y="1732555"/>
            <a:ext cx="4014131" cy="5130799"/>
          </a:xfrm>
          <a:prstGeom prst="rect">
            <a:avLst/>
          </a:prstGeom>
        </p:spPr>
      </p:pic>
      <p:pic>
        <p:nvPicPr>
          <p:cNvPr id="5" name="Picture 4" descr="A comparison of a bar graph&#10;&#10;Description automatically generated">
            <a:extLst>
              <a:ext uri="{FF2B5EF4-FFF2-40B4-BE49-F238E27FC236}">
                <a16:creationId xmlns:a16="http://schemas.microsoft.com/office/drawing/2014/main" id="{D244DAF5-CE18-2D3E-B78D-B909B6C0D9CB}"/>
              </a:ext>
            </a:extLst>
          </p:cNvPr>
          <p:cNvPicPr>
            <a:picLocks noChangeAspect="1"/>
          </p:cNvPicPr>
          <p:nvPr/>
        </p:nvPicPr>
        <p:blipFill>
          <a:blip r:embed="rId5"/>
          <a:stretch>
            <a:fillRect/>
          </a:stretch>
        </p:blipFill>
        <p:spPr>
          <a:xfrm>
            <a:off x="5811656" y="1740592"/>
            <a:ext cx="4008119" cy="5122039"/>
          </a:xfrm>
          <a:prstGeom prst="rect">
            <a:avLst/>
          </a:prstGeom>
        </p:spPr>
      </p:pic>
    </p:spTree>
    <p:extLst>
      <p:ext uri="{BB962C8B-B14F-4D97-AF65-F5344CB8AC3E}">
        <p14:creationId xmlns:p14="http://schemas.microsoft.com/office/powerpoint/2010/main" val="1839569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130815-DBFE-4A9B-9738-40A4F2E21836}"/>
              </a:ext>
            </a:extLst>
          </p:cNvPr>
          <p:cNvSpPr>
            <a:spLocks noGrp="1"/>
          </p:cNvSpPr>
          <p:nvPr>
            <p:ph type="body" idx="1"/>
          </p:nvPr>
        </p:nvSpPr>
        <p:spPr>
          <a:xfrm>
            <a:off x="171296" y="122363"/>
            <a:ext cx="10133447" cy="5364020"/>
          </a:xfrm>
        </p:spPr>
        <p:txBody>
          <a:bodyPr vert="horz" lIns="0" tIns="0" rIns="0" bIns="0" rtlCol="0" anchor="t">
            <a:noAutofit/>
          </a:bodyPr>
          <a:lstStyle/>
          <a:p>
            <a:r>
              <a:rPr lang="en-US" sz="1600">
                <a:latin typeface="Neue Haas Grotesk Text Pro"/>
                <a:ea typeface="Calibri"/>
                <a:cs typeface="Calibri"/>
              </a:rPr>
              <a:t>Hypothesis: </a:t>
            </a:r>
            <a:r>
              <a:rPr lang="en-US" sz="1600" dirty="0">
                <a:latin typeface="Century Schoolbook"/>
                <a:ea typeface="Calibri"/>
                <a:cs typeface="Calibri"/>
              </a:rPr>
              <a:t>What are the </a:t>
            </a:r>
            <a:r>
              <a:rPr lang="en-US" sz="1600" b="0" dirty="0">
                <a:latin typeface="Century Schoolbook"/>
                <a:ea typeface="Calibri"/>
                <a:cs typeface="Calibri"/>
              </a:rPr>
              <a:t>Key Demographics of the Patient Population and Relationship?</a:t>
            </a:r>
            <a:endParaRPr lang="en-US" dirty="0">
              <a:latin typeface="Neue Haas Grotesk Text Pro"/>
              <a:ea typeface="Calibri"/>
              <a:cs typeface="Calibri"/>
            </a:endParaRPr>
          </a:p>
          <a:p>
            <a:pPr marL="285750" indent="-285750">
              <a:buFont typeface="Arial"/>
              <a:buChar char="•"/>
            </a:pPr>
            <a:r>
              <a:rPr lang="en-US" sz="1600" dirty="0">
                <a:ea typeface="+mn-lt"/>
                <a:cs typeface="+mn-lt"/>
              </a:rPr>
              <a:t>Age:</a:t>
            </a:r>
            <a:r>
              <a:rPr lang="en-US" sz="1600" b="0" dirty="0">
                <a:ea typeface="+mn-lt"/>
                <a:cs typeface="+mn-lt"/>
              </a:rPr>
              <a:t> Patients aged 55-75 are more persistent.</a:t>
            </a:r>
            <a:endParaRPr lang="en-US" dirty="0"/>
          </a:p>
          <a:p>
            <a:pPr marL="285750" indent="-285750">
              <a:buFont typeface="Arial"/>
              <a:buChar char="•"/>
            </a:pPr>
            <a:r>
              <a:rPr lang="en-US" sz="1600" dirty="0">
                <a:ea typeface="+mn-lt"/>
                <a:cs typeface="+mn-lt"/>
              </a:rPr>
              <a:t>Gender:</a:t>
            </a:r>
            <a:r>
              <a:rPr lang="en-US" sz="1600" b="0" dirty="0">
                <a:ea typeface="+mn-lt"/>
                <a:cs typeface="+mn-lt"/>
              </a:rPr>
              <a:t> No significant difference in persistence.</a:t>
            </a:r>
            <a:endParaRPr lang="en-US" dirty="0"/>
          </a:p>
          <a:p>
            <a:pPr marL="285750" indent="-285750">
              <a:buFont typeface="Arial"/>
              <a:buChar char="•"/>
            </a:pPr>
            <a:r>
              <a:rPr lang="en-US" sz="1600" dirty="0">
                <a:ea typeface="+mn-lt"/>
                <a:cs typeface="+mn-lt"/>
              </a:rPr>
              <a:t>Region:</a:t>
            </a:r>
            <a:r>
              <a:rPr lang="en-US" sz="1600" b="0" dirty="0">
                <a:ea typeface="+mn-lt"/>
                <a:cs typeface="+mn-lt"/>
              </a:rPr>
              <a:t> Higher persistency in the Northeast and West; lower in the South.</a:t>
            </a:r>
            <a:endParaRPr lang="en-US" dirty="0"/>
          </a:p>
          <a:p>
            <a:pPr algn="ctr"/>
            <a:endParaRPr lang="en-US" sz="1600" b="0">
              <a:latin typeface="Century Schoolbook"/>
              <a:ea typeface="+mn-lt"/>
              <a:cs typeface="Calibri"/>
            </a:endParaRPr>
          </a:p>
        </p:txBody>
      </p:sp>
      <p:sp>
        <p:nvSpPr>
          <p:cNvPr id="4" name="Slide Number Placeholder 3">
            <a:extLst>
              <a:ext uri="{FF2B5EF4-FFF2-40B4-BE49-F238E27FC236}">
                <a16:creationId xmlns:a16="http://schemas.microsoft.com/office/drawing/2014/main" id="{701A5D44-66B7-440E-B8AF-C1EE434FE296}"/>
              </a:ext>
            </a:extLst>
          </p:cNvPr>
          <p:cNvSpPr>
            <a:spLocks noGrp="1"/>
          </p:cNvSpPr>
          <p:nvPr>
            <p:ph type="sldNum" sz="quarter" idx="11"/>
          </p:nvPr>
        </p:nvSpPr>
        <p:spPr/>
        <p:txBody>
          <a:bodyPr/>
          <a:lstStyle/>
          <a:p>
            <a:fld id="{B67B645E-C5E5-4727-B977-D372A0AA71D9}" type="slidenum">
              <a:rPr lang="en-US" smtClean="0"/>
              <a:pPr/>
              <a:t>8</a:t>
            </a:fld>
            <a:endParaRPr lang="en-US"/>
          </a:p>
        </p:txBody>
      </p:sp>
      <p:sp>
        <p:nvSpPr>
          <p:cNvPr id="6" name="Oval 5" descr="Logo Backgdrop">
            <a:extLst>
              <a:ext uri="{FF2B5EF4-FFF2-40B4-BE49-F238E27FC236}">
                <a16:creationId xmlns:a16="http://schemas.microsoft.com/office/drawing/2014/main" id="{05B0670B-BF1F-4BCF-B83C-74D893BF46CC}"/>
              </a:ext>
            </a:extLst>
          </p:cNvPr>
          <p:cNvSpPr/>
          <p:nvPr/>
        </p:nvSpPr>
        <p:spPr>
          <a:xfrm>
            <a:off x="9975640" y="327"/>
            <a:ext cx="2108830" cy="2065901"/>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black and white logo&#10;&#10;Description automatically generated">
            <a:extLst>
              <a:ext uri="{FF2B5EF4-FFF2-40B4-BE49-F238E27FC236}">
                <a16:creationId xmlns:a16="http://schemas.microsoft.com/office/drawing/2014/main" id="{C465E16D-EAC9-C42F-39A4-9ABC45D0370D}"/>
              </a:ext>
            </a:extLst>
          </p:cNvPr>
          <p:cNvPicPr>
            <a:picLocks noChangeAspect="1"/>
          </p:cNvPicPr>
          <p:nvPr/>
        </p:nvPicPr>
        <p:blipFill>
          <a:blip r:embed="rId3"/>
          <a:stretch>
            <a:fillRect/>
          </a:stretch>
        </p:blipFill>
        <p:spPr>
          <a:xfrm>
            <a:off x="10121658" y="120627"/>
            <a:ext cx="1808631" cy="1819837"/>
          </a:xfrm>
          <a:prstGeom prst="rect">
            <a:avLst/>
          </a:prstGeom>
        </p:spPr>
      </p:pic>
      <p:pic>
        <p:nvPicPr>
          <p:cNvPr id="7" name="Picture 6">
            <a:extLst>
              <a:ext uri="{FF2B5EF4-FFF2-40B4-BE49-F238E27FC236}">
                <a16:creationId xmlns:a16="http://schemas.microsoft.com/office/drawing/2014/main" id="{3ADD9B5F-17D9-3A99-6BB4-1142A78FFCF1}"/>
              </a:ext>
            </a:extLst>
          </p:cNvPr>
          <p:cNvPicPr>
            <a:picLocks noChangeAspect="1"/>
          </p:cNvPicPr>
          <p:nvPr/>
        </p:nvPicPr>
        <p:blipFill>
          <a:blip r:embed="rId4"/>
          <a:stretch>
            <a:fillRect/>
          </a:stretch>
        </p:blipFill>
        <p:spPr>
          <a:xfrm>
            <a:off x="1009650" y="1720358"/>
            <a:ext cx="4076700" cy="5133975"/>
          </a:xfrm>
          <a:prstGeom prst="rect">
            <a:avLst/>
          </a:prstGeom>
        </p:spPr>
      </p:pic>
      <p:pic>
        <p:nvPicPr>
          <p:cNvPr id="8" name="Picture 7">
            <a:extLst>
              <a:ext uri="{FF2B5EF4-FFF2-40B4-BE49-F238E27FC236}">
                <a16:creationId xmlns:a16="http://schemas.microsoft.com/office/drawing/2014/main" id="{563DB32C-47B5-2AC8-5023-AC224F3533BF}"/>
              </a:ext>
            </a:extLst>
          </p:cNvPr>
          <p:cNvPicPr>
            <a:picLocks noChangeAspect="1"/>
          </p:cNvPicPr>
          <p:nvPr/>
        </p:nvPicPr>
        <p:blipFill>
          <a:blip r:embed="rId5"/>
          <a:stretch>
            <a:fillRect/>
          </a:stretch>
        </p:blipFill>
        <p:spPr>
          <a:xfrm>
            <a:off x="5738210" y="1715595"/>
            <a:ext cx="3886200" cy="5143500"/>
          </a:xfrm>
          <a:prstGeom prst="rect">
            <a:avLst/>
          </a:prstGeom>
        </p:spPr>
      </p:pic>
    </p:spTree>
    <p:extLst>
      <p:ext uri="{BB962C8B-B14F-4D97-AF65-F5344CB8AC3E}">
        <p14:creationId xmlns:p14="http://schemas.microsoft.com/office/powerpoint/2010/main" val="2972748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130815-DBFE-4A9B-9738-40A4F2E21836}"/>
              </a:ext>
            </a:extLst>
          </p:cNvPr>
          <p:cNvSpPr>
            <a:spLocks noGrp="1"/>
          </p:cNvSpPr>
          <p:nvPr>
            <p:ph type="body" idx="1"/>
          </p:nvPr>
        </p:nvSpPr>
        <p:spPr>
          <a:xfrm>
            <a:off x="171296" y="125489"/>
            <a:ext cx="10632932" cy="1071942"/>
          </a:xfrm>
        </p:spPr>
        <p:txBody>
          <a:bodyPr vert="horz" lIns="0" tIns="0" rIns="0" bIns="0" rtlCol="0" anchor="t">
            <a:noAutofit/>
          </a:bodyPr>
          <a:lstStyle/>
          <a:p>
            <a:r>
              <a:rPr lang="en-US" sz="1600">
                <a:ea typeface="Calibri"/>
                <a:cs typeface="Calibri"/>
              </a:rPr>
              <a:t>Hypothesis: </a:t>
            </a:r>
            <a:r>
              <a:rPr lang="en-US" sz="1600" b="0" dirty="0">
                <a:ea typeface="Calibri"/>
                <a:cs typeface="Calibri"/>
              </a:rPr>
              <a:t>What are the Medical Factors and Their Relationship with Persistency?</a:t>
            </a:r>
            <a:endParaRPr lang="en-US" sz="1600">
              <a:ea typeface="Calibri"/>
              <a:cs typeface="Calibri"/>
            </a:endParaRPr>
          </a:p>
          <a:p>
            <a:pPr marL="285750" indent="-285750">
              <a:buFont typeface="Arial"/>
              <a:buChar char="•"/>
            </a:pPr>
            <a:r>
              <a:rPr lang="en-US" sz="1600" dirty="0">
                <a:ea typeface="+mn-lt"/>
                <a:cs typeface="+mn-lt"/>
              </a:rPr>
              <a:t>DEXA Scans:</a:t>
            </a:r>
            <a:r>
              <a:rPr lang="en-US" sz="1600" b="0" dirty="0">
                <a:ea typeface="+mn-lt"/>
                <a:cs typeface="+mn-lt"/>
              </a:rPr>
              <a:t> Strong correlation with persistency; regular scans improve adherence.</a:t>
            </a:r>
            <a:endParaRPr lang="en-US" sz="1600" dirty="0"/>
          </a:p>
          <a:p>
            <a:pPr marL="285750" indent="-285750">
              <a:buFont typeface="Arial"/>
              <a:buChar char="•"/>
            </a:pPr>
            <a:r>
              <a:rPr lang="en-US" sz="1600" dirty="0">
                <a:ea typeface="+mn-lt"/>
                <a:cs typeface="+mn-lt"/>
              </a:rPr>
              <a:t>Long-Term Therapy:</a:t>
            </a:r>
            <a:r>
              <a:rPr lang="en-US" sz="1600" b="0" dirty="0">
                <a:ea typeface="+mn-lt"/>
                <a:cs typeface="+mn-lt"/>
              </a:rPr>
              <a:t> Patients on long-term therapies are more persistent.</a:t>
            </a:r>
            <a:endParaRPr lang="en-US" sz="1600" dirty="0"/>
          </a:p>
          <a:p>
            <a:pPr algn="ctr"/>
            <a:endParaRPr lang="en-US" sz="1600" b="0" dirty="0">
              <a:ea typeface="+mn-lt"/>
              <a:cs typeface="Calibri"/>
            </a:endParaRPr>
          </a:p>
          <a:p>
            <a:pPr algn="ctr"/>
            <a:endParaRPr lang="en-US" sz="1600" dirty="0">
              <a:ea typeface="+mn-lt"/>
              <a:cs typeface="+mn-lt"/>
            </a:endParaRPr>
          </a:p>
          <a:p>
            <a:pPr algn="ctr"/>
            <a:endParaRPr lang="en-US" sz="1600" dirty="0">
              <a:ea typeface="+mn-lt"/>
              <a:cs typeface="+mn-lt"/>
            </a:endParaRPr>
          </a:p>
        </p:txBody>
      </p:sp>
      <p:sp>
        <p:nvSpPr>
          <p:cNvPr id="6" name="Oval 5" descr="Logo Backgdrop">
            <a:extLst>
              <a:ext uri="{FF2B5EF4-FFF2-40B4-BE49-F238E27FC236}">
                <a16:creationId xmlns:a16="http://schemas.microsoft.com/office/drawing/2014/main" id="{05B0670B-BF1F-4BCF-B83C-74D893BF46CC}"/>
              </a:ext>
            </a:extLst>
          </p:cNvPr>
          <p:cNvSpPr/>
          <p:nvPr/>
        </p:nvSpPr>
        <p:spPr>
          <a:xfrm>
            <a:off x="10073837" y="327"/>
            <a:ext cx="2108830" cy="2065901"/>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black and white logo&#10;&#10;Description automatically generated">
            <a:extLst>
              <a:ext uri="{FF2B5EF4-FFF2-40B4-BE49-F238E27FC236}">
                <a16:creationId xmlns:a16="http://schemas.microsoft.com/office/drawing/2014/main" id="{C465E16D-EAC9-C42F-39A4-9ABC45D0370D}"/>
              </a:ext>
            </a:extLst>
          </p:cNvPr>
          <p:cNvPicPr>
            <a:picLocks noChangeAspect="1"/>
          </p:cNvPicPr>
          <p:nvPr/>
        </p:nvPicPr>
        <p:blipFill>
          <a:blip r:embed="rId3"/>
          <a:stretch>
            <a:fillRect/>
          </a:stretch>
        </p:blipFill>
        <p:spPr>
          <a:xfrm>
            <a:off x="10227864" y="129901"/>
            <a:ext cx="1808631" cy="1819837"/>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2EAF5565-AF0C-D244-6967-99B9F529B561}"/>
              </a:ext>
            </a:extLst>
          </p:cNvPr>
          <p:cNvPicPr>
            <a:picLocks noChangeAspect="1"/>
          </p:cNvPicPr>
          <p:nvPr/>
        </p:nvPicPr>
        <p:blipFill>
          <a:blip r:embed="rId4"/>
          <a:stretch>
            <a:fillRect/>
          </a:stretch>
        </p:blipFill>
        <p:spPr>
          <a:xfrm>
            <a:off x="623033" y="1941136"/>
            <a:ext cx="5470532" cy="4114800"/>
          </a:xfrm>
          <a:prstGeom prst="rect">
            <a:avLst/>
          </a:prstGeom>
        </p:spPr>
      </p:pic>
    </p:spTree>
    <p:extLst>
      <p:ext uri="{BB962C8B-B14F-4D97-AF65-F5344CB8AC3E}">
        <p14:creationId xmlns:p14="http://schemas.microsoft.com/office/powerpoint/2010/main" val="111570495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8C5FEF-6CA4-44CC-8E61-9E775B9B7835}">
  <ds:schemaRefs>
    <ds:schemaRef ds:uri="http://schemas.microsoft.com/sharepoint/v3/contenttype/forms"/>
  </ds:schemaRefs>
</ds:datastoreItem>
</file>

<file path=customXml/itemProps2.xml><?xml version="1.0" encoding="utf-8"?>
<ds:datastoreItem xmlns:ds="http://schemas.openxmlformats.org/officeDocument/2006/customXml" ds:itemID="{DFCB7D79-A330-4BC9-A964-3F617D32A6D4}">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B5C6C01-35C7-4561-8BAD-91E4FACA2932}">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TF66835393</Template>
  <Application>Microsoft Office PowerPoint</Application>
  <PresentationFormat>Widescreen</PresentationFormat>
  <Slides>15</Slides>
  <Notes>15</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View</vt:lpstr>
      <vt:lpstr>EDa – Healthcare persistancy </vt:lpstr>
      <vt:lpstr>PowerPoint Presentation</vt:lpstr>
      <vt:lpstr>Executive Summary</vt:lpstr>
      <vt:lpstr>Introduction to Healthcare Persistency </vt:lpstr>
      <vt:lpstr>Problem Statement</vt:lpstr>
      <vt:lpstr>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COVER TITLE</dc:title>
  <dc:creator/>
  <cp:revision>289</cp:revision>
  <dcterms:created xsi:type="dcterms:W3CDTF">2019-06-10T11:22:39Z</dcterms:created>
  <dcterms:modified xsi:type="dcterms:W3CDTF">2024-10-17T04:20:32Z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