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3" r:id="rId17"/>
    <p:sldId id="269" r:id="rId18"/>
    <p:sldId id="270" r:id="rId19"/>
    <p:sldId id="271" r:id="rId20"/>
    <p:sldId id="272" r:id="rId21"/>
    <p:sldId id="275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0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0.wmf"/><Relationship Id="rId2" Type="http://schemas.openxmlformats.org/officeDocument/2006/relationships/image" Target="../media/image24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1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5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4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4310" y="1224915"/>
            <a:ext cx="9144000" cy="1651635"/>
          </a:xfrm>
        </p:spPr>
        <p:txBody>
          <a:bodyPr>
            <a:normAutofit/>
          </a:bodyPr>
          <a:p>
            <a:r>
              <a:rPr lang="zh-CN" altLang="en-US" sz="4000"/>
              <a:t>Bayesian Method for Improving Detection Rates of Table and Chair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+mj-lt"/>
              </a:rPr>
              <a:t>Shuyi Wang</a:t>
            </a:r>
            <a:endParaRPr lang="en-US" altLang="zh-CN">
              <a:latin typeface="+mj-lt"/>
            </a:endParaRPr>
          </a:p>
          <a:p>
            <a:r>
              <a:rPr lang="en-US" altLang="zh-CN">
                <a:latin typeface="+mj-lt"/>
              </a:rPr>
              <a:t>2/8/2018</a:t>
            </a:r>
            <a:endParaRPr lang="en-US" altLang="zh-CN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The Model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>
                <a:latin typeface="+mj-lt"/>
              </a:rPr>
              <a:t>Data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Training data (Used for fine-tuning an Faster-RCNN model and get prior information)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Testing data (Used for getting output and evaluation)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Format: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the suggested bounding boxes for each image: 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category and score for each bounding boxes: chair, table or others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the ground truth bounding boxes:</a:t>
            </a:r>
            <a:r>
              <a:rPr lang="zh-CN" altLang="en-US">
                <a:latin typeface="+mj-lt"/>
              </a:rPr>
              <a:t>　</a:t>
            </a:r>
            <a:endParaRPr lang="zh-CN" altLang="en-US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 sz="3200">
              <a:latin typeface="+mj-lt"/>
            </a:endParaRPr>
          </a:p>
        </p:txBody>
      </p:sp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7952105" y="4319905"/>
          <a:ext cx="19761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39800" imgH="203200" progId="Equation.KSEE3">
                  <p:embed/>
                </p:oleObj>
              </mc:Choice>
              <mc:Fallback>
                <p:oleObj name="" r:id="rId1" imgW="9398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2105" y="4319905"/>
                        <a:ext cx="1976120" cy="427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0" name="对象 -2147482621"/>
          <p:cNvGraphicFramePr>
            <a:graphicFrameLocks noChangeAspect="1"/>
          </p:cNvGraphicFramePr>
          <p:nvPr/>
        </p:nvGraphicFramePr>
        <p:xfrm>
          <a:off x="6146800" y="5320665"/>
          <a:ext cx="294640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358900" imgH="241300" progId="Equation.KSEE3">
                  <p:embed/>
                </p:oleObj>
              </mc:Choice>
              <mc:Fallback>
                <p:oleObj name="" r:id="rId3" imgW="1358900" imgH="2413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5320665"/>
                        <a:ext cx="2946400" cy="523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2588260" y="4191635"/>
          <a:ext cx="7016115" cy="275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7010400" imgH="2755900" progId="Paint.Picture">
                  <p:embed/>
                </p:oleObj>
              </mc:Choice>
              <mc:Fallback>
                <p:oleObj name="" r:id="rId1" imgW="7010400" imgH="27559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8260" y="4191635"/>
                        <a:ext cx="7016115" cy="275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255"/>
            <a:ext cx="10515600" cy="4351338"/>
          </a:xfrm>
        </p:spPr>
        <p:txBody>
          <a:bodyPr/>
          <a:p>
            <a:r>
              <a:rPr lang="en-US" altLang="zh-CN">
                <a:latin typeface="+mj-lt"/>
              </a:rPr>
              <a:t>Target: 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Suppose a bounding box indicates that it contains a chair with score p, want to caculate the following posterior probability to replace the score: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                           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If the bounding box indicates it contains a table: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The Model</a:t>
            </a:r>
            <a:endParaRPr lang="en-US" altLang="zh-CN" sz="32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19638" y="2910523"/>
          <a:ext cx="2425700" cy="63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219200" imgH="316865" progId="Equation.KSEE3">
                  <p:embed/>
                </p:oleObj>
              </mc:Choice>
              <mc:Fallback>
                <p:oleObj name="" r:id="rId3" imgW="1219200" imgH="31686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9638" y="2910523"/>
                        <a:ext cx="2425700" cy="63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6" name="对象 -2147482617"/>
          <p:cNvGraphicFramePr>
            <a:graphicFrameLocks noChangeAspect="1"/>
          </p:cNvGraphicFramePr>
          <p:nvPr/>
        </p:nvGraphicFramePr>
        <p:xfrm>
          <a:off x="4719955" y="3908425"/>
          <a:ext cx="2442845" cy="59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295400" imgH="316865" progId="Equation.KSEE3">
                  <p:embed/>
                </p:oleObj>
              </mc:Choice>
              <mc:Fallback>
                <p:oleObj name="" r:id="rId5" imgW="1295400" imgH="316865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9955" y="3908425"/>
                        <a:ext cx="2442845" cy="597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latin typeface="+mj-lt"/>
              </a:rPr>
              <a:t>Approximation: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Problem: we don't know the real              and 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  <a:sym typeface="+mn-ea"/>
              </a:rPr>
              <a:t>   Now we assume            are indicators (0 or 1) which will be updated after each calculation.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Idea: Use Iteration, update a       or       , sampled by probability  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(Same idea as Gibbs Sampling)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The Model</a:t>
            </a:r>
            <a:endParaRPr lang="en-US" altLang="zh-CN" sz="3200"/>
          </a:p>
        </p:txBody>
      </p:sp>
      <p:graphicFrame>
        <p:nvGraphicFramePr>
          <p:cNvPr id="-2147482614" name="对象 -2147482615"/>
          <p:cNvGraphicFramePr>
            <a:graphicFrameLocks noChangeAspect="1"/>
          </p:cNvGraphicFramePr>
          <p:nvPr/>
        </p:nvGraphicFramePr>
        <p:xfrm>
          <a:off x="6015990" y="2249170"/>
          <a:ext cx="78486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44500" imgH="304800" progId="Equation.KSEE3">
                  <p:embed/>
                </p:oleObj>
              </mc:Choice>
              <mc:Fallback>
                <p:oleObj name="" r:id="rId1" imgW="444500" imgH="304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5990" y="2249170"/>
                        <a:ext cx="784860" cy="538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3" name="对象 -2147482614"/>
          <p:cNvGraphicFramePr>
            <a:graphicFrameLocks noChangeAspect="1"/>
          </p:cNvGraphicFramePr>
          <p:nvPr/>
        </p:nvGraphicFramePr>
        <p:xfrm>
          <a:off x="7723505" y="2215515"/>
          <a:ext cx="835025" cy="57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44500" imgH="304800" progId="Equation.KSEE3">
                  <p:embed/>
                </p:oleObj>
              </mc:Choice>
              <mc:Fallback>
                <p:oleObj name="" r:id="rId3" imgW="444500" imgH="3048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3505" y="2215515"/>
                        <a:ext cx="835025" cy="572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2" name="对象 -2147482613"/>
          <p:cNvGraphicFramePr>
            <a:graphicFrameLocks noChangeAspect="1"/>
          </p:cNvGraphicFramePr>
          <p:nvPr/>
        </p:nvGraphicFramePr>
        <p:xfrm>
          <a:off x="5212080" y="3958590"/>
          <a:ext cx="276860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14300" imgH="228600" progId="Equation.KSEE3">
                  <p:embed/>
                </p:oleObj>
              </mc:Choice>
              <mc:Fallback>
                <p:oleObj name="" r:id="rId5" imgW="114300" imgH="2286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2080" y="3958590"/>
                        <a:ext cx="276860" cy="553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1" name="对象 -2147482612"/>
          <p:cNvGraphicFramePr>
            <a:graphicFrameLocks noChangeAspect="1"/>
          </p:cNvGraphicFramePr>
          <p:nvPr/>
        </p:nvGraphicFramePr>
        <p:xfrm>
          <a:off x="6153785" y="3963670"/>
          <a:ext cx="33528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39700" imgH="228600" progId="Equation.KSEE3">
                  <p:embed/>
                </p:oleObj>
              </mc:Choice>
              <mc:Fallback>
                <p:oleObj name="" r:id="rId7" imgW="139700" imgH="2286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3785" y="3963670"/>
                        <a:ext cx="335280" cy="548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0" name="对象 -2147482611"/>
          <p:cNvGraphicFramePr>
            <a:graphicFrameLocks noChangeAspect="1"/>
          </p:cNvGraphicFramePr>
          <p:nvPr/>
        </p:nvGraphicFramePr>
        <p:xfrm>
          <a:off x="3707765" y="2653030"/>
          <a:ext cx="63563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342900" imgH="304800" progId="Equation.KSEE3">
                  <p:embed/>
                </p:oleObj>
              </mc:Choice>
              <mc:Fallback>
                <p:oleObj name="" r:id="rId9" imgW="342900" imgH="3048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7765" y="2653030"/>
                        <a:ext cx="63563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787015" y="4638040"/>
          <a:ext cx="2425065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1219200" imgH="316865" progId="Equation.KSEE3">
                  <p:embed/>
                </p:oleObj>
              </mc:Choice>
              <mc:Fallback>
                <p:oleObj name="" r:id="rId11" imgW="1219200" imgH="31686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87015" y="4638040"/>
                        <a:ext cx="2425065" cy="630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617"/>
          <p:cNvGraphicFramePr>
            <a:graphicFrameLocks noChangeAspect="1"/>
          </p:cNvGraphicFramePr>
          <p:nvPr/>
        </p:nvGraphicFramePr>
        <p:xfrm>
          <a:off x="5930900" y="4671060"/>
          <a:ext cx="2442845" cy="59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1295400" imgH="316865" progId="Equation.KSEE3">
                  <p:embed/>
                </p:oleObj>
              </mc:Choice>
              <mc:Fallback>
                <p:oleObj name="" r:id="rId13" imgW="1295400" imgH="316865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30900" y="4671060"/>
                        <a:ext cx="2442845" cy="597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+mj-lt"/>
              </a:rPr>
              <a:t>Algorithm: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Initialization:            is initialized by output from Faster-RCNN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Loop: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         For all i indicates containing chair: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               Update        by calculating                                    and sampling 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         For all j indicates containing table: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               Update       by calculating                                      </a:t>
            </a:r>
            <a:endParaRPr lang="en-US" altLang="zh-CN">
              <a:latin typeface="+mj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The Model</a:t>
            </a:r>
            <a:endParaRPr lang="en-US" altLang="zh-CN" sz="3200"/>
          </a:p>
        </p:txBody>
      </p:sp>
      <p:graphicFrame>
        <p:nvGraphicFramePr>
          <p:cNvPr id="-2147482610" name="对象 -2147482611"/>
          <p:cNvGraphicFramePr>
            <a:graphicFrameLocks noChangeAspect="1"/>
          </p:cNvGraphicFramePr>
          <p:nvPr/>
        </p:nvGraphicFramePr>
        <p:xfrm>
          <a:off x="3172460" y="2150110"/>
          <a:ext cx="722630" cy="64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2900" imgH="304800" progId="Equation.KSEE3">
                  <p:embed/>
                </p:oleObj>
              </mc:Choice>
              <mc:Fallback>
                <p:oleObj name="" r:id="rId1" imgW="342900" imgH="304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2460" y="2150110"/>
                        <a:ext cx="722630" cy="642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1" name="对象 -2147482612"/>
          <p:cNvGraphicFramePr>
            <a:graphicFrameLocks noChangeAspect="1"/>
          </p:cNvGraphicFramePr>
          <p:nvPr/>
        </p:nvGraphicFramePr>
        <p:xfrm>
          <a:off x="3549015" y="3847465"/>
          <a:ext cx="44386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39700" imgH="228600" progId="Equation.KSEE3">
                  <p:embed/>
                </p:oleObj>
              </mc:Choice>
              <mc:Fallback>
                <p:oleObj name="" r:id="rId3" imgW="139700" imgH="2286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9015" y="3847465"/>
                        <a:ext cx="443865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617"/>
          <p:cNvGraphicFramePr>
            <a:graphicFrameLocks noChangeAspect="1"/>
          </p:cNvGraphicFramePr>
          <p:nvPr/>
        </p:nvGraphicFramePr>
        <p:xfrm>
          <a:off x="6190615" y="3789045"/>
          <a:ext cx="2572385" cy="62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295400" imgH="316865" progId="Equation.KSEE3">
                  <p:embed/>
                </p:oleObj>
              </mc:Choice>
              <mc:Fallback>
                <p:oleObj name="" r:id="rId5" imgW="1295400" imgH="316865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0615" y="3789045"/>
                        <a:ext cx="2572385" cy="629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9" name="对象 -2147482610"/>
          <p:cNvGraphicFramePr>
            <a:graphicFrameLocks noChangeAspect="1"/>
          </p:cNvGraphicFramePr>
          <p:nvPr/>
        </p:nvGraphicFramePr>
        <p:xfrm>
          <a:off x="3549015" y="4862830"/>
          <a:ext cx="3175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39700" imgH="241300" progId="Equation.KSEE3">
                  <p:embed/>
                </p:oleObj>
              </mc:Choice>
              <mc:Fallback>
                <p:oleObj name="" r:id="rId7" imgW="139700" imgH="2413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9015" y="4862830"/>
                        <a:ext cx="3175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8" name="对象 -2147482609"/>
          <p:cNvGraphicFramePr>
            <a:graphicFrameLocks noChangeAspect="1"/>
          </p:cNvGraphicFramePr>
          <p:nvPr/>
        </p:nvGraphicFramePr>
        <p:xfrm>
          <a:off x="6190615" y="4819015"/>
          <a:ext cx="2327275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295400" imgH="330200" progId="Equation.KSEE3">
                  <p:embed/>
                </p:oleObj>
              </mc:Choice>
              <mc:Fallback>
                <p:oleObj name="" r:id="rId9" imgW="1295400" imgH="3302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90615" y="4819015"/>
                        <a:ext cx="2327275" cy="593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58520" y="5511165"/>
            <a:ext cx="1015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0300" y="5630545"/>
            <a:ext cx="972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j-lt"/>
              </a:rPr>
              <a:t>Where i and j are index of bounding boxes in an image.</a:t>
            </a:r>
            <a:endParaRPr lang="en-US" altLang="zh-CN" sz="280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+mj-lt"/>
              </a:rPr>
              <a:t>Faster-RCNN fine-tuning and getting output for testing dataset: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1. Recode detection categories for ILSVRC training and testing datasets.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2. Fine tune Faster-RCNN for 3 classes detection based on training dataset.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3. Get the Faster-RCNN outputs for testing dataset. (As input for the improved model and comparison for evaluation)</a:t>
            </a:r>
            <a:endParaRPr lang="en-US" altLang="zh-CN">
              <a:latin typeface="+mj-lt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I</a:t>
            </a:r>
            <a:r>
              <a:rPr lang="zh-CN" altLang="en-US" sz="3200"/>
              <a:t>mplementation details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+mj-lt"/>
              </a:rPr>
              <a:t>Estimating Prior Distributions on Training Data:</a:t>
            </a:r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(1) Position: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(2) Scores:      Kernel Density Estimation (Empirical distribution)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(3) Numbers: Possion Distributions. Estimate      and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I</a:t>
            </a:r>
            <a:r>
              <a:rPr lang="zh-CN" altLang="en-US" sz="3200"/>
              <a:t>mplementation details</a:t>
            </a:r>
            <a:endParaRPr lang="zh-CN" altLang="en-US" sz="3200"/>
          </a:p>
        </p:txBody>
      </p:sp>
      <p:graphicFrame>
        <p:nvGraphicFramePr>
          <p:cNvPr id="5" name="对象 -2147482618"/>
          <p:cNvGraphicFramePr>
            <a:graphicFrameLocks noChangeAspect="1"/>
          </p:cNvGraphicFramePr>
          <p:nvPr/>
        </p:nvGraphicFramePr>
        <p:xfrm>
          <a:off x="2834640" y="2665095"/>
          <a:ext cx="7755890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517265" imgH="316865" progId="Equation.KSEE3">
                  <p:embed/>
                </p:oleObj>
              </mc:Choice>
              <mc:Fallback>
                <p:oleObj name="" r:id="rId1" imgW="3517265" imgH="3168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4640" y="2665095"/>
                        <a:ext cx="7755890" cy="699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4" name="对象 -2147482595"/>
          <p:cNvGraphicFramePr>
            <a:graphicFrameLocks noChangeAspect="1"/>
          </p:cNvGraphicFramePr>
          <p:nvPr/>
        </p:nvGraphicFramePr>
        <p:xfrm>
          <a:off x="7322185" y="3881755"/>
          <a:ext cx="34480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2185" y="3881755"/>
                        <a:ext cx="344805" cy="477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3" name="对象 -2147482594"/>
          <p:cNvGraphicFramePr>
            <a:graphicFrameLocks noChangeAspect="1"/>
          </p:cNvGraphicFramePr>
          <p:nvPr/>
        </p:nvGraphicFramePr>
        <p:xfrm>
          <a:off x="8422640" y="3881755"/>
          <a:ext cx="417195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15900" imgH="241300" progId="Equation.KSEE3">
                  <p:embed/>
                </p:oleObj>
              </mc:Choice>
              <mc:Fallback>
                <p:oleObj name="" r:id="rId5" imgW="215900" imgH="2413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2640" y="3881755"/>
                        <a:ext cx="417195" cy="466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I</a:t>
            </a:r>
            <a:r>
              <a:rPr lang="zh-CN" altLang="en-US" sz="3200"/>
              <a:t>mplementation details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967105" y="1671955"/>
            <a:ext cx="998410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j-lt"/>
              </a:rPr>
              <a:t>Main Equation:</a:t>
            </a:r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r>
              <a:rPr lang="en-US" altLang="zh-CN" sz="2800">
                <a:latin typeface="+mj-lt"/>
              </a:rPr>
              <a:t>Part 1:</a:t>
            </a:r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r>
              <a:rPr lang="en-US" altLang="zh-CN" sz="2800">
                <a:latin typeface="+mj-lt"/>
              </a:rPr>
              <a:t>Where we assume independence within table class and chair class.</a:t>
            </a:r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559050" y="2402840"/>
          <a:ext cx="7073900" cy="135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784600" imgH="723900" progId="Equation.KSEE3">
                  <p:embed/>
                </p:oleObj>
              </mc:Choice>
              <mc:Fallback>
                <p:oleObj name="" r:id="rId1" imgW="3784600" imgH="7239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9050" y="2402840"/>
                        <a:ext cx="7073900" cy="1353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018790" y="4320540"/>
          <a:ext cx="588137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288665" imgH="330200" progId="Equation.KSEE3">
                  <p:embed/>
                </p:oleObj>
              </mc:Choice>
              <mc:Fallback>
                <p:oleObj name="" r:id="rId3" imgW="3288665" imgH="3302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8790" y="4320540"/>
                        <a:ext cx="588137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I</a:t>
            </a:r>
            <a:r>
              <a:rPr lang="zh-CN" altLang="en-US" sz="3200"/>
              <a:t>mplementation details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956310" y="1671955"/>
            <a:ext cx="10982325" cy="7416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j-lt"/>
              </a:rPr>
              <a:t>Part 2:</a:t>
            </a:r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r>
              <a:rPr lang="en-US" altLang="zh-CN" sz="2800">
                <a:latin typeface="+mj-lt"/>
              </a:rPr>
              <a:t>Where                                                                            and</a:t>
            </a:r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r>
              <a:rPr lang="en-US" altLang="zh-CN" sz="2800">
                <a:latin typeface="+mj-lt"/>
              </a:rPr>
              <a:t>                </a:t>
            </a:r>
            <a:endParaRPr lang="en-US" altLang="zh-CN" sz="2800">
              <a:latin typeface="+mj-lt"/>
            </a:endParaRPr>
          </a:p>
          <a:p>
            <a:r>
              <a:rPr lang="en-US" altLang="zh-CN" sz="2800">
                <a:latin typeface="+mj-lt"/>
              </a:rPr>
              <a:t>                                    is calculated given Possion parameter </a:t>
            </a:r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r>
              <a:rPr lang="en-US" altLang="zh-CN" sz="2800">
                <a:latin typeface="+mj-lt"/>
              </a:rPr>
              <a:t> </a:t>
            </a:r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  <a:p>
            <a:r>
              <a:rPr lang="en-US" altLang="zh-CN" sz="2800">
                <a:latin typeface="+mj-lt"/>
              </a:rPr>
              <a:t>               </a:t>
            </a:r>
            <a:endParaRPr lang="en-US" altLang="zh-CN" sz="2800">
              <a:latin typeface="+mj-lt"/>
            </a:endParaRPr>
          </a:p>
          <a:p>
            <a:endParaRPr lang="en-US" altLang="zh-CN" sz="2800">
              <a:latin typeface="+mj-lt"/>
            </a:endParaRPr>
          </a:p>
        </p:txBody>
      </p:sp>
      <p:graphicFrame>
        <p:nvGraphicFramePr>
          <p:cNvPr id="-2147482603" name="对象 -2147482604"/>
          <p:cNvGraphicFramePr>
            <a:graphicFrameLocks noChangeAspect="1"/>
          </p:cNvGraphicFramePr>
          <p:nvPr/>
        </p:nvGraphicFramePr>
        <p:xfrm>
          <a:off x="2299335" y="1423670"/>
          <a:ext cx="5505450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831465" imgH="584200" progId="Equation.KSEE3">
                  <p:embed/>
                </p:oleObj>
              </mc:Choice>
              <mc:Fallback>
                <p:oleObj name="" r:id="rId1" imgW="2831465" imgH="584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9335" y="1423670"/>
                        <a:ext cx="5505450" cy="1136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2" name="对象 -2147482603"/>
          <p:cNvGraphicFramePr>
            <a:graphicFrameLocks noChangeAspect="1"/>
          </p:cNvGraphicFramePr>
          <p:nvPr/>
        </p:nvGraphicFramePr>
        <p:xfrm>
          <a:off x="2299335" y="2559685"/>
          <a:ext cx="864997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063365" imgH="316865" progId="Equation.KSEE3">
                  <p:embed/>
                </p:oleObj>
              </mc:Choice>
              <mc:Fallback>
                <p:oleObj name="" r:id="rId3" imgW="4063365" imgH="31686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9335" y="2559685"/>
                        <a:ext cx="8649970" cy="674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0" name="对象 -2147482601"/>
          <p:cNvGraphicFramePr>
            <a:graphicFrameLocks noChangeAspect="1"/>
          </p:cNvGraphicFramePr>
          <p:nvPr/>
        </p:nvGraphicFramePr>
        <p:xfrm>
          <a:off x="2299335" y="3422650"/>
          <a:ext cx="559498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2616200" imgH="736600" progId="Equation.KSEE3">
                  <p:embed/>
                </p:oleObj>
              </mc:Choice>
              <mc:Fallback>
                <p:oleObj name="" r:id="rId5" imgW="2616200" imgH="7366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9335" y="3422650"/>
                        <a:ext cx="5594985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9" name="对象 -2147482600"/>
          <p:cNvGraphicFramePr>
            <a:graphicFrameLocks noChangeAspect="1"/>
          </p:cNvGraphicFramePr>
          <p:nvPr/>
        </p:nvGraphicFramePr>
        <p:xfrm>
          <a:off x="8780145" y="3637915"/>
          <a:ext cx="3388360" cy="84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1536700" imgH="381000" progId="Equation.KSEE3">
                  <p:embed/>
                </p:oleObj>
              </mc:Choice>
              <mc:Fallback>
                <p:oleObj name="" r:id="rId7" imgW="1536700" imgH="3810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80145" y="3637915"/>
                        <a:ext cx="3388360" cy="840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8" name="对象 -2147482599"/>
          <p:cNvGraphicFramePr>
            <a:graphicFrameLocks noChangeAspect="1"/>
          </p:cNvGraphicFramePr>
          <p:nvPr/>
        </p:nvGraphicFramePr>
        <p:xfrm>
          <a:off x="2299335" y="5321935"/>
          <a:ext cx="1474470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723900" imgH="304800" progId="Equation.KSEE3">
                  <p:embed/>
                </p:oleObj>
              </mc:Choice>
              <mc:Fallback>
                <p:oleObj name="" r:id="rId9" imgW="723900" imgH="3048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9335" y="5321935"/>
                        <a:ext cx="1474470" cy="621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7" name="对象 -2147482598"/>
          <p:cNvGraphicFramePr>
            <a:graphicFrameLocks noChangeAspect="1"/>
          </p:cNvGraphicFramePr>
          <p:nvPr/>
        </p:nvGraphicFramePr>
        <p:xfrm>
          <a:off x="9376410" y="5568950"/>
          <a:ext cx="59309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292100" imgH="304800" progId="Equation.KSEE3">
                  <p:embed/>
                </p:oleObj>
              </mc:Choice>
              <mc:Fallback>
                <p:oleObj name="" r:id="rId11" imgW="292100" imgH="3048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76410" y="5568950"/>
                        <a:ext cx="59309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+mj-lt"/>
              </a:rPr>
              <a:t>Part 2 (Continued):</a:t>
            </a:r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Assumption:  Ignoring chairs, the location of table are independent and uniformly distributed, a larger bounding box is more likely to contain a table.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Therefore: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I</a:t>
            </a:r>
            <a:r>
              <a:rPr lang="zh-CN" altLang="en-US" sz="3200"/>
              <a:t>mplementation details</a:t>
            </a:r>
            <a:endParaRPr lang="zh-CN" altLang="en-US" sz="3200"/>
          </a:p>
        </p:txBody>
      </p:sp>
      <p:graphicFrame>
        <p:nvGraphicFramePr>
          <p:cNvPr id="-2147482601" name="对象 -2147482602"/>
          <p:cNvGraphicFramePr>
            <a:graphicFrameLocks noChangeAspect="1"/>
          </p:cNvGraphicFramePr>
          <p:nvPr/>
        </p:nvGraphicFramePr>
        <p:xfrm>
          <a:off x="4227830" y="1539240"/>
          <a:ext cx="640270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70300" imgH="609600" progId="Equation.KSEE3">
                  <p:embed/>
                </p:oleObj>
              </mc:Choice>
              <mc:Fallback>
                <p:oleObj name="" r:id="rId1" imgW="3670300" imgH="609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7830" y="1539240"/>
                        <a:ext cx="6402705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6" name="对象 -2147482597"/>
          <p:cNvGraphicFramePr>
            <a:graphicFrameLocks noChangeAspect="1"/>
          </p:cNvGraphicFramePr>
          <p:nvPr/>
        </p:nvGraphicFramePr>
        <p:xfrm>
          <a:off x="4227830" y="4403090"/>
          <a:ext cx="6243955" cy="107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467100" imgH="596900" progId="Equation.KSEE3">
                  <p:embed/>
                </p:oleObj>
              </mc:Choice>
              <mc:Fallback>
                <p:oleObj name="" r:id="rId3" imgW="3467100" imgH="5969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7830" y="4403090"/>
                        <a:ext cx="6243955" cy="1075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+mj-lt"/>
                <a:sym typeface="+mn-ea"/>
              </a:rPr>
              <a:t>Part 2 (Continued):</a:t>
            </a:r>
            <a:endParaRPr lang="en-US" altLang="zh-CN">
              <a:latin typeface="+mj-lt"/>
              <a:sym typeface="+mn-ea"/>
            </a:endParaRPr>
          </a:p>
          <a:p>
            <a:endParaRPr lang="en-US" altLang="zh-CN">
              <a:latin typeface="+mj-lt"/>
            </a:endParaRPr>
          </a:p>
          <a:p>
            <a:r>
              <a:rPr lang="en-US" altLang="zh-CN">
                <a:latin typeface="+mj-lt"/>
              </a:rPr>
              <a:t>The denominator is calculated in the same way above.</a:t>
            </a:r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  <a:p>
            <a:r>
              <a:rPr lang="en-US" altLang="zh-CN">
                <a:latin typeface="+mj-lt"/>
              </a:rPr>
              <a:t>                                 is calculated in (almost) the same way of calculating 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 </a:t>
            </a:r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I</a:t>
            </a:r>
            <a:r>
              <a:rPr lang="zh-CN" altLang="en-US" sz="3200"/>
              <a:t>mplementation details</a:t>
            </a:r>
            <a:endParaRPr lang="zh-CN" altLang="en-US" sz="3200"/>
          </a:p>
        </p:txBody>
      </p:sp>
      <p:graphicFrame>
        <p:nvGraphicFramePr>
          <p:cNvPr id="-2147482595" name="对象 -2147482596"/>
          <p:cNvGraphicFramePr>
            <a:graphicFrameLocks noChangeAspect="1"/>
          </p:cNvGraphicFramePr>
          <p:nvPr/>
        </p:nvGraphicFramePr>
        <p:xfrm>
          <a:off x="4102735" y="1691005"/>
          <a:ext cx="4991100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27300" imgH="457200" progId="Equation.KSEE3">
                  <p:embed/>
                </p:oleObj>
              </mc:Choice>
              <mc:Fallback>
                <p:oleObj name="" r:id="rId1" imgW="2527300" imgH="457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02735" y="1691005"/>
                        <a:ext cx="4991100" cy="902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6" name="对象 -2147482617"/>
          <p:cNvGraphicFramePr>
            <a:graphicFrameLocks noChangeAspect="1"/>
          </p:cNvGraphicFramePr>
          <p:nvPr/>
        </p:nvGraphicFramePr>
        <p:xfrm>
          <a:off x="1206500" y="3694430"/>
          <a:ext cx="2513330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295400" imgH="316865" progId="Equation.KSEE3">
                  <p:embed/>
                </p:oleObj>
              </mc:Choice>
              <mc:Fallback>
                <p:oleObj name="" r:id="rId3" imgW="1295400" imgH="31686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3694430"/>
                        <a:ext cx="2513330" cy="614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7" name="对象 -2147482618"/>
          <p:cNvGraphicFramePr>
            <a:graphicFrameLocks noChangeAspect="1"/>
          </p:cNvGraphicFramePr>
          <p:nvPr/>
        </p:nvGraphicFramePr>
        <p:xfrm>
          <a:off x="1206500" y="4587240"/>
          <a:ext cx="2513330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219200" imgH="316865" progId="Equation.KSEE3">
                  <p:embed/>
                </p:oleObj>
              </mc:Choice>
              <mc:Fallback>
                <p:oleObj name="" r:id="rId5" imgW="1219200" imgH="31686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6500" y="4587240"/>
                        <a:ext cx="2513330" cy="653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5015"/>
            <a:ext cx="10515600" cy="5422265"/>
          </a:xfrm>
        </p:spPr>
        <p:txBody>
          <a:bodyPr/>
          <a:p>
            <a:pPr marL="0" indent="0">
              <a:buNone/>
            </a:pPr>
            <a:r>
              <a:rPr lang="en-US" altLang="zh-CN" sz="3200">
                <a:latin typeface="+mj-lt"/>
              </a:rPr>
              <a:t>What I will talk today:</a:t>
            </a:r>
            <a:endParaRPr lang="en-US" altLang="zh-CN" sz="3200">
              <a:latin typeface="+mj-lt"/>
            </a:endParaRPr>
          </a:p>
          <a:p>
            <a:pPr marL="0" indent="0">
              <a:buNone/>
            </a:pPr>
            <a:endParaRPr lang="en-US" altLang="zh-CN" sz="3200">
              <a:latin typeface="+mj-lt"/>
            </a:endParaRPr>
          </a:p>
          <a:p>
            <a:r>
              <a:rPr lang="en-US" altLang="zh-CN" sz="3200">
                <a:latin typeface="+mj-lt"/>
              </a:rPr>
              <a:t>1. Background</a:t>
            </a:r>
            <a:endParaRPr lang="en-US" altLang="zh-CN" sz="3200">
              <a:latin typeface="+mj-lt"/>
            </a:endParaRPr>
          </a:p>
          <a:p>
            <a:r>
              <a:rPr lang="en-US" altLang="zh-CN" sz="3200">
                <a:latin typeface="+mj-lt"/>
              </a:rPr>
              <a:t>2. Research Question</a:t>
            </a:r>
            <a:endParaRPr lang="en-US" altLang="zh-CN" sz="3200">
              <a:latin typeface="+mj-lt"/>
            </a:endParaRPr>
          </a:p>
          <a:p>
            <a:r>
              <a:rPr lang="en-US" altLang="zh-CN" sz="3200">
                <a:latin typeface="+mj-lt"/>
              </a:rPr>
              <a:t>3. The Model</a:t>
            </a:r>
            <a:endParaRPr lang="en-US" altLang="zh-CN" sz="3200">
              <a:latin typeface="+mj-lt"/>
            </a:endParaRPr>
          </a:p>
          <a:p>
            <a:r>
              <a:rPr lang="en-US" altLang="zh-CN" sz="3200">
                <a:latin typeface="+mj-lt"/>
              </a:rPr>
              <a:t>4. Inplementation Details</a:t>
            </a:r>
            <a:endParaRPr lang="en-US" altLang="zh-CN" sz="320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+mj-lt"/>
              </a:rPr>
              <a:t>Model Evaluation: Calculate the mAP across table and chair classes for both Faster-RCNN outputs and improved model outputs, to see which is higher.</a:t>
            </a:r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  <a:p>
            <a:r>
              <a:rPr lang="en-US" altLang="zh-CN">
                <a:latin typeface="+mj-lt"/>
              </a:rPr>
              <a:t>mAP:         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         Precision P = TP/(TP+ FP)           Recall R = TP/(TP + FN)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</a:t>
            </a:r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I</a:t>
            </a:r>
            <a:r>
              <a:rPr lang="zh-CN" altLang="en-US" sz="3200"/>
              <a:t>mplementation details</a:t>
            </a:r>
            <a:endParaRPr lang="zh-CN" altLang="en-US" sz="3200"/>
          </a:p>
        </p:txBody>
      </p:sp>
      <p:graphicFrame>
        <p:nvGraphicFramePr>
          <p:cNvPr id="-2147482592" name="对象 -2147482593"/>
          <p:cNvGraphicFramePr>
            <a:graphicFrameLocks noChangeAspect="1"/>
          </p:cNvGraphicFramePr>
          <p:nvPr/>
        </p:nvGraphicFramePr>
        <p:xfrm>
          <a:off x="1918335" y="4734560"/>
          <a:ext cx="273558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85900" imgH="660400" progId="Equation.KSEE3">
                  <p:embed/>
                </p:oleObj>
              </mc:Choice>
              <mc:Fallback>
                <p:oleObj name="" r:id="rId1" imgW="1485900" imgH="660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8335" y="4734560"/>
                        <a:ext cx="2735580" cy="121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1" name="对象 -2147482592"/>
          <p:cNvGraphicFramePr>
            <a:graphicFrameLocks noChangeAspect="1"/>
          </p:cNvGraphicFramePr>
          <p:nvPr/>
        </p:nvGraphicFramePr>
        <p:xfrm>
          <a:off x="5186045" y="4794250"/>
          <a:ext cx="2239010" cy="71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320165" imgH="419100" progId="Equation.KSEE3">
                  <p:embed/>
                </p:oleObj>
              </mc:Choice>
              <mc:Fallback>
                <p:oleObj name="" r:id="rId3" imgW="1320165" imgH="4191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6045" y="4794250"/>
                        <a:ext cx="2239010" cy="710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Background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+mj-lt"/>
                <a:sym typeface="+mn-ea"/>
              </a:rPr>
              <a:t>Object Detection</a:t>
            </a:r>
            <a:r>
              <a:rPr lang="en-US" altLang="zh-CN">
                <a:latin typeface="+mj-lt"/>
                <a:sym typeface="+mn-ea"/>
              </a:rPr>
              <a:t>:</a:t>
            </a:r>
            <a:endParaRPr lang="en-US" altLang="zh-CN">
              <a:latin typeface="+mj-lt"/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 descr="imagene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2489200"/>
            <a:ext cx="4436745" cy="3362325"/>
          </a:xfrm>
          <a:prstGeom prst="rect">
            <a:avLst/>
          </a:prstGeom>
        </p:spPr>
      </p:pic>
      <p:pic>
        <p:nvPicPr>
          <p:cNvPr id="5" name="图片 4" descr="1_ABi6irBxDXeOECQUfYRZGQ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85" y="2703830"/>
            <a:ext cx="4897120" cy="2754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+mj-lt"/>
              </a:rPr>
              <a:t>Neural Network: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 sz="3200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Background</a:t>
            </a:r>
            <a:endParaRPr lang="en-US" altLang="zh-CN" sz="3200"/>
          </a:p>
        </p:txBody>
      </p:sp>
      <p:graphicFrame>
        <p:nvGraphicFramePr>
          <p:cNvPr id="6" name="对象 5"/>
          <p:cNvGraphicFramePr/>
          <p:nvPr/>
        </p:nvGraphicFramePr>
        <p:xfrm>
          <a:off x="1852930" y="2682875"/>
          <a:ext cx="8677275" cy="219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432550" imgH="1371600" progId="Paint.Picture">
                  <p:embed/>
                </p:oleObj>
              </mc:Choice>
              <mc:Fallback>
                <p:oleObj name="" r:id="rId1" imgW="6432550" imgH="13716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2930" y="2682875"/>
                        <a:ext cx="8677275" cy="2192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950210" y="2801620"/>
          <a:ext cx="639445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94450" imgH="3067050" progId="Paint.Picture">
                  <p:embed/>
                </p:oleObj>
              </mc:Choice>
              <mc:Fallback>
                <p:oleObj name="" r:id="rId1" imgW="6394450" imgH="30670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0210" y="2801620"/>
                        <a:ext cx="6394450" cy="306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Background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838200" y="1811020"/>
            <a:ext cx="60693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latin typeface="+mj-lt"/>
                <a:sym typeface="+mn-ea"/>
              </a:rPr>
              <a:t>Convolutional Neural Network: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+mj-lt"/>
              </a:rPr>
              <a:t>RCNN</a:t>
            </a:r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Background</a:t>
            </a:r>
            <a:endParaRPr lang="en-US" altLang="zh-CN" sz="3200"/>
          </a:p>
        </p:txBody>
      </p:sp>
      <p:pic>
        <p:nvPicPr>
          <p:cNvPr id="4" name="内容占位符 5" descr="rcn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2637155"/>
            <a:ext cx="10548620" cy="3540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+mj-lt"/>
                <a:sym typeface="+mn-ea"/>
              </a:rPr>
              <a:t>Faster-RCNN</a:t>
            </a:r>
            <a:endParaRPr lang="en-US" altLang="zh-CN">
              <a:latin typeface="+mj-lt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Background</a:t>
            </a:r>
            <a:endParaRPr lang="en-US" altLang="zh-CN" sz="3200"/>
          </a:p>
        </p:txBody>
      </p:sp>
      <p:pic>
        <p:nvPicPr>
          <p:cNvPr id="4" name="内容占位符 5" descr="fastrcn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735" y="2545715"/>
            <a:ext cx="9067165" cy="3631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Research Question: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+mj-lt"/>
              </a:rPr>
              <a:t>How to i</a:t>
            </a:r>
            <a:r>
              <a:rPr lang="zh-CN" altLang="en-US">
                <a:latin typeface="+mj-lt"/>
              </a:rPr>
              <a:t>mprove the detection rates </a:t>
            </a:r>
            <a:r>
              <a:rPr lang="en-US" altLang="zh-CN">
                <a:latin typeface="+mj-lt"/>
              </a:rPr>
              <a:t>(mAP) </a:t>
            </a:r>
            <a:r>
              <a:rPr lang="zh-CN" altLang="en-US">
                <a:latin typeface="+mj-lt"/>
              </a:rPr>
              <a:t>of table and chair through </a:t>
            </a:r>
            <a:r>
              <a:rPr lang="en-US" altLang="zh-CN">
                <a:latin typeface="+mj-lt"/>
              </a:rPr>
              <a:t>combining prior knowledge and Faster-RCNN outputs?</a:t>
            </a:r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838200" y="2877820"/>
          <a:ext cx="4358005" cy="318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105150" imgH="2362200" progId="Paint.Picture">
                  <p:embed/>
                </p:oleObj>
              </mc:Choice>
              <mc:Fallback>
                <p:oleObj name="" r:id="rId1" imgW="3105150" imgH="23622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877820"/>
                        <a:ext cx="4358005" cy="318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394325" y="391287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6504305" y="2877820"/>
          <a:ext cx="4850130" cy="318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105150" imgH="2362200" progId="Paint.Picture">
                  <p:embed/>
                </p:oleObj>
              </mc:Choice>
              <mc:Fallback>
                <p:oleObj name="" r:id="rId3" imgW="3105150" imgH="23622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4305" y="2877820"/>
                        <a:ext cx="4850130" cy="318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The Model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3200">
                <a:latin typeface="+mj-lt"/>
              </a:rPr>
              <a:t>Prior Knowledge</a:t>
            </a:r>
            <a:endParaRPr lang="en-US" altLang="zh-CN" sz="3200">
              <a:latin typeface="+mj-lt"/>
            </a:endParaRPr>
          </a:p>
          <a:p>
            <a:pPr marL="0" indent="0">
              <a:buNone/>
            </a:pPr>
            <a:r>
              <a:rPr lang="en-US" altLang="zh-CN" sz="3200">
                <a:latin typeface="+mj-lt"/>
              </a:rPr>
              <a:t>  prior distribution of relative position on chair and table:</a:t>
            </a:r>
            <a:endParaRPr lang="en-US" altLang="zh-CN" sz="3200">
              <a:latin typeface="+mj-lt"/>
            </a:endParaRPr>
          </a:p>
          <a:p>
            <a:pPr marL="0" indent="0">
              <a:buNone/>
            </a:pPr>
            <a:r>
              <a:rPr lang="en-US" altLang="zh-CN" sz="3200">
                <a:latin typeface="+mj-lt"/>
              </a:rPr>
              <a:t>  </a:t>
            </a:r>
            <a:endParaRPr lang="en-US" altLang="zh-CN" sz="3200">
              <a:latin typeface="+mj-lt"/>
            </a:endParaRPr>
          </a:p>
          <a:p>
            <a:pPr marL="0" indent="0">
              <a:buNone/>
            </a:pPr>
            <a:r>
              <a:rPr lang="en-US" altLang="zh-CN" sz="3200">
                <a:latin typeface="+mj-lt"/>
              </a:rPr>
              <a:t>  prior distribution of scores from Faster-RCNN:</a:t>
            </a:r>
            <a:endParaRPr lang="en-US" altLang="zh-CN" sz="3200">
              <a:latin typeface="+mj-lt"/>
            </a:endParaRPr>
          </a:p>
          <a:p>
            <a:pPr marL="0" indent="0">
              <a:buNone/>
            </a:pPr>
            <a:endParaRPr lang="en-US" altLang="zh-CN" sz="3200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Prior distribution of chair and table numbers in an image: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r>
              <a:rPr lang="en-US" altLang="zh-CN">
                <a:latin typeface="+mj-lt"/>
              </a:rPr>
              <a:t>         </a:t>
            </a:r>
            <a:endParaRPr lang="en-US" altLang="zh-CN">
              <a:latin typeface="+mj-lt"/>
            </a:endParaRPr>
          </a:p>
          <a:p>
            <a:pPr marL="0" indent="0">
              <a:buNone/>
            </a:pPr>
            <a:endParaRPr lang="en-US" altLang="zh-CN">
              <a:latin typeface="+mj-lt"/>
            </a:endParaRPr>
          </a:p>
          <a:p>
            <a:endParaRPr lang="en-US" altLang="zh-CN">
              <a:latin typeface="+mj-lt"/>
            </a:endParaRPr>
          </a:p>
        </p:txBody>
      </p:sp>
      <p:graphicFrame>
        <p:nvGraphicFramePr>
          <p:cNvPr id="-2147482617" name="对象 -2147482618"/>
          <p:cNvGraphicFramePr>
            <a:graphicFrameLocks noChangeAspect="1"/>
          </p:cNvGraphicFramePr>
          <p:nvPr/>
        </p:nvGraphicFramePr>
        <p:xfrm>
          <a:off x="3067050" y="3075305"/>
          <a:ext cx="543687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857500" imgH="228600" progId="Equation.KSEE3">
                  <p:embed/>
                </p:oleObj>
              </mc:Choice>
              <mc:Fallback>
                <p:oleObj name="" r:id="rId1" imgW="2857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7050" y="3075305"/>
                        <a:ext cx="543687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1603375" y="4142105"/>
          <a:ext cx="209423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19200" imgH="228600" progId="Equation.KSEE3">
                  <p:embed/>
                </p:oleObj>
              </mc:Choice>
              <mc:Fallback>
                <p:oleObj name="" r:id="rId3" imgW="1219200" imgH="2286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3375" y="4142105"/>
                        <a:ext cx="2094230" cy="392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2" name="对象 -2147482623"/>
          <p:cNvGraphicFramePr>
            <a:graphicFrameLocks noChangeAspect="1"/>
          </p:cNvGraphicFramePr>
          <p:nvPr/>
        </p:nvGraphicFramePr>
        <p:xfrm>
          <a:off x="3779520" y="4142105"/>
          <a:ext cx="213233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244600" imgH="228600" progId="Equation.KSEE3">
                  <p:embed/>
                </p:oleObj>
              </mc:Choice>
              <mc:Fallback>
                <p:oleObj name="" r:id="rId5" imgW="1244600" imgH="2286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520" y="4142105"/>
                        <a:ext cx="2132330" cy="391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1" name="对象 -2147482622"/>
          <p:cNvGraphicFramePr>
            <a:graphicFrameLocks noChangeAspect="1"/>
          </p:cNvGraphicFramePr>
          <p:nvPr/>
        </p:nvGraphicFramePr>
        <p:xfrm>
          <a:off x="6021705" y="4142105"/>
          <a:ext cx="225298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257300" imgH="228600" progId="Equation.KSEE3">
                  <p:embed/>
                </p:oleObj>
              </mc:Choice>
              <mc:Fallback>
                <p:oleObj name="" r:id="rId7" imgW="1257300" imgH="2286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21705" y="4142105"/>
                        <a:ext cx="225298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0" name="对象 -2147482621"/>
          <p:cNvGraphicFramePr>
            <a:graphicFrameLocks noChangeAspect="1"/>
          </p:cNvGraphicFramePr>
          <p:nvPr/>
        </p:nvGraphicFramePr>
        <p:xfrm>
          <a:off x="8503920" y="4141470"/>
          <a:ext cx="220535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282700" imgH="228600" progId="Equation.KSEE3">
                  <p:embed/>
                </p:oleObj>
              </mc:Choice>
              <mc:Fallback>
                <p:oleObj name="" r:id="rId9" imgW="1282700" imgH="2286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03920" y="4141470"/>
                        <a:ext cx="2205355" cy="393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9" name="对象 -2147482620"/>
          <p:cNvGraphicFramePr>
            <a:graphicFrameLocks noChangeAspect="1"/>
          </p:cNvGraphicFramePr>
          <p:nvPr/>
        </p:nvGraphicFramePr>
        <p:xfrm>
          <a:off x="4313555" y="5277485"/>
          <a:ext cx="1390015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825500" imgH="304800" progId="Equation.KSEE3">
                  <p:embed/>
                </p:oleObj>
              </mc:Choice>
              <mc:Fallback>
                <p:oleObj name="" r:id="rId11" imgW="825500" imgH="3048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13555" y="5277485"/>
                        <a:ext cx="1390015" cy="513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8" name="对象 -2147482619"/>
          <p:cNvGraphicFramePr>
            <a:graphicFrameLocks noChangeAspect="1"/>
          </p:cNvGraphicFramePr>
          <p:nvPr/>
        </p:nvGraphicFramePr>
        <p:xfrm>
          <a:off x="6021705" y="5277485"/>
          <a:ext cx="93091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457200" imgH="304800" progId="Equation.KSEE3">
                  <p:embed/>
                </p:oleObj>
              </mc:Choice>
              <mc:Fallback>
                <p:oleObj name="" r:id="rId13" imgW="457200" imgH="3048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21705" y="5277485"/>
                        <a:ext cx="930910" cy="513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3440</Words>
  <Application>WPS 演示</Application>
  <PresentationFormat>宽屏</PresentationFormat>
  <Paragraphs>186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46</vt:i4>
      </vt:variant>
      <vt:variant>
        <vt:lpstr>幻灯片标题</vt:lpstr>
      </vt:variant>
      <vt:variant>
        <vt:i4>20</vt:i4>
      </vt:variant>
    </vt:vector>
  </HeadingPairs>
  <TitlesOfParts>
    <vt:vector size="7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仿宋</vt:lpstr>
      <vt:lpstr>微软雅黑 Light</vt:lpstr>
      <vt:lpstr>Office 主题</vt:lpstr>
      <vt:lpstr>Paint.Picture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Background</vt:lpstr>
      <vt:lpstr>Background</vt:lpstr>
      <vt:lpstr>Background</vt:lpstr>
      <vt:lpstr>Background</vt:lpstr>
      <vt:lpstr>PowerPoint 演示文稿</vt:lpstr>
      <vt:lpstr>PowerPoint 演示文稿</vt:lpstr>
      <vt:lpstr>PowerPoint 演示文稿</vt:lpstr>
      <vt:lpstr>The Model</vt:lpstr>
      <vt:lpstr>The Model</vt:lpstr>
      <vt:lpstr>The Model</vt:lpstr>
      <vt:lpstr>Implementation details</vt:lpstr>
      <vt:lpstr>Implementation details</vt:lpstr>
      <vt:lpstr>PowerPoint 演示文稿</vt:lpstr>
      <vt:lpstr>Implementation details</vt:lpstr>
      <vt:lpstr>Implementation details</vt:lpstr>
      <vt:lpstr>Implementation details</vt:lpstr>
      <vt:lpstr>Implementation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wang7</dc:creator>
  <cp:lastModifiedBy>wang7</cp:lastModifiedBy>
  <cp:revision>3</cp:revision>
  <dcterms:created xsi:type="dcterms:W3CDTF">2018-02-08T03:52:11Z</dcterms:created>
  <dcterms:modified xsi:type="dcterms:W3CDTF">2018-02-08T15:59:01Z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