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60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 w="57150">
            <a:solidFill>
              <a:schemeClr val="tx1"/>
            </a:solidFill>
          </a:ln>
        </p:spPr>
        <p:txBody>
          <a:bodyPr anchor="ctr" anchorCtr="0">
            <a:normAutofit/>
          </a:bodyPr>
          <a:p>
            <a:r>
              <a:rPr lang="en-US" altLang="zh-CN" sz="5400" b="1"/>
              <a:t>Analysis of Kindle reviews in Amazon</a:t>
            </a:r>
            <a:endParaRPr lang="en-US" altLang="zh-CN" sz="5400" b="1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5920" y="316865"/>
            <a:ext cx="113087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u="sng" baseline="30000"/>
              <a:t>Random Sampling</a:t>
            </a:r>
            <a:endParaRPr lang="en-US" altLang="zh-CN" sz="3600" b="1" u="sng" baseline="30000"/>
          </a:p>
        </p:txBody>
      </p:sp>
      <p:pic>
        <p:nvPicPr>
          <p:cNvPr id="38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" y="1708468"/>
            <a:ext cx="5271770" cy="34397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5290"/>
            <a:ext cx="5269230" cy="34632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69060" y="1054100"/>
            <a:ext cx="400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Simple Random Sampling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68160" y="1054100"/>
            <a:ext cx="400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Systematic Sampling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353310" y="2128520"/>
            <a:ext cx="78174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 b="1"/>
              <a:t>Thank You !</a:t>
            </a:r>
            <a:endParaRPr lang="en-US" altLang="zh-CN" sz="8000" b="1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5920" y="316865"/>
            <a:ext cx="477456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u="sng" baseline="30000"/>
              <a:t>Variables Introduction</a:t>
            </a:r>
            <a:endParaRPr lang="en-US" altLang="zh-CN" sz="3600" b="1" u="sng" baseline="30000"/>
          </a:p>
        </p:txBody>
      </p:sp>
      <p:sp>
        <p:nvSpPr>
          <p:cNvPr id="5" name="文本框 4"/>
          <p:cNvSpPr txBox="1"/>
          <p:nvPr/>
        </p:nvSpPr>
        <p:spPr>
          <a:xfrm>
            <a:off x="2214245" y="1305560"/>
            <a:ext cx="79984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X (integer) - ID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asin (factor) - ID of the product, like B000FA64PK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helpful (factor) - helpfulness rating of the review - example: 2/3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overall (integer) - rating of the product.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reviewText (factor) - text of the review (heading)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reviewTime (factor) - time of the review (raw)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reviewerID (factor) - ID of the reviewer, like A3SPTOKDG7WBLN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reviewerName (factor) - name of the reviewer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summary (factor) - summary of the review (description)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unixReviewTime (integer) - unix timestamp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39925" y="1547495"/>
            <a:ext cx="4622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>
                <a:latin typeface="Arial" panose="020B0604020202090204" pitchFamily="34" charset="0"/>
                <a:sym typeface="+mn-ea"/>
              </a:rPr>
              <a:t>√</a:t>
            </a:r>
            <a:endParaRPr lang="zh-CN" altLang="en-US">
              <a:latin typeface="Arial" panose="020B0604020202090204" pitchFamily="34" charset="0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latin typeface="Arial" panose="020B0604020202090204" pitchFamily="34" charset="0"/>
              </a:rPr>
              <a:t>√</a:t>
            </a:r>
            <a:endParaRPr lang="zh-CN" altLang="en-US">
              <a:latin typeface="Arial" panose="020B0604020202090204" pitchFamily="34" charset="0"/>
            </a:endParaRPr>
          </a:p>
          <a:p>
            <a:endParaRPr lang="zh-CN" altLang="en-US">
              <a:latin typeface="Arial" panose="020B0604020202090204" pitchFamily="34" charset="0"/>
            </a:endParaRPr>
          </a:p>
          <a:p>
            <a:endParaRPr lang="zh-CN" altLang="en-US">
              <a:latin typeface="Arial" panose="020B0604020202090204" pitchFamily="34" charset="0"/>
            </a:endParaRPr>
          </a:p>
          <a:p>
            <a:endParaRPr lang="zh-CN" altLang="en-US">
              <a:latin typeface="Arial" panose="020B0604020202090204" pitchFamily="34" charset="0"/>
            </a:endParaRPr>
          </a:p>
          <a:p>
            <a:endParaRPr lang="zh-CN" altLang="en-US">
              <a:latin typeface="Arial" panose="020B0604020202090204" pitchFamily="34" charset="0"/>
            </a:endParaRPr>
          </a:p>
          <a:p>
            <a:endParaRPr lang="zh-CN" altLang="en-US">
              <a:latin typeface="Arial" panose="020B0604020202090204" pitchFamily="34" charset="0"/>
            </a:endParaRPr>
          </a:p>
          <a:p>
            <a:endParaRPr lang="zh-CN" altLang="en-US">
              <a:latin typeface="Arial" panose="020B0604020202090204" pitchFamily="34" charset="0"/>
            </a:endParaRPr>
          </a:p>
          <a:p>
            <a:endParaRPr lang="zh-CN" altLang="en-US">
              <a:latin typeface="Arial" panose="020B0604020202090204" pitchFamily="34" charset="0"/>
            </a:endParaRPr>
          </a:p>
          <a:p>
            <a:endParaRPr lang="zh-CN" altLang="en-US">
              <a:latin typeface="Arial" panose="020B0604020202090204" pitchFamily="34" charset="0"/>
            </a:endParaRPr>
          </a:p>
          <a:p>
            <a:r>
              <a:rPr lang="zh-CN" altLang="en-US">
                <a:latin typeface="Arial" panose="020B0604020202090204" pitchFamily="34" charset="0"/>
                <a:sym typeface="+mn-ea"/>
              </a:rPr>
              <a:t>√</a:t>
            </a:r>
            <a:endParaRPr lang="zh-CN" altLang="en-US">
              <a:latin typeface="Arial" panose="020B0604020202090204" pitchFamily="34" charset="0"/>
            </a:endParaRPr>
          </a:p>
          <a:p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8140" y="316865"/>
            <a:ext cx="477456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u="sng" baseline="30000"/>
              <a:t>Focus</a:t>
            </a:r>
            <a:endParaRPr lang="en-US" altLang="zh-CN" sz="3600" b="1" u="sng" baseline="30000"/>
          </a:p>
        </p:txBody>
      </p:sp>
      <p:sp>
        <p:nvSpPr>
          <p:cNvPr id="83" name="任意形状 82"/>
          <p:cNvSpPr/>
          <p:nvPr>
            <p:custDataLst>
              <p:tags r:id="rId1"/>
            </p:custDataLst>
          </p:nvPr>
        </p:nvSpPr>
        <p:spPr>
          <a:xfrm>
            <a:off x="5172878" y="1177643"/>
            <a:ext cx="1822068" cy="1732364"/>
          </a:xfrm>
          <a:custGeom>
            <a:avLst/>
            <a:gdLst>
              <a:gd name="connsiteX0" fmla="*/ 0 w 1137118"/>
              <a:gd name="connsiteY0" fmla="*/ 568559 h 1137118"/>
              <a:gd name="connsiteX1" fmla="*/ 568559 w 1137118"/>
              <a:gd name="connsiteY1" fmla="*/ 0 h 1137118"/>
              <a:gd name="connsiteX2" fmla="*/ 1137118 w 1137118"/>
              <a:gd name="connsiteY2" fmla="*/ 568559 h 1137118"/>
              <a:gd name="connsiteX3" fmla="*/ 568559 w 1137118"/>
              <a:gd name="connsiteY3" fmla="*/ 1137118 h 1137118"/>
              <a:gd name="connsiteX4" fmla="*/ 0 w 1137118"/>
              <a:gd name="connsiteY4" fmla="*/ 568559 h 113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118" h="1137118">
                <a:moveTo>
                  <a:pt x="0" y="568559"/>
                </a:moveTo>
                <a:cubicBezTo>
                  <a:pt x="0" y="254553"/>
                  <a:pt x="254553" y="0"/>
                  <a:pt x="568559" y="0"/>
                </a:cubicBezTo>
                <a:cubicBezTo>
                  <a:pt x="882565" y="0"/>
                  <a:pt x="1137118" y="254553"/>
                  <a:pt x="1137118" y="568559"/>
                </a:cubicBezTo>
                <a:cubicBezTo>
                  <a:pt x="1137118" y="882565"/>
                  <a:pt x="882565" y="1137118"/>
                  <a:pt x="568559" y="1137118"/>
                </a:cubicBezTo>
                <a:cubicBezTo>
                  <a:pt x="254553" y="1137118"/>
                  <a:pt x="0" y="882565"/>
                  <a:pt x="0" y="568559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2196F3">
                    <a:hueOff val="0"/>
                    <a:satOff val="0"/>
                    <a:lumOff val="0"/>
                    <a:alphaOff val="0"/>
                  </a:srgbClr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198277" tIns="198277" rIns="198277" bIns="198277" numCol="1" spcCol="1270" anchor="ctr" anchorCtr="0">
            <a:noAutofit/>
          </a:bodyPr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product</a:t>
            </a:r>
            <a:endParaRPr lang="zh-CN" altLang="en-US" sz="2400" b="1" dirty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7" name="Shape 1307"/>
          <p:cNvSpPr/>
          <p:nvPr>
            <p:custDataLst>
              <p:tags r:id="rId2"/>
            </p:custDataLst>
          </p:nvPr>
        </p:nvSpPr>
        <p:spPr>
          <a:xfrm rot="3600000">
            <a:off x="7488896" y="3113972"/>
            <a:ext cx="483936" cy="21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rgbClr val="FFFFFF">
                <a:lumMod val="65000"/>
              </a:srgbClr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numCol="1" anchor="ctr">
            <a:noAutofit/>
          </a:bodyPr>
          <a:p>
            <a:pPr algn="ctr" defTabSz="292100">
              <a:lnSpc>
                <a:spcPct val="110000"/>
              </a:lnSpc>
              <a:spcBef>
                <a:spcPts val="15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1000">
              <a:solidFill>
                <a:srgbClr val="4C4C4C"/>
              </a:solidFill>
              <a:latin typeface="微软雅黑" charset="-122"/>
              <a:ea typeface="微软雅黑" charset="-122"/>
              <a:cs typeface="Lato Light"/>
              <a:sym typeface="Helvetica Neue Light"/>
            </a:endParaRPr>
          </a:p>
        </p:txBody>
      </p:sp>
      <p:sp>
        <p:nvSpPr>
          <p:cNvPr id="98" name="Shape 1308"/>
          <p:cNvSpPr/>
          <p:nvPr>
            <p:custDataLst>
              <p:tags r:id="rId3"/>
            </p:custDataLst>
          </p:nvPr>
        </p:nvSpPr>
        <p:spPr>
          <a:xfrm rot="10800000">
            <a:off x="5824130" y="5021949"/>
            <a:ext cx="483937" cy="21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rgbClr val="FFFFFF">
                <a:lumMod val="65000"/>
              </a:srgbClr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numCol="1" anchor="ctr">
            <a:noAutofit/>
          </a:bodyPr>
          <a:p>
            <a:pPr algn="ctr" defTabSz="292100">
              <a:lnSpc>
                <a:spcPct val="110000"/>
              </a:lnSpc>
              <a:spcBef>
                <a:spcPts val="15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1000">
              <a:solidFill>
                <a:srgbClr val="4C4C4C"/>
              </a:solidFill>
              <a:latin typeface="微软雅黑" charset="-122"/>
              <a:ea typeface="微软雅黑" charset="-122"/>
              <a:cs typeface="Lato Light"/>
              <a:sym typeface="Helvetica Neue Light"/>
            </a:endParaRPr>
          </a:p>
        </p:txBody>
      </p:sp>
      <p:sp>
        <p:nvSpPr>
          <p:cNvPr id="99" name="Shape 1309"/>
          <p:cNvSpPr/>
          <p:nvPr>
            <p:custDataLst>
              <p:tags r:id="rId4"/>
            </p:custDataLst>
          </p:nvPr>
        </p:nvSpPr>
        <p:spPr>
          <a:xfrm rot="18000000">
            <a:off x="4380631" y="3114284"/>
            <a:ext cx="483936" cy="21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rgbClr val="FFFFFF">
                <a:lumMod val="65000"/>
              </a:srgbClr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numCol="1" anchor="ctr">
            <a:noAutofit/>
          </a:bodyPr>
          <a:p>
            <a:pPr algn="ctr" defTabSz="292100">
              <a:lnSpc>
                <a:spcPct val="110000"/>
              </a:lnSpc>
              <a:spcBef>
                <a:spcPts val="15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1000">
              <a:solidFill>
                <a:srgbClr val="4C4C4C"/>
              </a:solidFill>
              <a:latin typeface="微软雅黑" charset="-122"/>
              <a:ea typeface="微软雅黑" charset="-122"/>
              <a:cs typeface="Lato Light"/>
              <a:sym typeface="Helvetica Neue Light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7460211" y="1511855"/>
            <a:ext cx="3401940" cy="106383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  <a:defRPr/>
            </a:pPr>
            <a:r>
              <a:rPr lang="en-US" altLang="zh-CN" sz="1200" kern="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number of product</a:t>
            </a:r>
            <a:endParaRPr lang="en-US" altLang="zh-CN" sz="1200" kern="0" spc="150" dirty="0">
              <a:solidFill>
                <a:srgbClr val="222222">
                  <a:lumMod val="75000"/>
                  <a:lumOff val="25000"/>
                </a:srgbClr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1200" kern="0" spc="150" dirty="0">
              <a:solidFill>
                <a:srgbClr val="222222">
                  <a:lumMod val="75000"/>
                  <a:lumOff val="2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任意形状 82"/>
          <p:cNvSpPr/>
          <p:nvPr>
            <p:custDataLst>
              <p:tags r:id="rId6"/>
            </p:custDataLst>
          </p:nvPr>
        </p:nvSpPr>
        <p:spPr>
          <a:xfrm>
            <a:off x="3058160" y="3645451"/>
            <a:ext cx="1822068" cy="1732364"/>
          </a:xfrm>
          <a:custGeom>
            <a:avLst/>
            <a:gdLst>
              <a:gd name="connsiteX0" fmla="*/ 0 w 1137118"/>
              <a:gd name="connsiteY0" fmla="*/ 568559 h 1137118"/>
              <a:gd name="connsiteX1" fmla="*/ 568559 w 1137118"/>
              <a:gd name="connsiteY1" fmla="*/ 0 h 1137118"/>
              <a:gd name="connsiteX2" fmla="*/ 1137118 w 1137118"/>
              <a:gd name="connsiteY2" fmla="*/ 568559 h 1137118"/>
              <a:gd name="connsiteX3" fmla="*/ 568559 w 1137118"/>
              <a:gd name="connsiteY3" fmla="*/ 1137118 h 1137118"/>
              <a:gd name="connsiteX4" fmla="*/ 0 w 1137118"/>
              <a:gd name="connsiteY4" fmla="*/ 568559 h 113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118" h="1137118">
                <a:moveTo>
                  <a:pt x="0" y="568559"/>
                </a:moveTo>
                <a:cubicBezTo>
                  <a:pt x="0" y="254553"/>
                  <a:pt x="254553" y="0"/>
                  <a:pt x="568559" y="0"/>
                </a:cubicBezTo>
                <a:cubicBezTo>
                  <a:pt x="882565" y="0"/>
                  <a:pt x="1137118" y="254553"/>
                  <a:pt x="1137118" y="568559"/>
                </a:cubicBezTo>
                <a:cubicBezTo>
                  <a:pt x="1137118" y="882565"/>
                  <a:pt x="882565" y="1137118"/>
                  <a:pt x="568559" y="1137118"/>
                </a:cubicBezTo>
                <a:cubicBezTo>
                  <a:pt x="254553" y="1137118"/>
                  <a:pt x="0" y="882565"/>
                  <a:pt x="0" y="568559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2196F3">
                    <a:hueOff val="0"/>
                    <a:satOff val="0"/>
                    <a:lumOff val="0"/>
                    <a:alphaOff val="0"/>
                  </a:srgbClr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198277" tIns="198277" rIns="198277" bIns="198277" numCol="1" spcCol="1270" anchor="ctr" anchorCtr="0">
            <a:noAutofit/>
          </a:bodyPr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rating</a:t>
            </a:r>
            <a:endParaRPr lang="zh-CN" altLang="en-US" sz="2400" b="1" dirty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" name="任意形状 82"/>
          <p:cNvSpPr/>
          <p:nvPr>
            <p:custDataLst>
              <p:tags r:id="rId7"/>
            </p:custDataLst>
          </p:nvPr>
        </p:nvSpPr>
        <p:spPr>
          <a:xfrm>
            <a:off x="7460006" y="3645451"/>
            <a:ext cx="1822068" cy="1732364"/>
          </a:xfrm>
          <a:custGeom>
            <a:avLst/>
            <a:gdLst>
              <a:gd name="connsiteX0" fmla="*/ 0 w 1137118"/>
              <a:gd name="connsiteY0" fmla="*/ 568559 h 1137118"/>
              <a:gd name="connsiteX1" fmla="*/ 568559 w 1137118"/>
              <a:gd name="connsiteY1" fmla="*/ 0 h 1137118"/>
              <a:gd name="connsiteX2" fmla="*/ 1137118 w 1137118"/>
              <a:gd name="connsiteY2" fmla="*/ 568559 h 1137118"/>
              <a:gd name="connsiteX3" fmla="*/ 568559 w 1137118"/>
              <a:gd name="connsiteY3" fmla="*/ 1137118 h 1137118"/>
              <a:gd name="connsiteX4" fmla="*/ 0 w 1137118"/>
              <a:gd name="connsiteY4" fmla="*/ 568559 h 113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118" h="1137118">
                <a:moveTo>
                  <a:pt x="0" y="568559"/>
                </a:moveTo>
                <a:cubicBezTo>
                  <a:pt x="0" y="254553"/>
                  <a:pt x="254553" y="0"/>
                  <a:pt x="568559" y="0"/>
                </a:cubicBezTo>
                <a:cubicBezTo>
                  <a:pt x="882565" y="0"/>
                  <a:pt x="1137118" y="254553"/>
                  <a:pt x="1137118" y="568559"/>
                </a:cubicBezTo>
                <a:cubicBezTo>
                  <a:pt x="1137118" y="882565"/>
                  <a:pt x="882565" y="1137118"/>
                  <a:pt x="568559" y="1137118"/>
                </a:cubicBezTo>
                <a:cubicBezTo>
                  <a:pt x="254553" y="1137118"/>
                  <a:pt x="0" y="882565"/>
                  <a:pt x="0" y="568559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2196F3">
                    <a:hueOff val="0"/>
                    <a:satOff val="0"/>
                    <a:lumOff val="0"/>
                    <a:alphaOff val="0"/>
                  </a:srgbClr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198277" tIns="198277" rIns="198277" bIns="198277" numCol="1" spcCol="1270" anchor="ctr" anchorCtr="0">
            <a:noAutofit/>
          </a:bodyPr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time</a:t>
            </a:r>
            <a:endParaRPr lang="zh-CN" altLang="en-US" sz="2400" b="1" dirty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99770" y="3980815"/>
            <a:ext cx="2893060" cy="106362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  <a:defRPr/>
            </a:pPr>
            <a:r>
              <a:rPr lang="en-US" altLang="zh-CN" sz="1200" kern="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rating distribution</a:t>
            </a:r>
            <a:endParaRPr lang="en-US" altLang="zh-CN" sz="1200" kern="0" spc="150" dirty="0">
              <a:solidFill>
                <a:srgbClr val="222222">
                  <a:lumMod val="75000"/>
                  <a:lumOff val="25000"/>
                </a:srgbClr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1200" kern="0" spc="150" dirty="0">
              <a:solidFill>
                <a:srgbClr val="222222">
                  <a:lumMod val="75000"/>
                  <a:lumOff val="2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4492625" y="5044440"/>
            <a:ext cx="4529455" cy="106362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  <a:defRPr/>
            </a:pPr>
            <a:r>
              <a:rPr lang="en-US" altLang="zh-CN" sz="1200" kern="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relationship between rating and time</a:t>
            </a:r>
            <a:endParaRPr lang="en-US" altLang="zh-CN" sz="1200" kern="0" spc="150" dirty="0">
              <a:solidFill>
                <a:srgbClr val="222222">
                  <a:lumMod val="75000"/>
                  <a:lumOff val="2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358140" y="2082800"/>
            <a:ext cx="4529455" cy="106362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  <a:defRPr/>
            </a:pPr>
            <a:r>
              <a:rPr lang="en-US" altLang="zh-CN" sz="1200" kern="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relationship between comments number and rating based on each product</a:t>
            </a:r>
            <a:endParaRPr lang="en-US" altLang="zh-CN" sz="1200" kern="0" spc="150" dirty="0">
              <a:solidFill>
                <a:srgbClr val="222222">
                  <a:lumMod val="75000"/>
                  <a:lumOff val="25000"/>
                </a:srgb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5920" y="316865"/>
            <a:ext cx="733869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u="sng" baseline="30000"/>
              <a:t>The number of review for each product</a:t>
            </a:r>
            <a:endParaRPr lang="en-US" altLang="zh-CN" sz="3600" b="1" u="sng" baseline="30000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927100"/>
            <a:ext cx="8750935" cy="500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373235" y="2279650"/>
            <a:ext cx="24612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max 1113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minimum 5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mean 16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median 9 </a:t>
            </a:r>
            <a:endParaRPr lang="en-US" altLang="zh-CN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5920" y="316865"/>
            <a:ext cx="733869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u="sng" baseline="30000"/>
              <a:t>The rating of each review</a:t>
            </a:r>
            <a:endParaRPr lang="en-US" altLang="zh-CN" sz="3600" b="1" u="sng" baseline="30000"/>
          </a:p>
        </p:txBody>
      </p:sp>
      <p:pic>
        <p:nvPicPr>
          <p:cNvPr id="19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210" y="1447800"/>
            <a:ext cx="4885055" cy="4748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483475" y="2239645"/>
            <a:ext cx="474345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1: 23018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2: 34130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3: 96194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4: 254013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5: 575264</a:t>
            </a:r>
            <a:endParaRPr lang="en-US" altLang="zh-CN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5920" y="316865"/>
            <a:ext cx="992124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u="sng" baseline="30000"/>
              <a:t>B006GWO5WK's overall rating changes in different time</a:t>
            </a:r>
            <a:endParaRPr lang="en-US" altLang="zh-CN" sz="3600" b="1" u="sng" baseline="30000"/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2340" y="1367155"/>
            <a:ext cx="7766685" cy="4475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5920" y="316865"/>
            <a:ext cx="113087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u="sng" baseline="30000"/>
              <a:t>The relationship of number of reviews and average rating for each product</a:t>
            </a:r>
            <a:endParaRPr lang="en-US" altLang="zh-CN" sz="3600" b="1" u="sng" baseline="30000"/>
          </a:p>
        </p:txBody>
      </p:sp>
      <p:pic>
        <p:nvPicPr>
          <p:cNvPr id="27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1605" y="1600200"/>
            <a:ext cx="3149600" cy="3327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773" y="1765300"/>
            <a:ext cx="5264785" cy="299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5920" y="316865"/>
            <a:ext cx="113087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u="sng" baseline="30000"/>
              <a:t>The average rating of each product</a:t>
            </a:r>
            <a:endParaRPr lang="en-US" altLang="zh-CN" sz="3600" b="1" u="sng" baseline="30000"/>
          </a:p>
        </p:txBody>
      </p:sp>
      <p:pic>
        <p:nvPicPr>
          <p:cNvPr id="31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9163" y="1508760"/>
            <a:ext cx="5273675" cy="3840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5920" y="316865"/>
            <a:ext cx="113087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u="sng" baseline="30000"/>
              <a:t>Random samples</a:t>
            </a:r>
            <a:endParaRPr lang="en-US" altLang="zh-CN" sz="3600" b="1" u="sng" baseline="30000"/>
          </a:p>
        </p:txBody>
      </p:sp>
      <p:pic>
        <p:nvPicPr>
          <p:cNvPr id="36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1784668"/>
            <a:ext cx="5264150" cy="3005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481445" y="2206625"/>
            <a:ext cx="56908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Sample Size = 10, Mean = 4.3, SD = 0.16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Sample Size = 20, Mean = 4.3, SD = 0.11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Sample Size = 30, Mean = 4.3, SD = 0.091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Sample Size = 40, Mean = 4.3, SD = 0.079</a:t>
            </a:r>
            <a:endParaRPr lang="en-US" altLang="zh-CN"/>
          </a:p>
        </p:txBody>
      </p:sp>
    </p:spTree>
  </p:cSld>
  <p:clrMapOvr>
    <a:masterClrMapping/>
  </p:clrMapOvr>
  <p:transition>
    <p:fade thruBlk="1"/>
  </p:transition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f*1_1_1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UNIT_NOCLEAR" val="0"/>
  <p:tag name="KSO_WM_DIAGRAM_GROUP_CODE" val="q1-1"/>
  <p:tag name="KSO_WM_UNIT_TYPE" val="q_h_f"/>
  <p:tag name="KSO_WM_UNIT_INDEX" val="1_1_1"/>
  <p:tag name="KSO_WM_UNIT_PRESET_TEXT" val="单击此处添加文本具体内容，简明扼要的阐述您的观点。"/>
  <p:tag name="KSO_WM_UNIT_VALUE" val="8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f*1_1_1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UNIT_NOCLEAR" val="0"/>
  <p:tag name="KSO_WM_DIAGRAM_GROUP_CODE" val="q1-1"/>
  <p:tag name="KSO_WM_UNIT_TYPE" val="q_h_f"/>
  <p:tag name="KSO_WM_UNIT_INDEX" val="1_1_1"/>
  <p:tag name="KSO_WM_UNIT_PRESET_TEXT" val="单击此处添加文本具体内容，简明扼要的阐述您的观点。"/>
  <p:tag name="KSO_WM_UNIT_VALUE" val="8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i*1_1_1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1_1"/>
  <p:tag name="KSO_WM_UNIT_FILL_FORE_SCHEMECOLOR_INDEX" val="5"/>
  <p:tag name="KSO_WM_UNIT_FILL_TYPE" val="1"/>
  <p:tag name="KSO_WM_UNIT_LINE_FORE_SCHEMECOLOR_INDEX" val="2"/>
  <p:tag name="KSO_WM_UNIT_LINE_FILL_TYPE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i*1_2_2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2_2"/>
  <p:tag name="KSO_WM_UNIT_LINE_FORE_SCHEMECOLOR_INDEX" val="14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i*1_3_2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3_2"/>
  <p:tag name="KSO_WM_UNIT_LINE_FORE_SCHEMECOLOR_INDEX" val="14"/>
  <p:tag name="KSO_WM_UNIT_LINE_FILL_TYPE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i*1_1_2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1_2"/>
  <p:tag name="KSO_WM_UNIT_LINE_FORE_SCHEMECOLOR_INDEX" val="14"/>
  <p:tag name="KSO_WM_UNIT_LINE_FILL_TYPE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f*1_1_1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UNIT_NOCLEAR" val="0"/>
  <p:tag name="KSO_WM_DIAGRAM_GROUP_CODE" val="q1-1"/>
  <p:tag name="KSO_WM_UNIT_TYPE" val="q_h_f"/>
  <p:tag name="KSO_WM_UNIT_INDEX" val="1_1_1"/>
  <p:tag name="KSO_WM_UNIT_PRESET_TEXT" val="单击此处添加文本具体内容，简明扼要的阐述您的观点。"/>
  <p:tag name="KSO_WM_UNIT_VALUE" val="8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i*1_1_1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1_1"/>
  <p:tag name="KSO_WM_UNIT_FILL_FORE_SCHEMECOLOR_INDEX" val="5"/>
  <p:tag name="KSO_WM_UNIT_FILL_TYPE" val="1"/>
  <p:tag name="KSO_WM_UNIT_LINE_FORE_SCHEMECOLOR_INDEX" val="2"/>
  <p:tag name="KSO_WM_UNIT_LINE_FILL_TYPE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i*1_1_1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1_1"/>
  <p:tag name="KSO_WM_UNIT_FILL_FORE_SCHEMECOLOR_INDEX" val="5"/>
  <p:tag name="KSO_WM_UNIT_FILL_TYPE" val="1"/>
  <p:tag name="KSO_WM_UNIT_LINE_FORE_SCHEMECOLOR_INDEX" val="2"/>
  <p:tag name="KSO_WM_UNIT_LINE_FILL_TYPE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f*1_1_1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UNIT_NOCLEAR" val="0"/>
  <p:tag name="KSO_WM_DIAGRAM_GROUP_CODE" val="q1-1"/>
  <p:tag name="KSO_WM_UNIT_TYPE" val="q_h_f"/>
  <p:tag name="KSO_WM_UNIT_INDEX" val="1_1_1"/>
  <p:tag name="KSO_WM_UNIT_PRESET_TEXT" val="单击此处添加文本具体内容，简明扼要的阐述您的观点。"/>
  <p:tag name="KSO_WM_UNIT_VALUE" val="8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WPS 文字</Application>
  <PresentationFormat>宽屏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汉仪旗黑-85S</vt:lpstr>
      <vt:lpstr>苹方-简</vt:lpstr>
      <vt:lpstr>Times New Roman</vt:lpstr>
      <vt:lpstr>Helvetica Neue Light</vt:lpstr>
      <vt:lpstr>Lato Light</vt:lpstr>
      <vt:lpstr>Thonburi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zhengshuyi</dc:creator>
  <cp:lastModifiedBy>zhengshuyi</cp:lastModifiedBy>
  <cp:revision>4</cp:revision>
  <dcterms:created xsi:type="dcterms:W3CDTF">2019-12-05T21:34:26Z</dcterms:created>
  <dcterms:modified xsi:type="dcterms:W3CDTF">2019-12-05T21:34:26Z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