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2"/>
  </p:notesMasterIdLst>
  <p:handoutMasterIdLst>
    <p:handoutMasterId r:id="rId13"/>
  </p:handoutMasterIdLst>
  <p:sldIdLst>
    <p:sldId id="256" r:id="rId3"/>
    <p:sldId id="258" r:id="rId4"/>
    <p:sldId id="265" r:id="rId5"/>
    <p:sldId id="261" r:id="rId6"/>
    <p:sldId id="262" r:id="rId7"/>
    <p:sldId id="263" r:id="rId8"/>
    <p:sldId id="264" r:id="rId9"/>
    <p:sldId id="266" r:id="rId10"/>
    <p:sldId id="260" r:id="rId11"/>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4" autoAdjust="0"/>
    <p:restoredTop sz="78315" autoAdjust="0"/>
  </p:normalViewPr>
  <p:slideViewPr>
    <p:cSldViewPr snapToGrid="0">
      <p:cViewPr varScale="1">
        <p:scale>
          <a:sx n="105" d="100"/>
          <a:sy n="105" d="100"/>
        </p:scale>
        <p:origin x="91" y="206"/>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5/23/2023</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5/23/2023</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143431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223475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14363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1405525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592788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CE698B83-4DBF-154E-CB2A-22A8970E15E9}"/>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3A6FD197-0397-C322-491F-3ACAB35CA87B}"/>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www.prnewswire.com/news-releases/schneider-electric-earns-2023-great-place-to-work-certification-across-north-america-301724717.html#:~:text=The%20prestigious%20award%20is%20based,a%20great%20place%20to%20work"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prnewswire.com/news-releases/fortune-and-great-place-to-work-name-schneider-electric-one-of-the-2022-best-workplaces-in-manufacturing--production-ranking-no-8-301626004.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se.com/ww/en/about-us/newsroom/news/press-releases/schneider-electric-in-global-100-most-sustainable-corporations-for-12th-year-in-a-row-63c13cc51fee39702e069f14" TargetMode="External"/><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se.com/ww/en/about-us/newsroom/news/press-releases/schneider-electric-achieves-its-highest-ever-score-in-2023-bloomberg-gender-equality-index-63da4e4cea2dcead24091754" TargetMode="External"/><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www.se.com/ww/en/about-us/newsroom/news/press-releases/schneider-electric-named-as-a-%E2%80%98lighthouse%E2%80%99-in-diversity-equity-inclusion-by-the-world-economic-forum-63c01fbac132860abd0c0ef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
            <a:extLst>
              <a:ext uri="{FF2B5EF4-FFF2-40B4-BE49-F238E27FC236}">
                <a16:creationId xmlns:a16="http://schemas.microsoft.com/office/drawing/2014/main" id="{DE242A12-2281-368E-C24B-C8B5CAAA4FEE}"/>
              </a:ext>
            </a:extLst>
          </p:cNvPr>
          <p:cNvSpPr>
            <a:spLocks noGrp="1"/>
          </p:cNvSpPr>
          <p:nvPr>
            <p:ph type="subTitle" idx="1"/>
          </p:nvPr>
        </p:nvSpPr>
        <p:spPr>
          <a:xfrm>
            <a:off x="252413" y="2955454"/>
            <a:ext cx="8647111" cy="307777"/>
          </a:xfrm>
        </p:spPr>
        <p:txBody>
          <a:bodyPr/>
          <a:lstStyle/>
          <a:p>
            <a:endParaRPr lang="en-US"/>
          </a:p>
        </p:txBody>
      </p:sp>
      <p:sp>
        <p:nvSpPr>
          <p:cNvPr id="21" name="Slide Number Placeholder 2">
            <a:extLst>
              <a:ext uri="{FF2B5EF4-FFF2-40B4-BE49-F238E27FC236}">
                <a16:creationId xmlns:a16="http://schemas.microsoft.com/office/drawing/2014/main" id="{0738AB76-2262-AAA6-B891-C8BB4DA8DF60}"/>
              </a:ext>
            </a:extLst>
          </p:cNvPr>
          <p:cNvSpPr>
            <a:spLocks noGrp="1"/>
          </p:cNvSpPr>
          <p:nvPr>
            <p:ph type="sldNum" sz="quarter" idx="4"/>
          </p:nvPr>
        </p:nvSpPr>
        <p:spPr>
          <a:xfrm>
            <a:off x="1747891" y="4857155"/>
            <a:ext cx="525690" cy="92333"/>
          </a:xfrm>
        </p:spPr>
        <p:txBody>
          <a:bodyPr/>
          <a:lstStyle/>
          <a:p>
            <a:pPr>
              <a:spcAft>
                <a:spcPts val="600"/>
              </a:spcAft>
            </a:pPr>
            <a:r>
              <a:rPr lang="en-US"/>
              <a:t>Page </a:t>
            </a:r>
            <a:fld id="{5A9C12DC-491F-9444-86A2-13AC5C62A2FC}" type="slidenum">
              <a:rPr lang="en-US" smtClean="0"/>
              <a:pPr>
                <a:spcAft>
                  <a:spcPts val="600"/>
                </a:spcAft>
              </a:pPr>
              <a:t>1</a:t>
            </a:fld>
            <a:endParaRPr lang="en-US"/>
          </a:p>
        </p:txBody>
      </p:sp>
      <p:sp>
        <p:nvSpPr>
          <p:cNvPr id="5" name="Footer Placeholder 4"/>
          <p:cNvSpPr>
            <a:spLocks noGrp="1"/>
          </p:cNvSpPr>
          <p:nvPr>
            <p:ph type="ftr" sz="quarter" idx="3"/>
          </p:nvPr>
        </p:nvSpPr>
        <p:spPr>
          <a:xfrm>
            <a:off x="252413" y="4857154"/>
            <a:ext cx="1509767" cy="92333"/>
          </a:xfrm>
        </p:spPr>
        <p:txBody>
          <a:bodyPr wrap="square" anchor="ctr">
            <a:normAutofit/>
          </a:bodyPr>
          <a:lstStyle/>
          <a:p>
            <a:pPr>
              <a:spcAft>
                <a:spcPts val="600"/>
              </a:spcAft>
            </a:pPr>
            <a:r>
              <a:rPr lang="en-US"/>
              <a:t>Confidential Property of Schneider Electric  </a:t>
            </a:r>
          </a:p>
        </p:txBody>
      </p:sp>
      <p:pic>
        <p:nvPicPr>
          <p:cNvPr id="4" name="Picture 3">
            <a:extLst>
              <a:ext uri="{FF2B5EF4-FFF2-40B4-BE49-F238E27FC236}">
                <a16:creationId xmlns:a16="http://schemas.microsoft.com/office/drawing/2014/main" id="{DF0F9BEB-29BB-09E3-93ED-E70430412CC8}"/>
              </a:ext>
            </a:extLst>
          </p:cNvPr>
          <p:cNvPicPr>
            <a:picLocks noChangeAspect="1"/>
          </p:cNvPicPr>
          <p:nvPr/>
        </p:nvPicPr>
        <p:blipFill rotWithShape="1">
          <a:blip r:embed="rId3"/>
          <a:srcRect l="13494" r="3394" b="-1"/>
          <a:stretch/>
        </p:blipFill>
        <p:spPr>
          <a:xfrm>
            <a:off x="20" y="10"/>
            <a:ext cx="9143980" cy="5143490"/>
          </a:xfrm>
          <a:prstGeom prst="rect">
            <a:avLst/>
          </a:prstGeom>
          <a:noFill/>
        </p:spPr>
      </p:pic>
      <p:sp>
        <p:nvSpPr>
          <p:cNvPr id="12" name="Title 11"/>
          <p:cNvSpPr>
            <a:spLocks noGrp="1"/>
          </p:cNvSpPr>
          <p:nvPr>
            <p:ph type="ctrTitle"/>
          </p:nvPr>
        </p:nvSpPr>
        <p:spPr>
          <a:xfrm>
            <a:off x="-727301" y="0"/>
            <a:ext cx="8647112" cy="1231106"/>
          </a:xfrm>
        </p:spPr>
        <p:txBody>
          <a:bodyPr anchor="t">
            <a:normAutofit/>
          </a:bodyPr>
          <a:lstStyle/>
          <a:p>
            <a:r>
              <a:rPr lang="en-US" dirty="0"/>
              <a:t>Schneider Electric Awards and Accolades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solidFill>
                  <a:srgbClr val="36C746"/>
                </a:solidFill>
              </a:rPr>
              <a:t>Schneider’s corporate social responsibility and you!</a:t>
            </a:r>
            <a:endParaRPr lang="en-US" dirty="0"/>
          </a:p>
        </p:txBody>
      </p:sp>
      <p:sp>
        <p:nvSpPr>
          <p:cNvPr id="16" name="Content Placeholder 15">
            <a:extLst>
              <a:ext uri="{FF2B5EF4-FFF2-40B4-BE49-F238E27FC236}">
                <a16:creationId xmlns:a16="http://schemas.microsoft.com/office/drawing/2014/main" id="{D28D6555-0652-6124-22E8-5DBC1470D600}"/>
              </a:ext>
            </a:extLst>
          </p:cNvPr>
          <p:cNvSpPr>
            <a:spLocks noGrp="1"/>
          </p:cNvSpPr>
          <p:nvPr>
            <p:ph sz="quarter" idx="31"/>
          </p:nvPr>
        </p:nvSpPr>
        <p:spPr>
          <a:xfrm>
            <a:off x="252413" y="1124125"/>
            <a:ext cx="8647112" cy="3176589"/>
          </a:xfrm>
        </p:spPr>
        <p:txBody>
          <a:bodyPr/>
          <a:lstStyle/>
          <a:p>
            <a:endParaRPr lang="en-US" dirty="0">
              <a:solidFill>
                <a:srgbClr val="36C746"/>
              </a:solidFill>
            </a:endParaRPr>
          </a:p>
          <a:p>
            <a:r>
              <a:rPr lang="en-US" dirty="0">
                <a:solidFill>
                  <a:srgbClr val="36C746"/>
                </a:solidFill>
              </a:rPr>
              <a:t> </a:t>
            </a:r>
          </a:p>
        </p:txBody>
      </p:sp>
      <p:sp>
        <p:nvSpPr>
          <p:cNvPr id="5" name="TextBox 4">
            <a:extLst>
              <a:ext uri="{FF2B5EF4-FFF2-40B4-BE49-F238E27FC236}">
                <a16:creationId xmlns:a16="http://schemas.microsoft.com/office/drawing/2014/main" id="{CC8248BE-C5F7-90A2-7F16-8D002EDE7834}"/>
              </a:ext>
            </a:extLst>
          </p:cNvPr>
          <p:cNvSpPr txBox="1"/>
          <p:nvPr/>
        </p:nvSpPr>
        <p:spPr>
          <a:xfrm>
            <a:off x="304800" y="1003165"/>
            <a:ext cx="8224762" cy="2308324"/>
          </a:xfrm>
          <a:prstGeom prst="rect">
            <a:avLst/>
          </a:prstGeom>
          <a:noFill/>
        </p:spPr>
        <p:txBody>
          <a:bodyPr wrap="square">
            <a:spAutoFit/>
          </a:bodyPr>
          <a:lstStyle/>
          <a:p>
            <a:endParaRPr lang="en-US" sz="1800" b="1" dirty="0">
              <a:solidFill>
                <a:srgbClr val="0070C0"/>
              </a:solidFill>
              <a:effectLst/>
              <a:latin typeface="+mj-lt"/>
              <a:ea typeface="Calibri" panose="020F0502020204030204" pitchFamily="34" charset="0"/>
              <a:cs typeface="Times New Roman" panose="02020603050405020304" pitchFamily="18" charset="0"/>
            </a:endParaRPr>
          </a:p>
          <a:p>
            <a:pPr marL="15874"/>
            <a:r>
              <a:rPr lang="en-US" sz="1800" b="1" dirty="0">
                <a:solidFill>
                  <a:srgbClr val="36C746"/>
                </a:solidFill>
                <a:effectLst/>
                <a:latin typeface="Arial" panose="020B0604020202020204" pitchFamily="34" charset="0"/>
                <a:ea typeface="Calibri" panose="020F0502020204030204" pitchFamily="34" charset="0"/>
                <a:cs typeface="Arial" panose="020B0604020202020204" pitchFamily="34" charset="0"/>
              </a:rPr>
              <a:t>It’s hard to think beyond our little part of Schneider her</a:t>
            </a:r>
            <a:r>
              <a:rPr lang="en-US" b="1" dirty="0">
                <a:solidFill>
                  <a:srgbClr val="36C746"/>
                </a:solidFill>
                <a:latin typeface="Arial" panose="020B0604020202020204" pitchFamily="34" charset="0"/>
                <a:ea typeface="Calibri" panose="020F0502020204030204" pitchFamily="34" charset="0"/>
                <a:cs typeface="Arial" panose="020B0604020202020204" pitchFamily="34" charset="0"/>
              </a:rPr>
              <a:t>e in Andover. We get caught up in our day-to-day activities and focus on the tasks we are assigned and issues we need to solve and leaves us little time to learn about our company. Please take a moment and read through the next few slides to see just some of Schneider’s awards and accolades and see how Schneider truly cares about its people and the planet. </a:t>
            </a:r>
            <a:endParaRPr lang="en-US" sz="18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endParaRPr lang="en-US" dirty="0">
              <a:solidFill>
                <a:srgbClr val="36C74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solidFill>
                  <a:srgbClr val="36C746"/>
                </a:solidFill>
              </a:rPr>
              <a:t>Did you </a:t>
            </a:r>
            <a:r>
              <a:rPr lang="en-US" dirty="0"/>
              <a:t>know?......................</a:t>
            </a:r>
          </a:p>
        </p:txBody>
      </p:sp>
      <p:sp>
        <p:nvSpPr>
          <p:cNvPr id="16" name="Content Placeholder 15">
            <a:extLst>
              <a:ext uri="{FF2B5EF4-FFF2-40B4-BE49-F238E27FC236}">
                <a16:creationId xmlns:a16="http://schemas.microsoft.com/office/drawing/2014/main" id="{D28D6555-0652-6124-22E8-5DBC1470D600}"/>
              </a:ext>
            </a:extLst>
          </p:cNvPr>
          <p:cNvSpPr>
            <a:spLocks noGrp="1"/>
          </p:cNvSpPr>
          <p:nvPr>
            <p:ph sz="quarter" idx="31"/>
          </p:nvPr>
        </p:nvSpPr>
        <p:spPr>
          <a:xfrm>
            <a:off x="252413" y="772161"/>
            <a:ext cx="8647112" cy="3854026"/>
          </a:xfrm>
        </p:spPr>
        <p:txBody>
          <a:bodyPr/>
          <a:lstStyle/>
          <a:p>
            <a:r>
              <a:rPr lang="en-US" sz="2400" b="1" dirty="0">
                <a:solidFill>
                  <a:srgbClr val="36C746"/>
                </a:solidFill>
              </a:rPr>
              <a:t>That Schneider Electric is ranked very highly as a great place to work!</a:t>
            </a:r>
          </a:p>
          <a:p>
            <a:endParaRPr lang="en-US" sz="2400" b="1" dirty="0">
              <a:solidFill>
                <a:srgbClr val="36C746"/>
              </a:solidFill>
            </a:endParaRPr>
          </a:p>
          <a:p>
            <a:endParaRPr lang="en-US" sz="2400" b="1" dirty="0">
              <a:solidFill>
                <a:srgbClr val="36C746"/>
              </a:solidFill>
            </a:endParaRPr>
          </a:p>
          <a:p>
            <a:pPr marL="301624" indent="-285750">
              <a:buFont typeface="Wingdings" panose="05000000000000000000" pitchFamily="2" charset="2"/>
              <a:buChar char="§"/>
            </a:pPr>
            <a:r>
              <a:rPr lang="en-US" sz="1600" dirty="0">
                <a:solidFill>
                  <a:srgbClr val="36C746"/>
                </a:solidFill>
              </a:rPr>
              <a:t>Is listed as one of Glass Door Best places to Work 2023! </a:t>
            </a:r>
          </a:p>
          <a:p>
            <a:pPr marL="301624" indent="-285750">
              <a:buFont typeface="Wingdings" panose="05000000000000000000" pitchFamily="2" charset="2"/>
              <a:buChar char="§"/>
            </a:pPr>
            <a:endParaRPr lang="en-US" dirty="0">
              <a:solidFill>
                <a:srgbClr val="36C746"/>
              </a:solidFill>
            </a:endParaRPr>
          </a:p>
          <a:p>
            <a:pPr marL="301624" indent="-285750">
              <a:buFont typeface="Wingdings" panose="05000000000000000000" pitchFamily="2" charset="2"/>
              <a:buChar char="§"/>
            </a:pPr>
            <a:r>
              <a:rPr lang="en-US" sz="1600" dirty="0">
                <a:solidFill>
                  <a:srgbClr val="36C746"/>
                </a:solidFill>
                <a:latin typeface="+mj-lt"/>
              </a:rPr>
              <a:t>Earned 2023 Great Place to Work Certification </a:t>
            </a:r>
            <a:r>
              <a:rPr lang="en-US" sz="1600" baseline="30000" dirty="0">
                <a:solidFill>
                  <a:srgbClr val="36C746"/>
                </a:solidFill>
                <a:latin typeface="+mj-lt"/>
              </a:rPr>
              <a:t>TM</a:t>
            </a:r>
            <a:r>
              <a:rPr lang="en-US" sz="1600" dirty="0">
                <a:solidFill>
                  <a:srgbClr val="36C746"/>
                </a:solidFill>
                <a:latin typeface="+mj-lt"/>
              </a:rPr>
              <a:t> Across North America! </a:t>
            </a:r>
            <a:r>
              <a:rPr lang="en-US" sz="1600" b="1" u="sng" dirty="0">
                <a:solidFill>
                  <a:srgbClr val="0070C0"/>
                </a:solidFill>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Read here</a:t>
            </a:r>
            <a:endParaRPr lang="en-US" sz="1600" b="1" dirty="0">
              <a:solidFill>
                <a:srgbClr val="0070C0"/>
              </a:solidFill>
              <a:effectLst/>
              <a:latin typeface="+mj-lt"/>
              <a:ea typeface="Calibri" panose="020F0502020204030204" pitchFamily="34" charset="0"/>
              <a:cs typeface="Times New Roman" panose="02020603050405020304" pitchFamily="18" charset="0"/>
            </a:endParaRPr>
          </a:p>
          <a:p>
            <a:pPr marL="301624" indent="-285750">
              <a:buFont typeface="Wingdings" panose="05000000000000000000" pitchFamily="2" charset="2"/>
              <a:buChar char="§"/>
            </a:pPr>
            <a:endParaRPr lang="en-US" dirty="0">
              <a:solidFill>
                <a:srgbClr val="36C746"/>
              </a:solidFill>
            </a:endParaRPr>
          </a:p>
          <a:p>
            <a:pPr marL="301624" indent="-285750">
              <a:buFont typeface="Wingdings" panose="05000000000000000000" pitchFamily="2" charset="2"/>
              <a:buChar char="§"/>
            </a:pPr>
            <a:r>
              <a:rPr lang="en-US" sz="1600" dirty="0">
                <a:solidFill>
                  <a:srgbClr val="36C746"/>
                </a:solidFill>
                <a:effectLst/>
                <a:latin typeface="Arial" panose="020B0604020202020204" pitchFamily="34" charset="0"/>
                <a:ea typeface="Calibri" panose="020F0502020204030204" pitchFamily="34" charset="0"/>
                <a:cs typeface="Arial" panose="020B0604020202020204" pitchFamily="34" charset="0"/>
              </a:rPr>
              <a:t>Fortune magazine ranked no 8 Best places to work 2022 - </a:t>
            </a:r>
            <a:r>
              <a:rPr lang="en-US" sz="1600" b="1" u="sng"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Read here</a:t>
            </a:r>
            <a:endParaRPr lang="en-US" sz="1600" b="1"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endParaRPr lang="en-US" dirty="0">
              <a:solidFill>
                <a:srgbClr val="36C746"/>
              </a:solidFill>
            </a:endParaRPr>
          </a:p>
          <a:p>
            <a:r>
              <a:rPr lang="en-US" dirty="0">
                <a:solidFill>
                  <a:srgbClr val="36C746"/>
                </a:solidFill>
              </a:rPr>
              <a:t> </a:t>
            </a:r>
          </a:p>
        </p:txBody>
      </p:sp>
      <p:pic>
        <p:nvPicPr>
          <p:cNvPr id="17" name="Picture 2" descr="Best Small and Medium Companies to Work For | Glassdoor">
            <a:extLst>
              <a:ext uri="{FF2B5EF4-FFF2-40B4-BE49-F238E27FC236}">
                <a16:creationId xmlns:a16="http://schemas.microsoft.com/office/drawing/2014/main" id="{06C71BF6-42FD-5E1A-B409-EBBE927E26CF}"/>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75785" y="1552833"/>
            <a:ext cx="1509767" cy="7901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IncredibleBank Earns 2023 Great Place To Work Certification™">
            <a:extLst>
              <a:ext uri="{FF2B5EF4-FFF2-40B4-BE49-F238E27FC236}">
                <a16:creationId xmlns:a16="http://schemas.microsoft.com/office/drawing/2014/main" id="{FC64B656-3E28-426B-16C8-4BCD4FBBE10A}"/>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633637" y="1301458"/>
            <a:ext cx="777240" cy="10999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Fortune 100 Best Companies to Work For | Fortune">
            <a:extLst>
              <a:ext uri="{FF2B5EF4-FFF2-40B4-BE49-F238E27FC236}">
                <a16:creationId xmlns:a16="http://schemas.microsoft.com/office/drawing/2014/main" id="{0439A06F-9920-F1C3-3552-FECCD9484AB7}"/>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158963" y="1359964"/>
            <a:ext cx="1476616" cy="98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9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solidFill>
                  <a:srgbClr val="36C746"/>
                </a:solidFill>
              </a:rPr>
              <a:t>Did you </a:t>
            </a:r>
            <a:r>
              <a:rPr lang="en-US" dirty="0"/>
              <a:t>know?......................</a:t>
            </a:r>
          </a:p>
        </p:txBody>
      </p:sp>
      <p:sp>
        <p:nvSpPr>
          <p:cNvPr id="16" name="Content Placeholder 15">
            <a:extLst>
              <a:ext uri="{FF2B5EF4-FFF2-40B4-BE49-F238E27FC236}">
                <a16:creationId xmlns:a16="http://schemas.microsoft.com/office/drawing/2014/main" id="{D28D6555-0652-6124-22E8-5DBC1470D600}"/>
              </a:ext>
            </a:extLst>
          </p:cNvPr>
          <p:cNvSpPr>
            <a:spLocks noGrp="1"/>
          </p:cNvSpPr>
          <p:nvPr>
            <p:ph sz="quarter" idx="31"/>
          </p:nvPr>
        </p:nvSpPr>
        <p:spPr>
          <a:xfrm>
            <a:off x="252413" y="1124125"/>
            <a:ext cx="8647112" cy="3176589"/>
          </a:xfrm>
        </p:spPr>
        <p:txBody>
          <a:bodyPr/>
          <a:lstStyle/>
          <a:p>
            <a:r>
              <a:rPr lang="en-US" sz="2800" b="1" dirty="0">
                <a:solidFill>
                  <a:srgbClr val="36C746"/>
                </a:solidFill>
              </a:rPr>
              <a:t>That Schneider Electric is one of the most Ethical Companies!</a:t>
            </a:r>
          </a:p>
          <a:p>
            <a:endParaRPr lang="en-US" sz="2800" b="1" dirty="0">
              <a:solidFill>
                <a:srgbClr val="36C746"/>
              </a:solidFill>
              <a:effectLst/>
              <a:latin typeface="inherit"/>
              <a:ea typeface="Times New Roman" panose="02020603050405020304" pitchFamily="18" charset="0"/>
              <a:cs typeface="Arial" panose="020B0604020202020204" pitchFamily="34" charset="0"/>
            </a:endParaRPr>
          </a:p>
          <a:p>
            <a:endParaRPr lang="en-US" sz="2800" b="1" dirty="0">
              <a:solidFill>
                <a:srgbClr val="000000"/>
              </a:solidFill>
              <a:effectLst/>
              <a:latin typeface="inherit"/>
              <a:ea typeface="Times New Roman" panose="02020603050405020304" pitchFamily="18" charset="0"/>
              <a:cs typeface="Arial" panose="020B0604020202020204" pitchFamily="34" charset="0"/>
            </a:endParaRPr>
          </a:p>
          <a:p>
            <a:pPr marL="301624" indent="-285750">
              <a:buFont typeface="Wingdings" panose="05000000000000000000" pitchFamily="2" charset="2"/>
              <a:buChar char="§"/>
            </a:pPr>
            <a:r>
              <a:rPr lang="en-US" sz="1600" dirty="0">
                <a:solidFill>
                  <a:srgbClr val="36C746"/>
                </a:solidFill>
                <a:effectLst/>
                <a:latin typeface="+mn-lt"/>
                <a:ea typeface="Times New Roman" panose="02020603050405020304" pitchFamily="18" charset="0"/>
                <a:cs typeface="Arial" panose="020B0604020202020204" pitchFamily="34" charset="0"/>
              </a:rPr>
              <a:t>Recognized as one of the Top 100 Most Ethical Companies for the </a:t>
            </a:r>
            <a:r>
              <a:rPr lang="en-US" sz="1600" b="1" dirty="0">
                <a:solidFill>
                  <a:srgbClr val="36C746"/>
                </a:solidFill>
                <a:effectLst/>
                <a:latin typeface="+mn-lt"/>
                <a:ea typeface="Times New Roman" panose="02020603050405020304" pitchFamily="18" charset="0"/>
                <a:cs typeface="Arial" panose="020B0604020202020204" pitchFamily="34" charset="0"/>
              </a:rPr>
              <a:t>12th consecutive year </a:t>
            </a:r>
            <a:r>
              <a:rPr lang="en-US" sz="1600" dirty="0">
                <a:solidFill>
                  <a:srgbClr val="36C746"/>
                </a:solidFill>
                <a:effectLst/>
                <a:latin typeface="+mn-lt"/>
                <a:ea typeface="Times New Roman" panose="02020603050405020304" pitchFamily="18" charset="0"/>
                <a:cs typeface="Arial" panose="020B0604020202020204" pitchFamily="34" charset="0"/>
              </a:rPr>
              <a:t>Ethisphere (March 2023) </a:t>
            </a:r>
            <a:endParaRPr lang="en-US" sz="1600" dirty="0">
              <a:solidFill>
                <a:srgbClr val="36C746"/>
              </a:solidFill>
              <a:latin typeface="+mn-lt"/>
            </a:endParaRPr>
          </a:p>
          <a:p>
            <a:r>
              <a:rPr lang="en-US" dirty="0">
                <a:solidFill>
                  <a:srgbClr val="36C746"/>
                </a:solidFill>
              </a:rPr>
              <a:t>.</a:t>
            </a:r>
          </a:p>
          <a:p>
            <a:endParaRPr lang="en-US" dirty="0">
              <a:solidFill>
                <a:srgbClr val="36C746"/>
              </a:solidFill>
            </a:endParaRPr>
          </a:p>
          <a:p>
            <a:r>
              <a:rPr lang="en-US" dirty="0">
                <a:solidFill>
                  <a:srgbClr val="36C746"/>
                </a:solidFill>
              </a:rPr>
              <a:t> </a:t>
            </a:r>
          </a:p>
        </p:txBody>
      </p:sp>
      <p:pic>
        <p:nvPicPr>
          <p:cNvPr id="2" name="Picture 1" descr="Kao Included in the World's Most Ethical Companies® List for a Record 17th Consecutive  Year">
            <a:extLst>
              <a:ext uri="{FF2B5EF4-FFF2-40B4-BE49-F238E27FC236}">
                <a16:creationId xmlns:a16="http://schemas.microsoft.com/office/drawing/2014/main" id="{FDD98FC9-E590-8220-34A0-32A80FA2DC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96344" y="1885042"/>
            <a:ext cx="1282560" cy="109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2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solidFill>
                  <a:srgbClr val="36C746"/>
                </a:solidFill>
              </a:rPr>
              <a:t>Did you </a:t>
            </a:r>
            <a:r>
              <a:rPr lang="en-US" dirty="0"/>
              <a:t>know?......................</a:t>
            </a:r>
          </a:p>
        </p:txBody>
      </p:sp>
      <p:sp>
        <p:nvSpPr>
          <p:cNvPr id="16" name="Content Placeholder 15">
            <a:extLst>
              <a:ext uri="{FF2B5EF4-FFF2-40B4-BE49-F238E27FC236}">
                <a16:creationId xmlns:a16="http://schemas.microsoft.com/office/drawing/2014/main" id="{D28D6555-0652-6124-22E8-5DBC1470D600}"/>
              </a:ext>
            </a:extLst>
          </p:cNvPr>
          <p:cNvSpPr>
            <a:spLocks noGrp="1"/>
          </p:cNvSpPr>
          <p:nvPr>
            <p:ph sz="quarter" idx="31"/>
          </p:nvPr>
        </p:nvSpPr>
        <p:spPr>
          <a:xfrm>
            <a:off x="248444" y="765201"/>
            <a:ext cx="8647112" cy="4091954"/>
          </a:xfrm>
        </p:spPr>
        <p:txBody>
          <a:bodyPr/>
          <a:lstStyle/>
          <a:p>
            <a:r>
              <a:rPr lang="en-US" sz="1800" b="1" dirty="0">
                <a:solidFill>
                  <a:srgbClr val="36C746"/>
                </a:solidFill>
                <a:latin typeface="+mn-lt"/>
              </a:rPr>
              <a:t>That Schneider Electric is the most Sustainable Companies!</a:t>
            </a:r>
            <a:endParaRPr lang="en-US" sz="1800" b="1" dirty="0">
              <a:solidFill>
                <a:srgbClr val="000000"/>
              </a:solidFill>
              <a:effectLst/>
              <a:latin typeface="+mn-lt"/>
              <a:ea typeface="Times New Roman" panose="02020603050405020304" pitchFamily="18" charset="0"/>
              <a:cs typeface="Arial" panose="020B0604020202020204" pitchFamily="34" charset="0"/>
            </a:endParaRPr>
          </a:p>
          <a:p>
            <a:pPr marL="15874" indent="0"/>
            <a:endParaRPr lang="en-US" sz="1400" b="0" i="0" dirty="0">
              <a:solidFill>
                <a:schemeClr val="tx2"/>
              </a:solidFill>
              <a:effectLst/>
              <a:latin typeface="+mn-lt"/>
            </a:endParaRPr>
          </a:p>
          <a:p>
            <a:pPr marL="15874" indent="0"/>
            <a:endParaRPr lang="en-US" sz="1400" dirty="0">
              <a:solidFill>
                <a:schemeClr val="tx2"/>
              </a:solidFill>
              <a:latin typeface="+mn-lt"/>
            </a:endParaRPr>
          </a:p>
          <a:p>
            <a:pPr marL="15874" indent="0"/>
            <a:endParaRPr lang="en-US" sz="1400" b="0" i="0" dirty="0">
              <a:solidFill>
                <a:schemeClr val="tx2"/>
              </a:solidFill>
              <a:effectLst/>
              <a:latin typeface="+mn-lt"/>
            </a:endParaRPr>
          </a:p>
          <a:p>
            <a:pPr marL="15874" indent="0"/>
            <a:r>
              <a:rPr lang="en-US" sz="1400" b="0" i="0" dirty="0">
                <a:solidFill>
                  <a:schemeClr val="tx2"/>
                </a:solidFill>
                <a:effectLst/>
                <a:latin typeface="+mn-lt"/>
              </a:rPr>
              <a:t>Corporate Knights ranks </a:t>
            </a:r>
            <a:r>
              <a:rPr lang="en-US" sz="1400" dirty="0">
                <a:solidFill>
                  <a:srgbClr val="3DCD58"/>
                </a:solidFill>
                <a:effectLst/>
                <a:latin typeface="+mn-lt"/>
                <a:ea typeface="Times New Roman" panose="02020603050405020304" pitchFamily="18" charset="0"/>
              </a:rPr>
              <a:t>Schneider Electric #1 in its peer group for 12th year in a row</a:t>
            </a:r>
            <a:r>
              <a:rPr lang="en-US" sz="1400" b="0" i="0" dirty="0">
                <a:solidFill>
                  <a:schemeClr val="tx2"/>
                </a:solidFill>
                <a:effectLst/>
                <a:latin typeface="+mn-lt"/>
              </a:rPr>
              <a:t> </a:t>
            </a:r>
            <a:r>
              <a:rPr lang="en-US" sz="1400" dirty="0">
                <a:solidFill>
                  <a:srgbClr val="3DCD58"/>
                </a:solidFill>
                <a:effectLst/>
                <a:latin typeface="+mn-lt"/>
                <a:ea typeface="Times New Roman" panose="02020603050405020304" pitchFamily="18" charset="0"/>
              </a:rPr>
              <a:t>- </a:t>
            </a:r>
            <a:r>
              <a:rPr lang="en-US" sz="1400" u="sng" dirty="0">
                <a:solidFill>
                  <a:srgbClr val="0070C0"/>
                </a:solidFill>
                <a:latin typeface="+mn-lt"/>
                <a:ea typeface="Times New Roman" panose="02020603050405020304" pitchFamily="18" charset="0"/>
              </a:rPr>
              <a:t>R</a:t>
            </a:r>
            <a:r>
              <a:rPr lang="en-US" sz="1400" u="sng" dirty="0">
                <a:solidFill>
                  <a:srgbClr val="0070C0"/>
                </a:solidFill>
                <a:effectLst/>
                <a:latin typeface="+mn-lt"/>
                <a:ea typeface="Times New Roman" panose="02020603050405020304" pitchFamily="18" charset="0"/>
                <a:hlinkClick r:id="rId3">
                  <a:extLst>
                    <a:ext uri="{A12FA001-AC4F-418D-AE19-62706E023703}">
                      <ahyp:hlinkClr xmlns:ahyp="http://schemas.microsoft.com/office/drawing/2018/hyperlinkcolor" val="tx"/>
                    </a:ext>
                  </a:extLst>
                </a:hlinkClick>
              </a:rPr>
              <a:t>ead here</a:t>
            </a:r>
            <a:r>
              <a:rPr lang="en-US" sz="1400" u="sng" dirty="0">
                <a:solidFill>
                  <a:srgbClr val="0070C0"/>
                </a:solidFill>
                <a:effectLst/>
                <a:latin typeface="+mn-lt"/>
                <a:ea typeface="Times New Roman" panose="02020603050405020304" pitchFamily="18" charset="0"/>
              </a:rPr>
              <a:t>    </a:t>
            </a:r>
          </a:p>
          <a:p>
            <a:pPr marL="15874" indent="0"/>
            <a:r>
              <a:rPr lang="en-US" sz="1400" dirty="0" err="1">
                <a:solidFill>
                  <a:srgbClr val="36C746"/>
                </a:solidFill>
                <a:effectLst/>
                <a:latin typeface="+mn-lt"/>
                <a:ea typeface="Times New Roman" panose="02020603050405020304" pitchFamily="18" charset="0"/>
                <a:cs typeface="Arial" panose="020B0604020202020204" pitchFamily="34" charset="0"/>
              </a:rPr>
              <a:t>EcoVadis</a:t>
            </a:r>
            <a:r>
              <a:rPr lang="en-US" sz="1400" dirty="0">
                <a:solidFill>
                  <a:srgbClr val="36C746"/>
                </a:solidFill>
                <a:effectLst/>
                <a:latin typeface="+mn-lt"/>
                <a:ea typeface="Times New Roman" panose="02020603050405020304" pitchFamily="18" charset="0"/>
                <a:cs typeface="Arial" panose="020B0604020202020204" pitchFamily="34" charset="0"/>
              </a:rPr>
              <a:t> (February 2023) - Schneider Electric awarded with a platinum medal in 2023, for the 3rd consecutive year </a:t>
            </a:r>
          </a:p>
          <a:p>
            <a:pPr marL="15874" indent="0"/>
            <a:r>
              <a:rPr lang="en-US" sz="1400" dirty="0">
                <a:solidFill>
                  <a:srgbClr val="36C746"/>
                </a:solidFill>
                <a:effectLst/>
                <a:latin typeface="+mn-lt"/>
                <a:ea typeface="Times New Roman" panose="02020603050405020304" pitchFamily="18" charset="0"/>
                <a:cs typeface="Arial" panose="020B0604020202020204" pitchFamily="34" charset="0"/>
              </a:rPr>
              <a:t>Terra Carta (January 2023) - Schneider Electric is one of 22 corporate recipients of Terra Carta Seal recognizing global companies that are driving innovation, demonstrating commitment, and gaining momentum towards genuinely sustainable markets. </a:t>
            </a:r>
          </a:p>
          <a:p>
            <a:pPr marL="15874" indent="0"/>
            <a:r>
              <a:rPr lang="en-US" sz="1400" dirty="0">
                <a:solidFill>
                  <a:srgbClr val="36C746"/>
                </a:solidFill>
                <a:effectLst/>
                <a:latin typeface="+mn-lt"/>
                <a:ea typeface="Times New Roman" panose="02020603050405020304" pitchFamily="18" charset="0"/>
                <a:cs typeface="Arial" panose="020B0604020202020204" pitchFamily="34" charset="0"/>
              </a:rPr>
              <a:t>Dow Jones (December 2022) - Schneider Electric’s sustainability leadership is recognized for the 12th year in a row by Dow Jones Sustainability World Index</a:t>
            </a:r>
            <a:endParaRPr lang="en-US" sz="1400" dirty="0">
              <a:solidFill>
                <a:srgbClr val="36C746"/>
              </a:solidFill>
              <a:effectLst/>
              <a:latin typeface="+mn-lt"/>
              <a:ea typeface="Times New Roman" panose="02020603050405020304" pitchFamily="18" charset="0"/>
            </a:endParaRPr>
          </a:p>
          <a:p>
            <a:r>
              <a:rPr lang="en-US" dirty="0">
                <a:solidFill>
                  <a:srgbClr val="36C746"/>
                </a:solidFill>
              </a:rPr>
              <a:t>.</a:t>
            </a:r>
          </a:p>
          <a:p>
            <a:endParaRPr lang="en-US" dirty="0">
              <a:solidFill>
                <a:srgbClr val="36C746"/>
              </a:solidFill>
            </a:endParaRPr>
          </a:p>
          <a:p>
            <a:r>
              <a:rPr lang="en-US" dirty="0">
                <a:solidFill>
                  <a:srgbClr val="36C746"/>
                </a:solidFill>
              </a:rPr>
              <a:t> </a:t>
            </a:r>
          </a:p>
        </p:txBody>
      </p:sp>
      <p:pic>
        <p:nvPicPr>
          <p:cNvPr id="7" name="Picture 6" descr="The 100 most sustainable companies of 2023 | Corporate Knights">
            <a:extLst>
              <a:ext uri="{FF2B5EF4-FFF2-40B4-BE49-F238E27FC236}">
                <a16:creationId xmlns:a16="http://schemas.microsoft.com/office/drawing/2014/main" id="{00E63F58-42D0-74ED-5120-35998FB0E9F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4015" y="1128338"/>
            <a:ext cx="882442" cy="88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coVadis Platinum 2023 Certification - IES INGREDIENTS">
            <a:extLst>
              <a:ext uri="{FF2B5EF4-FFF2-40B4-BE49-F238E27FC236}">
                <a16:creationId xmlns:a16="http://schemas.microsoft.com/office/drawing/2014/main" id="{CE7F511D-E5DA-1C36-570B-C2AEA4A557FA}"/>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682750" y="1127098"/>
            <a:ext cx="800100" cy="86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McCormick &amp; Company Receives Inaugural HRH The Prince of Wales' Terra Carta  Seal in Recognition of the Company's Commitment to Creating a Sustainable  Future">
            <a:extLst>
              <a:ext uri="{FF2B5EF4-FFF2-40B4-BE49-F238E27FC236}">
                <a16:creationId xmlns:a16="http://schemas.microsoft.com/office/drawing/2014/main" id="{2496DBE6-ED93-A455-C144-278D7EF2351F}"/>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813957" y="1020418"/>
            <a:ext cx="990600" cy="9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Dow Jones Sustainability Indices - Infrastructure Tool Navigator">
            <a:extLst>
              <a:ext uri="{FF2B5EF4-FFF2-40B4-BE49-F238E27FC236}">
                <a16:creationId xmlns:a16="http://schemas.microsoft.com/office/drawing/2014/main" id="{09A2A57B-B2CF-A78E-02B7-AB014D9E0D3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135664" y="1106607"/>
            <a:ext cx="1545559"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28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solidFill>
                  <a:srgbClr val="36C746"/>
                </a:solidFill>
              </a:rPr>
              <a:t>Did you </a:t>
            </a:r>
            <a:r>
              <a:rPr lang="en-US" dirty="0"/>
              <a:t>know?......................</a:t>
            </a:r>
          </a:p>
        </p:txBody>
      </p:sp>
      <p:sp>
        <p:nvSpPr>
          <p:cNvPr id="16" name="Content Placeholder 15">
            <a:extLst>
              <a:ext uri="{FF2B5EF4-FFF2-40B4-BE49-F238E27FC236}">
                <a16:creationId xmlns:a16="http://schemas.microsoft.com/office/drawing/2014/main" id="{D28D6555-0652-6124-22E8-5DBC1470D600}"/>
              </a:ext>
            </a:extLst>
          </p:cNvPr>
          <p:cNvSpPr>
            <a:spLocks noGrp="1"/>
          </p:cNvSpPr>
          <p:nvPr>
            <p:ph sz="quarter" idx="31"/>
          </p:nvPr>
        </p:nvSpPr>
        <p:spPr>
          <a:xfrm>
            <a:off x="248444" y="760576"/>
            <a:ext cx="8647112" cy="3840453"/>
          </a:xfrm>
        </p:spPr>
        <p:txBody>
          <a:bodyPr/>
          <a:lstStyle/>
          <a:p>
            <a:r>
              <a:rPr lang="en-US" sz="1600" b="1" dirty="0">
                <a:solidFill>
                  <a:srgbClr val="36C746"/>
                </a:solidFill>
              </a:rPr>
              <a:t>That Schneider Electric is one of the most Inclusive Companies!</a:t>
            </a:r>
          </a:p>
          <a:p>
            <a:endParaRPr lang="en-US" sz="1600" b="1" dirty="0">
              <a:solidFill>
                <a:srgbClr val="36C746"/>
              </a:solidFill>
              <a:effectLst/>
              <a:latin typeface="inherit"/>
              <a:ea typeface="Times New Roman" panose="02020603050405020304" pitchFamily="18" charset="0"/>
              <a:cs typeface="Arial" panose="020B0604020202020204" pitchFamily="34" charset="0"/>
            </a:endParaRPr>
          </a:p>
          <a:p>
            <a:endParaRPr lang="en-US" sz="1600" b="1" dirty="0">
              <a:solidFill>
                <a:srgbClr val="36C746"/>
              </a:solidFill>
              <a:latin typeface="inherit"/>
              <a:ea typeface="Times New Roman" panose="02020603050405020304" pitchFamily="18" charset="0"/>
              <a:cs typeface="Arial" panose="020B0604020202020204" pitchFamily="34" charset="0"/>
            </a:endParaRPr>
          </a:p>
          <a:p>
            <a:endParaRPr lang="en-US" sz="1600" b="1" dirty="0">
              <a:solidFill>
                <a:srgbClr val="36C746"/>
              </a:solidFill>
              <a:effectLst/>
              <a:latin typeface="inherit"/>
              <a:ea typeface="Times New Roman" panose="02020603050405020304" pitchFamily="18" charset="0"/>
              <a:cs typeface="Arial" panose="020B0604020202020204" pitchFamily="34" charset="0"/>
            </a:endParaRPr>
          </a:p>
          <a:p>
            <a:endParaRPr lang="en-US" sz="1600" b="1" dirty="0">
              <a:solidFill>
                <a:srgbClr val="000000"/>
              </a:solidFill>
              <a:effectLst/>
              <a:latin typeface="inherit"/>
              <a:ea typeface="Times New Roman" panose="02020603050405020304" pitchFamily="18" charset="0"/>
              <a:cs typeface="Arial" panose="020B0604020202020204" pitchFamily="34" charset="0"/>
            </a:endParaRPr>
          </a:p>
          <a:p>
            <a:pPr marL="301624" indent="-285750">
              <a:buFont typeface="Wingdings" panose="05000000000000000000" pitchFamily="2" charset="2"/>
              <a:buChar char="§"/>
            </a:pPr>
            <a:r>
              <a:rPr lang="en-US" sz="1400" kern="1800" dirty="0">
                <a:solidFill>
                  <a:srgbClr val="3DCD58"/>
                </a:solidFill>
                <a:effectLst/>
                <a:latin typeface="Arial" panose="020B0604020202020204" pitchFamily="34" charset="0"/>
                <a:ea typeface="Times New Roman" panose="02020603050405020304" pitchFamily="18" charset="0"/>
              </a:rPr>
              <a:t>Schneider Electric achieves its highest-ever score in 2023 Bloomberg Gender-Equality Index for the 6</a:t>
            </a:r>
            <a:r>
              <a:rPr lang="en-US" sz="1400" kern="1800" baseline="30000" dirty="0">
                <a:solidFill>
                  <a:srgbClr val="3DCD58"/>
                </a:solidFill>
                <a:effectLst/>
                <a:latin typeface="Arial" panose="020B0604020202020204" pitchFamily="34" charset="0"/>
                <a:ea typeface="Times New Roman" panose="02020603050405020304" pitchFamily="18" charset="0"/>
              </a:rPr>
              <a:t>th</a:t>
            </a:r>
            <a:r>
              <a:rPr lang="en-US" sz="1400" kern="1800" dirty="0">
                <a:solidFill>
                  <a:srgbClr val="3DCD58"/>
                </a:solidFill>
                <a:effectLst/>
                <a:latin typeface="Arial" panose="020B0604020202020204" pitchFamily="34" charset="0"/>
                <a:ea typeface="Times New Roman" panose="02020603050405020304" pitchFamily="18" charset="0"/>
              </a:rPr>
              <a:t> year in a row </a:t>
            </a:r>
            <a:r>
              <a:rPr lang="en-US" sz="1400" kern="1800" dirty="0">
                <a:solidFill>
                  <a:srgbClr val="36C746"/>
                </a:solidFill>
                <a:effectLst/>
                <a:latin typeface="Arial" panose="020B0604020202020204" pitchFamily="34" charset="0"/>
                <a:ea typeface="Times New Roman" panose="02020603050405020304" pitchFamily="18" charset="0"/>
              </a:rPr>
              <a:t>-</a:t>
            </a:r>
            <a:r>
              <a:rPr lang="en-US" sz="1400" u="sng" kern="1800" dirty="0">
                <a:solidFill>
                  <a:srgbClr val="36C746"/>
                </a:solidFill>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400" b="1" u="sng" kern="18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Read here</a:t>
            </a:r>
            <a:endParaRPr lang="en-US" sz="1400" b="1" dirty="0">
              <a:solidFill>
                <a:srgbClr val="0070C0"/>
              </a:solidFill>
            </a:endParaRPr>
          </a:p>
          <a:p>
            <a:pPr marL="301624" indent="-285750">
              <a:buFont typeface="Wingdings" panose="05000000000000000000" pitchFamily="2" charset="2"/>
              <a:buChar char="§"/>
            </a:pPr>
            <a:r>
              <a:rPr lang="en-US" sz="1400" dirty="0">
                <a:solidFill>
                  <a:srgbClr val="3DCD58"/>
                </a:solidFill>
                <a:effectLst/>
                <a:latin typeface="Arial" panose="020B0604020202020204" pitchFamily="34" charset="0"/>
                <a:ea typeface="Times New Roman" panose="02020603050405020304" pitchFamily="18" charset="0"/>
              </a:rPr>
              <a:t>Schneider Electric named as a ‘Lighthouse’ in Diversity, Equity &amp; Inclusion by the World Economic Forum - </a:t>
            </a:r>
            <a:r>
              <a:rPr lang="en-US" sz="1400" b="1" u="sng" dirty="0">
                <a:solidFill>
                  <a:srgbClr val="0070C0"/>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Read here</a:t>
            </a:r>
            <a:endParaRPr lang="en-US" sz="1400" dirty="0">
              <a:solidFill>
                <a:srgbClr val="36C746"/>
              </a:solidFill>
              <a:latin typeface="+mn-lt"/>
            </a:endParaRPr>
          </a:p>
          <a:p>
            <a:pPr marL="301624" indent="-285750">
              <a:buFont typeface="Wingdings" panose="05000000000000000000" pitchFamily="2" charset="2"/>
              <a:buChar char="§"/>
            </a:pPr>
            <a:r>
              <a:rPr lang="en-US" sz="1400" dirty="0">
                <a:solidFill>
                  <a:srgbClr val="36C746"/>
                </a:solidFill>
                <a:effectLst/>
                <a:latin typeface="+mn-lt"/>
                <a:ea typeface="Times New Roman" panose="02020603050405020304" pitchFamily="18" charset="0"/>
                <a:cs typeface="Arial" panose="020B0604020202020204" pitchFamily="34" charset="0"/>
              </a:rPr>
              <a:t>Forbes (November 2022) - Schneider Electric is part of The World’s Top Female-Friendly Companies 2022</a:t>
            </a:r>
          </a:p>
          <a:p>
            <a:pPr marL="301624" indent="-285750">
              <a:buFont typeface="Wingdings" panose="05000000000000000000" pitchFamily="2" charset="2"/>
              <a:buChar char="§"/>
            </a:pPr>
            <a:r>
              <a:rPr lang="en-US" sz="1400" dirty="0">
                <a:solidFill>
                  <a:srgbClr val="36C746"/>
                </a:solidFill>
                <a:effectLst/>
                <a:latin typeface="+mn-lt"/>
                <a:ea typeface="Times New Roman" panose="02020603050405020304" pitchFamily="18" charset="0"/>
                <a:cs typeface="Arial" panose="020B0604020202020204" pitchFamily="34" charset="0"/>
              </a:rPr>
              <a:t>Forbes (April 2022) – Schneider Electric named one of America's Best Employers for Diversity (fourth year in a row)</a:t>
            </a:r>
            <a:endParaRPr lang="en-US" sz="1400" dirty="0">
              <a:solidFill>
                <a:srgbClr val="36C746"/>
              </a:solidFill>
              <a:latin typeface="+mn-lt"/>
            </a:endParaRPr>
          </a:p>
          <a:p>
            <a:endParaRPr lang="en-US" dirty="0">
              <a:solidFill>
                <a:srgbClr val="36C746"/>
              </a:solidFill>
            </a:endParaRPr>
          </a:p>
          <a:p>
            <a:r>
              <a:rPr lang="en-US" dirty="0">
                <a:solidFill>
                  <a:srgbClr val="36C746"/>
                </a:solidFill>
              </a:rPr>
              <a:t> </a:t>
            </a:r>
          </a:p>
        </p:txBody>
      </p:sp>
      <p:pic>
        <p:nvPicPr>
          <p:cNvPr id="2" name="Picture 1" descr="Companies Take Action on Diversity and Inclusion in Bloomberg's 2023 Gender- Equality Index | Press | Bloomberg LP">
            <a:extLst>
              <a:ext uri="{FF2B5EF4-FFF2-40B4-BE49-F238E27FC236}">
                <a16:creationId xmlns:a16="http://schemas.microsoft.com/office/drawing/2014/main" id="{CF2DD700-7F14-D5D7-EA25-4D0CFDEA625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36549" y="1143363"/>
            <a:ext cx="772523" cy="7725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World Economic Forum Global Parity Alliance Lighthouse Selection">
            <a:extLst>
              <a:ext uri="{FF2B5EF4-FFF2-40B4-BE49-F238E27FC236}">
                <a16:creationId xmlns:a16="http://schemas.microsoft.com/office/drawing/2014/main" id="{0B914BF3-E676-719D-E97A-6FF0D18876E4}"/>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459336" y="1143363"/>
            <a:ext cx="814245" cy="1059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hneider named a Best Employer for Women in 2022">
            <a:extLst>
              <a:ext uri="{FF2B5EF4-FFF2-40B4-BE49-F238E27FC236}">
                <a16:creationId xmlns:a16="http://schemas.microsoft.com/office/drawing/2014/main" id="{785B08CB-E872-DB31-525C-3E6D2D1C1989}"/>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876929" y="1125996"/>
            <a:ext cx="2293279" cy="120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5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solidFill>
                  <a:srgbClr val="36C746"/>
                </a:solidFill>
              </a:rPr>
              <a:t>More Accolades – there are many more than what is here!</a:t>
            </a:r>
            <a:endParaRPr lang="en-US" dirty="0"/>
          </a:p>
        </p:txBody>
      </p:sp>
      <p:sp>
        <p:nvSpPr>
          <p:cNvPr id="16" name="Content Placeholder 15">
            <a:extLst>
              <a:ext uri="{FF2B5EF4-FFF2-40B4-BE49-F238E27FC236}">
                <a16:creationId xmlns:a16="http://schemas.microsoft.com/office/drawing/2014/main" id="{D28D6555-0652-6124-22E8-5DBC1470D600}"/>
              </a:ext>
            </a:extLst>
          </p:cNvPr>
          <p:cNvSpPr>
            <a:spLocks noGrp="1"/>
          </p:cNvSpPr>
          <p:nvPr>
            <p:ph sz="quarter" idx="31"/>
          </p:nvPr>
        </p:nvSpPr>
        <p:spPr>
          <a:xfrm>
            <a:off x="248444" y="760577"/>
            <a:ext cx="8647112" cy="3992852"/>
          </a:xfrm>
        </p:spPr>
        <p:txBody>
          <a:bodyPr/>
          <a:lstStyle/>
          <a:p>
            <a:endParaRPr lang="en-US" dirty="0">
              <a:solidFill>
                <a:srgbClr val="36C746"/>
              </a:solidFill>
            </a:endParaRPr>
          </a:p>
          <a:p>
            <a:pPr marL="301624" indent="-285750">
              <a:buFont typeface="Arial" panose="020B0604020202020204" pitchFamily="34" charset="0"/>
              <a:buChar char="•"/>
            </a:pPr>
            <a:endParaRPr lang="en-US" sz="1600" dirty="0">
              <a:solidFill>
                <a:srgbClr val="36C746"/>
              </a:solidFill>
              <a:effectLst/>
              <a:latin typeface="+mn-lt"/>
              <a:ea typeface="Times New Roman" panose="02020603050405020304" pitchFamily="18" charset="0"/>
              <a:cs typeface="Arial" panose="020B0604020202020204" pitchFamily="34" charset="0"/>
            </a:endParaRPr>
          </a:p>
          <a:p>
            <a:pPr marL="301624" indent="-285750">
              <a:buFont typeface="Arial" panose="020B0604020202020204" pitchFamily="34" charset="0"/>
              <a:buChar char="•"/>
            </a:pPr>
            <a:endParaRPr lang="en-US" sz="1600" dirty="0">
              <a:solidFill>
                <a:srgbClr val="36C746"/>
              </a:solidFill>
              <a:latin typeface="+mn-lt"/>
              <a:ea typeface="Times New Roman" panose="02020603050405020304" pitchFamily="18" charset="0"/>
              <a:cs typeface="Arial" panose="020B0604020202020204" pitchFamily="34" charset="0"/>
            </a:endParaRPr>
          </a:p>
          <a:p>
            <a:pPr marL="301624" indent="-285750">
              <a:buFont typeface="Arial" panose="020B0604020202020204" pitchFamily="34" charset="0"/>
              <a:buChar char="•"/>
            </a:pPr>
            <a:endParaRPr lang="en-US" sz="1600" dirty="0">
              <a:solidFill>
                <a:srgbClr val="36C746"/>
              </a:solidFill>
              <a:effectLst/>
              <a:latin typeface="+mn-lt"/>
              <a:ea typeface="Times New Roman" panose="02020603050405020304" pitchFamily="18" charset="0"/>
              <a:cs typeface="Arial" panose="020B0604020202020204" pitchFamily="34" charset="0"/>
            </a:endParaRPr>
          </a:p>
          <a:p>
            <a:pPr marL="301624" indent="-285750">
              <a:buFont typeface="Arial" panose="020B0604020202020204" pitchFamily="34" charset="0"/>
              <a:buChar char="•"/>
            </a:pPr>
            <a:endParaRPr lang="en-US" sz="1600" dirty="0">
              <a:solidFill>
                <a:srgbClr val="36C746"/>
              </a:solidFill>
              <a:effectLst/>
              <a:latin typeface="+mn-lt"/>
              <a:ea typeface="Times New Roman" panose="02020603050405020304" pitchFamily="18" charset="0"/>
              <a:cs typeface="Arial" panose="020B0604020202020204" pitchFamily="34" charset="0"/>
            </a:endParaRPr>
          </a:p>
          <a:p>
            <a:pPr marL="301624" indent="-285750">
              <a:buFont typeface="Arial" panose="020B0604020202020204" pitchFamily="34" charset="0"/>
              <a:buChar char="•"/>
            </a:pPr>
            <a:r>
              <a:rPr lang="en-US" sz="1600" dirty="0">
                <a:solidFill>
                  <a:srgbClr val="36C746"/>
                </a:solidFill>
                <a:effectLst/>
                <a:latin typeface="+mn-lt"/>
                <a:ea typeface="Times New Roman" panose="02020603050405020304" pitchFamily="18" charset="0"/>
                <a:cs typeface="Arial" panose="020B0604020202020204" pitchFamily="34" charset="0"/>
              </a:rPr>
              <a:t>UX Design Awards (September 2022) - Schneider Electric received a UX Design Awards in Concept category for InterCity energy monitoring application</a:t>
            </a:r>
          </a:p>
          <a:p>
            <a:pPr marL="301624" indent="-285750">
              <a:buFont typeface="Arial" panose="020B0604020202020204" pitchFamily="34" charset="0"/>
              <a:buChar char="•"/>
            </a:pPr>
            <a:r>
              <a:rPr lang="en-US" sz="1600" dirty="0">
                <a:solidFill>
                  <a:srgbClr val="36C746"/>
                </a:solidFill>
                <a:effectLst/>
                <a:latin typeface="+mn-lt"/>
                <a:ea typeface="Times New Roman" panose="02020603050405020304" pitchFamily="18" charset="0"/>
                <a:cs typeface="Arial" panose="020B0604020202020204" pitchFamily="34" charset="0"/>
              </a:rPr>
              <a:t>Gartner (June 2022) - Schneider Electric ranked second in the Supply Chain Top 25 for 2022</a:t>
            </a:r>
          </a:p>
          <a:p>
            <a:pPr marL="301624" indent="-285750">
              <a:buFont typeface="Arial" panose="020B0604020202020204" pitchFamily="34" charset="0"/>
              <a:buChar char="•"/>
            </a:pPr>
            <a:r>
              <a:rPr lang="en-US" sz="1600" dirty="0">
                <a:solidFill>
                  <a:srgbClr val="36C746"/>
                </a:solidFill>
                <a:effectLst/>
                <a:latin typeface="+mn-lt"/>
                <a:ea typeface="Times New Roman" panose="02020603050405020304" pitchFamily="18" charset="0"/>
                <a:cs typeface="Arial" panose="020B0604020202020204" pitchFamily="34" charset="0"/>
              </a:rPr>
              <a:t>Fast Company (April 2022) - Schneider Electric named in World’s Most Innovative Companies list for 2022</a:t>
            </a:r>
            <a:endParaRPr lang="en-US" sz="1600" dirty="0">
              <a:solidFill>
                <a:srgbClr val="36C746"/>
              </a:solidFill>
              <a:latin typeface="+mn-lt"/>
              <a:ea typeface="Times New Roman" panose="02020603050405020304" pitchFamily="18" charset="0"/>
              <a:cs typeface="Arial" panose="020B0604020202020204" pitchFamily="34" charset="0"/>
            </a:endParaRPr>
          </a:p>
          <a:p>
            <a:pPr marL="301624" indent="-285750">
              <a:buFont typeface="Arial" panose="020B0604020202020204" pitchFamily="34" charset="0"/>
              <a:buChar char="•"/>
            </a:pPr>
            <a:r>
              <a:rPr lang="en-US" sz="1600" dirty="0">
                <a:solidFill>
                  <a:srgbClr val="36C746"/>
                </a:solidFill>
                <a:effectLst/>
                <a:latin typeface="+mn-lt"/>
                <a:ea typeface="Times New Roman" panose="02020603050405020304" pitchFamily="18" charset="0"/>
                <a:cs typeface="Arial" panose="020B0604020202020204" pitchFamily="34" charset="0"/>
              </a:rPr>
              <a:t>Fortune (February 2022) - Schneider Electric lands on Fortune’s 2022 World’s Most Admired Companies list for the fifth year in a row</a:t>
            </a:r>
          </a:p>
          <a:p>
            <a:pPr marL="301624" indent="-285750">
              <a:buFont typeface="Arial" panose="020B0604020202020204" pitchFamily="34" charset="0"/>
              <a:buChar char="•"/>
            </a:pPr>
            <a:endParaRPr lang="en-US" sz="1800" dirty="0">
              <a:solidFill>
                <a:srgbClr val="000000"/>
              </a:solidFill>
              <a:effectLst/>
              <a:latin typeface="inherit"/>
              <a:ea typeface="Times New Roman" panose="02020603050405020304" pitchFamily="18" charset="0"/>
              <a:cs typeface="Arial" panose="020B0604020202020204" pitchFamily="34" charset="0"/>
            </a:endParaRPr>
          </a:p>
          <a:p>
            <a:pPr marL="301624" indent="-285750">
              <a:buFont typeface="Arial" panose="020B0604020202020204" pitchFamily="34" charset="0"/>
              <a:buChar char="•"/>
            </a:pPr>
            <a:endParaRPr lang="en-US" sz="1600" dirty="0">
              <a:solidFill>
                <a:srgbClr val="36C746"/>
              </a:solidFill>
              <a:latin typeface="+mn-lt"/>
            </a:endParaRPr>
          </a:p>
        </p:txBody>
      </p:sp>
      <p:pic>
        <p:nvPicPr>
          <p:cNvPr id="2" name="Picture 1" descr="IntenCity">
            <a:extLst>
              <a:ext uri="{FF2B5EF4-FFF2-40B4-BE49-F238E27FC236}">
                <a16:creationId xmlns:a16="http://schemas.microsoft.com/office/drawing/2014/main" id="{E574D4A6-AD2F-DDD6-D7B5-CCBDF223726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248" y="840406"/>
            <a:ext cx="1653932" cy="9303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hneider Electric ranks 2nd in The Gartner Supply Chain Top 25 for 2022 |  Business Wire">
            <a:extLst>
              <a:ext uri="{FF2B5EF4-FFF2-40B4-BE49-F238E27FC236}">
                <a16:creationId xmlns:a16="http://schemas.microsoft.com/office/drawing/2014/main" id="{4480F735-CAF3-6BC4-81D8-4FBE05CEDB0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10736" y="913703"/>
            <a:ext cx="1671788" cy="873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hneider Electric Named to Fast Company World's Most Innovative Companies  List for 2022 | Schneider Electric Global">
            <a:extLst>
              <a:ext uri="{FF2B5EF4-FFF2-40B4-BE49-F238E27FC236}">
                <a16:creationId xmlns:a16="http://schemas.microsoft.com/office/drawing/2014/main" id="{7C93B35B-4B76-0FDC-6488-B4FE8CA2377D}"/>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31080" y="913703"/>
            <a:ext cx="1558112" cy="8737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FIS Named to FORTUNE's 2022 Most Admired Company List | Business Wire">
            <a:extLst>
              <a:ext uri="{FF2B5EF4-FFF2-40B4-BE49-F238E27FC236}">
                <a16:creationId xmlns:a16="http://schemas.microsoft.com/office/drawing/2014/main" id="{2DAFF8EF-955B-0AE2-FCB6-FA8DB5283666}"/>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842001" y="905734"/>
            <a:ext cx="805542" cy="137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22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CDA62-86FD-FD97-730A-DDD9B2951BBA}"/>
              </a:ext>
            </a:extLst>
          </p:cNvPr>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3" name="Footer Placeholder 2">
            <a:extLst>
              <a:ext uri="{FF2B5EF4-FFF2-40B4-BE49-F238E27FC236}">
                <a16:creationId xmlns:a16="http://schemas.microsoft.com/office/drawing/2014/main" id="{39EB4F14-6523-49D5-3A81-B37885BB7541}"/>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9923F23B-2BCB-6D28-2398-17A05C927F92}"/>
              </a:ext>
            </a:extLst>
          </p:cNvPr>
          <p:cNvSpPr>
            <a:spLocks noGrp="1"/>
          </p:cNvSpPr>
          <p:nvPr>
            <p:ph type="body" sz="quarter" idx="32"/>
          </p:nvPr>
        </p:nvSpPr>
        <p:spPr/>
        <p:txBody>
          <a:bodyPr/>
          <a:lstStyle/>
          <a:p>
            <a:endParaRPr lang="en-US"/>
          </a:p>
        </p:txBody>
      </p:sp>
      <p:sp>
        <p:nvSpPr>
          <p:cNvPr id="6" name="Text Placeholder 5">
            <a:extLst>
              <a:ext uri="{FF2B5EF4-FFF2-40B4-BE49-F238E27FC236}">
                <a16:creationId xmlns:a16="http://schemas.microsoft.com/office/drawing/2014/main" id="{93F9DBCF-AEFD-F0B2-7564-665462827522}"/>
              </a:ext>
            </a:extLst>
          </p:cNvPr>
          <p:cNvSpPr>
            <a:spLocks noGrp="1"/>
          </p:cNvSpPr>
          <p:nvPr>
            <p:ph type="body" sz="quarter" idx="33"/>
          </p:nvPr>
        </p:nvSpPr>
        <p:spPr/>
        <p:txBody>
          <a:bodyPr/>
          <a:lstStyle/>
          <a:p>
            <a:endParaRPr lang="en-US"/>
          </a:p>
        </p:txBody>
      </p:sp>
      <p:pic>
        <p:nvPicPr>
          <p:cNvPr id="7" name="Content Placeholder 6" descr="McCormick &amp; Company Receives Inaugural HRH The Prince of Wales' Terra Carta  Seal in Recognition of the Company's Commitment to Creating a Sustainable  Future">
            <a:extLst>
              <a:ext uri="{FF2B5EF4-FFF2-40B4-BE49-F238E27FC236}">
                <a16:creationId xmlns:a16="http://schemas.microsoft.com/office/drawing/2014/main" id="{FDFC1482-8FA9-1799-0187-319CE8F534C9}"/>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5242585" y="3434400"/>
            <a:ext cx="459815" cy="45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16630</TotalTime>
  <Words>1039</Words>
  <Application>Microsoft Office PowerPoint</Application>
  <PresentationFormat>On-screen Show (16:9)</PresentationFormat>
  <Paragraphs>92</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inherit</vt:lpstr>
      <vt:lpstr>Lucida Grande</vt:lpstr>
      <vt:lpstr>Wingdings</vt:lpstr>
      <vt:lpstr>SE15_LIO_TextOnly V3</vt:lpstr>
      <vt:lpstr>Schneider Text Slides</vt:lpstr>
      <vt:lpstr>Schneider Electric Awards and Accolades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DIGGINS</dc:creator>
  <cp:lastModifiedBy>STEVEN DIGGINS</cp:lastModifiedBy>
  <cp:revision>12</cp:revision>
  <dcterms:created xsi:type="dcterms:W3CDTF">2023-05-08T15:11:03Z</dcterms:created>
  <dcterms:modified xsi:type="dcterms:W3CDTF">2023-05-23T16:40:57Z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2023-05-23T16:40:57Z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856db84d-ec32-4212-9941-5789fa2288b7</vt:lpwstr>
  </property>
  <property fmtid="{D5CDD505-2E9C-101B-9397-08002B2CF9AE}" pid="8" name="MSIP_Label_23f93e5f-d3c2-49a7-ba94-15405423c204_ContentBits">
    <vt:lpwstr>2</vt:lpwstr>
  </property>
</Properties>
</file>