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347" r:id="rId3"/>
    <p:sldId id="348" r:id="rId4"/>
    <p:sldId id="263" r:id="rId5"/>
    <p:sldId id="339" r:id="rId6"/>
    <p:sldId id="308" r:id="rId7"/>
    <p:sldId id="312" r:id="rId8"/>
    <p:sldId id="309" r:id="rId9"/>
    <p:sldId id="371" r:id="rId10"/>
    <p:sldId id="314" r:id="rId11"/>
    <p:sldId id="317" r:id="rId12"/>
    <p:sldId id="372" r:id="rId13"/>
    <p:sldId id="373" r:id="rId14"/>
    <p:sldId id="374" r:id="rId15"/>
    <p:sldId id="318" r:id="rId16"/>
    <p:sldId id="320" r:id="rId17"/>
    <p:sldId id="321" r:id="rId18"/>
    <p:sldId id="350" r:id="rId19"/>
    <p:sldId id="351" r:id="rId20"/>
    <p:sldId id="352" r:id="rId21"/>
    <p:sldId id="319" r:id="rId22"/>
    <p:sldId id="324" r:id="rId23"/>
    <p:sldId id="323" r:id="rId24"/>
    <p:sldId id="325" r:id="rId25"/>
    <p:sldId id="327" r:id="rId26"/>
    <p:sldId id="326" r:id="rId27"/>
    <p:sldId id="328" r:id="rId28"/>
    <p:sldId id="329" r:id="rId29"/>
    <p:sldId id="337" r:id="rId30"/>
    <p:sldId id="336" r:id="rId31"/>
    <p:sldId id="334" r:id="rId32"/>
    <p:sldId id="375" r:id="rId33"/>
  </p:sldIdLst>
  <p:sldSz cx="12192000" cy="6858000"/>
  <p:notesSz cx="6858000" cy="9144000"/>
  <p:custDataLst>
    <p:tags r:id="rId3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9"/>
    <p:restoredTop sz="94661"/>
  </p:normalViewPr>
  <p:slideViewPr>
    <p:cSldViewPr snapToGrid="0">
      <p:cViewPr varScale="1">
        <p:scale>
          <a:sx n="110" d="100"/>
          <a:sy n="110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2024/9/23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只是看更多</a:t>
            </a:r>
            <a:r>
              <a:rPr kumimoji="1" lang="en-US" altLang="zh-TW" dirty="0"/>
              <a:t>, </a:t>
            </a:r>
            <a:r>
              <a:rPr kumimoji="1" lang="zh-TW" altLang="en-US" dirty="0"/>
              <a:t>但一樣得等看完全部才能算</a:t>
            </a:r>
            <a:r>
              <a:rPr kumimoji="1" lang="en-US" altLang="zh-TW" dirty="0"/>
              <a:t>weight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78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28FC5F6-F338-4AE4-BB23-26385BCFC42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圖片 14" descr="一張含有 行, 三角形, 設計 的圖片&#10;&#10;自動產生的描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832" y="6470757"/>
            <a:ext cx="809626" cy="32435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8950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4.png"/><Relationship Id="rId5" Type="http://schemas.openxmlformats.org/officeDocument/2006/relationships/tags" Target="../tags/tag22.xml"/><Relationship Id="rId10" Type="http://schemas.openxmlformats.org/officeDocument/2006/relationships/image" Target="../media/image11.jpe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4" descr="White letters illustrated in 3D"/>
          <p:cNvPicPr>
            <a:picLocks noChangeAspect="1"/>
          </p:cNvPicPr>
          <p:nvPr/>
        </p:nvPicPr>
        <p:blipFill rotWithShape="1">
          <a:blip r:embed="rId2"/>
          <a:srcRect r="-2" b="42980"/>
          <a:stretch>
            <a:fillRect/>
          </a:stretch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65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8910" y="4778054"/>
            <a:ext cx="9881936" cy="1820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dirty="0">
                <a:solidFill>
                  <a:srgbClr val="FFFFFF"/>
                </a:solidFill>
                <a:latin typeface="+mn-lt"/>
                <a:ea typeface="PMingLiU" panose="02020500000000000000" charset="-120"/>
                <a:cs typeface="+mj-lt"/>
              </a:rPr>
              <a:t>Natural Language Processing</a:t>
            </a:r>
            <a:br>
              <a:rPr lang="en-US" altLang="zh-TW" sz="4400" dirty="0">
                <a:solidFill>
                  <a:srgbClr val="FFFFFF"/>
                </a:solidFill>
                <a:latin typeface="+mn-lt"/>
                <a:ea typeface="PMingLiU" panose="02020500000000000000" charset="-120"/>
                <a:cs typeface="+mj-lt"/>
              </a:rPr>
            </a:b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n-lt"/>
                <a:ea typeface="PMingLiU" panose="02020500000000000000" charset="-120"/>
                <a:cs typeface="+mj-lt"/>
              </a:rPr>
              <a:t>Sequence-to-sequence Models and Attention Mechanisms</a:t>
            </a:r>
            <a:endParaRPr lang="zh-TW" sz="2800" dirty="0">
              <a:solidFill>
                <a:schemeClr val="bg1">
                  <a:lumMod val="85000"/>
                </a:schemeClr>
              </a:solidFill>
              <a:latin typeface="+mn-lt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66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13" name="圖片 12" descr="一張含有 行, 三角形, 設計 的圖片&#10;&#10;自動產生的描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990" y="5412456"/>
            <a:ext cx="2453941" cy="9961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Encoder-decoder 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10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1097280" y="1715105"/>
            <a:ext cx="10058400" cy="423499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5000000000000000000" pitchFamily="34" charset="0"/>
              <a:buChar char="Ø"/>
            </a:pPr>
            <a:endParaRPr lang="en-US" sz="2400" b="1">
              <a:solidFill>
                <a:schemeClr val="accent1"/>
              </a:solidFill>
              <a:latin typeface="Times New Roman" panose="02020503050405090304"/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US" sz="2400">
              <a:latin typeface="Times New Roman" panose="0202050305040509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325474" cy="429039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Encoder-decoder networks consist of three conceptual components: </a:t>
            </a:r>
            <a:endParaRPr lang="zh-TW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An encoder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that accepts an input sequence, 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1:n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and generates a corresponding sequence of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contextualized representations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1:n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A context vector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which is a function of 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1:n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and conveys the essence of the input to the decoder. 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A decoder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which accepts the context vector as input and generates an arbitrary length sequence of hidden states 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1:m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from which a corresponding sequence of output states 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1:m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can be obtained. 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513483" cy="10334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Gradient Vanishing/Exploding Problem of 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9992770" cy="401970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During backpropagation, gradients are computed with respect to the hidden states through the loss function at each time step. </a:t>
            </a:r>
            <a:endParaRPr lang="zh-TW" altLang="en-US" dirty="0">
              <a:cs typeface="Calibri" panose="020F05020202040302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TW" sz="2400" dirty="0">
              <a:solidFill>
                <a:srgbClr val="404040"/>
              </a:solidFill>
              <a:ea typeface="PMingLiU" panose="02020500000000000000" charset="-120"/>
              <a:cs typeface="Times New Roman" panose="020205030504050903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TW" sz="2400" dirty="0">
              <a:solidFill>
                <a:srgbClr val="404040"/>
              </a:solidFill>
              <a:ea typeface="PMingLiU" panose="02020500000000000000" charset="-120"/>
              <a:cs typeface="Times New Roman" panose="020205030504050903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TW" sz="2400" dirty="0">
              <a:solidFill>
                <a:srgbClr val="404040"/>
              </a:solidFill>
              <a:ea typeface="PMingLiU" panose="02020500000000000000" charset="-120"/>
              <a:cs typeface="Times New Roman" panose="020205030504050903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TW" sz="2400" dirty="0">
                <a:solidFill>
                  <a:srgbClr val="404040"/>
                </a:solidFill>
                <a:ea typeface="PMingLiU" panose="02020500000000000000" charset="-120"/>
                <a:cs typeface="Times New Roman" panose="02020503050405090304"/>
              </a:rPr>
              <a:t>Compute the gradient (use the parameter W as an example):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圖片 4" descr="一張含有 字型, 文字, 數字, 白色 的圖片&#10;&#10;自動產生的描述"/>
          <p:cNvPicPr>
            <a:picLocks noChangeAspect="1"/>
          </p:cNvPicPr>
          <p:nvPr/>
        </p:nvPicPr>
        <p:blipFill rotWithShape="1">
          <a:blip r:embed="rId2"/>
          <a:srcRect r="554" b="6250"/>
          <a:stretch>
            <a:fillRect/>
          </a:stretch>
        </p:blipFill>
        <p:spPr>
          <a:xfrm>
            <a:off x="2440666" y="4590439"/>
            <a:ext cx="4409829" cy="951548"/>
          </a:xfrm>
          <a:prstGeom prst="rect">
            <a:avLst/>
          </a:prstGeom>
        </p:spPr>
      </p:pic>
      <p:pic>
        <p:nvPicPr>
          <p:cNvPr id="8" name="圖片 7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r="337" b="4202"/>
          <a:stretch>
            <a:fillRect/>
          </a:stretch>
        </p:blipFill>
        <p:spPr>
          <a:xfrm>
            <a:off x="2477951" y="2555254"/>
            <a:ext cx="3427990" cy="11411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07498" y="5507866"/>
            <a:ext cx="43745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 sz="2000" dirty="0">
                <a:ea typeface="PMingLiU" panose="02020500000000000000" charset="-120"/>
                <a:cs typeface="Times New Roman" panose="02020503050405090304"/>
              </a:rPr>
              <a:t>The further back in time an input is, the more factors it needs to be multiplied by.</a:t>
            </a:r>
          </a:p>
        </p:txBody>
      </p:sp>
      <p:sp>
        <p:nvSpPr>
          <p:cNvPr id="11" name="矩形 10"/>
          <p:cNvSpPr/>
          <p:nvPr/>
        </p:nvSpPr>
        <p:spPr>
          <a:xfrm>
            <a:off x="4836653" y="4664832"/>
            <a:ext cx="986897" cy="849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5916465" y="5535552"/>
            <a:ext cx="1505500" cy="343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513483" cy="10334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Gradient Vanishing/Exploding Problem of 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90" y="4770755"/>
            <a:ext cx="9992995" cy="86296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10" name="圖片 9" descr="一張含有 文字, 螢幕擷取畫面, 字型, 圖表 的圖片&#10;&#10;自動產生的描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79550" y="2165985"/>
            <a:ext cx="5932170" cy="302387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7009765" y="2590165"/>
            <a:ext cx="116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261985" y="2359660"/>
            <a:ext cx="48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5602605" y="315785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2"/>
          <p:cNvCxnSpPr>
            <a:endCxn id="14" idx="3"/>
          </p:cNvCxnSpPr>
          <p:nvPr>
            <p:custDataLst>
              <p:tags r:id="rId3"/>
            </p:custDataLst>
          </p:nvPr>
        </p:nvCxnSpPr>
        <p:spPr>
          <a:xfrm flipH="1">
            <a:off x="6091640" y="2763793"/>
            <a:ext cx="2149475" cy="62484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5602605" y="2763520"/>
            <a:ext cx="627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W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</a:t>
            </a:r>
          </a:p>
        </p:txBody>
      </p:sp>
      <p:pic>
        <p:nvPicPr>
          <p:cNvPr id="17" name="图片 16" descr="17096220561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705" y="3165475"/>
            <a:ext cx="2736850" cy="788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513483" cy="10334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Gradient Vanishing/Exploding Problem of 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90" y="4770755"/>
            <a:ext cx="9992995" cy="86296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10" name="圖片 9" descr="一張含有 文字, 螢幕擷取畫面, 字型, 圖表 的圖片&#10;&#10;自動產生的描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29815" y="1745615"/>
            <a:ext cx="5932170" cy="302387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7860030" y="2169795"/>
            <a:ext cx="116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12250" y="1939290"/>
            <a:ext cx="48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452870" y="273748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2"/>
          <p:cNvCxnSpPr>
            <a:endCxn id="14" idx="3"/>
          </p:cNvCxnSpPr>
          <p:nvPr>
            <p:custDataLst>
              <p:tags r:id="rId3"/>
            </p:custDataLst>
          </p:nvPr>
        </p:nvCxnSpPr>
        <p:spPr>
          <a:xfrm flipH="1">
            <a:off x="6941905" y="2343423"/>
            <a:ext cx="2149475" cy="62484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4832350" y="2277110"/>
            <a:ext cx="911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W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t-1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970780" y="273748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12"/>
          <p:cNvCxnSpPr>
            <a:stCxn id="14" idx="1"/>
            <a:endCxn id="5" idx="3"/>
          </p:cNvCxnSpPr>
          <p:nvPr>
            <p:custDataLst>
              <p:tags r:id="rId6"/>
            </p:custDataLst>
          </p:nvPr>
        </p:nvCxnSpPr>
        <p:spPr>
          <a:xfrm flipH="1">
            <a:off x="5459815" y="2968263"/>
            <a:ext cx="99314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 descr="17096224730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555" y="4769485"/>
            <a:ext cx="507936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513483" cy="103341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Gradient Vanishing/Exploding Problem of 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3881755" y="5504180"/>
            <a:ext cx="8310245" cy="9556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dirty="0">
                <a:latin typeface="Times New Roman Regular" panose="02020503050405090304" charset="0"/>
                <a:cs typeface="Times New Roman Regular" panose="02020503050405090304" charset="0"/>
              </a:rPr>
              <a:t>If these terms &lt;1, the gradient decays exponentially (gradient vanishing)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dirty="0">
                <a:latin typeface="Times New Roman Regular" panose="02020503050405090304" charset="0"/>
                <a:cs typeface="Times New Roman Regular" panose="02020503050405090304" charset="0"/>
              </a:rPr>
              <a:t>If these terms &gt;1, the gradient grows rapidly (gradient exploding)</a:t>
            </a:r>
          </a:p>
        </p:txBody>
      </p:sp>
      <p:pic>
        <p:nvPicPr>
          <p:cNvPr id="10" name="圖片 9" descr="一張含有 文字, 螢幕擷取畫面, 字型, 圖表 的圖片&#10;&#10;自動產生的描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249170" y="1456055"/>
            <a:ext cx="5932170" cy="302387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7779385" y="1880235"/>
            <a:ext cx="1163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31605" y="1649730"/>
            <a:ext cx="48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372225" y="244792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2"/>
          <p:cNvCxnSpPr>
            <a:endCxn id="14" idx="3"/>
          </p:cNvCxnSpPr>
          <p:nvPr>
            <p:custDataLst>
              <p:tags r:id="rId3"/>
            </p:custDataLst>
          </p:nvPr>
        </p:nvCxnSpPr>
        <p:spPr>
          <a:xfrm flipH="1">
            <a:off x="6861260" y="2053863"/>
            <a:ext cx="2149475" cy="62484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3408045" y="1987550"/>
            <a:ext cx="911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W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90135" y="244792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12"/>
          <p:cNvCxnSpPr>
            <a:stCxn id="14" idx="1"/>
            <a:endCxn id="5" idx="3"/>
          </p:cNvCxnSpPr>
          <p:nvPr>
            <p:custDataLst>
              <p:tags r:id="rId6"/>
            </p:custDataLst>
          </p:nvPr>
        </p:nvCxnSpPr>
        <p:spPr>
          <a:xfrm flipH="1">
            <a:off x="5379170" y="2678703"/>
            <a:ext cx="99314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3408045" y="2447925"/>
            <a:ext cx="488950" cy="461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>
            <p:custDataLst>
              <p:tags r:id="rId8"/>
            </p:custDataLst>
          </p:nvPr>
        </p:nvCxnSpPr>
        <p:spPr>
          <a:xfrm flipH="1">
            <a:off x="3897080" y="2678703"/>
            <a:ext cx="993140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tailEnd type="triangle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 descr="17096230763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4185" y="4359275"/>
            <a:ext cx="7934325" cy="955675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 rot="16200000">
            <a:off x="7294245" y="3213735"/>
            <a:ext cx="460375" cy="429069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Gradient Vanishing Problem of RNN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61040" cy="447046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Gradient vanishing results in：</a:t>
            </a:r>
            <a:endParaRPr lang="zh-TW" altLang="en-US" dirty="0"/>
          </a:p>
          <a:p>
            <a:pPr>
              <a:buFont typeface="Arial" panose="020B0604020202090204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  Information Loss: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 </a:t>
            </a:r>
          </a:p>
          <a:p>
            <a:pPr marL="201295" lvl="1" indent="0">
              <a:buFont typeface="Arial" panose="020B0604020202090204"/>
              <a:buNone/>
            </a:pPr>
            <a:r>
              <a:rPr lang="en-US" sz="216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As the number of time steps increases, gradient vanishing prevents RNNs from retaining important information from earlier time steps. </a:t>
            </a:r>
            <a:endParaRPr lang="en-US" sz="216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503050405090304"/>
            </a:endParaRPr>
          </a:p>
          <a:p>
            <a:pPr>
              <a:buFont typeface="Arial" panose="020B0604020202090204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  Training Instability: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 </a:t>
            </a:r>
          </a:p>
          <a:p>
            <a:pPr marL="201295" lvl="1" indent="0">
              <a:buFont typeface="Arial" panose="020B0604020202090204"/>
              <a:buNone/>
            </a:pPr>
            <a:r>
              <a:rPr lang="en-US" sz="216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With the disappearance of gradients in early time steps, the update of network parameters becomes slow or even stagnates.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90204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  Difficulty in Generating Long Sequences: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 </a:t>
            </a:r>
          </a:p>
          <a:p>
            <a:pPr marL="201295" lvl="1" indent="0">
              <a:buFont typeface="Arial" panose="020B0604020202090204"/>
              <a:buNone/>
            </a:pPr>
            <a:r>
              <a:rPr lang="en-US" sz="216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RNNs perform poorly in generating long sequences. Generated sequences may become incoherent or meaningless.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TW" sz="2400" dirty="0">
              <a:solidFill>
                <a:srgbClr val="404040"/>
              </a:solidFill>
              <a:ea typeface="Calibri" panose="020F0502020204030204"/>
              <a:cs typeface="Times New Roman" panose="02020503050405090304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50457" cy="120021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Long Short-Term Memory (LSTM) is proposed to solve Gradient Vanishing problem of RNNs.</a:t>
            </a:r>
            <a:endParaRPr lang="zh-TW" dirty="0"/>
          </a:p>
        </p:txBody>
      </p:sp>
      <p:pic>
        <p:nvPicPr>
          <p:cNvPr id="5" name="圖片 4" descr="一張含有 螢幕擷取畫面, 卡通 的圖片&#10;&#10;自動產生的描述"/>
          <p:cNvPicPr>
            <a:picLocks noChangeAspect="1"/>
          </p:cNvPicPr>
          <p:nvPr/>
        </p:nvPicPr>
        <p:blipFill rotWithShape="1">
          <a:blip r:embed="rId2"/>
          <a:srcRect l="30184" t="-1734" r="33225" b="-1156"/>
          <a:stretch>
            <a:fillRect/>
          </a:stretch>
        </p:blipFill>
        <p:spPr>
          <a:xfrm>
            <a:off x="1100163" y="2353878"/>
            <a:ext cx="3616832" cy="38252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7275" y="4747666"/>
            <a:ext cx="669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TW" altLang="en-US" sz="2800">
                <a:ea typeface="PMingLiU" panose="02020500000000000000" charset="-120"/>
                <a:cs typeface="Calibri" panose="020F0502020204030204"/>
              </a:rPr>
              <a:t>h</a:t>
            </a:r>
            <a:r>
              <a:rPr lang="zh-TW" altLang="en-US">
                <a:ea typeface="PMingLiU" panose="02020500000000000000" charset="-120"/>
                <a:cs typeface="Calibri" panose="020F0502020204030204"/>
              </a:rPr>
              <a:t>t-1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274" y="3541165"/>
            <a:ext cx="669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TW" altLang="en-US" sz="2800">
                <a:ea typeface="PMingLiU" panose="02020500000000000000" charset="-120"/>
                <a:cs typeface="Calibri" panose="020F0502020204030204"/>
              </a:rPr>
              <a:t>c</a:t>
            </a:r>
            <a:r>
              <a:rPr lang="zh-TW" altLang="en-US">
                <a:ea typeface="PMingLiU" panose="02020500000000000000" charset="-120"/>
                <a:cs typeface="Calibri" panose="020F0502020204030204"/>
              </a:rPr>
              <a:t>t-1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86441" y="4715915"/>
            <a:ext cx="669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TW" altLang="en-US" sz="2800">
                <a:ea typeface="PMingLiU" panose="02020500000000000000" charset="-120"/>
                <a:cs typeface="Calibri" panose="020F0502020204030204"/>
              </a:rPr>
              <a:t>h</a:t>
            </a:r>
            <a:r>
              <a:rPr lang="zh-TW" altLang="en-US">
                <a:ea typeface="PMingLiU" panose="02020500000000000000" charset="-120"/>
                <a:cs typeface="Calibri" panose="020F0502020204030204"/>
              </a:rPr>
              <a:t>t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86440" y="3509414"/>
            <a:ext cx="669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TW" altLang="en-US" sz="2800">
                <a:ea typeface="PMingLiU" panose="02020500000000000000" charset="-120"/>
                <a:cs typeface="Calibri" panose="020F0502020204030204"/>
              </a:rPr>
              <a:t>c</a:t>
            </a:r>
            <a:r>
              <a:rPr lang="zh-TW" altLang="en-US">
                <a:ea typeface="PMingLiU" panose="02020500000000000000" charset="-120"/>
                <a:cs typeface="Calibri" panose="020F0502020204030204"/>
              </a:rPr>
              <a:t>t</a:t>
            </a:r>
            <a:endParaRPr lang="zh-TW" altLang="en-US"/>
          </a:p>
        </p:txBody>
      </p:sp>
      <p:pic>
        <p:nvPicPr>
          <p:cNvPr id="12" name="圖片 11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r="-130" b="997"/>
          <a:stretch>
            <a:fillRect/>
          </a:stretch>
        </p:blipFill>
        <p:spPr>
          <a:xfrm>
            <a:off x="5731173" y="2928609"/>
            <a:ext cx="6103906" cy="299429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0000260" y="2966763"/>
            <a:ext cx="1832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Forget gate</a:t>
            </a:r>
            <a:endParaRPr lang="zh-TW" altLang="en-US" sz="2400"/>
          </a:p>
        </p:txBody>
      </p:sp>
      <p:sp>
        <p:nvSpPr>
          <p:cNvPr id="15" name="文字方塊 14"/>
          <p:cNvSpPr txBox="1"/>
          <p:nvPr/>
        </p:nvSpPr>
        <p:spPr>
          <a:xfrm>
            <a:off x="10000260" y="4211721"/>
            <a:ext cx="1832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Output gate</a:t>
            </a:r>
            <a:endParaRPr lang="zh-TW" altLang="en-US" sz="2400"/>
          </a:p>
        </p:txBody>
      </p:sp>
      <p:sp>
        <p:nvSpPr>
          <p:cNvPr id="16" name="文字方塊 15"/>
          <p:cNvSpPr txBox="1"/>
          <p:nvPr/>
        </p:nvSpPr>
        <p:spPr>
          <a:xfrm>
            <a:off x="10000260" y="3546312"/>
            <a:ext cx="1832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Input gate</a:t>
            </a:r>
            <a:endParaRPr lang="zh-TW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36181" y="2038632"/>
            <a:ext cx="4490777" cy="3080107"/>
            <a:chOff x="447274" y="2353878"/>
            <a:chExt cx="5008650" cy="3825299"/>
          </a:xfrm>
        </p:grpSpPr>
        <p:pic>
          <p:nvPicPr>
            <p:cNvPr id="5" name="圖片 4" descr="一張含有 螢幕擷取畫面, 卡通 的圖片&#10;&#10;自動產生的描述"/>
            <p:cNvPicPr>
              <a:picLocks noChangeAspect="1"/>
            </p:cNvPicPr>
            <p:nvPr/>
          </p:nvPicPr>
          <p:blipFill rotWithShape="1">
            <a:blip r:embed="rId2"/>
            <a:srcRect l="30184" t="-1734" r="33225" b="-1156"/>
            <a:stretch>
              <a:fillRect/>
            </a:stretch>
          </p:blipFill>
          <p:spPr>
            <a:xfrm>
              <a:off x="1100163" y="2353878"/>
              <a:ext cx="3616832" cy="38252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47275" y="474766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7274" y="3541165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86441" y="471591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86440" y="3509413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924844" y="5347285"/>
            <a:ext cx="1832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Forget gate</a:t>
            </a:r>
            <a:endParaRPr lang="zh-TW" altLang="en-US" sz="240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191033" y="4040516"/>
            <a:ext cx="326745" cy="1205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l="-58" r="31928" b="81818"/>
          <a:stretch>
            <a:fillRect/>
          </a:stretch>
        </p:blipFill>
        <p:spPr>
          <a:xfrm>
            <a:off x="5553224" y="1973814"/>
            <a:ext cx="4153179" cy="549899"/>
          </a:xfrm>
          <a:prstGeom prst="rect">
            <a:avLst/>
          </a:prstGeom>
        </p:spPr>
      </p:pic>
      <p:sp>
        <p:nvSpPr>
          <p:cNvPr id="22" name="內容版面配置區 2"/>
          <p:cNvSpPr>
            <a:spLocks noGrp="1"/>
          </p:cNvSpPr>
          <p:nvPr/>
        </p:nvSpPr>
        <p:spPr>
          <a:xfrm>
            <a:off x="5488635" y="2624129"/>
            <a:ext cx="5727889" cy="259930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Forget Gate: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 It uses a sigmoid function to determines which information from past memory should be forgotten or discarded.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52126" y="2008795"/>
            <a:ext cx="4490777" cy="3080107"/>
            <a:chOff x="447274" y="2353878"/>
            <a:chExt cx="5008650" cy="3825299"/>
          </a:xfrm>
        </p:grpSpPr>
        <p:pic>
          <p:nvPicPr>
            <p:cNvPr id="5" name="圖片 4" descr="一張含有 螢幕擷取畫面, 卡通 的圖片&#10;&#10;自動產生的描述"/>
            <p:cNvPicPr>
              <a:picLocks noChangeAspect="1"/>
            </p:cNvPicPr>
            <p:nvPr/>
          </p:nvPicPr>
          <p:blipFill rotWithShape="1">
            <a:blip r:embed="rId2"/>
            <a:srcRect l="30184" t="-1734" r="33225" b="-1156"/>
            <a:stretch>
              <a:fillRect/>
            </a:stretch>
          </p:blipFill>
          <p:spPr>
            <a:xfrm>
              <a:off x="1100163" y="2353878"/>
              <a:ext cx="3616832" cy="38252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47275" y="474766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7274" y="3541165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86441" y="471591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86440" y="3509413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</p:grpSp>
      <p:pic>
        <p:nvPicPr>
          <p:cNvPr id="12" name="圖片 11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t="18605" r="31743" b="62458"/>
          <a:stretch>
            <a:fillRect/>
          </a:stretch>
        </p:blipFill>
        <p:spPr>
          <a:xfrm>
            <a:off x="5619301" y="1948084"/>
            <a:ext cx="4160896" cy="572733"/>
          </a:xfrm>
          <a:prstGeom prst="rect">
            <a:avLst/>
          </a:prstGeom>
        </p:spPr>
      </p:pic>
      <p:sp>
        <p:nvSpPr>
          <p:cNvPr id="22" name="內容版面配置區 2"/>
          <p:cNvSpPr>
            <a:spLocks noGrp="1"/>
          </p:cNvSpPr>
          <p:nvPr/>
        </p:nvSpPr>
        <p:spPr>
          <a:xfrm>
            <a:off x="5488635" y="2624129"/>
            <a:ext cx="5727889" cy="259930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Input Gate: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It uses a sigmoid function to determine which information should be added to the cell state.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503050405090304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24049" y="5150524"/>
            <a:ext cx="1574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solidFill>
                  <a:srgbClr val="000000"/>
                </a:solidFill>
                <a:latin typeface="Calibri" panose="020F0502020204030204"/>
                <a:ea typeface="PMingLiU" panose="02020500000000000000" charset="-120"/>
                <a:cs typeface="Calibri" panose="020F0502020204030204"/>
              </a:rPr>
              <a:t>Input gate</a:t>
            </a:r>
            <a:endParaRPr lang="zh-TW" altLang="en-US" sz="2400">
              <a:ea typeface="PMingLiU" panose="02020500000000000000" charset="-120"/>
              <a:cs typeface="Calibri" panose="020F0502020204030204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458655" y="4180023"/>
            <a:ext cx="91509" cy="1038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24584" y="1999614"/>
            <a:ext cx="4490777" cy="3080107"/>
            <a:chOff x="447274" y="2353878"/>
            <a:chExt cx="5008650" cy="3825299"/>
          </a:xfrm>
        </p:grpSpPr>
        <p:pic>
          <p:nvPicPr>
            <p:cNvPr id="5" name="圖片 4" descr="一張含有 螢幕擷取畫面, 卡通 的圖片&#10;&#10;自動產生的描述"/>
            <p:cNvPicPr>
              <a:picLocks noChangeAspect="1"/>
            </p:cNvPicPr>
            <p:nvPr/>
          </p:nvPicPr>
          <p:blipFill rotWithShape="1">
            <a:blip r:embed="rId2"/>
            <a:srcRect l="30184" t="-1734" r="33225" b="-1156"/>
            <a:stretch>
              <a:fillRect/>
            </a:stretch>
          </p:blipFill>
          <p:spPr>
            <a:xfrm>
              <a:off x="1100163" y="2353878"/>
              <a:ext cx="3616832" cy="38252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47275" y="474766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7274" y="3541165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86441" y="471591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86440" y="3509413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</p:grpSp>
      <p:pic>
        <p:nvPicPr>
          <p:cNvPr id="12" name="圖片 11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t="41086" r="31777" b="42121"/>
          <a:stretch>
            <a:fillRect/>
          </a:stretch>
        </p:blipFill>
        <p:spPr>
          <a:xfrm>
            <a:off x="5646843" y="1999346"/>
            <a:ext cx="4158817" cy="507887"/>
          </a:xfrm>
          <a:prstGeom prst="rect">
            <a:avLst/>
          </a:prstGeom>
        </p:spPr>
      </p:pic>
      <p:sp>
        <p:nvSpPr>
          <p:cNvPr id="22" name="內容版面配置區 2"/>
          <p:cNvSpPr>
            <a:spLocks noGrp="1"/>
          </p:cNvSpPr>
          <p:nvPr/>
        </p:nvSpPr>
        <p:spPr>
          <a:xfrm>
            <a:off x="5488635" y="2624129"/>
            <a:ext cx="5773792" cy="259930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Candidate Memory: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The candidate memory represents potential </a:t>
            </a:r>
            <a:r>
              <a:rPr lang="en-US" sz="2400" dirty="0">
                <a:solidFill>
                  <a:srgbClr val="C00000"/>
                </a:solidFill>
                <a:ea typeface="+mn-lt"/>
                <a:cs typeface="Times New Roman" panose="02020503050405090304"/>
              </a:rPr>
              <a:t>new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 information that could be added to the cell state. It is generated by a tanh which is relatively closer to binary than sigmoid.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5030504050903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24341" y="4928206"/>
            <a:ext cx="15746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Candidate memory</a:t>
            </a:r>
            <a:endParaRPr lang="zh-TW" altLang="en-US" sz="2400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3063328" y="4148875"/>
            <a:ext cx="236491" cy="764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 anchor="ctr">
            <a:normAutofit/>
          </a:bodyPr>
          <a:lstStyle/>
          <a:p>
            <a:r>
              <a:rPr lang="en-US" dirty="0"/>
              <a:t>Machine Translation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dirty="0"/>
              <a:pPr/>
              <a:t>2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/>
        </p:nvSpPr>
        <p:spPr>
          <a:xfrm>
            <a:off x="1164515" y="1595888"/>
            <a:ext cx="10325474" cy="167032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595959"/>
                </a:solidFill>
                <a:ea typeface="Microsoft JhengHei" panose="020B0604030504040204" pitchFamily="34" charset="-120"/>
                <a:cs typeface="Times New Roman" panose="02020503050405090304"/>
              </a:rPr>
              <a:t>Machine translation plays a pivotal role in the development of NLP. </a:t>
            </a:r>
            <a:endParaRPr lang="zh-TW" altLang="en-US" dirty="0">
              <a:solidFill>
                <a:srgbClr val="404040"/>
              </a:solidFill>
              <a:ea typeface="Microsoft JhengHei" panose="020B0604030504040204" pitchFamily="34" charset="-120"/>
              <a:cs typeface="Calibri" panose="020F0502020204030204"/>
            </a:endParaRPr>
          </a:p>
          <a:p>
            <a:pPr marL="635000" lvl="1" indent="-342900">
              <a:buSzPct val="100000"/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rgbClr val="595959"/>
                </a:solidFill>
                <a:ea typeface="Microsoft JhengHei" panose="020B0604030504040204" pitchFamily="34" charset="-120"/>
                <a:cs typeface="Times New Roman" panose="02020503050405090304"/>
              </a:rPr>
              <a:t>Many advancements in NLP language models were initially motivated by the need to address translation challenges. </a:t>
            </a:r>
            <a:endParaRPr lang="en-US" altLang="zh-TW" sz="2200" dirty="0">
              <a:solidFill>
                <a:srgbClr val="595959"/>
              </a:solidFill>
              <a:ea typeface="Microsoft JhengHei" panose="020B0604030504040204" pitchFamily="34" charset="-120"/>
              <a:cs typeface="Times New Roman" panose="020205030504050903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5" name="語音泡泡: 橢圓形 4"/>
          <p:cNvSpPr/>
          <p:nvPr/>
        </p:nvSpPr>
        <p:spPr>
          <a:xfrm>
            <a:off x="2335405" y="3043652"/>
            <a:ext cx="2570603" cy="1257758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/>
                </a:solidFill>
                <a:ea typeface="PMingLiU" panose="02020500000000000000" charset="-120"/>
                <a:cs typeface="Calibri" panose="020F0502020204030204"/>
              </a:rPr>
              <a:t>HOW DARE YOU!</a:t>
            </a:r>
          </a:p>
        </p:txBody>
      </p:sp>
      <p:pic>
        <p:nvPicPr>
          <p:cNvPr id="7" name="圖片 6" descr="Computer Labs - Technology Serv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29" y="3039736"/>
            <a:ext cx="1467080" cy="1457899"/>
          </a:xfrm>
          <a:prstGeom prst="rect">
            <a:avLst/>
          </a:prstGeom>
        </p:spPr>
      </p:pic>
      <p:sp>
        <p:nvSpPr>
          <p:cNvPr id="8" name="箭號: 向右 7"/>
          <p:cNvSpPr/>
          <p:nvPr/>
        </p:nvSpPr>
        <p:spPr>
          <a:xfrm>
            <a:off x="5214529" y="3505344"/>
            <a:ext cx="413132" cy="339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7546432" y="3505343"/>
            <a:ext cx="413132" cy="339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想法泡泡: 雲朵 11"/>
          <p:cNvSpPr/>
          <p:nvPr/>
        </p:nvSpPr>
        <p:spPr>
          <a:xfrm>
            <a:off x="8361463" y="3081822"/>
            <a:ext cx="2267638" cy="117513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/>
              </a:rPr>
              <a:t>你怎麼敢！</a:t>
            </a:r>
          </a:p>
        </p:txBody>
      </p:sp>
      <p:pic>
        <p:nvPicPr>
          <p:cNvPr id="13" name="圖片 12" descr="The world tells Sesame Street's Elmo: We are not OK"/>
          <p:cNvPicPr>
            <a:picLocks noChangeAspect="1"/>
          </p:cNvPicPr>
          <p:nvPr/>
        </p:nvPicPr>
        <p:blipFill rotWithShape="1">
          <a:blip r:embed="rId3"/>
          <a:srcRect l="17726" t="1339" r="11246" b="13839"/>
          <a:stretch>
            <a:fillRect/>
          </a:stretch>
        </p:blipFill>
        <p:spPr>
          <a:xfrm>
            <a:off x="1321009" y="4308649"/>
            <a:ext cx="1547388" cy="13637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41958" y="1972071"/>
            <a:ext cx="4490777" cy="3080107"/>
            <a:chOff x="447274" y="2353878"/>
            <a:chExt cx="5008650" cy="3825299"/>
          </a:xfrm>
        </p:grpSpPr>
        <p:pic>
          <p:nvPicPr>
            <p:cNvPr id="5" name="圖片 4" descr="一張含有 螢幕擷取畫面, 卡通 的圖片&#10;&#10;自動產生的描述"/>
            <p:cNvPicPr>
              <a:picLocks noChangeAspect="1"/>
            </p:cNvPicPr>
            <p:nvPr/>
          </p:nvPicPr>
          <p:blipFill rotWithShape="1">
            <a:blip r:embed="rId2"/>
            <a:srcRect l="30184" t="-1734" r="33225" b="-1156"/>
            <a:stretch>
              <a:fillRect/>
            </a:stretch>
          </p:blipFill>
          <p:spPr>
            <a:xfrm>
              <a:off x="1100163" y="2353878"/>
              <a:ext cx="3616832" cy="38252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47275" y="474766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7274" y="3541165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t-1</a:t>
              </a:r>
              <a:endParaRPr lang="zh-TW" altLang="en-US" sz="14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86441" y="4715916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h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86440" y="3509413"/>
              <a:ext cx="669483" cy="496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zh-TW" altLang="en-US" sz="2000">
                  <a:ea typeface="PMingLiU" panose="02020500000000000000" charset="-120"/>
                  <a:cs typeface="Calibri" panose="020F0502020204030204"/>
                </a:rPr>
                <a:t>c</a:t>
              </a:r>
              <a:r>
                <a:rPr lang="zh-TW" altLang="en-US" sz="1400">
                  <a:ea typeface="PMingLiU" panose="02020500000000000000" charset="-120"/>
                  <a:cs typeface="Calibri" panose="020F0502020204030204"/>
                </a:rPr>
                <a:t>t</a:t>
              </a:r>
              <a:endParaRPr lang="zh-TW" altLang="en-US" sz="1400"/>
            </a:p>
          </p:txBody>
        </p:sp>
      </p:grpSp>
      <p:pic>
        <p:nvPicPr>
          <p:cNvPr id="12" name="圖片 11" descr="一張含有 文字, 字型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t="61094" r="-151" b="912"/>
          <a:stretch>
            <a:fillRect/>
          </a:stretch>
        </p:blipFill>
        <p:spPr>
          <a:xfrm>
            <a:off x="5398964" y="1879997"/>
            <a:ext cx="6105102" cy="1149090"/>
          </a:xfrm>
          <a:prstGeom prst="rect">
            <a:avLst/>
          </a:prstGeom>
        </p:spPr>
      </p:pic>
      <p:sp>
        <p:nvSpPr>
          <p:cNvPr id="22" name="內容版面配置區 2"/>
          <p:cNvSpPr>
            <a:spLocks noGrp="1"/>
          </p:cNvSpPr>
          <p:nvPr/>
        </p:nvSpPr>
        <p:spPr>
          <a:xfrm>
            <a:off x="5488635" y="3349406"/>
            <a:ext cx="5773792" cy="187402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Output Gate: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The output gate controls the flow of information from the cell state to the hidden state.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503050405090304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86140" y="5014065"/>
            <a:ext cx="176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ea typeface="PMingLiU" panose="02020500000000000000" charset="-120"/>
                <a:cs typeface="Calibri" panose="020F0502020204030204"/>
              </a:rPr>
              <a:t>Output gate</a:t>
            </a:r>
            <a:endParaRPr lang="zh-TW" altLang="en-US" sz="2400" dirty="0">
              <a:ea typeface="PMingLiU" panose="02020500000000000000" charset="-120"/>
              <a:cs typeface="Calibri" panose="020F0502020204030204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3495080" y="3945864"/>
            <a:ext cx="188259" cy="10081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Long Short-Term Memory 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61040" cy="447046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LSTM can partially avoid the vanishing gradient problem due to：</a:t>
            </a:r>
            <a:endParaRPr lang="zh-TW" altLang="en-US" dirty="0">
              <a:solidFill>
                <a:srgbClr val="404040"/>
              </a:solidFill>
              <a:ea typeface="PMingLiU" panose="02020500000000000000" charset="-120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gating mechanisms &amp; memory cells. </a:t>
            </a:r>
            <a:endParaRPr lang="zh-TW" altLang="en-US" dirty="0">
              <a:solidFill>
                <a:srgbClr val="404040"/>
              </a:solidFill>
              <a:ea typeface="PMingLiU" panose="02020500000000000000" charset="-120"/>
              <a:cs typeface="Calibri" panose="020F0502020204030204"/>
            </a:endParaRPr>
          </a:p>
          <a:p>
            <a:pPr marL="635000" lvl="1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These components enable LSTM to </a:t>
            </a:r>
            <a:r>
              <a:rPr lang="en-US" sz="22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selectively retain or discard information</a:t>
            </a: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 over time。</a:t>
            </a:r>
            <a:endParaRPr lang="zh-TW" altLang="en-US" dirty="0">
              <a:solidFill>
                <a:srgbClr val="404040"/>
              </a:solidFill>
              <a:ea typeface="PMingLiU" panose="02020500000000000000" charset="-120"/>
              <a:cs typeface="Calibri" panose="020F0502020204030204"/>
            </a:endParaRPr>
          </a:p>
          <a:p>
            <a:pPr marL="635000" lvl="1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It maintains stable gradient flow during training and capture long-term dependencies more effectively compared to traditional RNNs.</a:t>
            </a:r>
            <a:endParaRPr lang="zh-TW" dirty="0">
              <a:ea typeface="PMingLiU" panose="02020500000000000000" charset="-120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>
                <a:ea typeface="PMingLiU" panose="02020500000000000000" charset="-120"/>
                <a:cs typeface="Times New Roman" panose="02020503050405090304"/>
              </a:rPr>
              <a:t>Problems of time-series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61040" cy="447046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Traditional sequential models, such as simple RNNs, suffer from the following issues:</a:t>
            </a:r>
            <a:endParaRPr lang="zh-TW" dirty="0"/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Vanishing/Exploding Gradients: 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although LSTM alleviate this problem, it is still existed.</a:t>
            </a:r>
            <a:endParaRPr lang="zh-TW" altLang="en-US" dirty="0">
              <a:solidFill>
                <a:srgbClr val="404040"/>
              </a:solidFill>
              <a:ea typeface="PMingLiU" panose="02020500000000000000" charset="-120"/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Difficulty in Parallelization: 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Because sequential models </a:t>
            </a:r>
            <a:r>
              <a:rPr lang="en-US" sz="2400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rely on the previous time step's hidden state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, they are challenging to parallelize effectively, limiting their training efficiency on large-scale datasets and the size-growth of language models.</a:t>
            </a:r>
            <a:endParaRPr lang="en-US" dirty="0"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en-US" sz="2400" dirty="0">
              <a:ea typeface="PMingLiU" panose="02020500000000000000" charset="-120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 anchor="ctr">
            <a:normAutofit/>
          </a:bodyPr>
          <a:lstStyle/>
          <a:p>
            <a:r>
              <a:rPr lang="en-US" dirty="0"/>
              <a:t>Attention Mechanisms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dirty="0"/>
              <a:pPr/>
              <a:t>23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61040" cy="447046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The</a:t>
            </a:r>
            <a:r>
              <a:rPr lang="en-US" altLang="zh-TW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 attention mechanism solve the gradient problems and provided a parallelizable solution of LMs.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Core Idea:  To enable a model to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focus on the most relevant parts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 of the input sequence when making predictions or generating outputs.</a:t>
            </a:r>
            <a:endParaRPr lang="en-US" dirty="0">
              <a:solidFill>
                <a:srgbClr val="404040"/>
              </a:solidFill>
              <a:ea typeface="+mn-lt"/>
              <a:cs typeface="Calibri" panose="020F05020202040302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a typeface="Calibri" panose="020F0502020204030204"/>
                <a:cs typeface="Times New Roman" panose="02020503050405090304"/>
              </a:rPr>
              <a:t>Attention</a:t>
            </a:r>
          </a:p>
          <a:p>
            <a:pPr marL="292100" lvl="1" indent="0">
              <a:buNone/>
            </a:pPr>
            <a:r>
              <a:rPr lang="en-US" sz="2200" dirty="0">
                <a:solidFill>
                  <a:schemeClr val="accent1"/>
                </a:solidFill>
                <a:ea typeface="Calibri" panose="020F0502020204030204"/>
                <a:cs typeface="Times New Roman" panose="02020503050405090304"/>
              </a:rPr>
              <a:t>Attention with RNNs</a:t>
            </a:r>
          </a:p>
          <a:p>
            <a:pPr marL="292100" lvl="1" indent="0">
              <a:buNone/>
            </a:pPr>
            <a:r>
              <a:rPr lang="en-US" sz="2200" dirty="0">
                <a:solidFill>
                  <a:schemeClr val="accent1"/>
                </a:solidFill>
                <a:ea typeface="Calibri" panose="020F0502020204030204"/>
                <a:cs typeface="Times New Roman" panose="02020503050405090304"/>
              </a:rPr>
              <a:t>Attention without RNNs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ea typeface="Calibri" panose="020F0502020204030204"/>
              <a:cs typeface="Times New Roman" panose="02020503050405090304"/>
            </a:endParaRP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2EE5D9-AED1-103F-3119-E9B961A3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5" y="3506613"/>
            <a:ext cx="5080000" cy="2578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27B8641-F179-17A3-4D70-0A5C65B01305}"/>
              </a:ext>
            </a:extLst>
          </p:cNvPr>
          <p:cNvSpPr txBox="1"/>
          <p:nvPr/>
        </p:nvSpPr>
        <p:spPr>
          <a:xfrm>
            <a:off x="10251920" y="5994833"/>
            <a:ext cx="1551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i="1" dirty="0"/>
              <a:t>From Google Seq2seq</a:t>
            </a:r>
            <a:endParaRPr kumimoji="1" lang="zh-TW" alt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Microsoft JhengHei" panose="020B0604030504040204" pitchFamily="34" charset="-120"/>
                <a:cs typeface="Times New Roman" panose="02020503050405090304"/>
              </a:rPr>
              <a:t>Attention</a:t>
            </a:r>
            <a:endParaRPr lang="zh-TW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50457" cy="62871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At the beginning the attention is associated with RNNs.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3" name="圖片 2" descr="一張含有 圖表, 工程製圖, 方案, 行 的圖片&#10;&#10;自動產生的描述"/>
          <p:cNvPicPr>
            <a:picLocks noChangeAspect="1"/>
          </p:cNvPicPr>
          <p:nvPr/>
        </p:nvPicPr>
        <p:blipFill rotWithShape="1">
          <a:blip r:embed="rId4"/>
          <a:srcRect r="5610" b="2740"/>
          <a:stretch>
            <a:fillRect/>
          </a:stretch>
        </p:blipFill>
        <p:spPr>
          <a:xfrm>
            <a:off x="1395122" y="2238158"/>
            <a:ext cx="3027814" cy="3756777"/>
          </a:xfrm>
          <a:prstGeom prst="rect">
            <a:avLst/>
          </a:prstGeom>
        </p:spPr>
      </p:pic>
      <p:pic>
        <p:nvPicPr>
          <p:cNvPr id="5" name="圖片 4" descr="一張含有 字型, 文字, 行, 白色 的圖片&#10;&#10;自動產生的描述"/>
          <p:cNvPicPr>
            <a:picLocks noChangeAspect="1"/>
          </p:cNvPicPr>
          <p:nvPr/>
        </p:nvPicPr>
        <p:blipFill rotWithShape="1">
          <a:blip r:embed="rId5"/>
          <a:srcRect t="-206" b="3160"/>
          <a:stretch>
            <a:fillRect/>
          </a:stretch>
        </p:blipFill>
        <p:spPr>
          <a:xfrm>
            <a:off x="5362885" y="3593142"/>
            <a:ext cx="2867029" cy="841130"/>
          </a:xfrm>
          <a:prstGeom prst="rect">
            <a:avLst/>
          </a:prstGeom>
        </p:spPr>
      </p:pic>
      <p:pic>
        <p:nvPicPr>
          <p:cNvPr id="6" name="圖片 5" descr="一張含有 字型, 筆跡, 書法, 白色 的圖片&#10;&#10;自動產生的描述"/>
          <p:cNvPicPr>
            <a:picLocks noChangeAspect="1"/>
          </p:cNvPicPr>
          <p:nvPr/>
        </p:nvPicPr>
        <p:blipFill rotWithShape="1">
          <a:blip r:embed="rId6"/>
          <a:srcRect l="-127" r="772"/>
          <a:stretch>
            <a:fillRect/>
          </a:stretch>
        </p:blipFill>
        <p:spPr>
          <a:xfrm>
            <a:off x="6273488" y="4525435"/>
            <a:ext cx="2456652" cy="45825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258566" y="4525354"/>
            <a:ext cx="62855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>
                <a:latin typeface="Times New Roman" panose="02020503050405090304"/>
                <a:ea typeface="PMingLiU" panose="02020500000000000000" charset="-120"/>
                <a:cs typeface="Calibri" panose="020F0502020204030204"/>
              </a:rPr>
              <a:t>Where</a:t>
            </a:r>
            <a:endParaRPr lang="zh-TW" altLang="en-US" sz="2800"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  <a:p>
            <a:r>
              <a:rPr lang="zh-TW" altLang="en-US" sz="2400"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     </a:t>
            </a:r>
            <a:r>
              <a:rPr lang="zh-TW" sz="2400"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is an alignment model which scores how well the inputs around position j and the output at position i match</a:t>
            </a:r>
            <a:endParaRPr lang="zh-TW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10" name="圖片 9" descr="一張含有 字型, 白色, 筆跡, 圖表 的圖片&#10;&#10;自動產生的描述"/>
          <p:cNvPicPr>
            <a:picLocks noChangeAspect="1"/>
          </p:cNvPicPr>
          <p:nvPr/>
        </p:nvPicPr>
        <p:blipFill rotWithShape="1">
          <a:blip r:embed="rId7"/>
          <a:srcRect r="578" b="1010"/>
          <a:stretch>
            <a:fillRect/>
          </a:stretch>
        </p:blipFill>
        <p:spPr>
          <a:xfrm>
            <a:off x="5358332" y="2514970"/>
            <a:ext cx="1826648" cy="1030881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2873980" y="3079141"/>
            <a:ext cx="2406423" cy="298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604229" y="3938212"/>
            <a:ext cx="1697340" cy="51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 descr="一張含有 字型, 筆跡, 書法, 白色 的圖片&#10;&#10;自動產生的描述"/>
          <p:cNvPicPr>
            <a:picLocks noChangeAspect="1"/>
          </p:cNvPicPr>
          <p:nvPr/>
        </p:nvPicPr>
        <p:blipFill rotWithShape="1">
          <a:blip r:embed="rId6"/>
          <a:srcRect l="33333" r="55556"/>
          <a:stretch>
            <a:fillRect/>
          </a:stretch>
        </p:blipFill>
        <p:spPr>
          <a:xfrm>
            <a:off x="5405653" y="4917018"/>
            <a:ext cx="274724" cy="45825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343482" y="2779103"/>
            <a:ext cx="2909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 dirty="0">
                <a:latin typeface="Times New Roman" panose="02020503050405090304"/>
                <a:ea typeface="PMingLiU" panose="02020500000000000000" charset="-120"/>
                <a:cs typeface="Calibri" panose="020F0502020204030204"/>
              </a:rPr>
              <a:t>Weighted summarize</a:t>
            </a: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701290" y="5995035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From: Attention 2015</a:t>
            </a:r>
            <a:endParaRPr lang="zh-TW" altLang="en-US">
              <a:ea typeface="PMingLiU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Attention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61189" cy="4073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When computing the new hidden state </a:t>
            </a:r>
            <a:r>
              <a:rPr lang="en-US" sz="2400" dirty="0" err="1">
                <a:ea typeface="PMingLiU" panose="02020500000000000000" charset="-120"/>
                <a:cs typeface="Times New Roman" panose="02020503050405090304"/>
              </a:rPr>
              <a:t>s</a:t>
            </a:r>
            <a:r>
              <a:rPr lang="en-US" sz="1600" dirty="0" err="1">
                <a:ea typeface="PMingLiU" panose="02020500000000000000" charset="-120"/>
                <a:cs typeface="Times New Roman" panose="02020503050405090304"/>
              </a:rPr>
              <a:t>t</a:t>
            </a: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, attention mechanism compute attention scores with all the input tokens (from a bidirectional RNN). </a:t>
            </a: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5" name="圖片 4" descr="一張含有 圖表, 文字, 行, 繪圖 的圖片&#10;&#10;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22" y="2324510"/>
            <a:ext cx="6244166" cy="39128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Attention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50457" cy="62871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An example of machine translation.</a:t>
            </a: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11" name="圖片 10" descr="一張含有 文字, 螢幕擷取畫面, 正方形, Rectangle 的圖片&#10;&#10;自動產生的描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1998980"/>
            <a:ext cx="3822065" cy="3991610"/>
          </a:xfrm>
          <a:prstGeom prst="rect">
            <a:avLst/>
          </a:prstGeom>
        </p:spPr>
      </p:pic>
      <p:pic>
        <p:nvPicPr>
          <p:cNvPr id="14" name="圖片 13" descr="一張含有 文字, 螢幕擷取畫面, 正方形, 圖表 的圖片&#10;&#10;自動產生的描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0" y="1999615"/>
            <a:ext cx="3813810" cy="399161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202295" y="5871210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From: Attention 2015</a:t>
            </a:r>
            <a:endParaRPr lang="zh-TW" altLang="en-US">
              <a:ea typeface="PMingLiU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Attention without RNNs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050457" cy="443871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It has been proposed to eliminate the RNN component due to:</a:t>
            </a:r>
            <a:endParaRPr lang="zh-TW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The primary function of the RNN is to extract and process sequential features. However, this functionality can be achieved using simpler methods, leading to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reduced computational complexity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RNNs are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not parallelizable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, meaning they cannot efficiently process multiple input sequences simultaneously, which limits their scalability and efficiency in large-scale applications.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Attention without RNNs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44462" y="1614250"/>
            <a:ext cx="6198124" cy="443871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Times New Roman" panose="02020503050405090304"/>
              <a:cs typeface="Times New Roman" panose="02020503050405090304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10" name="圖片 9" descr="一張含有 文字, 圖表, 行, 繪圖 的圖片&#10;&#10;自動產生的描述"/>
          <p:cNvPicPr>
            <a:picLocks noChangeAspect="1"/>
          </p:cNvPicPr>
          <p:nvPr/>
        </p:nvPicPr>
        <p:blipFill rotWithShape="1">
          <a:blip r:embed="rId2"/>
          <a:srcRect l="915" t="1116" r="989" b="1609"/>
          <a:stretch>
            <a:fillRect/>
          </a:stretch>
        </p:blipFill>
        <p:spPr>
          <a:xfrm>
            <a:off x="1222669" y="1957816"/>
            <a:ext cx="5979939" cy="3933103"/>
          </a:xfrm>
          <a:prstGeom prst="rect">
            <a:avLst/>
          </a:prstGeom>
        </p:spPr>
      </p:pic>
      <p:pic>
        <p:nvPicPr>
          <p:cNvPr id="3" name="圖片 2" descr="一張含有 字型, 文字, 印刷術, 白色 的圖片&#10;&#10;自動產生的描述"/>
          <p:cNvPicPr>
            <a:picLocks noChangeAspect="1"/>
          </p:cNvPicPr>
          <p:nvPr/>
        </p:nvPicPr>
        <p:blipFill rotWithShape="1">
          <a:blip r:embed="rId3"/>
          <a:srcRect l="1840" t="1899" r="1840" b="2532"/>
          <a:stretch>
            <a:fillRect/>
          </a:stretch>
        </p:blipFill>
        <p:spPr>
          <a:xfrm>
            <a:off x="7860611" y="1982967"/>
            <a:ext cx="1330289" cy="1279480"/>
          </a:xfrm>
          <a:prstGeom prst="rect">
            <a:avLst/>
          </a:prstGeom>
        </p:spPr>
      </p:pic>
      <p:pic>
        <p:nvPicPr>
          <p:cNvPr id="6" name="圖片 5" descr="一張含有 字型, 文字, 白色, 書法 的圖片&#10;&#10;自動產生的描述"/>
          <p:cNvPicPr>
            <a:picLocks noChangeAspect="1"/>
          </p:cNvPicPr>
          <p:nvPr/>
        </p:nvPicPr>
        <p:blipFill rotWithShape="1">
          <a:blip r:embed="rId4"/>
          <a:srcRect l="873" t="1370" r="873" b="1777"/>
          <a:stretch>
            <a:fillRect/>
          </a:stretch>
        </p:blipFill>
        <p:spPr>
          <a:xfrm>
            <a:off x="8166171" y="3831457"/>
            <a:ext cx="2958371" cy="83540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258815" y="3519937"/>
            <a:ext cx="2909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sz="2400" dirty="0">
                <a:latin typeface="Times New Roman" panose="02020503050405090304"/>
                <a:ea typeface="PMingLiU" panose="02020500000000000000" charset="-120"/>
                <a:cs typeface="Calibri" panose="020F0502020204030204"/>
              </a:rPr>
              <a:t>Attention score:</a:t>
            </a:r>
          </a:p>
        </p:txBody>
      </p:sp>
      <p:pic>
        <p:nvPicPr>
          <p:cNvPr id="13" name="圖片 12" descr="一張含有 字型, 白色, 文字, 設計 的圖片&#10;&#10;自動產生的描述"/>
          <p:cNvPicPr>
            <a:picLocks noChangeAspect="1"/>
          </p:cNvPicPr>
          <p:nvPr/>
        </p:nvPicPr>
        <p:blipFill rotWithShape="1">
          <a:blip r:embed="rId5"/>
          <a:srcRect l="901" t="2976" r="1803" b="4167"/>
          <a:stretch>
            <a:fillRect/>
          </a:stretch>
        </p:blipFill>
        <p:spPr>
          <a:xfrm>
            <a:off x="7859825" y="4697978"/>
            <a:ext cx="2696813" cy="102598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CB7FA9BA-EE1F-CBF0-2732-6710929BF881}"/>
              </a:ext>
            </a:extLst>
          </p:cNvPr>
          <p:cNvSpPr/>
          <p:nvPr/>
        </p:nvSpPr>
        <p:spPr>
          <a:xfrm>
            <a:off x="8924081" y="2465408"/>
            <a:ext cx="358815" cy="797039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06132A6-8648-2A31-E57D-80388B7904C7}"/>
              </a:ext>
            </a:extLst>
          </p:cNvPr>
          <p:cNvSpPr/>
          <p:nvPr/>
        </p:nvSpPr>
        <p:spPr>
          <a:xfrm>
            <a:off x="8924081" y="1951852"/>
            <a:ext cx="358815" cy="48244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E21A56-F3D8-348B-8BFC-507C53D488F0}"/>
              </a:ext>
            </a:extLst>
          </p:cNvPr>
          <p:cNvSpPr txBox="1"/>
          <p:nvPr/>
        </p:nvSpPr>
        <p:spPr>
          <a:xfrm>
            <a:off x="9305359" y="265001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input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4D73B1-0302-050E-FF28-59F6B252CDB1}"/>
              </a:ext>
            </a:extLst>
          </p:cNvPr>
          <p:cNvSpPr txBox="1"/>
          <p:nvPr/>
        </p:nvSpPr>
        <p:spPr>
          <a:xfrm>
            <a:off x="9305359" y="20303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A5A3F-7BA2-7662-9880-043D91F8457E}"/>
              </a:ext>
            </a:extLst>
          </p:cNvPr>
          <p:cNvGrpSpPr/>
          <p:nvPr/>
        </p:nvGrpSpPr>
        <p:grpSpPr>
          <a:xfrm>
            <a:off x="8336667" y="1396176"/>
            <a:ext cx="2456250" cy="1866271"/>
            <a:chOff x="8336667" y="1396176"/>
            <a:chExt cx="2456250" cy="1866271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75531038-B989-8286-3370-F9762FC736B5}"/>
                </a:ext>
              </a:extLst>
            </p:cNvPr>
            <p:cNvSpPr/>
            <p:nvPr/>
          </p:nvSpPr>
          <p:spPr>
            <a:xfrm>
              <a:off x="8396625" y="1831139"/>
              <a:ext cx="435460" cy="143130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C89F2E2-48AC-7C47-D087-C6ED7CB9C55A}"/>
                </a:ext>
              </a:extLst>
            </p:cNvPr>
            <p:cNvSpPr txBox="1"/>
            <p:nvPr/>
          </p:nvSpPr>
          <p:spPr>
            <a:xfrm>
              <a:off x="8336667" y="1396176"/>
              <a:ext cx="245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Learnable weight matrix</a:t>
              </a:r>
              <a:endParaRPr kumimoji="1"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Why 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9996983" cy="150156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The model's parameters should undergo normalization, ensuring their average is 0 and variance is 1.</a:t>
            </a:r>
            <a:endParaRPr lang="zh-TW" dirty="0"/>
          </a:p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Calibri" panose="020F0502020204030204"/>
              </a:rPr>
              <a:t>Assume that q</a:t>
            </a:r>
            <a:r>
              <a:rPr lang="en-US" sz="1600" dirty="0">
                <a:ea typeface="PMingLiU" panose="02020500000000000000" charset="-120"/>
                <a:cs typeface="Calibri" panose="020F0502020204030204"/>
              </a:rPr>
              <a:t>i</a:t>
            </a:r>
            <a:r>
              <a:rPr lang="en-US" sz="2400" dirty="0">
                <a:ea typeface="PMingLiU" panose="02020500000000000000" charset="-120"/>
                <a:cs typeface="Calibri" panose="020F0502020204030204"/>
              </a:rPr>
              <a:t> and k</a:t>
            </a:r>
            <a:r>
              <a:rPr lang="en-US" sz="1600" dirty="0">
                <a:ea typeface="PMingLiU" panose="02020500000000000000" charset="-120"/>
                <a:cs typeface="Calibri" panose="020F0502020204030204"/>
              </a:rPr>
              <a:t>i</a:t>
            </a:r>
            <a:r>
              <a:rPr lang="en-US" sz="2400" dirty="0">
                <a:ea typeface="PMingLiU" panose="02020500000000000000" charset="-120"/>
                <a:cs typeface="Calibri" panose="020F0502020204030204"/>
              </a:rPr>
              <a:t> are random variable with average 0 and variance 1:</a:t>
            </a: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5" name="圖片 4" descr="一張含有 字型, 符號, 白色, 印刷術 的圖片&#10;&#10;自動產生的描述"/>
          <p:cNvPicPr>
            <a:picLocks noChangeAspect="1"/>
          </p:cNvPicPr>
          <p:nvPr/>
        </p:nvPicPr>
        <p:blipFill rotWithShape="1">
          <a:blip r:embed="rId2"/>
          <a:srcRect r="2532" b="3226"/>
          <a:stretch>
            <a:fillRect/>
          </a:stretch>
        </p:blipFill>
        <p:spPr>
          <a:xfrm>
            <a:off x="2628091" y="496698"/>
            <a:ext cx="813887" cy="633977"/>
          </a:xfrm>
          <a:prstGeom prst="rect">
            <a:avLst/>
          </a:prstGeom>
        </p:spPr>
      </p:pic>
      <p:pic>
        <p:nvPicPr>
          <p:cNvPr id="3" name="圖片 2" descr="一張含有 字型, 印刷術, 筆跡, 書法 的圖片&#10;&#10;自動產生的描述"/>
          <p:cNvPicPr>
            <a:picLocks noChangeAspect="1"/>
          </p:cNvPicPr>
          <p:nvPr/>
        </p:nvPicPr>
        <p:blipFill rotWithShape="1">
          <a:blip r:embed="rId3"/>
          <a:srcRect b="7143"/>
          <a:stretch>
            <a:fillRect/>
          </a:stretch>
        </p:blipFill>
        <p:spPr>
          <a:xfrm>
            <a:off x="1762924" y="3698703"/>
            <a:ext cx="5101167" cy="549820"/>
          </a:xfrm>
          <a:prstGeom prst="rect">
            <a:avLst/>
          </a:prstGeom>
        </p:spPr>
      </p:pic>
      <p:pic>
        <p:nvPicPr>
          <p:cNvPr id="6" name="圖片 5" descr="一張含有 字型, 印刷術, 書法, 筆跡 的圖片&#10;&#10;自動產生的描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621" y="4291012"/>
            <a:ext cx="3929593" cy="551393"/>
          </a:xfrm>
          <a:prstGeom prst="rect">
            <a:avLst/>
          </a:prstGeom>
        </p:spPr>
      </p:pic>
      <p:pic>
        <p:nvPicPr>
          <p:cNvPr id="10" name="圖片 9" descr="一張含有 字型, 印刷術, 書法, 文字 的圖片&#10;&#10;自動產生的描述"/>
          <p:cNvPicPr>
            <a:picLocks noChangeAspect="1"/>
          </p:cNvPicPr>
          <p:nvPr/>
        </p:nvPicPr>
        <p:blipFill rotWithShape="1">
          <a:blip r:embed="rId5"/>
          <a:srcRect t="476" b="10714"/>
          <a:stretch>
            <a:fillRect/>
          </a:stretch>
        </p:blipFill>
        <p:spPr>
          <a:xfrm>
            <a:off x="3315230" y="4851576"/>
            <a:ext cx="4921250" cy="532928"/>
          </a:xfrm>
          <a:prstGeom prst="rect">
            <a:avLst/>
          </a:prstGeom>
        </p:spPr>
      </p:pic>
      <p:pic>
        <p:nvPicPr>
          <p:cNvPr id="11" name="圖片 10" descr="一張含有 字型, 印刷術, 文字, 書法 的圖片&#10;&#10;自動產生的描述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288" y="5447242"/>
            <a:ext cx="3506259" cy="540809"/>
          </a:xfrm>
          <a:prstGeom prst="rect">
            <a:avLst/>
          </a:prstGeom>
        </p:spPr>
      </p:pic>
      <p:pic>
        <p:nvPicPr>
          <p:cNvPr id="17" name="圖片 16" descr="一張含有 字型, 印刷術, 書法, 文字 的圖片&#10;&#10;自動產生的描述"/>
          <p:cNvPicPr>
            <a:picLocks noChangeAspect="1"/>
          </p:cNvPicPr>
          <p:nvPr/>
        </p:nvPicPr>
        <p:blipFill rotWithShape="1">
          <a:blip r:embed="rId7"/>
          <a:srcRect r="-58" b="12500"/>
          <a:stretch>
            <a:fillRect/>
          </a:stretch>
        </p:blipFill>
        <p:spPr>
          <a:xfrm>
            <a:off x="1825676" y="3087216"/>
            <a:ext cx="4013394" cy="516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Challenges of Machine Translation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/>
        </p:nvSpPr>
        <p:spPr>
          <a:xfrm>
            <a:off x="1164515" y="1595888"/>
            <a:ext cx="10325474" cy="445208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595959"/>
                </a:solidFill>
                <a:ea typeface="+mn-lt"/>
                <a:cs typeface="Times New Roman" panose="02020503050405090304"/>
              </a:rPr>
              <a:t>Unlike the</a:t>
            </a:r>
            <a:r>
              <a:rPr lang="en-US" altLang="zh-TW" sz="2400" dirty="0">
                <a:solidFill>
                  <a:srgbClr val="595959"/>
                </a:solidFill>
                <a:ea typeface="+mn-lt"/>
                <a:cs typeface="Times New Roman" panose="02020503050405090304"/>
              </a:rPr>
              <a:t> other tasks like classification, the input and output of machine translation are </a:t>
            </a:r>
            <a:r>
              <a:rPr lang="en-US" altLang="zh-TW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in different lengths</a:t>
            </a:r>
            <a:r>
              <a:rPr lang="en-US" altLang="zh-TW" sz="2400" dirty="0">
                <a:solidFill>
                  <a:srgbClr val="595959"/>
                </a:solidFill>
                <a:ea typeface="+mn-lt"/>
                <a:cs typeface="Times New Roman" panose="02020503050405090304"/>
              </a:rPr>
              <a:t>. 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595959"/>
              </a:solidFill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595959"/>
              </a:solidFill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595959"/>
              </a:solidFill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595959"/>
              </a:solidFill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accent1"/>
                </a:solidFill>
                <a:ea typeface="PMingLiU" panose="02020500000000000000" charset="-120"/>
                <a:cs typeface="Times New Roman" panose="02020503050405090304"/>
              </a:rPr>
              <a:t>×</a:t>
            </a:r>
            <a:r>
              <a:rPr lang="en-US" altLang="zh-TW" dirty="0">
                <a:ea typeface="PMingLiU" panose="02020500000000000000" charset="-120"/>
                <a:cs typeface="Times New Roman" panose="02020503050405090304"/>
              </a:rPr>
              <a:t> We cannot just add an FFN at the end.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Times New Roman" panose="02020503050405090304"/>
              </a:rPr>
              <a:t>√</a:t>
            </a:r>
            <a:r>
              <a:rPr lang="en-US" dirty="0">
                <a:solidFill>
                  <a:schemeClr val="accent1"/>
                </a:solidFill>
                <a:cs typeface="Times New Roman" panose="02020503050405090304"/>
              </a:rPr>
              <a:t>  </a:t>
            </a:r>
            <a:r>
              <a:rPr lang="en-US" dirty="0">
                <a:cs typeface="Times New Roman" panose="02020503050405090304"/>
              </a:rPr>
              <a:t>The hidden state should be utilized to encode the original sequence and it should be passed to the generation process.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385" y="2785865"/>
            <a:ext cx="2377807" cy="651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solidFill>
                  <a:srgbClr val="000000"/>
                </a:solidFill>
                <a:latin typeface="Times New Roman" panose="02020503050405090304"/>
                <a:ea typeface="+mn-lt"/>
                <a:cs typeface="Times New Roman" panose="02020503050405090304"/>
              </a:rPr>
              <a:t>Look over there</a:t>
            </a:r>
            <a:endParaRPr lang="en-US" altLang="zh-TW">
              <a:solidFill>
                <a:srgbClr val="000000"/>
              </a:solidFill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311" y="2785865"/>
            <a:ext cx="1762699" cy="651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503050405090304"/>
              </a:rPr>
              <a:t>請看那邊</a:t>
            </a:r>
          </a:p>
        </p:txBody>
      </p:sp>
      <p:sp>
        <p:nvSpPr>
          <p:cNvPr id="14" name="矩形 13"/>
          <p:cNvSpPr/>
          <p:nvPr/>
        </p:nvSpPr>
        <p:spPr>
          <a:xfrm>
            <a:off x="7785132" y="2795045"/>
            <a:ext cx="3259156" cy="6426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latin typeface="Times New Roman" panose="02020503050405090304"/>
                <a:ea typeface="+mn-lt"/>
                <a:cs typeface="Times New Roman" panose="02020503050405090304"/>
              </a:rPr>
              <a:t>あそこを見てください</a:t>
            </a:r>
            <a:endParaRPr lang="zh-TW">
              <a:solidFill>
                <a:srgbClr val="000000"/>
              </a:solidFill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63215" y="3537839"/>
            <a:ext cx="18452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TW" altLang="en-US">
                <a:ea typeface="PMingLiU" panose="02020500000000000000" charset="-120"/>
                <a:cs typeface="Calibri" panose="020F0502020204030204"/>
              </a:rPr>
              <a:t>English</a:t>
            </a:r>
            <a:endParaRPr lang="zh-TW"/>
          </a:p>
          <a:p>
            <a:pPr algn="ctr"/>
            <a:r>
              <a:rPr lang="zh-TW" altLang="en-US">
                <a:ea typeface="PMingLiU" panose="02020500000000000000" charset="-120"/>
                <a:cs typeface="Calibri" panose="020F0502020204030204"/>
              </a:rPr>
              <a:t>Short (3 tokens)</a:t>
            </a:r>
            <a:endParaRPr lang="zh-TW" altLang="en-US" dirty="0">
              <a:ea typeface="PMingLiU" panose="02020500000000000000" charset="-120"/>
              <a:cs typeface="Calibri" panose="020F0502020204030204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17143" y="3537838"/>
            <a:ext cx="1303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TW" altLang="en-US">
                <a:ea typeface="PMingLiU" panose="02020500000000000000" charset="-120"/>
                <a:cs typeface="Calibri" panose="020F0502020204030204"/>
              </a:rPr>
              <a:t>Chinese</a:t>
            </a:r>
            <a:endParaRPr lang="zh-TW"/>
          </a:p>
          <a:p>
            <a:pPr algn="ctr"/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(</a:t>
            </a:r>
            <a:r>
              <a:rPr lang="en-US" altLang="zh-TW" dirty="0">
                <a:ea typeface="+mn-lt"/>
                <a:cs typeface="+mn-lt"/>
              </a:rPr>
              <a:t>4</a:t>
            </a:r>
            <a:r>
              <a:rPr lang="zh-TW">
                <a:ea typeface="+mn-lt"/>
                <a:cs typeface="+mn-lt"/>
              </a:rPr>
              <a:t> tokens)</a:t>
            </a:r>
            <a:endParaRPr lang="zh-TW"/>
          </a:p>
        </p:txBody>
      </p:sp>
      <p:sp>
        <p:nvSpPr>
          <p:cNvPr id="17" name="文字方塊 16"/>
          <p:cNvSpPr txBox="1"/>
          <p:nvPr/>
        </p:nvSpPr>
        <p:spPr>
          <a:xfrm>
            <a:off x="8374380" y="3538855"/>
            <a:ext cx="2080260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TW" dirty="0">
                <a:ea typeface="+mn-lt"/>
                <a:cs typeface="+mn-lt"/>
              </a:rPr>
              <a:t>Japanese</a:t>
            </a:r>
            <a:endParaRPr lang="zh-TW" dirty="0"/>
          </a:p>
          <a:p>
            <a:pPr algn="ctr"/>
            <a:r>
              <a:rPr lang="zh-TW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Long </a:t>
            </a:r>
            <a:r>
              <a:rPr lang="zh-TW">
                <a:ea typeface="+mn-lt"/>
                <a:cs typeface="+mn-lt"/>
              </a:rPr>
              <a:t>(</a:t>
            </a:r>
            <a:r>
              <a:rPr lang="en-US" altLang="zh-TW" dirty="0">
                <a:ea typeface="+mn-lt"/>
                <a:cs typeface="+mn-lt"/>
              </a:rPr>
              <a:t>12</a:t>
            </a:r>
            <a:r>
              <a:rPr lang="zh-TW">
                <a:ea typeface="+mn-lt"/>
                <a:cs typeface="+mn-lt"/>
              </a:rPr>
              <a:t> tokens)</a:t>
            </a:r>
            <a:endParaRPr lang="zh-TW"/>
          </a:p>
        </p:txBody>
      </p:sp>
      <p:sp>
        <p:nvSpPr>
          <p:cNvPr id="18" name="箭號: 向左 17"/>
          <p:cNvSpPr/>
          <p:nvPr/>
        </p:nvSpPr>
        <p:spPr>
          <a:xfrm>
            <a:off x="3927899" y="2963560"/>
            <a:ext cx="312144" cy="3029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/>
          <p:cNvSpPr/>
          <p:nvPr/>
        </p:nvSpPr>
        <p:spPr>
          <a:xfrm rot="10800000">
            <a:off x="7030983" y="2963559"/>
            <a:ext cx="312144" cy="3029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503050405090304"/>
                <a:ea typeface="+mj-lt"/>
                <a:cs typeface="Times New Roman" panose="02020503050405090304"/>
              </a:rPr>
              <a:t>Why 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53932" y="1571917"/>
            <a:ext cx="9986957" cy="376138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Calibri" panose="020F0502020204030204"/>
              </a:rPr>
              <a:t>However, after we multiply Q and K, the variance becomes d:</a:t>
            </a: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Calibri" panose="020F0502020204030204"/>
              </a:rPr>
              <a:t>So it should be divided by       :</a:t>
            </a:r>
            <a:endParaRPr lang="en-US" sz="2400" dirty="0" err="1">
              <a:ea typeface="PMingLiU" panose="02020500000000000000" charset="-120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PMingLiU" panose="02020500000000000000" charset="-120"/>
              <a:cs typeface="Times New Roman" panose="02020503050405090304"/>
            </a:endParaRPr>
          </a:p>
          <a:p>
            <a:pPr marL="0" indent="0">
              <a:buNone/>
            </a:pPr>
            <a:endParaRPr lang="en-US" altLang="zh-TW" sz="2400" dirty="0"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5" name="圖片 4" descr="一張含有 字型, 符號, 白色, 印刷術 的圖片&#10;&#10;自動產生的描述"/>
          <p:cNvPicPr>
            <a:picLocks noChangeAspect="1"/>
          </p:cNvPicPr>
          <p:nvPr/>
        </p:nvPicPr>
        <p:blipFill rotWithShape="1">
          <a:blip r:embed="rId2"/>
          <a:srcRect r="2532" b="3226"/>
          <a:stretch>
            <a:fillRect/>
          </a:stretch>
        </p:blipFill>
        <p:spPr>
          <a:xfrm>
            <a:off x="2628091" y="496698"/>
            <a:ext cx="813887" cy="633977"/>
          </a:xfrm>
          <a:prstGeom prst="rect">
            <a:avLst/>
          </a:prstGeom>
        </p:spPr>
      </p:pic>
      <p:pic>
        <p:nvPicPr>
          <p:cNvPr id="8" name="圖片 7" descr="一張含有 字型, 文字, 白色, 印刷術 的圖片&#10;&#10;自動產生的描述"/>
          <p:cNvPicPr>
            <a:picLocks noChangeAspect="1"/>
          </p:cNvPicPr>
          <p:nvPr/>
        </p:nvPicPr>
        <p:blipFill rotWithShape="1">
          <a:blip r:embed="rId3"/>
          <a:srcRect b="3752"/>
          <a:stretch>
            <a:fillRect/>
          </a:stretch>
        </p:blipFill>
        <p:spPr>
          <a:xfrm>
            <a:off x="3791480" y="2670192"/>
            <a:ext cx="4593186" cy="786464"/>
          </a:xfrm>
          <a:prstGeom prst="rect">
            <a:avLst/>
          </a:prstGeom>
        </p:spPr>
      </p:pic>
      <p:pic>
        <p:nvPicPr>
          <p:cNvPr id="12" name="圖片 11" descr="一張含有 字型, 符號, 白色, 印刷術 的圖片&#10;&#10;自動產生的描述"/>
          <p:cNvPicPr>
            <a:picLocks noChangeAspect="1"/>
          </p:cNvPicPr>
          <p:nvPr/>
        </p:nvPicPr>
        <p:blipFill rotWithShape="1">
          <a:blip r:embed="rId2"/>
          <a:srcRect r="2532" b="3226"/>
          <a:stretch>
            <a:fillRect/>
          </a:stretch>
        </p:blipFill>
        <p:spPr>
          <a:xfrm>
            <a:off x="4425469" y="3671847"/>
            <a:ext cx="411721" cy="327061"/>
          </a:xfrm>
          <a:prstGeom prst="rect">
            <a:avLst/>
          </a:prstGeom>
        </p:spPr>
      </p:pic>
      <p:pic>
        <p:nvPicPr>
          <p:cNvPr id="14" name="圖片 13" descr="一張含有 字型, 圖表, 行, 筆跡 的圖片&#10;&#10;自動產生的描述"/>
          <p:cNvPicPr>
            <a:picLocks noChangeAspect="1"/>
          </p:cNvPicPr>
          <p:nvPr/>
        </p:nvPicPr>
        <p:blipFill rotWithShape="1">
          <a:blip r:embed="rId4"/>
          <a:srcRect r="556" b="1087"/>
          <a:stretch>
            <a:fillRect/>
          </a:stretch>
        </p:blipFill>
        <p:spPr>
          <a:xfrm>
            <a:off x="3757283" y="4275880"/>
            <a:ext cx="3283632" cy="8369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Times New Roman" panose="02020503050405090304"/>
              </a:rPr>
              <a:t>Summary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04725"/>
            <a:ext cx="10050457" cy="478161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PMingLiU" panose="02020500000000000000" charset="-120"/>
                <a:cs typeface="Times New Roman" panose="02020503050405090304"/>
              </a:rPr>
              <a:t>Sequential Models: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  <a:ea typeface="PMingLiU" panose="02020500000000000000" charset="-120"/>
                <a:cs typeface="Times New Roman" panose="02020503050405090304"/>
              </a:rPr>
              <a:t>RNN:</a:t>
            </a:r>
            <a:r>
              <a:rPr lang="en-US" altLang="zh-TW" sz="2400" dirty="0">
                <a:ea typeface="PMingLiU" panose="02020500000000000000" charset="-120"/>
                <a:cs typeface="Times New Roman" panose="02020503050405090304"/>
              </a:rPr>
              <a:t> Recurrent Neural Network, the fundamental NN in NLP tasks.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  <a:ea typeface="PMingLiU" panose="02020500000000000000" charset="-120"/>
                <a:cs typeface="Times New Roman" panose="02020503050405090304"/>
              </a:rPr>
              <a:t>LSTM: </a:t>
            </a:r>
            <a:r>
              <a:rPr lang="en-US" altLang="zh-TW" sz="2400" dirty="0">
                <a:solidFill>
                  <a:srgbClr val="404040"/>
                </a:solidFill>
                <a:ea typeface="PMingLiU" panose="02020500000000000000" charset="-120"/>
                <a:cs typeface="Times New Roman" panose="02020503050405090304"/>
              </a:rPr>
              <a:t>A modification of RNNs designed to alleviate gradient issues.</a:t>
            </a:r>
          </a:p>
          <a:p>
            <a:pPr marL="0" indent="0">
              <a:buNone/>
            </a:pP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Attentions: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ea typeface="PMingLiU" panose="02020500000000000000" charset="-120"/>
                <a:cs typeface="Times New Roman" panose="02020503050405090304"/>
              </a:rPr>
              <a:t>Attention with RNN: </a:t>
            </a: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Avoid gradient vanishing in RNNs.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ea typeface="PMingLiU" panose="02020500000000000000" charset="-120"/>
                <a:cs typeface="Times New Roman" panose="02020503050405090304"/>
              </a:rPr>
              <a:t>Attention without RNN: </a:t>
            </a:r>
            <a:r>
              <a:rPr lang="en-US" sz="2400" dirty="0">
                <a:ea typeface="PMingLiU" panose="02020500000000000000" charset="-120"/>
                <a:cs typeface="Times New Roman" panose="02020503050405090304"/>
              </a:rPr>
              <a:t>Parallelizable and simpler.</a:t>
            </a:r>
            <a:endParaRPr lang="en-US" sz="2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 Regular" panose="02020503050405090304" charset="0"/>
              </a:rPr>
              <a:t>Reference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zh-CN" altLang="en-US"/>
              <a:t>tanford</a:t>
            </a:r>
            <a:r>
              <a:rPr lang="en-US" altLang="zh-CN"/>
              <a:t> NLP: </a:t>
            </a:r>
          </a:p>
          <a:p>
            <a:pPr lvl="1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https://web.stanford.edu/~jurafsky/slp3/</a:t>
            </a:r>
          </a:p>
          <a:p>
            <a:r>
              <a:rPr lang="en-US" altLang="zh-CN"/>
              <a:t>Attention 2015: </a:t>
            </a:r>
          </a:p>
          <a:p>
            <a:pPr lvl="1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Bahdanau, D., Cho, K., &amp; Bengio, Y. (2014). Neural machine translation by jointly learning to align and translate. arXiv preprint arXiv:1409.0473.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PMingLiU" panose="02020500000000000000" charset="-120"/>
                <a:cs typeface="Calibri Light" panose="020F0302020204030204"/>
              </a:rPr>
              <a:t>Sequence to sequence Model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23704"/>
            <a:ext cx="10058400" cy="404539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Sequence to Sequence (Seq2Seq) model</a:t>
            </a:r>
            <a:endParaRPr lang="zh-TW" altLang="en-US" dirty="0">
              <a:solidFill>
                <a:srgbClr val="404040"/>
              </a:solidFill>
              <a:ea typeface="PMingLiU" panose="02020500000000000000" charset="-120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The core idea of the Seq2Seq model is to map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variable-length input sequences to variable-length output sequences</a:t>
            </a: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.</a:t>
            </a:r>
            <a:endParaRPr 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This flexibility enables its wide application across various tasks, such as:</a:t>
            </a:r>
            <a:endParaRPr lang="en-US" dirty="0"/>
          </a:p>
          <a:p>
            <a:pPr marL="543560" lvl="1" indent="-342900">
              <a:lnSpc>
                <a:spcPct val="100000"/>
              </a:lnSpc>
              <a:buFont typeface="Arial" panose="020B0604020202090204"/>
              <a:buChar char="•"/>
            </a:pP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 </a:t>
            </a:r>
            <a:r>
              <a:rPr lang="en-US" sz="2200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Machine Translation</a:t>
            </a: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Translating a sentence from one language to another.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543560" lvl="1" indent="-342900">
              <a:lnSpc>
                <a:spcPct val="100000"/>
              </a:lnSpc>
              <a:buFont typeface="Arial" panose="020B0604020202090204"/>
              <a:buChar char="•"/>
            </a:pP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 Text Summarization: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Condensing long articles into shorter summaries.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543560" lvl="1" indent="-342900">
              <a:lnSpc>
                <a:spcPct val="100000"/>
              </a:lnSpc>
              <a:buFont typeface="Arial" panose="020B0604020202090204"/>
              <a:buChar char="•"/>
            </a:pPr>
            <a:r>
              <a:rPr lang="en-US" sz="22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 Dialogue Generation: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Times New Roman" panose="02020503050405090304"/>
              </a:rPr>
              <a:t>Generating appropriate responses based on input contexts.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543560" lvl="1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en-US" sz="2200" dirty="0">
              <a:ea typeface="Calibri" panose="020F0502020204030204"/>
              <a:cs typeface="Times New Roman" panose="0202050305040509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a typeface="Calibri" panose="020F0502020204030204"/>
              <a:cs typeface="Times New Roman" panose="0202050305040509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Calibri" panose="020F0502020204030204"/>
              <a:cs typeface="Times New Roman" panose="02020503050405090304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PMingLiU" panose="02020500000000000000" charset="-120"/>
                <a:cs typeface="Calibri Light" panose="020F0302020204030204"/>
              </a:rPr>
              <a:t>Sequential Models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23704"/>
            <a:ext cx="10058400" cy="404539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Sequence models, also known as time series models, are a class of neural network architectures designed to model sequences of data.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40690" lvl="1" indent="-342900">
              <a:lnSpc>
                <a:spcPct val="100000"/>
              </a:lnSpc>
              <a:buFont typeface="Arial" panose="020B0604020202090204"/>
              <a:buChar char="•"/>
            </a:pPr>
            <a:r>
              <a:rPr lang="en-US" sz="22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 RNN</a:t>
            </a:r>
            <a:endParaRPr lang="zh-TW" sz="2200" b="1" dirty="0">
              <a:solidFill>
                <a:schemeClr val="accent1"/>
              </a:solidFill>
              <a:ea typeface="+mn-lt"/>
              <a:cs typeface="Times New Roman" panose="02020503050405090304"/>
            </a:endParaRPr>
          </a:p>
          <a:p>
            <a:pPr marL="440690" lvl="1" indent="-342900">
              <a:lnSpc>
                <a:spcPct val="100000"/>
              </a:lnSpc>
              <a:buFont typeface="Arial" panose="020B0604020202090204"/>
              <a:buChar char="•"/>
            </a:pPr>
            <a:r>
              <a:rPr lang="en-US" sz="22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 LSTM</a:t>
            </a:r>
            <a:endParaRPr lang="en-US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Each output of a sequential model depends on the hidden state variable provided by the previous step.</a:t>
            </a:r>
            <a:endParaRPr lang="en-US" dirty="0"/>
          </a:p>
          <a:p>
            <a:pPr marL="383540" lvl="1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en-US" sz="2200" dirty="0">
              <a:ea typeface="Calibri" panose="020F0502020204030204"/>
              <a:cs typeface="Times New Roman" panose="0202050305040509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a typeface="Calibri" panose="020F0502020204030204"/>
              <a:cs typeface="Times New Roman" panose="0202050305040509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Calibri" panose="020F0502020204030204"/>
              <a:cs typeface="Times New Roman" panose="02020503050405090304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RNN for Sequence Generation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/>
        </p:nvSpPr>
        <p:spPr>
          <a:xfrm>
            <a:off x="1164515" y="1614250"/>
            <a:ext cx="10325474" cy="357073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Input Encoding: </a:t>
            </a:r>
            <a:endParaRPr lang="en-US" b="1" dirty="0">
              <a:solidFill>
                <a:schemeClr val="accent1"/>
              </a:solidFill>
              <a:ea typeface="+mn-lt"/>
              <a:cs typeface="Calibri" panose="020F0502020204030204"/>
            </a:endParaRPr>
          </a:p>
          <a:p>
            <a:pPr marL="635000" lvl="1" indent="-34290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The input sequence is fed into the RNN one element at a time.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Hidden State Update: </a:t>
            </a:r>
            <a:endParaRPr lang="en-US" b="1" dirty="0">
              <a:solidFill>
                <a:schemeClr val="accent1"/>
              </a:solidFill>
              <a:ea typeface="+mn-lt"/>
              <a:cs typeface="Calibri" panose="020F0502020204030204"/>
            </a:endParaRPr>
          </a:p>
          <a:p>
            <a:pPr marL="749300" lvl="1" indent="-457200">
              <a:buFont typeface="Arial" panose="020B060402020209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The RNN updates its hidden state at each time step based on the current input element and the previous hidden state.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Output Generation: </a:t>
            </a:r>
            <a:endParaRPr lang="en-US" dirty="0">
              <a:solidFill>
                <a:schemeClr val="accent1"/>
              </a:solidFill>
              <a:ea typeface="+mn-lt"/>
              <a:cs typeface="Calibri" panose="020F0502020204030204"/>
            </a:endParaRPr>
          </a:p>
          <a:p>
            <a:pPr marL="749300" lvl="1" indent="-457200">
              <a:buFont typeface="Arial" panose="020B0604020202090204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Using the hidden states at each time step, the RNN generates the output sequence one element at a time.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ea typeface="+mn-lt"/>
                <a:cs typeface="Times New Roman" panose="02020503050405090304"/>
              </a:rPr>
              <a:t>Iteration:</a:t>
            </a:r>
            <a:r>
              <a:rPr lang="en-US" sz="2400" dirty="0">
                <a:solidFill>
                  <a:srgbClr val="000000"/>
                </a:solidFill>
                <a:ea typeface="+mn-lt"/>
                <a:cs typeface="Times New Roman" panose="02020503050405090304"/>
              </a:rPr>
              <a:t> </a:t>
            </a:r>
            <a:endParaRPr lang="en-US" dirty="0">
              <a:solidFill>
                <a:srgbClr val="404040"/>
              </a:solidFill>
              <a:ea typeface="+mn-lt"/>
              <a:cs typeface="Calibri" panose="020F0502020204030204"/>
            </a:endParaRPr>
          </a:p>
          <a:p>
            <a:pPr marL="749300" lvl="1" indent="-457200">
              <a:buFont typeface="Arial" panose="020B0604020202090204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Times New Roman" panose="02020503050405090304"/>
              </a:rPr>
              <a:t>Steps 2-3 are iterated until the desired length of the output sequence is reached or until a specific termination condition is met (e.g., generating an end-of-sequence token).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Times New Roman" panose="02020503050405090304"/>
              </a:rPr>
              <a:t>RNN for Sequence Generation</a:t>
            </a:r>
            <a:endParaRPr lang="zh-TW" altLang="en-US" dirty="0">
              <a:ea typeface="PMingLiU" panose="02020500000000000000" charset="-120"/>
              <a:cs typeface="Calibri Light" panose="020F0302020204030204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23704"/>
            <a:ext cx="10058400" cy="404539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503050405090304"/>
              <a:ea typeface="Calibri" panose="020F0502020204030204"/>
              <a:cs typeface="Times New Roman" panose="0202050305040509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latin typeface="Times New Roman" panose="02020503050405090304"/>
              <a:ea typeface="Calibri" panose="020F0502020204030204"/>
              <a:cs typeface="Times New Roman" panose="02020503050405090304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pic>
        <p:nvPicPr>
          <p:cNvPr id="4" name="圖片 3" descr="一張含有 文字, 圖表, 螢幕擷取畫面, 行 的圖片&#10;&#10;自動產生的描述"/>
          <p:cNvPicPr>
            <a:picLocks noChangeAspect="1"/>
          </p:cNvPicPr>
          <p:nvPr/>
        </p:nvPicPr>
        <p:blipFill rotWithShape="1">
          <a:blip r:embed="rId2"/>
          <a:srcRect r="563" b="773"/>
          <a:stretch>
            <a:fillRect/>
          </a:stretch>
        </p:blipFill>
        <p:spPr>
          <a:xfrm>
            <a:off x="2873766" y="1992727"/>
            <a:ext cx="6734047" cy="3673670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/>
        </p:nvSpPr>
        <p:spPr>
          <a:xfrm>
            <a:off x="671456" y="5749222"/>
            <a:ext cx="6696636" cy="46981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503050405090304"/>
                <a:cs typeface="Calibri" panose="020F0502020204030204"/>
              </a:rPr>
              <a:t>The sequence generation begin with a special token.</a:t>
            </a:r>
          </a:p>
          <a:p>
            <a:pPr>
              <a:buFont typeface="Wingdings" panose="05000000000000000000" pitchFamily="34" charset="0"/>
              <a:buChar char="Ø"/>
            </a:pPr>
            <a:endParaRPr lang="en-US" sz="2400">
              <a:latin typeface="Times New Roman" panose="0202050305040509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8168" y="4981585"/>
            <a:ext cx="6433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14360" y="5404676"/>
            <a:ext cx="419921" cy="347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88168" y="2197158"/>
            <a:ext cx="632580" cy="327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/>
        </p:nvSpPr>
        <p:spPr>
          <a:xfrm>
            <a:off x="2155446" y="1525606"/>
            <a:ext cx="2965078" cy="46981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503050405090304"/>
                <a:cs typeface="Calibri" panose="020F0502020204030204"/>
              </a:rPr>
              <a:t>Predict the next token.</a:t>
            </a:r>
            <a:endParaRPr lang="zh-TW" altLang="en-US" dirty="0">
              <a:solidFill>
                <a:schemeClr val="tx1"/>
              </a:solidFill>
              <a:ea typeface="PMingLiU" panose="02020500000000000000" charset="-120"/>
              <a:cs typeface="Calibri" panose="020F0502020204030204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46508" y="1897983"/>
            <a:ext cx="656666" cy="253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24520" y="5501005"/>
            <a:ext cx="313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From: Stanford NLP</a:t>
            </a:r>
            <a:endParaRPr lang="zh-TW" altLang="en-US">
              <a:ea typeface="PMingLiU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RNN for Machine Translation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15" y="1614250"/>
            <a:ext cx="10325474" cy="64973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lt"/>
                <a:cs typeface="Times New Roman" panose="02020503050405090304"/>
              </a:rPr>
              <a:t>Machine translation is a classic application of encoder-decoder architecture.</a:t>
            </a:r>
            <a:endParaRPr lang="zh-TW" dirty="0">
              <a:cs typeface="Calibri" panose="020F0502020204030204"/>
            </a:endParaRPr>
          </a:p>
        </p:txBody>
      </p:sp>
      <p:pic>
        <p:nvPicPr>
          <p:cNvPr id="8" name="圖片 7" descr="一張含有 文字, 圖表, 螢幕擷取畫面, 行 的圖片&#10;&#10;自動產生的描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8" y="2143185"/>
            <a:ext cx="9175750" cy="385611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233752" y="3849169"/>
            <a:ext cx="632728" cy="6138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>
            <a:spLocks noGrp="1"/>
          </p:cNvSpPr>
          <p:nvPr/>
        </p:nvSpPr>
        <p:spPr>
          <a:xfrm>
            <a:off x="3655957" y="2373139"/>
            <a:ext cx="1267386" cy="43806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503050405090304"/>
                <a:cs typeface="Calibri" panose="020F0502020204030204"/>
              </a:rPr>
              <a:t>Encoder</a:t>
            </a:r>
            <a:endParaRPr lang="zh-TW" altLang="en-US" dirty="0"/>
          </a:p>
          <a:p>
            <a:pPr>
              <a:buFont typeface="Wingdings" panose="05000000000000000000" pitchFamily="34" charset="0"/>
              <a:buChar char="Ø"/>
            </a:pPr>
            <a:endParaRPr lang="en-US" sz="2400">
              <a:latin typeface="Times New Roman" panose="020205030504050903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104031" y="2777888"/>
            <a:ext cx="3413" cy="467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/>
        </p:nvSpPr>
        <p:spPr>
          <a:xfrm>
            <a:off x="4798957" y="5844472"/>
            <a:ext cx="2061136" cy="44864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503050405090304"/>
                <a:cs typeface="Calibri" panose="020F0502020204030204"/>
              </a:rPr>
              <a:t>Context vector</a:t>
            </a:r>
            <a:endParaRPr lang="zh-TW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US" sz="2400" dirty="0">
              <a:latin typeface="Times New Roman" panose="020205030504050903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5723282" y="4494509"/>
            <a:ext cx="35163" cy="1363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/>
          <p:cNvSpPr>
            <a:spLocks noGrp="1"/>
          </p:cNvSpPr>
          <p:nvPr/>
        </p:nvSpPr>
        <p:spPr>
          <a:xfrm>
            <a:off x="8227957" y="5833888"/>
            <a:ext cx="2061136" cy="44864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503050405090304"/>
                <a:ea typeface="Calibri" panose="020F0502020204030204"/>
                <a:cs typeface="Calibri" panose="020F0502020204030204"/>
              </a:rPr>
              <a:t>Decoder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8573612" y="5425842"/>
            <a:ext cx="7170" cy="474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27490" y="5501005"/>
            <a:ext cx="223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From: Stanford NLP</a:t>
            </a:r>
            <a:endParaRPr lang="zh-TW" altLang="en-US">
              <a:ea typeface="PMingLiU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PMingLiU" panose="02020500000000000000" charset="-120"/>
                <a:cs typeface="Times New Roman" panose="02020503050405090304"/>
              </a:rPr>
              <a:t>RNN for Machine Translation</a:t>
            </a:r>
            <a:endParaRPr lang="en-US" dirty="0">
              <a:solidFill>
                <a:srgbClr val="000000"/>
              </a:solidFill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TW">
                <a:solidFill>
                  <a:schemeClr val="bg1">
                    <a:lumMod val="85000"/>
                  </a:schemeClr>
                </a:solidFill>
                <a:latin typeface="Times New Roman" panose="02020503050405090304"/>
                <a:ea typeface="PMingLiU" panose="02020500000000000000" charset="-120"/>
                <a:cs typeface="Times New Roman" panose="02020503050405090304"/>
              </a:rPr>
              <a:t>Sequence-to-sequence Models and Attention Mechanisms</a:t>
            </a:r>
            <a:endParaRPr lang="zh-TW" altLang="en-US">
              <a:solidFill>
                <a:schemeClr val="bg1">
                  <a:lumMod val="85000"/>
                </a:schemeClr>
              </a:solidFill>
              <a:latin typeface="Times New Roman" panose="02020503050405090304"/>
              <a:ea typeface="PMingLiU" panose="02020500000000000000" charset="-120"/>
              <a:cs typeface="Times New Roman" panose="02020503050405090304"/>
            </a:endParaRPr>
          </a:p>
        </p:txBody>
      </p:sp>
      <p:sp>
        <p:nvSpPr>
          <p:cNvPr id="9" name="內容版面配置區 2"/>
          <p:cNvSpPr>
            <a:spLocks noGrp="1"/>
          </p:cNvSpPr>
          <p:nvPr/>
        </p:nvSpPr>
        <p:spPr>
          <a:xfrm>
            <a:off x="1164590" y="1614170"/>
            <a:ext cx="10325735" cy="446913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TW" sz="2400" dirty="0">
                <a:cs typeface="Times New Roman Regular" panose="02020503050405090304" charset="0"/>
              </a:rPr>
              <a:t>The context vector is the last hidden state of the encoder and it contains all the information of the input.</a:t>
            </a:r>
          </a:p>
        </p:txBody>
      </p:sp>
      <p:pic>
        <p:nvPicPr>
          <p:cNvPr id="11" name="圖片 10" descr="一張含有 文字, 螢幕擷取畫面, 圖表, 行 的圖片&#10;&#10;自動產生的描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55315" y="3026938"/>
            <a:ext cx="7757583" cy="256191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5308047" y="4111960"/>
            <a:ext cx="1514077" cy="4393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>
            <p:custDataLst>
              <p:tags r:id="rId3"/>
            </p:custDataLst>
          </p:nvPr>
        </p:nvCxnSpPr>
        <p:spPr>
          <a:xfrm flipH="1" flipV="1">
            <a:off x="6449102" y="4582680"/>
            <a:ext cx="626110" cy="575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18748" y="5190277"/>
            <a:ext cx="2951666" cy="44864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503050405090304"/>
                <a:cs typeface="Calibri" panose="020F0502020204030204"/>
              </a:rPr>
              <a:t>The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503050405090304"/>
                <a:ea typeface="PMingLiU" panose="02020500000000000000" charset="-120"/>
                <a:cs typeface="Calibri" panose="020F0502020204030204"/>
              </a:rPr>
              <a:t> last hidden state</a:t>
            </a:r>
            <a:endParaRPr lang="zh-TW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US" sz="2400">
              <a:latin typeface="Times New Roman" panose="0202050305040509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3595" y="4029710"/>
            <a:ext cx="207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 a reference of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257030" y="4822190"/>
            <a:ext cx="223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From: Stanford NLP</a:t>
            </a:r>
            <a:endParaRPr lang="zh-TW" altLang="en-US">
              <a:ea typeface="PMingLiU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diYzA3OTI1MTc0ZjFlNWQ4NDc5YWNhNjYzZWI3M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1603</Words>
  <Application>Microsoft Macintosh PowerPoint</Application>
  <PresentationFormat>寬螢幕</PresentationFormat>
  <Paragraphs>252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Microsoft JhengHei</vt:lpstr>
      <vt:lpstr>PMingLiU</vt:lpstr>
      <vt:lpstr>Times New Roman Regular</vt:lpstr>
      <vt:lpstr>Arial</vt:lpstr>
      <vt:lpstr>Calibri</vt:lpstr>
      <vt:lpstr>Calibri Light</vt:lpstr>
      <vt:lpstr>Times New Roman</vt:lpstr>
      <vt:lpstr>Wingdings</vt:lpstr>
      <vt:lpstr>Retrospect</vt:lpstr>
      <vt:lpstr>Natural Language Processing Sequence-to-sequence Models and Attention Mechanisms</vt:lpstr>
      <vt:lpstr>Machine Translation</vt:lpstr>
      <vt:lpstr>Challenges of Machine Translation</vt:lpstr>
      <vt:lpstr>Sequence to sequence Model</vt:lpstr>
      <vt:lpstr>Sequential Models</vt:lpstr>
      <vt:lpstr>RNN for Sequence Generation</vt:lpstr>
      <vt:lpstr>RNN for Sequence Generation</vt:lpstr>
      <vt:lpstr>RNN for Machine Translation</vt:lpstr>
      <vt:lpstr>RNN for Machine Translation</vt:lpstr>
      <vt:lpstr>Encoder-decoder RNN</vt:lpstr>
      <vt:lpstr>Gradient Vanishing/Exploding Problem of RNN</vt:lpstr>
      <vt:lpstr>Gradient Vanishing/Exploding Problem of RNN</vt:lpstr>
      <vt:lpstr>Gradient Vanishing/Exploding Problem of RNN</vt:lpstr>
      <vt:lpstr>Gradient Vanishing/Exploding Problem of RNN</vt:lpstr>
      <vt:lpstr>Gradient Vanishing Problem of RNN</vt:lpstr>
      <vt:lpstr>Long Short-Term Memory </vt:lpstr>
      <vt:lpstr>Long Short-Term Memory </vt:lpstr>
      <vt:lpstr>Long Short-Term Memory </vt:lpstr>
      <vt:lpstr>Long Short-Term Memory </vt:lpstr>
      <vt:lpstr>Long Short-Term Memory </vt:lpstr>
      <vt:lpstr>Long Short-Term Memory </vt:lpstr>
      <vt:lpstr>Problems of time-series</vt:lpstr>
      <vt:lpstr>Attention Mechanisms</vt:lpstr>
      <vt:lpstr>Attention</vt:lpstr>
      <vt:lpstr>Attention</vt:lpstr>
      <vt:lpstr>Attention</vt:lpstr>
      <vt:lpstr>Attention without RNNs</vt:lpstr>
      <vt:lpstr>Attention without RNNs</vt:lpstr>
      <vt:lpstr>Why </vt:lpstr>
      <vt:lpstr>Why 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10_Hung-Yu Kao_ National Cheng Kung University</cp:lastModifiedBy>
  <cp:revision>1584</cp:revision>
  <dcterms:created xsi:type="dcterms:W3CDTF">2024-03-05T10:59:06Z</dcterms:created>
  <dcterms:modified xsi:type="dcterms:W3CDTF">2024-09-24T00:07:56Z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461A7CD55C2A4926AA9521110171698C_12</vt:lpwstr>
  </property>
  <property fmtid="{D5CDD505-2E9C-101B-9397-08002B2CF9AE}" pid="3" name="KSOProductBuildVer">
    <vt:lpwstr>2052-6.5.2.8766</vt:lpwstr>
  </property>
</Properties>
</file>