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79" r:id="rId3"/>
    <p:sldId id="305" r:id="rId4"/>
    <p:sldId id="263" r:id="rId5"/>
    <p:sldId id="278" r:id="rId6"/>
    <p:sldId id="264" r:id="rId7"/>
    <p:sldId id="281" r:id="rId8"/>
    <p:sldId id="282" r:id="rId9"/>
    <p:sldId id="265" r:id="rId10"/>
    <p:sldId id="298" r:id="rId11"/>
    <p:sldId id="304" r:id="rId12"/>
    <p:sldId id="25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300" r:id="rId29"/>
    <p:sldId id="301" r:id="rId30"/>
    <p:sldId id="30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61"/>
  </p:normalViewPr>
  <p:slideViewPr>
    <p:cSldViewPr snapToGrid="0">
      <p:cViewPr varScale="1">
        <p:scale>
          <a:sx n="114" d="100"/>
          <a:sy n="114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3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2024/9/23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Fasttext</a:t>
            </a:r>
            <a:r>
              <a:rPr kumimoji="1" lang="en-US" altLang="zh-TW" dirty="0"/>
              <a:t> </a:t>
            </a:r>
            <a:r>
              <a:rPr kumimoji="1" lang="zh-TW" altLang="en-US" dirty="0"/>
              <a:t>用</a:t>
            </a:r>
            <a:r>
              <a:rPr kumimoji="1" lang="en-US" altLang="zh-TW" dirty="0"/>
              <a:t>BPE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352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28FC5F6-F338-4AE4-BB23-26385BCFC423}" type="datetimeFigureOut">
              <a:rPr lang="en-US" smtClean="0"/>
              <a:pPr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圖片 14" descr="一張含有 行, 三角形, 設計 的圖片&#10;&#10;自動產生的描述">
            <a:extLst>
              <a:ext uri="{FF2B5EF4-FFF2-40B4-BE49-F238E27FC236}">
                <a16:creationId xmlns:a16="http://schemas.microsoft.com/office/drawing/2014/main" id="{82A1EB2D-0BFB-D472-03D5-3955C68990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832" y="6470757"/>
            <a:ext cx="809626" cy="3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8950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406.0660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4" descr="White letters illustrated in 3D">
            <a:extLst>
              <a:ext uri="{FF2B5EF4-FFF2-40B4-BE49-F238E27FC236}">
                <a16:creationId xmlns:a16="http://schemas.microsoft.com/office/drawing/2014/main" id="{29CFCC60-140E-DD64-EE7B-427F6AD0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298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65" name="Rectangle 4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959" y="4864608"/>
            <a:ext cx="7672137" cy="1711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dirty="0">
                <a:solidFill>
                  <a:srgbClr val="FFFFFF"/>
                </a:solidFill>
                <a:latin typeface="+mn-lt"/>
                <a:ea typeface="PMingLiU" panose="02020500000000000000" charset="-120"/>
                <a:cs typeface="+mj-lt"/>
              </a:rPr>
              <a:t>Natural Language Processing</a:t>
            </a:r>
            <a:br>
              <a:rPr lang="zh-TW" sz="3600" dirty="0">
                <a:latin typeface="Times New Roman"/>
                <a:ea typeface="新細明體"/>
                <a:cs typeface="+mj-lt"/>
              </a:rPr>
            </a:b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ea typeface="新細明體"/>
                <a:cs typeface="+mj-lt"/>
              </a:rPr>
              <a:t>Sub-word Tokenization</a:t>
            </a:r>
            <a:endParaRPr lang="zh-TW" sz="2800" dirty="0">
              <a:solidFill>
                <a:schemeClr val="bg1">
                  <a:lumMod val="85000"/>
                </a:schemeClr>
              </a:solidFill>
              <a:cs typeface="Times New Roman"/>
            </a:endParaRPr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13" name="圖片 12" descr="一張含有 行, 三角形, 設計 的圖片&#10;&#10;自動產生的描述">
            <a:extLst>
              <a:ext uri="{FF2B5EF4-FFF2-40B4-BE49-F238E27FC236}">
                <a16:creationId xmlns:a16="http://schemas.microsoft.com/office/drawing/2014/main" id="{6FFC3EB8-3C67-B514-7B20-D432D0B9E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990" y="5412456"/>
            <a:ext cx="2453941" cy="9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30579-4E7D-185F-97A5-789F3C15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Common Sub-word Tokenization Algorithms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367009-F797-FAD8-B0A9-DC1EDD97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062E22F-9D2E-4C49-87B0-96EC8A1A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633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 Byte Pair Encoding (BPE) (</a:t>
            </a:r>
            <a:r>
              <a:rPr kumimoji="1" lang="en-US" altLang="zh-TW" sz="2400" dirty="0" err="1"/>
              <a:t>Sennrich</a:t>
            </a:r>
            <a:r>
              <a:rPr kumimoji="1" lang="en-US" altLang="zh-TW" sz="2400" dirty="0"/>
              <a:t> et al., 2016)</a:t>
            </a:r>
            <a:r>
              <a:rPr kumimoji="1" lang="en-US" altLang="zh-TW" sz="2400" baseline="30000" dirty="0"/>
              <a:t>[1]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baseline="30000" dirty="0"/>
              <a:t>GPT series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 </a:t>
            </a:r>
            <a:r>
              <a:rPr kumimoji="1" lang="en-US" altLang="zh-TW" sz="2400" dirty="0" err="1"/>
              <a:t>WordPiece</a:t>
            </a:r>
            <a:r>
              <a:rPr kumimoji="1" lang="en-US" altLang="zh-TW" sz="2400" dirty="0"/>
              <a:t> (Schuster and Nakajima, 2012)</a:t>
            </a:r>
            <a:r>
              <a:rPr kumimoji="1" lang="en-US" altLang="zh-TW" sz="2400" baseline="30000" dirty="0"/>
              <a:t>[2]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baseline="30000" dirty="0"/>
              <a:t>BERT, T5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 Unigram Language Model (Kudo, 2018)</a:t>
            </a:r>
            <a:r>
              <a:rPr kumimoji="1" lang="en-US" altLang="zh-TW" sz="2400" baseline="30000" dirty="0"/>
              <a:t>[3]</a:t>
            </a:r>
            <a:endParaRPr kumimoji="1" lang="en-US" altLang="zh-TW" sz="2400" dirty="0"/>
          </a:p>
          <a:p>
            <a:pPr lvl="1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kumimoji="1"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3E6967-380C-D53C-B33B-EAF4CB16A2F5}"/>
              </a:ext>
            </a:extLst>
          </p:cNvPr>
          <p:cNvSpPr txBox="1"/>
          <p:nvPr/>
        </p:nvSpPr>
        <p:spPr>
          <a:xfrm>
            <a:off x="1280160" y="4994398"/>
            <a:ext cx="9276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200" dirty="0"/>
              <a:t>[1] </a:t>
            </a:r>
            <a:r>
              <a:rPr kumimoji="1" lang="en" altLang="zh-TW" sz="1200" dirty="0" err="1"/>
              <a:t>Sennrich</a:t>
            </a:r>
            <a:r>
              <a:rPr kumimoji="1" lang="en" altLang="zh-TW" sz="1200" dirty="0"/>
              <a:t>, Rico, Barry Haddow, and Alexandra Birch. "Neural Machine Translation of Rare Words with </a:t>
            </a:r>
            <a:r>
              <a:rPr kumimoji="1" lang="en" altLang="zh-TW" sz="1200" dirty="0" err="1"/>
              <a:t>Subword</a:t>
            </a:r>
            <a:r>
              <a:rPr kumimoji="1" lang="en" altLang="zh-TW" sz="1200" dirty="0"/>
              <a:t> Units." Proceedings of the 54th Annual Meeting of the Association for Computational Linguistics (ACL), 2016.</a:t>
            </a:r>
          </a:p>
          <a:p>
            <a:r>
              <a:rPr kumimoji="1" lang="en" altLang="zh-TW" sz="1200" dirty="0"/>
              <a:t>[2] Schuster, Mike, and </a:t>
            </a:r>
            <a:r>
              <a:rPr kumimoji="1" lang="en" altLang="zh-TW" sz="1200" dirty="0" err="1"/>
              <a:t>Kaisuke</a:t>
            </a:r>
            <a:r>
              <a:rPr kumimoji="1" lang="en" altLang="zh-TW" sz="1200" dirty="0"/>
              <a:t> Nakajima. "Japanese and </a:t>
            </a:r>
            <a:r>
              <a:rPr kumimoji="1" lang="en" altLang="zh-TW" sz="1200" dirty="0" err="1"/>
              <a:t>korean</a:t>
            </a:r>
            <a:r>
              <a:rPr kumimoji="1" lang="en" altLang="zh-TW" sz="1200" dirty="0"/>
              <a:t> voice search." 2012 IEEE international conference on acoustics, speech and signal processing (ICASSP). IEEE, 2012.</a:t>
            </a:r>
          </a:p>
          <a:p>
            <a:r>
              <a:rPr kumimoji="1" lang="en" altLang="zh-TW" sz="1200" dirty="0"/>
              <a:t>[3] Kudo, </a:t>
            </a:r>
            <a:r>
              <a:rPr kumimoji="1" lang="en" altLang="zh-TW" sz="1200" dirty="0" err="1"/>
              <a:t>Taku</a:t>
            </a:r>
            <a:r>
              <a:rPr kumimoji="1" lang="en" altLang="zh-TW" sz="1200" dirty="0"/>
              <a:t>. "</a:t>
            </a:r>
            <a:r>
              <a:rPr kumimoji="1" lang="en" altLang="zh-TW" sz="1200" dirty="0" err="1"/>
              <a:t>Subword</a:t>
            </a:r>
            <a:r>
              <a:rPr kumimoji="1" lang="en" altLang="zh-TW" sz="1200" dirty="0"/>
              <a:t> Regularization: Improving Neural Network Translation Models with Multiple </a:t>
            </a:r>
            <a:r>
              <a:rPr kumimoji="1" lang="en" altLang="zh-TW" sz="1200" dirty="0" err="1"/>
              <a:t>Subword</a:t>
            </a:r>
            <a:r>
              <a:rPr kumimoji="1" lang="en" altLang="zh-TW" sz="1200" dirty="0"/>
              <a:t> Candidates." Proceedings of the 56th Annual Meeting of the Association for Computational Linguistics (ACL). 2018.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252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B222C-80F6-FEC9-47AC-B38C2903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Segmentation vs. Tokenization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D1B07-BC3A-15DA-87F8-3E0AB47F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498F06-66DC-585C-C165-16D8B84FE72E}"/>
              </a:ext>
            </a:extLst>
          </p:cNvPr>
          <p:cNvSpPr txBox="1"/>
          <p:nvPr/>
        </p:nvSpPr>
        <p:spPr>
          <a:xfrm>
            <a:off x="1211580" y="1794510"/>
            <a:ext cx="96012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All tokenization is segmentation, but not all segmentation is tokenization.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Segmentation can be</a:t>
            </a:r>
            <a:r>
              <a:rPr kumimoji="1" lang="en-US" altLang="zh-TW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Word segmentation from a </a:t>
            </a:r>
            <a:r>
              <a:rPr kumimoji="1" lang="en-US" altLang="zh-TW" sz="2400" dirty="0">
                <a:solidFill>
                  <a:srgbClr val="0070C0"/>
                </a:solidFill>
              </a:rPr>
              <a:t>sentence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Sentence segmentation from a </a:t>
            </a:r>
            <a:r>
              <a:rPr kumimoji="1" lang="en-US" altLang="zh-TW" sz="2400" dirty="0">
                <a:solidFill>
                  <a:srgbClr val="0070C0"/>
                </a:solidFill>
              </a:rPr>
              <a:t>document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Tokenization can be: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Word segmentation from a </a:t>
            </a:r>
            <a:r>
              <a:rPr kumimoji="1" lang="en-US" altLang="zh-TW" sz="2400" dirty="0">
                <a:solidFill>
                  <a:srgbClr val="0070C0"/>
                </a:solidFill>
              </a:rPr>
              <a:t>sentence </a:t>
            </a:r>
            <a:r>
              <a:rPr kumimoji="1" lang="en-US" altLang="zh-TW" sz="2400" dirty="0"/>
              <a:t>(then `words` become `tokens`)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Sub-word tokenization from a </a:t>
            </a:r>
            <a:r>
              <a:rPr kumimoji="1" lang="en-US" altLang="zh-TW" sz="2400" dirty="0">
                <a:solidFill>
                  <a:srgbClr val="0070C0"/>
                </a:solidFill>
              </a:rPr>
              <a:t>word </a:t>
            </a:r>
            <a:r>
              <a:rPr kumimoji="1" lang="en-US" altLang="zh-TW" sz="2400" dirty="0"/>
              <a:t>or</a:t>
            </a:r>
            <a:r>
              <a:rPr kumimoji="1" lang="en-US" altLang="zh-TW" sz="2400" dirty="0">
                <a:solidFill>
                  <a:srgbClr val="0070C0"/>
                </a:solidFill>
              </a:rPr>
              <a:t> sentence</a:t>
            </a:r>
            <a:endParaRPr kumimoji="1" lang="en" altLang="zh-TW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4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12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(1)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154"/>
            <a:ext cx="6995160" cy="18918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Given a training corpus, we first turn each word into </a:t>
            </a:r>
            <a:r>
              <a:rPr kumimoji="1" lang="en-US" altLang="zh-TW" sz="2800" dirty="0">
                <a:solidFill>
                  <a:srgbClr val="FF0000"/>
                </a:solidFill>
              </a:rPr>
              <a:t>a sequence of characters </a:t>
            </a:r>
            <a:r>
              <a:rPr kumimoji="1" lang="en-US" altLang="zh-TW" sz="2800" dirty="0"/>
              <a:t>(separated by </a:t>
            </a:r>
            <a:r>
              <a:rPr kumimoji="1" lang="en-US" altLang="zh-TW" sz="2800" dirty="0">
                <a:solidFill>
                  <a:srgbClr val="FF0000"/>
                </a:solidFill>
              </a:rPr>
              <a:t>spaces</a:t>
            </a:r>
            <a:r>
              <a:rPr kumimoji="1" lang="en-US" altLang="zh-TW" sz="2800" dirty="0"/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kumimoji="1" lang="en-US" altLang="zh-TW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4B5B4-2CD1-88C5-2321-D680AF125440}"/>
              </a:ext>
            </a:extLst>
          </p:cNvPr>
          <p:cNvSpPr/>
          <p:nvPr/>
        </p:nvSpPr>
        <p:spPr>
          <a:xfrm>
            <a:off x="1097280" y="3646671"/>
            <a:ext cx="5554980" cy="86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low low low low low lower lower newest newest newest newest newest newest widest widest widest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CBDAAF26-0372-BCF3-F6DE-C668E9324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86541"/>
              </p:ext>
            </p:extLst>
          </p:nvPr>
        </p:nvGraphicFramePr>
        <p:xfrm>
          <a:off x="7698205" y="3220452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e 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e 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sp>
        <p:nvSpPr>
          <p:cNvPr id="13" name="向右箭號 12">
            <a:extLst>
              <a:ext uri="{FF2B5EF4-FFF2-40B4-BE49-F238E27FC236}">
                <a16:creationId xmlns:a16="http://schemas.microsoft.com/office/drawing/2014/main" id="{2372D6A0-C695-4EB4-D3E1-9A9DF992C9B1}"/>
              </a:ext>
            </a:extLst>
          </p:cNvPr>
          <p:cNvSpPr/>
          <p:nvPr/>
        </p:nvSpPr>
        <p:spPr>
          <a:xfrm>
            <a:off x="6958063" y="3937702"/>
            <a:ext cx="434340" cy="35894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9B21FA-4F21-1604-FB0A-823333BA8BEE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C559A4-6395-559B-7C82-8EA08609F05A}"/>
              </a:ext>
            </a:extLst>
          </p:cNvPr>
          <p:cNvSpPr txBox="1"/>
          <p:nvPr/>
        </p:nvSpPr>
        <p:spPr>
          <a:xfrm>
            <a:off x="2857500" y="3206085"/>
            <a:ext cx="203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Training corpus</a:t>
            </a:r>
            <a:endParaRPr kumimoji="1" lang="zh-TW" altLang="en-US" sz="2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E3FF4EA-D0F0-F3A4-6333-27862578FFFC}"/>
              </a:ext>
            </a:extLst>
          </p:cNvPr>
          <p:cNvSpPr txBox="1">
            <a:spLocks/>
          </p:cNvSpPr>
          <p:nvPr/>
        </p:nvSpPr>
        <p:spPr>
          <a:xfrm>
            <a:off x="1097280" y="4832238"/>
            <a:ext cx="5860783" cy="1891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 </a:t>
            </a:r>
            <a:r>
              <a:rPr kumimoji="1" lang="en-US" altLang="zh-TW" sz="2400" dirty="0"/>
              <a:t>is a special </a:t>
            </a:r>
            <a:r>
              <a:rPr kumimoji="1" lang="en-US" altLang="zh-TW" sz="2400" dirty="0">
                <a:solidFill>
                  <a:srgbClr val="FF0000"/>
                </a:solidFill>
              </a:rPr>
              <a:t>end-of-word</a:t>
            </a:r>
            <a:r>
              <a:rPr kumimoji="1" lang="en-US" altLang="zh-TW" sz="2400" dirty="0"/>
              <a:t> symbol, allowing us to restore the original tokenization.</a:t>
            </a:r>
          </a:p>
        </p:txBody>
      </p:sp>
    </p:spTree>
    <p:extLst>
      <p:ext uri="{BB962C8B-B14F-4D97-AF65-F5344CB8AC3E}">
        <p14:creationId xmlns:p14="http://schemas.microsoft.com/office/powerpoint/2010/main" val="25715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13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(1)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Initialize the vocabulary with the existing characters: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4B5B4-2CD1-88C5-2321-D680AF125440}"/>
              </a:ext>
            </a:extLst>
          </p:cNvPr>
          <p:cNvSpPr/>
          <p:nvPr/>
        </p:nvSpPr>
        <p:spPr>
          <a:xfrm>
            <a:off x="1097280" y="3349491"/>
            <a:ext cx="5554980" cy="86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low low low low low lower lower newest newest newest newest newest newest widest widest widest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2372D6A0-C695-4EB4-D3E1-9A9DF992C9B1}"/>
              </a:ext>
            </a:extLst>
          </p:cNvPr>
          <p:cNvSpPr/>
          <p:nvPr/>
        </p:nvSpPr>
        <p:spPr>
          <a:xfrm rot="5400000">
            <a:off x="3657599" y="4450178"/>
            <a:ext cx="434340" cy="35894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32534" y="4988719"/>
            <a:ext cx="528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Initial vocab: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</a:t>
            </a:r>
            <a:endParaRPr kumimoji="1"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A91067-0EC2-EE68-B51D-BF500565CE3C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19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14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(2)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2008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Find the character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pair</a:t>
            </a:r>
            <a:r>
              <a:rPr kumimoji="1" lang="en-US" altLang="zh-TW" sz="2800" dirty="0"/>
              <a:t> with the highest frequency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65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</a:t>
            </a:r>
            <a:endParaRPr kumimoji="1" lang="zh-TW" altLang="en-US" sz="2400" dirty="0"/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8996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e 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e 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3D2CCBB-5A99-70E1-BFC9-2D8BCD3C3BC6}"/>
              </a:ext>
            </a:extLst>
          </p:cNvPr>
          <p:cNvSpPr/>
          <p:nvPr/>
        </p:nvSpPr>
        <p:spPr>
          <a:xfrm>
            <a:off x="1931670" y="3523104"/>
            <a:ext cx="32004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5239FF-1462-0713-52CE-D2F3CA12FAB1}"/>
              </a:ext>
            </a:extLst>
          </p:cNvPr>
          <p:cNvSpPr/>
          <p:nvPr/>
        </p:nvSpPr>
        <p:spPr>
          <a:xfrm>
            <a:off x="1863090" y="3912129"/>
            <a:ext cx="32004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4E8D6D-35BD-3ACB-7EA5-1B49EF382CAD}"/>
              </a:ext>
            </a:extLst>
          </p:cNvPr>
          <p:cNvSpPr txBox="1"/>
          <p:nvPr/>
        </p:nvSpPr>
        <p:spPr>
          <a:xfrm>
            <a:off x="4914899" y="3589077"/>
            <a:ext cx="602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Found “e s” with the highest frequency 6+3=9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FF48755-3013-099E-1FCD-EE753A009D71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DFA81EB-FE64-0349-AAA9-F982BC3BEA03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97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15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(3)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2008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Add the pair with the highest frequency to the vocab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65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</a:t>
            </a:r>
            <a:r>
              <a:rPr kumimoji="1" lang="en-US" altLang="zh-TW" sz="2400" dirty="0">
                <a:solidFill>
                  <a:srgbClr val="FF0000"/>
                </a:solidFill>
              </a:rPr>
              <a:t>es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/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e 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e 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D23A911-049D-04B5-4BDA-07EA3747B1F9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3D2CCBB-5A99-70E1-BFC9-2D8BCD3C3BC6}"/>
              </a:ext>
            </a:extLst>
          </p:cNvPr>
          <p:cNvSpPr/>
          <p:nvPr/>
        </p:nvSpPr>
        <p:spPr>
          <a:xfrm>
            <a:off x="1931670" y="3523104"/>
            <a:ext cx="32004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5239FF-1462-0713-52CE-D2F3CA12FAB1}"/>
              </a:ext>
            </a:extLst>
          </p:cNvPr>
          <p:cNvSpPr/>
          <p:nvPr/>
        </p:nvSpPr>
        <p:spPr>
          <a:xfrm>
            <a:off x="1863090" y="3912129"/>
            <a:ext cx="32004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4B6034F0-F9D2-3E93-5BF5-F403FC61315D}"/>
              </a:ext>
            </a:extLst>
          </p:cNvPr>
          <p:cNvCxnSpPr/>
          <p:nvPr/>
        </p:nvCxnSpPr>
        <p:spPr>
          <a:xfrm>
            <a:off x="4777740" y="3817620"/>
            <a:ext cx="2686050" cy="1253894"/>
          </a:xfrm>
          <a:prstGeom prst="bentConnector3">
            <a:avLst>
              <a:gd name="adj1" fmla="val 1002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2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16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(4)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65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</a:t>
            </a:r>
            <a:r>
              <a:rPr kumimoji="1" lang="en-US" altLang="zh-TW" sz="2400" dirty="0">
                <a:solidFill>
                  <a:srgbClr val="FF0000"/>
                </a:solidFill>
              </a:rPr>
              <a:t>es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07011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es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es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6F7506F-449C-7499-F845-3B4F9F8F6480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704230E-DAA4-49BC-6540-85567C22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297"/>
            <a:ext cx="10058400" cy="10334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Merge</a:t>
            </a:r>
            <a:r>
              <a:rPr kumimoji="1" lang="en-US" altLang="zh-TW" sz="2400" dirty="0"/>
              <a:t> the characters by replacing all words in the corpus with </a:t>
            </a:r>
            <a:r>
              <a:rPr kumimoji="1" lang="en-US" altLang="zh-TW" sz="2400" dirty="0">
                <a:solidFill>
                  <a:srgbClr val="FF0000"/>
                </a:solidFill>
              </a:rPr>
              <a:t>the newly added pair</a:t>
            </a:r>
            <a:r>
              <a:rPr kumimoji="1" lang="en-US" altLang="zh-TW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60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17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(2)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2008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Find the character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pair</a:t>
            </a:r>
            <a:r>
              <a:rPr kumimoji="1" lang="en-US" altLang="zh-TW" sz="2800" dirty="0"/>
              <a:t> with the highest frequency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65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</a:t>
            </a:r>
            <a:endParaRPr kumimoji="1" lang="zh-TW" altLang="en-US" sz="2400" dirty="0"/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7533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es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es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3D2CCBB-5A99-70E1-BFC9-2D8BCD3C3BC6}"/>
              </a:ext>
            </a:extLst>
          </p:cNvPr>
          <p:cNvSpPr/>
          <p:nvPr/>
        </p:nvSpPr>
        <p:spPr>
          <a:xfrm>
            <a:off x="1931670" y="3523104"/>
            <a:ext cx="42291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5239FF-1462-0713-52CE-D2F3CA12FAB1}"/>
              </a:ext>
            </a:extLst>
          </p:cNvPr>
          <p:cNvSpPr/>
          <p:nvPr/>
        </p:nvSpPr>
        <p:spPr>
          <a:xfrm>
            <a:off x="1863090" y="3912129"/>
            <a:ext cx="42291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4E8D6D-35BD-3ACB-7EA5-1B49EF382CAD}"/>
              </a:ext>
            </a:extLst>
          </p:cNvPr>
          <p:cNvSpPr txBox="1"/>
          <p:nvPr/>
        </p:nvSpPr>
        <p:spPr>
          <a:xfrm>
            <a:off x="4914899" y="3589077"/>
            <a:ext cx="602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Found “es t” with the highest frequency 6+3=9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FF48755-3013-099E-1FCD-EE753A009D71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712E0A2-8D37-E4A6-3287-91D6002EB9A4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2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18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(3)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2008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Add the pair with the highest frequency to the vocab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70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est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D23A911-049D-04B5-4BDA-07EA3747B1F9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4B6034F0-F9D2-3E93-5BF5-F403FC61315D}"/>
              </a:ext>
            </a:extLst>
          </p:cNvPr>
          <p:cNvCxnSpPr>
            <a:cxnSpLocks/>
          </p:cNvCxnSpPr>
          <p:nvPr/>
        </p:nvCxnSpPr>
        <p:spPr>
          <a:xfrm>
            <a:off x="4777740" y="3817620"/>
            <a:ext cx="3074670" cy="1253893"/>
          </a:xfrm>
          <a:prstGeom prst="bentConnector3">
            <a:avLst>
              <a:gd name="adj1" fmla="val 998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13">
            <a:extLst>
              <a:ext uri="{FF2B5EF4-FFF2-40B4-BE49-F238E27FC236}">
                <a16:creationId xmlns:a16="http://schemas.microsoft.com/office/drawing/2014/main" id="{0CD5547A-74CA-247E-84E1-D62C28F25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249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es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es t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0856A89-3629-55C7-9D6C-98D36ED53A02}"/>
              </a:ext>
            </a:extLst>
          </p:cNvPr>
          <p:cNvSpPr/>
          <p:nvPr/>
        </p:nvSpPr>
        <p:spPr>
          <a:xfrm>
            <a:off x="1931670" y="3523104"/>
            <a:ext cx="42291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A7BEE4-1747-801D-FC75-39C1FBDD3041}"/>
              </a:ext>
            </a:extLst>
          </p:cNvPr>
          <p:cNvSpPr/>
          <p:nvPr/>
        </p:nvSpPr>
        <p:spPr>
          <a:xfrm>
            <a:off x="1863090" y="3912129"/>
            <a:ext cx="42291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4AA92-1610-6D5F-FE52-08A333101ABA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4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19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(4)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714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es,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est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32292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6F7506F-449C-7499-F845-3B4F9F8F6480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1F5ED0D-73F7-7A8F-4F1E-EA40A472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297"/>
            <a:ext cx="10058400" cy="10334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Merge</a:t>
            </a:r>
            <a:r>
              <a:rPr kumimoji="1" lang="en-US" altLang="zh-TW" sz="2400" dirty="0"/>
              <a:t> the characters by replacing all words in the corpus with </a:t>
            </a:r>
            <a:r>
              <a:rPr kumimoji="1" lang="en-US" altLang="zh-TW" sz="2400" dirty="0">
                <a:solidFill>
                  <a:srgbClr val="FF0000"/>
                </a:solidFill>
              </a:rPr>
              <a:t>the newly added pair</a:t>
            </a:r>
            <a:r>
              <a:rPr kumimoji="1"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BCFC29-664F-FF2D-39CD-22B8D65B4FF9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BF8BC-479F-6EBB-B573-9668EBC3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340CD-C391-2AB6-544B-CA9DB9E7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800" dirty="0"/>
              <a:t>Recap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800" dirty="0"/>
              <a:t>Word Segmentation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800" dirty="0"/>
              <a:t>Sub-word Tokenization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AA1BE4-09B1-718C-E5AE-FCB3F960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D6E06-E2C1-A3FD-1EE0-5F7CE03B081C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88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20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(2)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2008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Find the character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pair</a:t>
            </a:r>
            <a:r>
              <a:rPr kumimoji="1" lang="en-US" altLang="zh-TW" sz="2800" dirty="0"/>
              <a:t> with the highest frequency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70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es, </a:t>
            </a:r>
            <a:r>
              <a:rPr kumimoji="1" lang="en-US" altLang="zh-TW" sz="2400" dirty="0" err="1"/>
              <a:t>est</a:t>
            </a:r>
            <a:endParaRPr kumimoji="1" lang="zh-TW" altLang="en-US" sz="2400" dirty="0"/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9674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3D2CCBB-5A99-70E1-BFC9-2D8BCD3C3BC6}"/>
              </a:ext>
            </a:extLst>
          </p:cNvPr>
          <p:cNvSpPr/>
          <p:nvPr/>
        </p:nvSpPr>
        <p:spPr>
          <a:xfrm>
            <a:off x="1931670" y="3523104"/>
            <a:ext cx="96012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5239FF-1462-0713-52CE-D2F3CA12FAB1}"/>
              </a:ext>
            </a:extLst>
          </p:cNvPr>
          <p:cNvSpPr/>
          <p:nvPr/>
        </p:nvSpPr>
        <p:spPr>
          <a:xfrm>
            <a:off x="1863090" y="3912129"/>
            <a:ext cx="96012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4E8D6D-35BD-3ACB-7EA5-1B49EF382CAD}"/>
              </a:ext>
            </a:extLst>
          </p:cNvPr>
          <p:cNvSpPr txBox="1"/>
          <p:nvPr/>
        </p:nvSpPr>
        <p:spPr>
          <a:xfrm>
            <a:off x="4914899" y="3589077"/>
            <a:ext cx="659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Found “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est</a:t>
            </a:r>
            <a:r>
              <a:rPr kumimoji="1" lang="en-US" altLang="zh-TW" sz="2400" dirty="0">
                <a:solidFill>
                  <a:srgbClr val="FF0000"/>
                </a:solidFill>
              </a:rPr>
              <a:t> &lt;/w&gt;” with the highest frequency 6+3=9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FF48755-3013-099E-1FCD-EE753A009D71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712E0A2-8D37-E4A6-3287-91D6002EB9A4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4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21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(3)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2008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Add the pair with the highest frequency to the vocab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825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es, </a:t>
            </a:r>
            <a:r>
              <a:rPr kumimoji="1" lang="en-US" altLang="zh-TW" sz="2400" dirty="0" err="1"/>
              <a:t>est</a:t>
            </a:r>
            <a:r>
              <a:rPr kumimoji="1" lang="en-US" altLang="zh-TW" sz="2400" dirty="0"/>
              <a:t>,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est</a:t>
            </a:r>
            <a:r>
              <a:rPr kumimoji="1" lang="en-US" altLang="zh-TW" sz="2400" dirty="0">
                <a:solidFill>
                  <a:srgbClr val="FF0000"/>
                </a:solidFill>
              </a:rPr>
              <a:t>&lt;/w&gt;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D23A911-049D-04B5-4BDA-07EA3747B1F9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4B6034F0-F9D2-3E93-5BF5-F403FC61315D}"/>
              </a:ext>
            </a:extLst>
          </p:cNvPr>
          <p:cNvCxnSpPr>
            <a:cxnSpLocks/>
          </p:cNvCxnSpPr>
          <p:nvPr/>
        </p:nvCxnSpPr>
        <p:spPr>
          <a:xfrm>
            <a:off x="4777740" y="3817620"/>
            <a:ext cx="4000500" cy="1253891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374AA92-1610-6D5F-FE52-08A333101ABA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17" name="表格 13">
            <a:extLst>
              <a:ext uri="{FF2B5EF4-FFF2-40B4-BE49-F238E27FC236}">
                <a16:creationId xmlns:a16="http://schemas.microsoft.com/office/drawing/2014/main" id="{3AFA1D0A-E296-0A23-DA81-ED4CDB60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40837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006EC6F1-5755-EFBC-1FCB-A62D52E0F9CB}"/>
              </a:ext>
            </a:extLst>
          </p:cNvPr>
          <p:cNvSpPr/>
          <p:nvPr/>
        </p:nvSpPr>
        <p:spPr>
          <a:xfrm>
            <a:off x="1931670" y="3523104"/>
            <a:ext cx="96012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1AA244-5D4C-9650-3BA4-A4D6B2EB9D28}"/>
              </a:ext>
            </a:extLst>
          </p:cNvPr>
          <p:cNvSpPr/>
          <p:nvPr/>
        </p:nvSpPr>
        <p:spPr>
          <a:xfrm>
            <a:off x="1863090" y="3912129"/>
            <a:ext cx="960120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57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22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(4)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19970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</a:rPr>
                        <a:t>est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&lt;/w&gt;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</a:rPr>
                        <a:t>est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&lt;/w&gt;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6F7506F-449C-7499-F845-3B4F9F8F6480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BE31CA-862B-C82B-B02E-83CED34BBAE7}"/>
              </a:ext>
            </a:extLst>
          </p:cNvPr>
          <p:cNvSpPr txBox="1"/>
          <p:nvPr/>
        </p:nvSpPr>
        <p:spPr>
          <a:xfrm>
            <a:off x="1224012" y="5071514"/>
            <a:ext cx="825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es, </a:t>
            </a:r>
            <a:r>
              <a:rPr kumimoji="1" lang="en-US" altLang="zh-TW" sz="2400" dirty="0" err="1"/>
              <a:t>est</a:t>
            </a:r>
            <a:r>
              <a:rPr kumimoji="1" lang="en-US" altLang="zh-TW" sz="2400" dirty="0"/>
              <a:t>,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est</a:t>
            </a:r>
            <a:r>
              <a:rPr kumimoji="1" lang="en-US" altLang="zh-TW" sz="2400" dirty="0">
                <a:solidFill>
                  <a:srgbClr val="FF0000"/>
                </a:solidFill>
              </a:rPr>
              <a:t>&lt;/w&gt;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DAB3D95-7922-1D43-DC54-85B7B8E8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297"/>
            <a:ext cx="10058400" cy="10334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Merge</a:t>
            </a:r>
            <a:r>
              <a:rPr kumimoji="1" lang="en-US" altLang="zh-TW" sz="2400" dirty="0"/>
              <a:t> the characters by replacing all words in the corpus with </a:t>
            </a:r>
            <a:r>
              <a:rPr kumimoji="1" lang="en-US" altLang="zh-TW" sz="2400" dirty="0">
                <a:solidFill>
                  <a:srgbClr val="FF0000"/>
                </a:solidFill>
              </a:rPr>
              <a:t>the newly added pair</a:t>
            </a:r>
            <a:r>
              <a:rPr kumimoji="1"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1DC574-2F7D-CC38-C141-209C32675BC7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5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23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(2)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2008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Find the character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pair</a:t>
            </a:r>
            <a:r>
              <a:rPr kumimoji="1" lang="en-US" altLang="zh-TW" sz="2800" dirty="0"/>
              <a:t> with the highest frequency</a:t>
            </a:r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99154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05239FF-1462-0713-52CE-D2F3CA12FAB1}"/>
              </a:ext>
            </a:extLst>
          </p:cNvPr>
          <p:cNvSpPr/>
          <p:nvPr/>
        </p:nvSpPr>
        <p:spPr>
          <a:xfrm>
            <a:off x="1311242" y="2720407"/>
            <a:ext cx="311818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4E8D6D-35BD-3ACB-7EA5-1B49EF382CAD}"/>
              </a:ext>
            </a:extLst>
          </p:cNvPr>
          <p:cNvSpPr txBox="1"/>
          <p:nvPr/>
        </p:nvSpPr>
        <p:spPr>
          <a:xfrm>
            <a:off x="4914899" y="3589077"/>
            <a:ext cx="659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Found “l o” with the highest frequency 5+2=7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FF48755-3013-099E-1FCD-EE753A009D71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712E0A2-8D37-E4A6-3287-91D6002EB9A4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16A301-59B4-A82B-95B5-76B8338AE7F0}"/>
              </a:ext>
            </a:extLst>
          </p:cNvPr>
          <p:cNvSpPr/>
          <p:nvPr/>
        </p:nvSpPr>
        <p:spPr>
          <a:xfrm>
            <a:off x="1311242" y="3102956"/>
            <a:ext cx="311818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47C5DC-1C02-D4AA-1D4B-E7DC2C7FB204}"/>
              </a:ext>
            </a:extLst>
          </p:cNvPr>
          <p:cNvSpPr txBox="1"/>
          <p:nvPr/>
        </p:nvSpPr>
        <p:spPr>
          <a:xfrm>
            <a:off x="1224012" y="5071514"/>
            <a:ext cx="825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es, </a:t>
            </a:r>
            <a:r>
              <a:rPr kumimoji="1" lang="en-US" altLang="zh-TW" sz="2400" dirty="0" err="1"/>
              <a:t>est</a:t>
            </a:r>
            <a:r>
              <a:rPr kumimoji="1" lang="en-US" altLang="zh-TW" sz="2400" dirty="0"/>
              <a:t>, </a:t>
            </a:r>
            <a:r>
              <a:rPr kumimoji="1" lang="en-US" altLang="zh-TW" sz="2400" dirty="0" err="1"/>
              <a:t>est</a:t>
            </a:r>
            <a:r>
              <a:rPr kumimoji="1" lang="en-US" altLang="zh-TW" sz="2400" dirty="0"/>
              <a:t>&lt;/w&gt;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28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24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(3)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2008"/>
            <a:ext cx="10058400" cy="840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Add the pair with the highest frequency to the vocab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342BD5-DDC4-3956-B13B-90B8E3DB594F}"/>
              </a:ext>
            </a:extLst>
          </p:cNvPr>
          <p:cNvSpPr txBox="1"/>
          <p:nvPr/>
        </p:nvSpPr>
        <p:spPr>
          <a:xfrm>
            <a:off x="1224012" y="5071514"/>
            <a:ext cx="867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es, </a:t>
            </a:r>
            <a:r>
              <a:rPr kumimoji="1" lang="en-US" altLang="zh-TW" sz="2400" dirty="0" err="1"/>
              <a:t>est</a:t>
            </a:r>
            <a:r>
              <a:rPr kumimoji="1" lang="en-US" altLang="zh-TW" sz="2400" dirty="0"/>
              <a:t>, </a:t>
            </a:r>
            <a:r>
              <a:rPr kumimoji="1" lang="en-US" altLang="zh-TW" sz="2400" dirty="0" err="1"/>
              <a:t>est</a:t>
            </a:r>
            <a:r>
              <a:rPr kumimoji="1" lang="en-US" altLang="zh-TW" sz="2400" dirty="0"/>
              <a:t>&lt;/w&gt;, </a:t>
            </a:r>
            <a:r>
              <a:rPr kumimoji="1" lang="en-US" altLang="zh-TW" sz="2400" dirty="0">
                <a:solidFill>
                  <a:srgbClr val="FF0000"/>
                </a:solidFill>
              </a:rPr>
              <a:t>lo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D23A911-049D-04B5-4BDA-07EA3747B1F9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4B6034F0-F9D2-3E93-5BF5-F403FC61315D}"/>
              </a:ext>
            </a:extLst>
          </p:cNvPr>
          <p:cNvCxnSpPr>
            <a:cxnSpLocks/>
          </p:cNvCxnSpPr>
          <p:nvPr/>
        </p:nvCxnSpPr>
        <p:spPr>
          <a:xfrm>
            <a:off x="4743450" y="3014923"/>
            <a:ext cx="4766310" cy="2056587"/>
          </a:xfrm>
          <a:prstGeom prst="bentConnector3">
            <a:avLst>
              <a:gd name="adj1" fmla="val 998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374AA92-1610-6D5F-FE52-08A333101ABA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表格 13">
            <a:extLst>
              <a:ext uri="{FF2B5EF4-FFF2-40B4-BE49-F238E27FC236}">
                <a16:creationId xmlns:a16="http://schemas.microsoft.com/office/drawing/2014/main" id="{6E4CB1DF-3648-0FA9-5C5A-1A6B26E15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71554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l o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A0A8A00-EEE0-78A0-33DE-A6AEAE13F021}"/>
              </a:ext>
            </a:extLst>
          </p:cNvPr>
          <p:cNvSpPr/>
          <p:nvPr/>
        </p:nvSpPr>
        <p:spPr>
          <a:xfrm>
            <a:off x="1311242" y="2720407"/>
            <a:ext cx="311818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922B6F-037D-8F58-8636-EF42ECE09AD2}"/>
              </a:ext>
            </a:extLst>
          </p:cNvPr>
          <p:cNvSpPr/>
          <p:nvPr/>
        </p:nvSpPr>
        <p:spPr>
          <a:xfrm>
            <a:off x="1311242" y="3102956"/>
            <a:ext cx="311818" cy="294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40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B6B308-E528-1567-412F-2BF52CB9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25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02E21-FA25-724C-C07C-2382673932E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Word </a:t>
            </a:r>
            <a:r>
              <a:rPr lang="en-US" altLang="zh-TW">
                <a:solidFill>
                  <a:srgbClr val="D9D9D9"/>
                </a:solidFill>
                <a:latin typeface="Times New Roman"/>
                <a:ea typeface="新細明體"/>
              </a:rPr>
              <a:t>E</a:t>
            </a:r>
            <a:r>
              <a:rPr lang="zh-TW">
                <a:solidFill>
                  <a:srgbClr val="D9D9D9"/>
                </a:solidFill>
                <a:latin typeface="Times New Roman"/>
                <a:ea typeface="新細明體"/>
                <a:cs typeface="Times New Roman"/>
              </a:rPr>
              <a:t>mbeddings and Language Modeling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A7588B-B0B2-7411-9D52-1DF0EDC2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/>
          <a:p>
            <a:r>
              <a:rPr lang="en-US" altLang="zh-TW" dirty="0">
                <a:ea typeface="新細明體"/>
                <a:cs typeface="Calibri Light"/>
              </a:rPr>
              <a:t>Sub-word Tokenization (4)</a:t>
            </a:r>
            <a:endParaRPr lang="zh-TW" altLang="en-US" sz="2400" dirty="0">
              <a:ea typeface="新細明體"/>
              <a:cs typeface="Calibri Light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5E23E-1E1F-3A47-7CA1-2E500F47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297"/>
            <a:ext cx="10058400" cy="10334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Merge</a:t>
            </a:r>
            <a:r>
              <a:rPr kumimoji="1" lang="en-US" altLang="zh-TW" sz="2400" dirty="0"/>
              <a:t> the characters by replacing all words in the corpus with </a:t>
            </a:r>
            <a:r>
              <a:rPr kumimoji="1" lang="en-US" altLang="zh-TW" sz="2400" dirty="0">
                <a:solidFill>
                  <a:srgbClr val="FF0000"/>
                </a:solidFill>
              </a:rPr>
              <a:t>the newly added pair</a:t>
            </a:r>
            <a:r>
              <a:rPr kumimoji="1"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CBB42C6D-7C61-FDA9-5D84-3C154EDC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10982"/>
              </p:ext>
            </p:extLst>
          </p:nvPr>
        </p:nvGraphicFramePr>
        <p:xfrm>
          <a:off x="1240255" y="2266614"/>
          <a:ext cx="33965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994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39520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302338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lo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w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lo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w e r </a:t>
                      </a:r>
                      <a:r>
                        <a:rPr lang="en-US" altLang="zh-TW" sz="2000" dirty="0">
                          <a:solidFill>
                            <a:srgbClr val="0070C0"/>
                          </a:solidFill>
                        </a:rPr>
                        <a:t>&lt;/w&gt;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n e w </a:t>
                      </a: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&lt;/w&gt;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18407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&lt;/w&gt;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</a:tbl>
          </a:graphicData>
        </a:graphic>
      </p:graphicFrame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6F7506F-449C-7499-F845-3B4F9F8F6480}"/>
              </a:ext>
            </a:extLst>
          </p:cNvPr>
          <p:cNvCxnSpPr/>
          <p:nvPr/>
        </p:nvCxnSpPr>
        <p:spPr>
          <a:xfrm>
            <a:off x="1097280" y="4572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56DE03-F123-E027-BF6A-C09B9B0074F6}"/>
              </a:ext>
            </a:extLst>
          </p:cNvPr>
          <p:cNvSpPr txBox="1"/>
          <p:nvPr/>
        </p:nvSpPr>
        <p:spPr>
          <a:xfrm>
            <a:off x="1224012" y="5071514"/>
            <a:ext cx="867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Current Vocabulary: </a:t>
            </a:r>
            <a:r>
              <a:rPr kumimoji="1" lang="en-US" altLang="zh-TW" sz="24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400" dirty="0"/>
              <a:t>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es, </a:t>
            </a:r>
            <a:r>
              <a:rPr kumimoji="1" lang="en-US" altLang="zh-TW" sz="2400" dirty="0" err="1"/>
              <a:t>est</a:t>
            </a:r>
            <a:r>
              <a:rPr kumimoji="1" lang="en-US" altLang="zh-TW" sz="2400" dirty="0"/>
              <a:t>, </a:t>
            </a:r>
            <a:r>
              <a:rPr kumimoji="1" lang="en-US" altLang="zh-TW" sz="2400" dirty="0" err="1"/>
              <a:t>est</a:t>
            </a:r>
            <a:r>
              <a:rPr kumimoji="1" lang="en-US" altLang="zh-TW" sz="2400" dirty="0"/>
              <a:t>&lt;/w&gt;, </a:t>
            </a:r>
            <a:r>
              <a:rPr kumimoji="1" lang="en-US" altLang="zh-TW" sz="2400" dirty="0">
                <a:solidFill>
                  <a:srgbClr val="FF0000"/>
                </a:solidFill>
              </a:rPr>
              <a:t>lo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E72913-0FF7-40B9-02E5-D85E2C44A9AE}"/>
              </a:ext>
            </a:extLst>
          </p:cNvPr>
          <p:cNvSpPr/>
          <p:nvPr/>
        </p:nvSpPr>
        <p:spPr>
          <a:xfrm>
            <a:off x="8282940" y="533680"/>
            <a:ext cx="2811780" cy="7176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Repeated (2)-(4)</a:t>
            </a:r>
          </a:p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according to `</a:t>
            </a:r>
            <a:r>
              <a:rPr kumimoji="1" lang="en-US" altLang="zh-TW" dirty="0" err="1">
                <a:solidFill>
                  <a:srgbClr val="00B050"/>
                </a:solidFill>
              </a:rPr>
              <a:t>num_merges</a:t>
            </a:r>
            <a:r>
              <a:rPr kumimoji="1" lang="en-US" altLang="zh-TW" dirty="0">
                <a:solidFill>
                  <a:srgbClr val="00B050"/>
                </a:solidFill>
              </a:rPr>
              <a:t>`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5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D0126-8108-F0DB-44C8-AAF1BBD0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Finish </a:t>
            </a:r>
            <a:r>
              <a:rPr lang="en-US" altLang="zh-TW" dirty="0">
                <a:ea typeface="新細明體"/>
                <a:cs typeface="Calibri Light"/>
              </a:rPr>
              <a:t>Sub-word Leaning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480402-71DD-FFDD-6B85-5A1762AB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8F4AE34-E408-7E9B-B165-7AF7F9FB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4530"/>
            <a:ext cx="10058400" cy="277749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Assume `</a:t>
            </a:r>
            <a:r>
              <a:rPr kumimoji="1" lang="en-US" altLang="zh-TW" sz="2800" dirty="0" err="1"/>
              <a:t>num_merges</a:t>
            </a:r>
            <a:r>
              <a:rPr kumimoji="1" lang="en-US" altLang="zh-TW" sz="2800" dirty="0"/>
              <a:t>`=4 (we just repeated four times.)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zh-TW" altLang="en-US" sz="2800" dirty="0"/>
              <a:t> </a:t>
            </a:r>
            <a:r>
              <a:rPr kumimoji="1" lang="en" altLang="zh-TW" sz="2800" dirty="0"/>
              <a:t>`</a:t>
            </a:r>
            <a:r>
              <a:rPr kumimoji="1" lang="en" altLang="zh-TW" sz="2800" dirty="0" err="1"/>
              <a:t>num_merges</a:t>
            </a:r>
            <a:r>
              <a:rPr kumimoji="1" lang="en" altLang="zh-TW" sz="2800" dirty="0"/>
              <a:t>`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is a hyperparameter that you need to set for BPE.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The learned vocabulary is: </a:t>
            </a:r>
            <a:r>
              <a:rPr kumimoji="1" lang="en-US" altLang="zh-TW" sz="28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800" dirty="0"/>
              <a:t>, d, e, </a:t>
            </a:r>
            <a:r>
              <a:rPr kumimoji="1" lang="en-US" altLang="zh-TW" sz="2800" dirty="0" err="1"/>
              <a:t>i</a:t>
            </a:r>
            <a:r>
              <a:rPr kumimoji="1" lang="en-US" altLang="zh-TW" sz="2800" dirty="0"/>
              <a:t>, l, n, o, r, s, t, w, es, </a:t>
            </a:r>
            <a:r>
              <a:rPr kumimoji="1" lang="en-US" altLang="zh-TW" sz="2800" dirty="0" err="1"/>
              <a:t>est</a:t>
            </a:r>
            <a:r>
              <a:rPr kumimoji="1" lang="en-US" altLang="zh-TW" sz="2800" dirty="0"/>
              <a:t>, </a:t>
            </a:r>
            <a:r>
              <a:rPr kumimoji="1" lang="en-US" altLang="zh-TW" sz="2800" dirty="0" err="1"/>
              <a:t>est</a:t>
            </a:r>
            <a:r>
              <a:rPr kumimoji="1" lang="en-US" altLang="zh-TW" sz="2800" dirty="0"/>
              <a:t>&lt;/w&gt;, </a:t>
            </a:r>
            <a:r>
              <a:rPr kumimoji="1" lang="en-US" altLang="zh-TW" sz="2800" dirty="0">
                <a:solidFill>
                  <a:schemeClr val="tx1"/>
                </a:solidFill>
              </a:rPr>
              <a:t>lo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830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FD1CF-5983-F8CD-F466-8DD51E47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Tokenization with Learned BPE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ECD23A-CBE2-E1D9-C33B-BCCA31A0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F2AA645-42AB-D409-3A78-9907E904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5939"/>
            <a:ext cx="10058400" cy="29659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</a:t>
            </a:r>
            <a:r>
              <a:rPr kumimoji="1" lang="en-US" altLang="zh-TW" sz="2600" b="1" dirty="0"/>
              <a:t>The learned vocabulary</a:t>
            </a:r>
            <a:r>
              <a:rPr kumimoji="1" lang="en-US" altLang="zh-TW" sz="2600" dirty="0"/>
              <a:t> is: </a:t>
            </a:r>
            <a:r>
              <a:rPr kumimoji="1" lang="en-US" altLang="zh-TW" sz="2600" dirty="0">
                <a:solidFill>
                  <a:srgbClr val="0070C0"/>
                </a:solidFill>
              </a:rPr>
              <a:t>&lt;/w&gt;</a:t>
            </a:r>
            <a:r>
              <a:rPr kumimoji="1" lang="en-US" altLang="zh-TW" sz="2600" dirty="0"/>
              <a:t>, d, e, </a:t>
            </a:r>
            <a:r>
              <a:rPr kumimoji="1" lang="en-US" altLang="zh-TW" sz="2600" dirty="0" err="1"/>
              <a:t>i</a:t>
            </a:r>
            <a:r>
              <a:rPr kumimoji="1" lang="en-US" altLang="zh-TW" sz="2600" dirty="0"/>
              <a:t>, l, n, o, r, s, t, w, es, </a:t>
            </a:r>
            <a:r>
              <a:rPr kumimoji="1" lang="en-US" altLang="zh-TW" sz="2600" dirty="0" err="1"/>
              <a:t>est</a:t>
            </a:r>
            <a:r>
              <a:rPr kumimoji="1" lang="en-US" altLang="zh-TW" sz="2600" dirty="0"/>
              <a:t>, </a:t>
            </a:r>
            <a:r>
              <a:rPr kumimoji="1" lang="en-US" altLang="zh-TW" sz="2600" dirty="0" err="1"/>
              <a:t>est</a:t>
            </a:r>
            <a:r>
              <a:rPr kumimoji="1" lang="en-US" altLang="zh-TW" sz="2600" dirty="0"/>
              <a:t>&lt;/w&gt;, </a:t>
            </a:r>
            <a:r>
              <a:rPr kumimoji="1" lang="en-US" altLang="zh-TW" sz="2600" dirty="0">
                <a:solidFill>
                  <a:schemeClr val="tx1"/>
                </a:solidFill>
              </a:rPr>
              <a:t>lo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>
                <a:solidFill>
                  <a:schemeClr val="tx1"/>
                </a:solidFill>
              </a:rPr>
              <a:t> We first turn each word into a sequence of characters with &lt;/w&gt; placed at the end of a word, the same as the first step during the learning phase.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>
                <a:solidFill>
                  <a:schemeClr val="tx1"/>
                </a:solidFill>
              </a:rPr>
              <a:t> Then we can merge the characters according to </a:t>
            </a:r>
            <a:r>
              <a:rPr kumimoji="1" lang="en-US" altLang="zh-TW" sz="2600" b="1" dirty="0">
                <a:solidFill>
                  <a:schemeClr val="tx1"/>
                </a:solidFill>
              </a:rPr>
              <a:t>the learned vocabulary</a:t>
            </a:r>
            <a:r>
              <a:rPr kumimoji="1" lang="en-US" altLang="zh-TW" sz="2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>
                <a:solidFill>
                  <a:schemeClr val="tx1"/>
                </a:solidFill>
              </a:rPr>
              <a:t>Examples: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kumimoji="1" lang="en-US" altLang="zh-TW" sz="2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57CCD0-7915-B189-F783-1047BEA13B8A}"/>
              </a:ext>
            </a:extLst>
          </p:cNvPr>
          <p:cNvSpPr txBox="1"/>
          <p:nvPr/>
        </p:nvSpPr>
        <p:spPr>
          <a:xfrm>
            <a:off x="2996739" y="4556021"/>
            <a:ext cx="18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l o w &lt;/w&gt;</a:t>
            </a:r>
            <a:endParaRPr kumimoji="1" lang="zh-TW" altLang="en-US" sz="2800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BD282179-6EFD-5AE3-0C80-326D32FE6A35}"/>
              </a:ext>
            </a:extLst>
          </p:cNvPr>
          <p:cNvCxnSpPr/>
          <p:nvPr/>
        </p:nvCxnSpPr>
        <p:spPr>
          <a:xfrm>
            <a:off x="5065569" y="4817631"/>
            <a:ext cx="10744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55553EB-04E6-8EA6-2000-F1B53C617D3F}"/>
              </a:ext>
            </a:extLst>
          </p:cNvPr>
          <p:cNvSpPr/>
          <p:nvPr/>
        </p:nvSpPr>
        <p:spPr>
          <a:xfrm>
            <a:off x="6528609" y="4610053"/>
            <a:ext cx="754380" cy="415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lo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FA72F671-27EC-F730-EE80-F28F11325EC7}"/>
              </a:ext>
            </a:extLst>
          </p:cNvPr>
          <p:cNvSpPr/>
          <p:nvPr/>
        </p:nvSpPr>
        <p:spPr>
          <a:xfrm>
            <a:off x="7408719" y="4610053"/>
            <a:ext cx="754380" cy="415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5F70A26E-C19E-D77C-A0AD-3A983A69EBCA}"/>
              </a:ext>
            </a:extLst>
          </p:cNvPr>
          <p:cNvSpPr/>
          <p:nvPr/>
        </p:nvSpPr>
        <p:spPr>
          <a:xfrm>
            <a:off x="8288829" y="4610053"/>
            <a:ext cx="880110" cy="415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&lt;/w&gt;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96B974-5A0E-DEC2-531C-A3D469175551}"/>
              </a:ext>
            </a:extLst>
          </p:cNvPr>
          <p:cNvSpPr txBox="1"/>
          <p:nvPr/>
        </p:nvSpPr>
        <p:spPr>
          <a:xfrm>
            <a:off x="2402379" y="5339736"/>
            <a:ext cx="2480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w </a:t>
            </a:r>
            <a:r>
              <a:rPr kumimoji="1" lang="en-US" altLang="zh-TW" sz="2800" dirty="0" err="1"/>
              <a:t>i</a:t>
            </a:r>
            <a:r>
              <a:rPr kumimoji="1" lang="en-US" altLang="zh-TW" sz="2800" dirty="0"/>
              <a:t> d e s t &lt;/w&gt;</a:t>
            </a:r>
            <a:endParaRPr kumimoji="1" lang="zh-TW" altLang="en-US" sz="2800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56B77D8-D359-CDCA-D8F9-20D4EFCBC718}"/>
              </a:ext>
            </a:extLst>
          </p:cNvPr>
          <p:cNvCxnSpPr/>
          <p:nvPr/>
        </p:nvCxnSpPr>
        <p:spPr>
          <a:xfrm>
            <a:off x="5065569" y="5601346"/>
            <a:ext cx="10744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EE12E1A2-E76B-5ED8-EC41-6187A5D3AABD}"/>
              </a:ext>
            </a:extLst>
          </p:cNvPr>
          <p:cNvSpPr/>
          <p:nvPr/>
        </p:nvSpPr>
        <p:spPr>
          <a:xfrm>
            <a:off x="6528609" y="5393768"/>
            <a:ext cx="754380" cy="415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1685C7EE-71EC-72D2-918C-9998A9CBB8EF}"/>
              </a:ext>
            </a:extLst>
          </p:cNvPr>
          <p:cNvSpPr/>
          <p:nvPr/>
        </p:nvSpPr>
        <p:spPr>
          <a:xfrm>
            <a:off x="7408719" y="5393768"/>
            <a:ext cx="754380" cy="415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35CDC14E-9FE6-8E0B-3A28-45382F4B14DC}"/>
              </a:ext>
            </a:extLst>
          </p:cNvPr>
          <p:cNvSpPr/>
          <p:nvPr/>
        </p:nvSpPr>
        <p:spPr>
          <a:xfrm>
            <a:off x="8288829" y="5393768"/>
            <a:ext cx="754380" cy="415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024AB80C-6C81-1C19-14FA-DA5924222782}"/>
              </a:ext>
            </a:extLst>
          </p:cNvPr>
          <p:cNvSpPr/>
          <p:nvPr/>
        </p:nvSpPr>
        <p:spPr>
          <a:xfrm>
            <a:off x="9168939" y="5393768"/>
            <a:ext cx="1312024" cy="415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est</a:t>
            </a:r>
            <a:r>
              <a:rPr kumimoji="1" lang="en-US" altLang="zh-TW" sz="2400" dirty="0">
                <a:solidFill>
                  <a:schemeClr val="tx1"/>
                </a:solidFill>
              </a:rPr>
              <a:t>&lt;/w&gt;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7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FD1CF-5983-F8CD-F466-8DD51E47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Properties of BPE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ECD23A-CBE2-E1D9-C33B-BCCA31A0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F2AA645-42AB-D409-3A78-9907E904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5939"/>
            <a:ext cx="10058400" cy="85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The final learned vocabulary size = </a:t>
            </a:r>
            <a:r>
              <a:rPr kumimoji="1" lang="en-US" altLang="zh-TW" sz="2600" b="1" dirty="0">
                <a:solidFill>
                  <a:srgbClr val="0070C0"/>
                </a:solidFill>
              </a:rPr>
              <a:t>initial</a:t>
            </a:r>
            <a:r>
              <a:rPr kumimoji="1" lang="en-US" altLang="zh-TW" sz="2600" dirty="0"/>
              <a:t> size + `</a:t>
            </a:r>
            <a:r>
              <a:rPr kumimoji="1" lang="en-US" altLang="zh-TW" sz="2600" dirty="0" err="1"/>
              <a:t>num_merges</a:t>
            </a:r>
            <a:r>
              <a:rPr kumimoji="1" lang="en-US" altLang="zh-TW" sz="2600" dirty="0"/>
              <a:t>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064212-E49C-6CB9-272D-14266AFC3608}"/>
              </a:ext>
            </a:extLst>
          </p:cNvPr>
          <p:cNvSpPr txBox="1"/>
          <p:nvPr/>
        </p:nvSpPr>
        <p:spPr>
          <a:xfrm>
            <a:off x="1600200" y="2505847"/>
            <a:ext cx="844677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b="1" dirty="0">
                <a:solidFill>
                  <a:srgbClr val="0070C0"/>
                </a:solidFill>
              </a:rPr>
              <a:t>Initial</a:t>
            </a:r>
            <a:r>
              <a:rPr kumimoji="1" lang="en-US" altLang="zh-TW" sz="2400" dirty="0"/>
              <a:t> vocab: &lt;/w&gt;,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Learned vocab: &lt;/w&gt;, d, e,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l, n, o, r, s, t, w, </a:t>
            </a:r>
            <a:r>
              <a:rPr kumimoji="1" lang="en-US" altLang="zh-TW" sz="2400" dirty="0">
                <a:solidFill>
                  <a:srgbClr val="FF0000"/>
                </a:solidFill>
              </a:rPr>
              <a:t>es,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est</a:t>
            </a:r>
            <a:r>
              <a:rPr kumimoji="1" lang="en-US" altLang="zh-TW" sz="2400" dirty="0">
                <a:solidFill>
                  <a:srgbClr val="FF0000"/>
                </a:solidFill>
              </a:rPr>
              <a:t>,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est</a:t>
            </a:r>
            <a:r>
              <a:rPr kumimoji="1" lang="en-US" altLang="zh-TW" sz="2400" dirty="0">
                <a:solidFill>
                  <a:srgbClr val="FF0000"/>
                </a:solidFill>
              </a:rPr>
              <a:t>&lt;/w&gt;, lo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3141190-598E-A36A-28EC-E3F047D8193D}"/>
              </a:ext>
            </a:extLst>
          </p:cNvPr>
          <p:cNvSpPr txBox="1">
            <a:spLocks/>
          </p:cNvSpPr>
          <p:nvPr/>
        </p:nvSpPr>
        <p:spPr>
          <a:xfrm>
            <a:off x="1097280" y="3648917"/>
            <a:ext cx="10058400" cy="1537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This algorithm is based on statistics, so frequent sub-word units in provided corpora will be put to the learned vocabulary.</a:t>
            </a:r>
          </a:p>
        </p:txBody>
      </p:sp>
    </p:spTree>
    <p:extLst>
      <p:ext uri="{BB962C8B-B14F-4D97-AF65-F5344CB8AC3E}">
        <p14:creationId xmlns:p14="http://schemas.microsoft.com/office/powerpoint/2010/main" val="1222562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0209D-BD65-B96E-E868-C65CEEE9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Why do we need Sub-word Tokenization?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61E0D-C7C3-EEF4-3D66-8A8FF41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5629130-27BA-1335-C259-007E08C1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5939"/>
            <a:ext cx="10058400" cy="37719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With sub-word tokenization algorithms, we can handle representations for unknown words (or mis-spelled words / compound words).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In machine translation, the compound word issues between source and target languages can be alleviated.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State-of-the-art pre-trained language models (e.g., GPT-3, BERT) adopt sub-word tokenization algorithms </a:t>
            </a:r>
            <a:r>
              <a:rPr kumimoji="1" lang="en-US" altLang="zh-TW" sz="2600" dirty="0">
                <a:solidFill>
                  <a:srgbClr val="C00000"/>
                </a:solidFill>
              </a:rPr>
              <a:t>before pre-training</a:t>
            </a:r>
            <a:r>
              <a:rPr kumimoji="1" lang="en-US" altLang="zh-TW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65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F2DA0-8094-6B50-4BAB-3A5B6AB3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News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1A1F1-41DE-C77A-F118-795402D2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D30AEC-4FD8-27C8-B323-C71E57067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9" y="1863403"/>
            <a:ext cx="6370835" cy="40932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3A20E7-0A12-C568-45B4-382B92F40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9" y="872795"/>
            <a:ext cx="4428309" cy="540037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5172B23-E8F2-B2E1-BD97-EFE0410CAA9B}"/>
              </a:ext>
            </a:extLst>
          </p:cNvPr>
          <p:cNvSpPr txBox="1"/>
          <p:nvPr/>
        </p:nvSpPr>
        <p:spPr>
          <a:xfrm>
            <a:off x="6850281" y="49191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Prompt Report: A Systematic Survey of Prompting Techniques, </a:t>
            </a:r>
            <a:r>
              <a:rPr lang="en-US" altLang="zh-TW" dirty="0">
                <a:hlinkClick r:id="rId4"/>
              </a:rPr>
              <a:t>https://arxiv.org/pdf/2406.06608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7599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65770-2B93-A1DC-D350-5E34683C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Limitations of Sub-word Tokenization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A0DB78-0E77-2253-95FB-8D521E1D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6EF4AF8-A94A-C020-FA00-F3B3C38D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5939"/>
            <a:ext cx="10058400" cy="377190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(Not many disadvantages for sub-word tokenization)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The hyperparameter `</a:t>
            </a:r>
            <a:r>
              <a:rPr kumimoji="1" lang="en-US" altLang="zh-TW" sz="2600" dirty="0" err="1"/>
              <a:t>num_merges</a:t>
            </a:r>
            <a:r>
              <a:rPr kumimoji="1" lang="en-US" altLang="zh-TW" sz="2600" dirty="0"/>
              <a:t>` needs to be tuned.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Once the learned vocabulary is created, it becomes fixed. The algorithm needs to be </a:t>
            </a:r>
            <a:r>
              <a:rPr kumimoji="1" lang="en-US" altLang="zh-TW" sz="2600" dirty="0">
                <a:solidFill>
                  <a:srgbClr val="C00000"/>
                </a:solidFill>
              </a:rPr>
              <a:t>re-run after adding new data</a:t>
            </a:r>
            <a:r>
              <a:rPr kumimoji="1" lang="en-US" altLang="zh-TW" sz="2600" dirty="0"/>
              <a:t>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How about Chinese?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Character-level encoding</a:t>
            </a:r>
          </a:p>
        </p:txBody>
      </p:sp>
    </p:spTree>
    <p:extLst>
      <p:ext uri="{BB962C8B-B14F-4D97-AF65-F5344CB8AC3E}">
        <p14:creationId xmlns:p14="http://schemas.microsoft.com/office/powerpoint/2010/main" val="41796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CFD3-9F9E-D486-2DC7-84073400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0D99D-1E40-8E98-9837-A229A457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  <a:cs typeface="Calibri Light"/>
              </a:rPr>
              <a:t>Recap: Word Representations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121A3-4B88-E98F-8D6C-0396D775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4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3CBC35-1341-5FE3-C5A0-F233C9D31BD5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8F4C0A3-FA3F-2E2B-F8BE-653E57712662}"/>
              </a:ext>
            </a:extLst>
          </p:cNvPr>
          <p:cNvSpPr/>
          <p:nvPr/>
        </p:nvSpPr>
        <p:spPr>
          <a:xfrm>
            <a:off x="2153252" y="323560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love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74BF1484-9D99-02A5-AAAF-EE9BBEFB506F}"/>
              </a:ext>
            </a:extLst>
          </p:cNvPr>
          <p:cNvSpPr/>
          <p:nvPr/>
        </p:nvSpPr>
        <p:spPr>
          <a:xfrm>
            <a:off x="1269332" y="323560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I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2B29D0B-5991-2E5E-3F83-667A16EA833A}"/>
              </a:ext>
            </a:extLst>
          </p:cNvPr>
          <p:cNvSpPr/>
          <p:nvPr/>
        </p:nvSpPr>
        <p:spPr>
          <a:xfrm>
            <a:off x="3037172" y="323560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CCB73278-99F8-2C9A-99C2-D510FFE5DA2E}"/>
              </a:ext>
            </a:extLst>
          </p:cNvPr>
          <p:cNvSpPr/>
          <p:nvPr/>
        </p:nvSpPr>
        <p:spPr>
          <a:xfrm>
            <a:off x="3921092" y="323560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_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圖說文字 17">
            <a:extLst>
              <a:ext uri="{FF2B5EF4-FFF2-40B4-BE49-F238E27FC236}">
                <a16:creationId xmlns:a16="http://schemas.microsoft.com/office/drawing/2014/main" id="{53A751E3-DCB9-5618-C3F8-AADE8D8DB4EC}"/>
              </a:ext>
            </a:extLst>
          </p:cNvPr>
          <p:cNvSpPr/>
          <p:nvPr/>
        </p:nvSpPr>
        <p:spPr>
          <a:xfrm>
            <a:off x="5318760" y="1897627"/>
            <a:ext cx="5836920" cy="3327734"/>
          </a:xfrm>
          <a:prstGeom prst="wedgeEllipseCallout">
            <a:avLst>
              <a:gd name="adj1" fmla="val -57219"/>
              <a:gd name="adj2" fmla="val 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9527BC-4A66-3AF5-F327-DCD79ABEBEF6}"/>
              </a:ext>
            </a:extLst>
          </p:cNvPr>
          <p:cNvSpPr/>
          <p:nvPr/>
        </p:nvSpPr>
        <p:spPr>
          <a:xfrm>
            <a:off x="7724736" y="2887836"/>
            <a:ext cx="132588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434917-7EA5-46BD-83D5-A00186505B3B}"/>
              </a:ext>
            </a:extLst>
          </p:cNvPr>
          <p:cNvSpPr txBox="1"/>
          <p:nvPr/>
        </p:nvSpPr>
        <p:spPr>
          <a:xfrm>
            <a:off x="6499404" y="279373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apple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E8D013-4E7F-A09F-3337-C066DCBEBD55}"/>
              </a:ext>
            </a:extLst>
          </p:cNvPr>
          <p:cNvSpPr txBox="1"/>
          <p:nvPr/>
        </p:nvSpPr>
        <p:spPr>
          <a:xfrm>
            <a:off x="6499404" y="320964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elephant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30F7BD3-16F8-9831-CD2C-C40000072F84}"/>
              </a:ext>
            </a:extLst>
          </p:cNvPr>
          <p:cNvSpPr txBox="1"/>
          <p:nvPr/>
        </p:nvSpPr>
        <p:spPr>
          <a:xfrm>
            <a:off x="6499404" y="362243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eraser</a:t>
            </a:r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18B462-E5B0-F5D3-73F2-4E8ACA26D052}"/>
              </a:ext>
            </a:extLst>
          </p:cNvPr>
          <p:cNvSpPr/>
          <p:nvPr/>
        </p:nvSpPr>
        <p:spPr>
          <a:xfrm>
            <a:off x="7724736" y="3318372"/>
            <a:ext cx="64389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2FB286-18FE-A964-9D66-90D51F714500}"/>
              </a:ext>
            </a:extLst>
          </p:cNvPr>
          <p:cNvSpPr/>
          <p:nvPr/>
        </p:nvSpPr>
        <p:spPr>
          <a:xfrm>
            <a:off x="7724736" y="3733410"/>
            <a:ext cx="19431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B4DC5FB-D4AB-1218-7DD4-C6507A4F7FDB}"/>
              </a:ext>
            </a:extLst>
          </p:cNvPr>
          <p:cNvSpPr txBox="1"/>
          <p:nvPr/>
        </p:nvSpPr>
        <p:spPr>
          <a:xfrm rot="5400000">
            <a:off x="6677897" y="4106981"/>
            <a:ext cx="48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…</a:t>
            </a:r>
            <a:endParaRPr kumimoji="1" lang="zh-TW" altLang="en-US" sz="2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7652EC-C4D0-FC0F-2258-150383B0D1C7}"/>
              </a:ext>
            </a:extLst>
          </p:cNvPr>
          <p:cNvSpPr/>
          <p:nvPr/>
        </p:nvSpPr>
        <p:spPr>
          <a:xfrm>
            <a:off x="6327954" y="2665708"/>
            <a:ext cx="1257300" cy="1883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3B2971C-832A-A13C-7365-51AEFB8B4ED4}"/>
              </a:ext>
            </a:extLst>
          </p:cNvPr>
          <p:cNvSpPr txBox="1"/>
          <p:nvPr/>
        </p:nvSpPr>
        <p:spPr>
          <a:xfrm>
            <a:off x="5980473" y="5380491"/>
            <a:ext cx="187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>
                <a:solidFill>
                  <a:srgbClr val="FF0000"/>
                </a:solidFill>
              </a:rPr>
              <a:t>Vocabulary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791F758-F246-F3C3-2267-447BC3BF3FE3}"/>
              </a:ext>
            </a:extLst>
          </p:cNvPr>
          <p:cNvCxnSpPr>
            <a:cxnSpLocks/>
          </p:cNvCxnSpPr>
          <p:nvPr/>
        </p:nvCxnSpPr>
        <p:spPr>
          <a:xfrm flipV="1">
            <a:off x="6956604" y="4656245"/>
            <a:ext cx="0" cy="724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7983EFC-1B2B-AF56-974E-42537526922F}"/>
              </a:ext>
            </a:extLst>
          </p:cNvPr>
          <p:cNvSpPr txBox="1"/>
          <p:nvPr/>
        </p:nvSpPr>
        <p:spPr>
          <a:xfrm>
            <a:off x="7448495" y="2180754"/>
            <a:ext cx="187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>
                <a:solidFill>
                  <a:srgbClr val="0070C0"/>
                </a:solidFill>
              </a:rPr>
              <a:t>Probability</a:t>
            </a:r>
            <a:endParaRPr kumimoji="1"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0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CFD3-9F9E-D486-2DC7-84073400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0D99D-1E40-8E98-9837-A229A457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  <a:cs typeface="Calibri Light"/>
              </a:rPr>
              <a:t>Recap: Word Representations (Details)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121A3-4B88-E98F-8D6C-0396D775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5</a:t>
            </a:fld>
            <a:endParaRPr lang="zh-TW" altLang="en-US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8F4C0A3-FA3F-2E2B-F8BE-653E57712662}"/>
              </a:ext>
            </a:extLst>
          </p:cNvPr>
          <p:cNvSpPr/>
          <p:nvPr/>
        </p:nvSpPr>
        <p:spPr>
          <a:xfrm>
            <a:off x="2368938" y="4915365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love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74BF1484-9D99-02A5-AAAF-EE9BBEFB506F}"/>
              </a:ext>
            </a:extLst>
          </p:cNvPr>
          <p:cNvSpPr/>
          <p:nvPr/>
        </p:nvSpPr>
        <p:spPr>
          <a:xfrm>
            <a:off x="1004570" y="491536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I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2B29D0B-5991-2E5E-3F83-667A16EA833A}"/>
              </a:ext>
            </a:extLst>
          </p:cNvPr>
          <p:cNvSpPr/>
          <p:nvPr/>
        </p:nvSpPr>
        <p:spPr>
          <a:xfrm>
            <a:off x="3716243" y="491536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B6F1BF5D-E0DF-596A-0806-DB62092410DE}"/>
              </a:ext>
            </a:extLst>
          </p:cNvPr>
          <p:cNvCxnSpPr>
            <a:cxnSpLocks/>
          </p:cNvCxnSpPr>
          <p:nvPr/>
        </p:nvCxnSpPr>
        <p:spPr>
          <a:xfrm flipV="1">
            <a:off x="1330724" y="4328156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74271B2-06A7-502A-FC23-4C6E28205970}"/>
              </a:ext>
            </a:extLst>
          </p:cNvPr>
          <p:cNvSpPr/>
          <p:nvPr/>
        </p:nvSpPr>
        <p:spPr>
          <a:xfrm>
            <a:off x="909421" y="3506490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B9775F-52E9-275E-3013-33A5AE9299C9}"/>
              </a:ext>
            </a:extLst>
          </p:cNvPr>
          <p:cNvSpPr/>
          <p:nvPr/>
        </p:nvSpPr>
        <p:spPr>
          <a:xfrm>
            <a:off x="2279154" y="3506490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8E273-92C8-B725-9D20-B5D11A1BACFB}"/>
              </a:ext>
            </a:extLst>
          </p:cNvPr>
          <p:cNvSpPr/>
          <p:nvPr/>
        </p:nvSpPr>
        <p:spPr>
          <a:xfrm>
            <a:off x="3631824" y="3506489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71962B3F-9FA6-0220-1AF1-6586D948FF0E}"/>
              </a:ext>
            </a:extLst>
          </p:cNvPr>
          <p:cNvCxnSpPr>
            <a:cxnSpLocks/>
          </p:cNvCxnSpPr>
          <p:nvPr/>
        </p:nvCxnSpPr>
        <p:spPr>
          <a:xfrm flipV="1">
            <a:off x="2700457" y="4328157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CB4E6377-CCC8-2632-4A20-88A949727A04}"/>
              </a:ext>
            </a:extLst>
          </p:cNvPr>
          <p:cNvCxnSpPr>
            <a:cxnSpLocks/>
          </p:cNvCxnSpPr>
          <p:nvPr/>
        </p:nvCxnSpPr>
        <p:spPr>
          <a:xfrm flipV="1">
            <a:off x="4054296" y="4328156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F1FF3DF9-C6C8-FDCE-E3CE-61925F28344B}"/>
              </a:ext>
            </a:extLst>
          </p:cNvPr>
          <p:cNvCxnSpPr>
            <a:cxnSpLocks/>
          </p:cNvCxnSpPr>
          <p:nvPr/>
        </p:nvCxnSpPr>
        <p:spPr>
          <a:xfrm>
            <a:off x="1793993" y="3889892"/>
            <a:ext cx="4541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1D44DBB5-ED82-02A3-9302-A42011057600}"/>
              </a:ext>
            </a:extLst>
          </p:cNvPr>
          <p:cNvCxnSpPr>
            <a:cxnSpLocks/>
          </p:cNvCxnSpPr>
          <p:nvPr/>
        </p:nvCxnSpPr>
        <p:spPr>
          <a:xfrm>
            <a:off x="3177659" y="3889892"/>
            <a:ext cx="4541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257328A5-5F55-A752-538F-ABF645111174}"/>
              </a:ext>
            </a:extLst>
          </p:cNvPr>
          <p:cNvCxnSpPr>
            <a:cxnSpLocks/>
          </p:cNvCxnSpPr>
          <p:nvPr/>
        </p:nvCxnSpPr>
        <p:spPr>
          <a:xfrm flipV="1">
            <a:off x="4045452" y="2919283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42772646-7307-A288-7C9B-A7DFA1BD87C6}"/>
                  </a:ext>
                </a:extLst>
              </p:cNvPr>
              <p:cNvSpPr/>
              <p:nvPr/>
            </p:nvSpPr>
            <p:spPr>
              <a:xfrm>
                <a:off x="3708568" y="2230821"/>
                <a:ext cx="673768" cy="57150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kumimoji="1" lang="zh-TW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42772646-7307-A288-7C9B-A7DFA1BD8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68" y="2230821"/>
                <a:ext cx="673768" cy="5715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6C09E09E-1B5A-6B4B-0B4C-ABDBCCADEF4B}"/>
              </a:ext>
            </a:extLst>
          </p:cNvPr>
          <p:cNvSpPr/>
          <p:nvPr/>
        </p:nvSpPr>
        <p:spPr>
          <a:xfrm>
            <a:off x="5253926" y="2172343"/>
            <a:ext cx="1968284" cy="688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Classification Layer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F504C4C2-7B73-596C-F469-CE40F29F2DF4}"/>
              </a:ext>
            </a:extLst>
          </p:cNvPr>
          <p:cNvCxnSpPr>
            <a:cxnSpLocks/>
          </p:cNvCxnSpPr>
          <p:nvPr/>
        </p:nvCxnSpPr>
        <p:spPr>
          <a:xfrm>
            <a:off x="4505426" y="2516571"/>
            <a:ext cx="637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22AE8D-1F2D-4249-2548-0DF2ADBD9008}"/>
              </a:ext>
            </a:extLst>
          </p:cNvPr>
          <p:cNvSpPr txBox="1"/>
          <p:nvPr/>
        </p:nvSpPr>
        <p:spPr>
          <a:xfrm>
            <a:off x="3061318" y="1741042"/>
            <a:ext cx="196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Hidden size: 100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圓角矩形 39">
                <a:extLst>
                  <a:ext uri="{FF2B5EF4-FFF2-40B4-BE49-F238E27FC236}">
                    <a16:creationId xmlns:a16="http://schemas.microsoft.com/office/drawing/2014/main" id="{37B4C94E-E666-2B84-016F-D31C7068B918}"/>
                  </a:ext>
                </a:extLst>
              </p:cNvPr>
              <p:cNvSpPr/>
              <p:nvPr/>
            </p:nvSpPr>
            <p:spPr>
              <a:xfrm>
                <a:off x="5901184" y="3756656"/>
                <a:ext cx="673768" cy="57150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TW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圓角矩形 39">
                <a:extLst>
                  <a:ext uri="{FF2B5EF4-FFF2-40B4-BE49-F238E27FC236}">
                    <a16:creationId xmlns:a16="http://schemas.microsoft.com/office/drawing/2014/main" id="{37B4C94E-E666-2B84-016F-D31C7068B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184" y="3756656"/>
                <a:ext cx="673768" cy="5715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>
            <a:extLst>
              <a:ext uri="{FF2B5EF4-FFF2-40B4-BE49-F238E27FC236}">
                <a16:creationId xmlns:a16="http://schemas.microsoft.com/office/drawing/2014/main" id="{82598EF1-AAEA-BC2D-6367-51A87950FCBF}"/>
              </a:ext>
            </a:extLst>
          </p:cNvPr>
          <p:cNvSpPr txBox="1"/>
          <p:nvPr/>
        </p:nvSpPr>
        <p:spPr>
          <a:xfrm>
            <a:off x="4990466" y="3321823"/>
            <a:ext cx="249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Hidden size: </a:t>
            </a:r>
            <a:r>
              <a:rPr kumimoji="1" lang="en-US" altLang="zh-TW" dirty="0" err="1">
                <a:solidFill>
                  <a:srgbClr val="FF0000"/>
                </a:solidFill>
              </a:rPr>
              <a:t>Vocab_size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D626588-EC2D-EEE2-4116-B55D7C483E5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238068" y="2943637"/>
            <a:ext cx="0" cy="378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2099F3C-F78E-6A2B-2947-F9C8737CFA85}"/>
              </a:ext>
            </a:extLst>
          </p:cNvPr>
          <p:cNvSpPr txBox="1"/>
          <p:nvPr/>
        </p:nvSpPr>
        <p:spPr>
          <a:xfrm>
            <a:off x="8343771" y="2016559"/>
            <a:ext cx="124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a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apple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b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banana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elephant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eraser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zoo</a:t>
            </a:r>
            <a:endParaRPr kumimoji="1"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B660368-A093-E449-96B6-37BABFD81213}"/>
              </a:ext>
            </a:extLst>
          </p:cNvPr>
          <p:cNvSpPr txBox="1"/>
          <p:nvPr/>
        </p:nvSpPr>
        <p:spPr>
          <a:xfrm>
            <a:off x="9441874" y="2016559"/>
            <a:ext cx="124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0.0001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0.600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0.0001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0.0003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0.300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0.05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0.0001</a:t>
            </a:r>
            <a:endParaRPr kumimoji="1" lang="zh-TW" altLang="en-US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6956FDE-BE9A-324F-F66F-A8C197B137C2}"/>
              </a:ext>
            </a:extLst>
          </p:cNvPr>
          <p:cNvCxnSpPr/>
          <p:nvPr/>
        </p:nvCxnSpPr>
        <p:spPr>
          <a:xfrm flipV="1">
            <a:off x="7485670" y="2172343"/>
            <a:ext cx="728432" cy="18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9E6F8AF-77C6-BAD2-7887-E81A757F7645}"/>
              </a:ext>
            </a:extLst>
          </p:cNvPr>
          <p:cNvCxnSpPr>
            <a:cxnSpLocks/>
          </p:cNvCxnSpPr>
          <p:nvPr/>
        </p:nvCxnSpPr>
        <p:spPr>
          <a:xfrm flipH="1" flipV="1">
            <a:off x="7485670" y="4095855"/>
            <a:ext cx="728432" cy="18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EEE00C0D-5F7E-C3ED-CA9C-8112CF99132E}"/>
              </a:ext>
            </a:extLst>
          </p:cNvPr>
          <p:cNvCxnSpPr/>
          <p:nvPr/>
        </p:nvCxnSpPr>
        <p:spPr>
          <a:xfrm>
            <a:off x="6757261" y="4042406"/>
            <a:ext cx="6309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右大括弧 52">
            <a:extLst>
              <a:ext uri="{FF2B5EF4-FFF2-40B4-BE49-F238E27FC236}">
                <a16:creationId xmlns:a16="http://schemas.microsoft.com/office/drawing/2014/main" id="{E09434B5-6FEC-D973-FCC9-0E540FD23417}"/>
              </a:ext>
            </a:extLst>
          </p:cNvPr>
          <p:cNvSpPr/>
          <p:nvPr/>
        </p:nvSpPr>
        <p:spPr>
          <a:xfrm>
            <a:off x="10414673" y="2110374"/>
            <a:ext cx="373278" cy="3782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D8C42DF-7E9A-C921-36DB-8E5134655A89}"/>
              </a:ext>
            </a:extLst>
          </p:cNvPr>
          <p:cNvSpPr txBox="1"/>
          <p:nvPr/>
        </p:nvSpPr>
        <p:spPr>
          <a:xfrm>
            <a:off x="10772439" y="3675395"/>
            <a:ext cx="83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Vocab</a:t>
            </a:r>
          </a:p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size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51BD34-8F4C-0447-E9B3-FEF499EC3283}"/>
              </a:ext>
            </a:extLst>
          </p:cNvPr>
          <p:cNvSpPr txBox="1"/>
          <p:nvPr/>
        </p:nvSpPr>
        <p:spPr>
          <a:xfrm>
            <a:off x="8329940" y="1629872"/>
            <a:ext cx="8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70C0"/>
                </a:solidFill>
              </a:rPr>
              <a:t>Vocab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EEBE339-6BDB-4693-61B8-51C7547502C9}"/>
              </a:ext>
            </a:extLst>
          </p:cNvPr>
          <p:cNvSpPr txBox="1"/>
          <p:nvPr/>
        </p:nvSpPr>
        <p:spPr>
          <a:xfrm>
            <a:off x="9427010" y="1629872"/>
            <a:ext cx="8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70C0"/>
                </a:solidFill>
              </a:rPr>
              <a:t>Prob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BB50D69-87D4-71D8-12E3-3DC722C5341F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499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0B5A0-59BC-5F33-B5BF-8A8A5008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EE2BE-503A-E20D-3BA8-EF4AA3E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ea typeface="新細明體"/>
                <a:cs typeface="Calibri Light"/>
              </a:rPr>
              <a:t>Basic Pipeline of Natural Language Processing</a:t>
            </a:r>
            <a:endParaRPr lang="zh-TW" altLang="en-US" sz="2000" dirty="0">
              <a:ea typeface="新細明體"/>
              <a:cs typeface="Calibri Ligh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0628AC-3C2C-248F-B32F-158CA66B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6</a:t>
            </a:fld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32AC537B-E7AC-6AB1-CD93-A7FDA1DD8BB8}"/>
              </a:ext>
            </a:extLst>
          </p:cNvPr>
          <p:cNvSpPr/>
          <p:nvPr/>
        </p:nvSpPr>
        <p:spPr>
          <a:xfrm>
            <a:off x="4459059" y="1704812"/>
            <a:ext cx="3239146" cy="10334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Build the vocabulary</a:t>
            </a:r>
            <a:endParaRPr kumimoji="1"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7530C24F-75F0-4E4A-A3D5-574766305F31}"/>
              </a:ext>
            </a:extLst>
          </p:cNvPr>
          <p:cNvSpPr/>
          <p:nvPr/>
        </p:nvSpPr>
        <p:spPr>
          <a:xfrm>
            <a:off x="4476427" y="3322889"/>
            <a:ext cx="3239146" cy="103341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Learn the representations</a:t>
            </a:r>
          </a:p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(Training)</a:t>
            </a:r>
            <a:endParaRPr kumimoji="1"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741EEA33-9443-9466-3E45-3A6F98971455}"/>
              </a:ext>
            </a:extLst>
          </p:cNvPr>
          <p:cNvSpPr/>
          <p:nvPr/>
        </p:nvSpPr>
        <p:spPr>
          <a:xfrm>
            <a:off x="4459059" y="4940966"/>
            <a:ext cx="3239146" cy="103341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Perform predictions</a:t>
            </a:r>
          </a:p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(Testing)</a:t>
            </a:r>
            <a:endParaRPr kumimoji="1"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94B75ED1-CBB5-0197-939B-8ABF7927BBBA}"/>
              </a:ext>
            </a:extLst>
          </p:cNvPr>
          <p:cNvSpPr/>
          <p:nvPr/>
        </p:nvSpPr>
        <p:spPr>
          <a:xfrm rot="5400000">
            <a:off x="6001250" y="2820132"/>
            <a:ext cx="250460" cy="35894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0C0"/>
              </a:solidFill>
            </a:endParaRP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92E56770-096D-8A53-2F71-3871746D250B}"/>
              </a:ext>
            </a:extLst>
          </p:cNvPr>
          <p:cNvSpPr/>
          <p:nvPr/>
        </p:nvSpPr>
        <p:spPr>
          <a:xfrm rot="5400000">
            <a:off x="6001249" y="4469162"/>
            <a:ext cx="250460" cy="35894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629190-EC27-0977-92B1-6582134F86B0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739EEB-5BD9-2314-5B05-B92DA9C7ADEC}"/>
              </a:ext>
            </a:extLst>
          </p:cNvPr>
          <p:cNvSpPr txBox="1"/>
          <p:nvPr/>
        </p:nvSpPr>
        <p:spPr>
          <a:xfrm>
            <a:off x="9227635" y="4940966"/>
            <a:ext cx="248114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Slack-Lato"/>
              </a:rPr>
              <a:t>Size(vocabulary)</a:t>
            </a:r>
          </a:p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Slack-Lato"/>
              </a:rPr>
              <a:t>BERT: 30522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1D1C1D"/>
                </a:solidFill>
                <a:effectLst/>
                <a:latin typeface="Slack-Lato"/>
              </a:rPr>
              <a:t>GPT-2 / GPT-3: 50257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1D1C1D"/>
                </a:solidFill>
                <a:effectLst/>
                <a:latin typeface="Slack-Lato"/>
              </a:rPr>
              <a:t>T5: 32,128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685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4DC94-E1A1-54D5-C3B9-0BB3AD95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build the vocabulary?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B5A7A-CB21-463D-1701-F684343B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2864"/>
            <a:ext cx="10058400" cy="13203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Segment words based on delimiters (e.g., white spaces).</a:t>
            </a:r>
          </a:p>
          <a:p>
            <a:pPr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Then we can collect the words from training corpora.</a:t>
            </a:r>
            <a:endParaRPr kumimoji="1"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442538-BA26-4DD5-A425-3C3A5771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剪去單一角落矩形 5">
            <a:extLst>
              <a:ext uri="{FF2B5EF4-FFF2-40B4-BE49-F238E27FC236}">
                <a16:creationId xmlns:a16="http://schemas.microsoft.com/office/drawing/2014/main" id="{4CDA2D8A-8F29-B104-5D3F-D7B260597E1B}"/>
              </a:ext>
            </a:extLst>
          </p:cNvPr>
          <p:cNvSpPr/>
          <p:nvPr/>
        </p:nvSpPr>
        <p:spPr>
          <a:xfrm>
            <a:off x="1165860" y="3636755"/>
            <a:ext cx="5200650" cy="140589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I love apples. I like apples and pineapples.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09D2CD8D-8797-264B-2747-861454280641}"/>
              </a:ext>
            </a:extLst>
          </p:cNvPr>
          <p:cNvSpPr/>
          <p:nvPr/>
        </p:nvSpPr>
        <p:spPr>
          <a:xfrm>
            <a:off x="6721338" y="4205947"/>
            <a:ext cx="673872" cy="35894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A6E86E99-CC3D-0829-9102-D595FCC09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12821"/>
              </p:ext>
            </p:extLst>
          </p:nvPr>
        </p:nvGraphicFramePr>
        <p:xfrm>
          <a:off x="7730720" y="3162410"/>
          <a:ext cx="282575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875">
                  <a:extLst>
                    <a:ext uri="{9D8B030D-6E8A-4147-A177-3AD203B41FA5}">
                      <a16:colId xmlns:a16="http://schemas.microsoft.com/office/drawing/2014/main" val="299152187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62604245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1015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72698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apples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7199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822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like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35537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love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905863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pineapples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16673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676502"/>
                  </a:ext>
                </a:extLst>
              </a:tr>
              <a:tr h="207433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&lt;UNK&gt;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872859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04F22120-A255-47AB-723B-87FDD9B67CE4}"/>
              </a:ext>
            </a:extLst>
          </p:cNvPr>
          <p:cNvSpPr txBox="1"/>
          <p:nvPr/>
        </p:nvSpPr>
        <p:spPr>
          <a:xfrm>
            <a:off x="1021578" y="5296248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(You can also perform stemming after word segmentation!)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495F4E-E4FF-E306-2DB1-6CF8187143D0}"/>
              </a:ext>
            </a:extLst>
          </p:cNvPr>
          <p:cNvSpPr txBox="1"/>
          <p:nvPr/>
        </p:nvSpPr>
        <p:spPr>
          <a:xfrm>
            <a:off x="8467569" y="2781758"/>
            <a:ext cx="135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Vocabulary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B31E0C-FE06-F43D-3D30-22863B03A757}"/>
              </a:ext>
            </a:extLst>
          </p:cNvPr>
          <p:cNvSpPr txBox="1"/>
          <p:nvPr/>
        </p:nvSpPr>
        <p:spPr>
          <a:xfrm>
            <a:off x="7730720" y="5917040"/>
            <a:ext cx="429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Unknown words </a:t>
            </a:r>
            <a:r>
              <a:rPr kumimoji="1" lang="en-US" altLang="zh-TW" sz="1400" dirty="0">
                <a:solidFill>
                  <a:srgbClr val="FF0000"/>
                </a:solidFill>
              </a:rPr>
              <a:t>(not shown up in the training corpora)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6926AEB-FD0F-6D0B-D0A2-D0C3E10FA20F}"/>
              </a:ext>
            </a:extLst>
          </p:cNvPr>
          <p:cNvCxnSpPr>
            <a:cxnSpLocks/>
          </p:cNvCxnSpPr>
          <p:nvPr/>
        </p:nvCxnSpPr>
        <p:spPr>
          <a:xfrm rot="5400000">
            <a:off x="7559153" y="5922221"/>
            <a:ext cx="297415" cy="12700"/>
          </a:xfrm>
          <a:prstGeom prst="bentConnector4">
            <a:avLst>
              <a:gd name="adj1" fmla="val 1069"/>
              <a:gd name="adj2" fmla="val 244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EE0C631-A99B-6065-C51C-A9DEA835BA28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806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A6154-8575-4AE1-BCE5-2886E601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Issues of Delimiter-based Segmentation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02CF28-D261-1349-B727-6F55F740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Only work for Western languages.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Cannot work for Chinese, Japanese, ...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Cannot handle unseen words (not shown up in the training corpora)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 A misspelled word contains morphological information but become an unknown word.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A7EA3-E4EB-C850-1A20-78EBF44E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047819-E628-70A7-BAA6-03059B255DBC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70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E9702-4B56-D69D-2044-8BE4C20E6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A4BF69-E3A1-CFA7-C259-1A536571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9</a:t>
            </a:fld>
            <a:endParaRPr lang="zh-TW" altLang="en-US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A1DF1DE7-4A7B-AAD0-6B0B-A3703F56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Issues of Delimiter-based Segmentation (Continued.)</a:t>
            </a:r>
            <a:endParaRPr lang="zh-TW" altLang="en-US" sz="2400" dirty="0">
              <a:latin typeface="Times New Roman"/>
              <a:ea typeface="新細明體"/>
              <a:cs typeface="Calibri Light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1FEC2F-4B75-5784-1452-EA50F1C5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40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For machine translation, there is not always a 1-to-1 correspondence between source and target words since compound words may exist in target language.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 For example, sewage water treatment plant (English) -&gt; </a:t>
            </a:r>
            <a:r>
              <a:rPr kumimoji="1" lang="en-US" altLang="zh-TW" sz="2800" dirty="0" err="1"/>
              <a:t>Abwasserbehandlungsanlage</a:t>
            </a:r>
            <a:r>
              <a:rPr kumimoji="1" lang="en-US" altLang="zh-TW" sz="2800" dirty="0"/>
              <a:t> (German)</a:t>
            </a:r>
            <a:endParaRPr kumimoji="1" lang="en-US" altLang="zh-TW" sz="2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0006E73-1AFD-7F29-30CD-E12E7E389721}"/>
              </a:ext>
            </a:extLst>
          </p:cNvPr>
          <p:cNvSpPr txBox="1"/>
          <p:nvPr/>
        </p:nvSpPr>
        <p:spPr>
          <a:xfrm>
            <a:off x="1165860" y="540834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sewage water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2D26664-88E0-CA47-C4C8-D3BE2DE62E6F}"/>
              </a:ext>
            </a:extLst>
          </p:cNvPr>
          <p:cNvSpPr txBox="1"/>
          <p:nvPr/>
        </p:nvSpPr>
        <p:spPr>
          <a:xfrm>
            <a:off x="2815560" y="540834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treatment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3DA3AF-FC50-D3EB-9B50-802102C19BAB}"/>
              </a:ext>
            </a:extLst>
          </p:cNvPr>
          <p:cNvSpPr txBox="1"/>
          <p:nvPr/>
        </p:nvSpPr>
        <p:spPr>
          <a:xfrm>
            <a:off x="4143375" y="5401869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plant/facility</a:t>
            </a:r>
            <a:endParaRPr kumimoji="1"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F4BAE6E-53D7-0312-4CA4-5E843833127E}"/>
              </a:ext>
            </a:extLst>
          </p:cNvPr>
          <p:cNvCxnSpPr>
            <a:cxnSpLocks/>
          </p:cNvCxnSpPr>
          <p:nvPr/>
        </p:nvCxnSpPr>
        <p:spPr>
          <a:xfrm>
            <a:off x="1165860" y="5231065"/>
            <a:ext cx="1383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49C16AB-2C20-ABEF-A7A3-B06E913DAED6}"/>
              </a:ext>
            </a:extLst>
          </p:cNvPr>
          <p:cNvCxnSpPr>
            <a:cxnSpLocks/>
          </p:cNvCxnSpPr>
          <p:nvPr/>
        </p:nvCxnSpPr>
        <p:spPr>
          <a:xfrm>
            <a:off x="2606040" y="5231065"/>
            <a:ext cx="176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CF5993C-F9D1-E33C-6679-9EBFFC0BA1BC}"/>
              </a:ext>
            </a:extLst>
          </p:cNvPr>
          <p:cNvCxnSpPr>
            <a:cxnSpLocks/>
          </p:cNvCxnSpPr>
          <p:nvPr/>
        </p:nvCxnSpPr>
        <p:spPr>
          <a:xfrm>
            <a:off x="4457700" y="5231065"/>
            <a:ext cx="925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向右箭號 31">
            <a:extLst>
              <a:ext uri="{FF2B5EF4-FFF2-40B4-BE49-F238E27FC236}">
                <a16:creationId xmlns:a16="http://schemas.microsoft.com/office/drawing/2014/main" id="{AE1EFD24-4C21-4AB2-C01D-9BF2DCDC1CFB}"/>
              </a:ext>
            </a:extLst>
          </p:cNvPr>
          <p:cNvSpPr/>
          <p:nvPr/>
        </p:nvSpPr>
        <p:spPr>
          <a:xfrm>
            <a:off x="7253207" y="5021451"/>
            <a:ext cx="542441" cy="4649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F013914-D83F-CE10-2E29-DF66F2216CAC}"/>
              </a:ext>
            </a:extLst>
          </p:cNvPr>
          <p:cNvSpPr txBox="1"/>
          <p:nvPr/>
        </p:nvSpPr>
        <p:spPr>
          <a:xfrm>
            <a:off x="7895707" y="5055731"/>
            <a:ext cx="367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Sub-word units are favored.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92C4D9D-9BB5-5FE1-3B12-41C174822A3D}"/>
              </a:ext>
            </a:extLst>
          </p:cNvPr>
          <p:cNvSpPr txBox="1"/>
          <p:nvPr/>
        </p:nvSpPr>
        <p:spPr>
          <a:xfrm>
            <a:off x="1345532" y="6458952"/>
            <a:ext cx="635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新細明體"/>
                <a:cs typeface="+mj-lt"/>
              </a:rPr>
              <a:t>Sub-word Tokenization</a:t>
            </a:r>
            <a:endParaRPr lang="zh-TW" altLang="en-US" dirty="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028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2389</Words>
  <Application>Microsoft Macintosh PowerPoint</Application>
  <PresentationFormat>寬螢幕</PresentationFormat>
  <Paragraphs>406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新細明體</vt:lpstr>
      <vt:lpstr>Slack-Lato</vt:lpstr>
      <vt:lpstr>Arial</vt:lpstr>
      <vt:lpstr>Calibri</vt:lpstr>
      <vt:lpstr>Calibri Light</vt:lpstr>
      <vt:lpstr>Cambria Math</vt:lpstr>
      <vt:lpstr>Times New Roman</vt:lpstr>
      <vt:lpstr>Retrospect</vt:lpstr>
      <vt:lpstr>Natural Language Processing Sub-word Tokenization</vt:lpstr>
      <vt:lpstr>Outline</vt:lpstr>
      <vt:lpstr>News</vt:lpstr>
      <vt:lpstr>Recap: Word Representations</vt:lpstr>
      <vt:lpstr>Recap: Word Representations (Details)</vt:lpstr>
      <vt:lpstr>Basic Pipeline of Natural Language Processing</vt:lpstr>
      <vt:lpstr>How to build the vocabulary?</vt:lpstr>
      <vt:lpstr>Issues of Delimiter-based Segmentation</vt:lpstr>
      <vt:lpstr>Issues of Delimiter-based Segmentation (Continued.)</vt:lpstr>
      <vt:lpstr>Common Sub-word Tokenization Algorithms</vt:lpstr>
      <vt:lpstr>Segmentation vs. Tokenization</vt:lpstr>
      <vt:lpstr>Sub-word Tokenization (1)</vt:lpstr>
      <vt:lpstr>Sub-word Tokenization (1)</vt:lpstr>
      <vt:lpstr>Sub-word Tokenization (2)</vt:lpstr>
      <vt:lpstr>Sub-word Tokenization (3)</vt:lpstr>
      <vt:lpstr>Sub-word Tokenization (4)</vt:lpstr>
      <vt:lpstr>Sub-word Tokenization (2)</vt:lpstr>
      <vt:lpstr>Sub-word Tokenization (3)</vt:lpstr>
      <vt:lpstr>Sub-word Tokenization (4)</vt:lpstr>
      <vt:lpstr>Sub-word Tokenization (2)</vt:lpstr>
      <vt:lpstr>Sub-word Tokenization (3)</vt:lpstr>
      <vt:lpstr>Sub-word Tokenization (4)</vt:lpstr>
      <vt:lpstr>Sub-word Tokenization (2)</vt:lpstr>
      <vt:lpstr>Sub-word Tokenization (3)</vt:lpstr>
      <vt:lpstr>Sub-word Tokenization (4)</vt:lpstr>
      <vt:lpstr>Finish Sub-word Leaning </vt:lpstr>
      <vt:lpstr>Tokenization with Learned BPE</vt:lpstr>
      <vt:lpstr>Properties of BPE</vt:lpstr>
      <vt:lpstr>Why do we need Sub-word Tokenization?</vt:lpstr>
      <vt:lpstr>Limitations of Sub-word Tokenization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10_Hung-Yu Kao_ National Cheng Kung University</cp:lastModifiedBy>
  <cp:revision>783</cp:revision>
  <dcterms:created xsi:type="dcterms:W3CDTF">2024-01-29T06:42:29Z</dcterms:created>
  <dcterms:modified xsi:type="dcterms:W3CDTF">2024-09-24T02:26:29Z</dcterms:modified>
</cp:coreProperties>
</file>