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38" r:id="rId2"/>
    <p:sldId id="439" r:id="rId3"/>
    <p:sldId id="257" r:id="rId4"/>
    <p:sldId id="440" r:id="rId5"/>
    <p:sldId id="260" r:id="rId6"/>
    <p:sldId id="258" r:id="rId7"/>
    <p:sldId id="259" r:id="rId8"/>
    <p:sldId id="441" r:id="rId9"/>
    <p:sldId id="261" r:id="rId10"/>
    <p:sldId id="42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0"/>
    <p:restoredTop sz="94694"/>
  </p:normalViewPr>
  <p:slideViewPr>
    <p:cSldViewPr snapToGrid="0">
      <p:cViewPr>
        <p:scale>
          <a:sx n="92" d="100"/>
          <a:sy n="92" d="100"/>
        </p:scale>
        <p:origin x="65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AAB90-E78F-5949-9719-7B5229E4B73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6F256-CE45-D249-B9AE-E3E60DE0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0B98B-E2BA-9BB8-DE32-52B006C6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73038-0C35-C1FE-246F-93CB646E8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8797F-0590-6791-7141-CF3BFD908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annotation of feature tables. Maybe show example.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EA71-F9FB-DFB5-9EEF-AA37D7C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F837-FFD0-B148-9DB5-4E257F2DA1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8AA8F-0742-58B9-8213-B51D0F7B2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E52DD-B6CA-D1D1-21A9-6BAAD8BA7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C795E-57D8-FDCB-9AE1-CF53E908C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1FA7-3581-7E5B-026B-828E05F9D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F837-FFD0-B148-9DB5-4E257F2DA1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B464F-3343-DEDD-97B0-D1E72251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81741-AB25-DC22-C406-6FE0940BA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41271-1299-FAB5-1D4E-9F8C20F2B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mzunit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CAMERA, </a:t>
            </a:r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binner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 a similar ‘pre-annotation’ but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khipu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performs the regression that allows for the inference of mass and yields a computable data structure.</a:t>
            </a:r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6CE9-D692-A32F-9977-0B672DE2A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F837-FFD0-B148-9DB5-4E257F2DA1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81A-BEBC-F611-9E7C-66EA3AAE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D255-40AB-C434-8893-29038A50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C8E5-0A6B-B85C-E9CE-2310F785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5F18-5E70-A609-89BD-5D0978E7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6026-E9B0-6F6D-A966-1ABB3E0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6D8-3D74-1D9C-4C8E-B59970A1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2DE0-4527-DFF5-092E-36DA43090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677D-6A0D-BF00-3EAA-2764722B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9AF3-C9A2-0DEA-4EAA-A4ED94B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CF1C-6B77-94F8-674E-D245416A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54645-AF72-369A-7EA6-EA933F524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9A2F-22EF-FD13-57CB-676146E24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B459-503E-3B09-FAF6-8DA393B5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800C-167E-8155-10FF-7DB22F66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AB3-A39F-FC28-5865-F85C28A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DFF-D9DA-B14A-C50B-24B3815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660E-2F97-7E91-CC7A-B65AB61B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859B-504C-FA64-DF9B-0747E5B9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9EE2-E53B-A625-6EB4-95C3E630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A556-411C-F7E8-16EB-1AFD78D5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E06-DBD2-27C4-67E6-E0F4156A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737E-3D00-EA08-42B0-E0AE89FA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6474-86E2-1B12-9651-17D941AF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D15B-F453-2AF3-ED0F-CDF376BB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4384-7E02-40FB-9910-5A331511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7A0E-F6CB-3024-7DB2-A645E4FE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831D-1959-45DC-FA89-826918861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A1B3-C9E1-07FA-7797-DC98B6731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431E-AEA6-A9CB-A448-A76E3E35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35CFC-5F05-967D-0261-7A49B9D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A0F7-F951-F4A8-84BC-F36A08BC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C39C-10C4-1BF8-6CCB-A06B911B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9AA7-6BA3-2AE4-F75D-04016BAD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90FED-3BFF-7DCC-5099-BAA40A64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BA8D-591C-69B3-3696-03CDE18B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8B078-D85B-F778-1070-65A463E51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6C38A-A5DD-F1CD-84CF-B591DA4C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F4D0A-316E-F3C0-8A6E-CE97F904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E54DD-9A56-6816-A5AD-3B95E8C4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7F5C-F104-511C-AAEE-BC0AC1E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9A01-AA93-5720-D480-6704F39A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FC5FB-989F-1441-EF9A-0F1F703B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099C7-2723-7189-21BC-6998CF18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3835-EB18-4CF0-CD6E-530621CB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ABA49-9D6D-81AB-442C-69E60021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D0836-ABB7-83D0-16BB-6F8096A7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44B1-75C0-0320-3FE7-02BD29C3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B62F-5077-D610-6446-DD7200CA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EB1C6-4845-48D9-E614-4D0F17259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D479-E2A5-9071-1226-370F115C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C60B-BC7F-AEEE-E13C-266B432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8D09-DA6A-9603-4E7D-02F19FA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9DBF-0D62-73D0-DBE3-2E0BA05D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D7023-83CD-6F06-1151-60399C76F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7443-831D-3F04-FC22-AE37B5D6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C29B-32DC-0D1C-B197-1EB3ACC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85C1-1F37-47F7-CE2E-88877F1A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1D63-C136-DB0F-3303-8ABBCD45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3D8EB-C418-6350-9551-D9243041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0EED-C7B7-93A5-B66B-94DD5109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C44C-E79E-6D91-C615-A03BA987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EF0E-67A6-E392-D0CB-F8FD117A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D10-AE74-24EF-D58E-A0E27A91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CD157-8619-4E32-05D2-510A0869E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D3A7-C9AB-FD5D-BF90-F151B80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387" y="2184214"/>
            <a:ext cx="10060970" cy="101618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solidFill>
                  <a:srgbClr val="1F2328"/>
                </a:solidFill>
              </a:rPr>
              <a:t>Working like a data scientist on </a:t>
            </a:r>
            <a:r>
              <a:rPr lang="en-US" sz="3600" b="1" dirty="0" err="1">
                <a:solidFill>
                  <a:srgbClr val="1F2328"/>
                </a:solidFill>
              </a:rPr>
              <a:t>Jupyter</a:t>
            </a:r>
            <a:endParaRPr lang="en-US" sz="3600" b="1" i="0" dirty="0">
              <a:solidFill>
                <a:srgbClr val="1F2328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65233-93C1-DD63-C704-017FA8CF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387" y="3789370"/>
            <a:ext cx="9144000" cy="178397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dirty="0"/>
              <a:t>Shuzhao Li, Ph.D. (</a:t>
            </a:r>
            <a:r>
              <a:rPr lang="en-US" dirty="0" err="1"/>
              <a:t>shuzhao.li@jax.org</a:t>
            </a:r>
            <a:r>
              <a:rPr lang="en-US" dirty="0"/>
              <a:t>)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Joshua Mitchell M.D., Ph.D. (</a:t>
            </a:r>
            <a:r>
              <a:rPr lang="en-US" dirty="0" err="1"/>
              <a:t>joshua.mitchell@jax.org</a:t>
            </a:r>
            <a:r>
              <a:rPr lang="en-US" dirty="0"/>
              <a:t>)</a:t>
            </a:r>
          </a:p>
          <a:p>
            <a:pPr algn="l">
              <a:lnSpc>
                <a:spcPct val="110000"/>
              </a:lnSpc>
            </a:pPr>
            <a:endParaRPr lang="en-US" dirty="0"/>
          </a:p>
          <a:p>
            <a:pPr algn="l">
              <a:lnSpc>
                <a:spcPct val="110000"/>
              </a:lnSpc>
            </a:pPr>
            <a:r>
              <a:rPr lang="en-US" dirty="0"/>
              <a:t>Oct. 23, 2024. Tampa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989C-7D79-1053-F994-BF88D9F1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70" y="493987"/>
            <a:ext cx="2824311" cy="701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B62D5-8321-C62A-8E6B-C3842FE66E06}"/>
              </a:ext>
            </a:extLst>
          </p:cNvPr>
          <p:cNvSpPr txBox="1"/>
          <p:nvPr/>
        </p:nvSpPr>
        <p:spPr>
          <a:xfrm>
            <a:off x="1381387" y="1625599"/>
            <a:ext cx="758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shuzhao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-li-lab/MANA2024</a:t>
            </a:r>
          </a:p>
        </p:txBody>
      </p:sp>
      <p:pic>
        <p:nvPicPr>
          <p:cNvPr id="7" name="Picture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2906AD9D-9DEB-B306-D5A9-3F0A7634D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005" y="3842189"/>
            <a:ext cx="2064976" cy="20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19D4-29AD-92DF-9253-F3AAFF71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7;p15">
            <a:extLst>
              <a:ext uri="{FF2B5EF4-FFF2-40B4-BE49-F238E27FC236}">
                <a16:creationId xmlns:a16="http://schemas.microsoft.com/office/drawing/2014/main" id="{10314329-7DE1-4020-176B-87610868B68A}"/>
              </a:ext>
            </a:extLst>
          </p:cNvPr>
          <p:cNvSpPr txBox="1">
            <a:spLocks/>
          </p:cNvSpPr>
          <p:nvPr/>
        </p:nvSpPr>
        <p:spPr>
          <a:xfrm>
            <a:off x="473657" y="2567"/>
            <a:ext cx="1095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67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Pre-Annotation?</a:t>
            </a:r>
            <a:endParaRPr lang="en-US" sz="2667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4F3ED4-3290-7239-D14C-E7C19FF78AD4}"/>
              </a:ext>
            </a:extLst>
          </p:cNvPr>
          <p:cNvCxnSpPr>
            <a:cxnSpLocks/>
          </p:cNvCxnSpPr>
          <p:nvPr/>
        </p:nvCxnSpPr>
        <p:spPr>
          <a:xfrm flipH="1">
            <a:off x="2793247" y="3667829"/>
            <a:ext cx="6226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825D89-095F-C87D-1615-DE15243CB51D}"/>
              </a:ext>
            </a:extLst>
          </p:cNvPr>
          <p:cNvSpPr txBox="1"/>
          <p:nvPr/>
        </p:nvSpPr>
        <p:spPr>
          <a:xfrm flipH="1">
            <a:off x="2080996" y="3469268"/>
            <a:ext cx="65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E07897-1721-D991-B716-4961207A2BCD}"/>
              </a:ext>
            </a:extLst>
          </p:cNvPr>
          <p:cNvCxnSpPr>
            <a:cxnSpLocks/>
          </p:cNvCxnSpPr>
          <p:nvPr/>
        </p:nvCxnSpPr>
        <p:spPr>
          <a:xfrm flipV="1">
            <a:off x="3599379" y="2487644"/>
            <a:ext cx="0" cy="1180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76722F-F1E5-F46F-0FF9-8C84E2183453}"/>
              </a:ext>
            </a:extLst>
          </p:cNvPr>
          <p:cNvCxnSpPr>
            <a:cxnSpLocks/>
          </p:cNvCxnSpPr>
          <p:nvPr/>
        </p:nvCxnSpPr>
        <p:spPr>
          <a:xfrm flipV="1">
            <a:off x="3925200" y="3077736"/>
            <a:ext cx="0" cy="590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03F41A-B0C4-0402-8FE4-24EDFE62FD62}"/>
              </a:ext>
            </a:extLst>
          </p:cNvPr>
          <p:cNvCxnSpPr>
            <a:cxnSpLocks/>
          </p:cNvCxnSpPr>
          <p:nvPr/>
        </p:nvCxnSpPr>
        <p:spPr>
          <a:xfrm flipV="1">
            <a:off x="4251021" y="3459851"/>
            <a:ext cx="0" cy="207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5A0FC4-EDCE-F601-4F43-9D9B7E5FB72F}"/>
              </a:ext>
            </a:extLst>
          </p:cNvPr>
          <p:cNvCxnSpPr>
            <a:cxnSpLocks/>
          </p:cNvCxnSpPr>
          <p:nvPr/>
        </p:nvCxnSpPr>
        <p:spPr>
          <a:xfrm flipV="1">
            <a:off x="6636869" y="2844996"/>
            <a:ext cx="0" cy="822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D1EC3-B5F2-033A-B303-8F4E2065C8E4}"/>
              </a:ext>
            </a:extLst>
          </p:cNvPr>
          <p:cNvCxnSpPr>
            <a:cxnSpLocks/>
          </p:cNvCxnSpPr>
          <p:nvPr/>
        </p:nvCxnSpPr>
        <p:spPr>
          <a:xfrm flipV="1">
            <a:off x="6962690" y="3373140"/>
            <a:ext cx="0" cy="29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62E996-B537-069D-485F-1179C0678BC3}"/>
              </a:ext>
            </a:extLst>
          </p:cNvPr>
          <p:cNvCxnSpPr>
            <a:cxnSpLocks/>
          </p:cNvCxnSpPr>
          <p:nvPr/>
        </p:nvCxnSpPr>
        <p:spPr>
          <a:xfrm flipV="1">
            <a:off x="8289621" y="3152423"/>
            <a:ext cx="0" cy="515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keletal formula of arginine">
            <a:extLst>
              <a:ext uri="{FF2B5EF4-FFF2-40B4-BE49-F238E27FC236}">
                <a16:creationId xmlns:a16="http://schemas.microsoft.com/office/drawing/2014/main" id="{ADE0A0D0-DAAE-94AD-2144-90CECC55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4" y="1193871"/>
            <a:ext cx="2430770" cy="8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3BC624A-B100-1F31-7124-D3A3F5EB518A}"/>
              </a:ext>
            </a:extLst>
          </p:cNvPr>
          <p:cNvCxnSpPr>
            <a:stCxn id="27" idx="3"/>
          </p:cNvCxnSpPr>
          <p:nvPr/>
        </p:nvCxnSpPr>
        <p:spPr>
          <a:xfrm>
            <a:off x="2560044" y="1634448"/>
            <a:ext cx="3220231" cy="853196"/>
          </a:xfrm>
          <a:prstGeom prst="curvedConnector3">
            <a:avLst>
              <a:gd name="adj1" fmla="val 9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39A43C-FB88-DB7D-5EAF-52F907E91F0C}"/>
              </a:ext>
            </a:extLst>
          </p:cNvPr>
          <p:cNvSpPr txBox="1"/>
          <p:nvPr/>
        </p:nvSpPr>
        <p:spPr>
          <a:xfrm>
            <a:off x="643880" y="2112648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Compound, Many 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AB28B3-328F-1007-F15B-F2BF96DC1AF9}"/>
              </a:ext>
            </a:extLst>
          </p:cNvPr>
          <p:cNvSpPr txBox="1"/>
          <p:nvPr/>
        </p:nvSpPr>
        <p:spPr>
          <a:xfrm>
            <a:off x="3223751" y="2099600"/>
            <a:ext cx="10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m, +H</a:t>
            </a:r>
            <a:r>
              <a:rPr lang="en-US" baseline="30000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D0425D-7133-70EE-41A9-3B5819AEE588}"/>
              </a:ext>
            </a:extLst>
          </p:cNvPr>
          <p:cNvSpPr txBox="1"/>
          <p:nvPr/>
        </p:nvSpPr>
        <p:spPr>
          <a:xfrm>
            <a:off x="3733032" y="2679103"/>
            <a:ext cx="160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  <a:r>
              <a:rPr lang="en-US" baseline="30000" dirty="0"/>
              <a:t>13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 +H</a:t>
            </a:r>
            <a:r>
              <a:rPr lang="en-US" baseline="30000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1FDB2-02CC-3DA0-8735-5B52C12ABF8A}"/>
              </a:ext>
            </a:extLst>
          </p:cNvPr>
          <p:cNvSpPr txBox="1"/>
          <p:nvPr/>
        </p:nvSpPr>
        <p:spPr>
          <a:xfrm>
            <a:off x="4090378" y="3090519"/>
            <a:ext cx="160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  <a:r>
              <a:rPr lang="en-US" baseline="30000" dirty="0"/>
              <a:t>13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, +H</a:t>
            </a:r>
            <a:r>
              <a:rPr lang="en-US" baseline="30000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AB4AB3-CB64-D63B-C43C-3859A1E11E62}"/>
              </a:ext>
            </a:extLst>
          </p:cNvPr>
          <p:cNvSpPr txBox="1"/>
          <p:nvPr/>
        </p:nvSpPr>
        <p:spPr>
          <a:xfrm>
            <a:off x="6135057" y="2435813"/>
            <a:ext cx="10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m, +Na</a:t>
            </a:r>
            <a:r>
              <a:rPr lang="en-US" baseline="300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B46F3-429D-0B14-0600-5DEF1F21BBED}"/>
              </a:ext>
            </a:extLst>
          </p:cNvPr>
          <p:cNvSpPr txBox="1"/>
          <p:nvPr/>
        </p:nvSpPr>
        <p:spPr>
          <a:xfrm>
            <a:off x="6668521" y="3052817"/>
            <a:ext cx="144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  <a:r>
              <a:rPr lang="en-US" baseline="30000" dirty="0"/>
              <a:t>13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 +Na</a:t>
            </a:r>
            <a:r>
              <a:rPr lang="en-US" baseline="30000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6AD29-829F-5FDD-0DD8-AE93CE550E34}"/>
              </a:ext>
            </a:extLst>
          </p:cNvPr>
          <p:cNvSpPr txBox="1"/>
          <p:nvPr/>
        </p:nvSpPr>
        <p:spPr>
          <a:xfrm>
            <a:off x="8012470" y="2787610"/>
            <a:ext cx="144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m, +ACN</a:t>
            </a:r>
            <a:r>
              <a:rPr lang="en-US" baseline="30000" dirty="0"/>
              <a:t>+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69C652E0-A2DC-64FF-2BD1-602E9EF686E3}"/>
              </a:ext>
            </a:extLst>
          </p:cNvPr>
          <p:cNvSpPr/>
          <p:nvPr/>
        </p:nvSpPr>
        <p:spPr>
          <a:xfrm rot="16200000">
            <a:off x="5720857" y="779468"/>
            <a:ext cx="430504" cy="64006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C594A-A5E2-03BE-B3F7-91213AE2E7B8}"/>
              </a:ext>
            </a:extLst>
          </p:cNvPr>
          <p:cNvSpPr txBox="1"/>
          <p:nvPr/>
        </p:nvSpPr>
        <p:spPr>
          <a:xfrm>
            <a:off x="9256571" y="1650983"/>
            <a:ext cx="269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techniques, each feature is queried for annotation = 6 searches! More false positives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0BE3FD-780A-2EF9-353C-C553555D623D}"/>
              </a:ext>
            </a:extLst>
          </p:cNvPr>
          <p:cNvSpPr txBox="1"/>
          <p:nvPr/>
        </p:nvSpPr>
        <p:spPr>
          <a:xfrm>
            <a:off x="4588157" y="4244982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Compound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367C8B-275A-FBC3-5F8B-4A11A6234793}"/>
              </a:ext>
            </a:extLst>
          </p:cNvPr>
          <p:cNvCxnSpPr>
            <a:cxnSpLocks/>
          </p:cNvCxnSpPr>
          <p:nvPr/>
        </p:nvCxnSpPr>
        <p:spPr>
          <a:xfrm>
            <a:off x="5948500" y="4614314"/>
            <a:ext cx="0" cy="395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9054F24-D481-BACD-0256-2DC8ECFB0761}"/>
              </a:ext>
            </a:extLst>
          </p:cNvPr>
          <p:cNvSpPr txBox="1"/>
          <p:nvPr/>
        </p:nvSpPr>
        <p:spPr>
          <a:xfrm>
            <a:off x="4580275" y="5034047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Inferred Neutral Mass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A75064-7E67-8145-5E06-64F1290996B9}"/>
              </a:ext>
            </a:extLst>
          </p:cNvPr>
          <p:cNvCxnSpPr>
            <a:cxnSpLocks/>
          </p:cNvCxnSpPr>
          <p:nvPr/>
        </p:nvCxnSpPr>
        <p:spPr>
          <a:xfrm>
            <a:off x="7138680" y="5218713"/>
            <a:ext cx="11509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4C3F01-43BB-5445-B198-59D945788586}"/>
              </a:ext>
            </a:extLst>
          </p:cNvPr>
          <p:cNvSpPr txBox="1"/>
          <p:nvPr/>
        </p:nvSpPr>
        <p:spPr>
          <a:xfrm>
            <a:off x="8506906" y="4775522"/>
            <a:ext cx="269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compound means one query and fewer false positives.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1BF83-E2C8-F63E-F054-884B8C21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258" y="4402894"/>
            <a:ext cx="2691888" cy="17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EA899-A83F-DF3F-4BA3-0C08DB94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7876-54AC-D9EC-375C-70346748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87D9-2BD1-1842-95F1-9A2A4535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provides examples and templates for statistical tests and plots. </a:t>
            </a:r>
          </a:p>
          <a:p>
            <a:r>
              <a:rPr lang="en-US" dirty="0"/>
              <a:t>There are two notebooks: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3.1 – Statistical Testing</a:t>
            </a:r>
          </a:p>
          <a:p>
            <a:pPr lvl="1"/>
            <a:r>
              <a:rPr lang="en-US" dirty="0"/>
              <a:t>3.2 – Common Plots</a:t>
            </a:r>
          </a:p>
        </p:txBody>
      </p:sp>
    </p:spTree>
    <p:extLst>
      <p:ext uri="{BB962C8B-B14F-4D97-AF65-F5344CB8AC3E}">
        <p14:creationId xmlns:p14="http://schemas.microsoft.com/office/powerpoint/2010/main" val="27269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arning resources: MATLAB | Princeton Research Computing">
            <a:extLst>
              <a:ext uri="{FF2B5EF4-FFF2-40B4-BE49-F238E27FC236}">
                <a16:creationId xmlns:a16="http://schemas.microsoft.com/office/drawing/2014/main" id="{DF74700E-021F-124A-E8CC-0BD6106A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3" y="3196911"/>
            <a:ext cx="2481831" cy="15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Studio Package Manager 1.1.2 - Windows - Posit">
            <a:extLst>
              <a:ext uri="{FF2B5EF4-FFF2-40B4-BE49-F238E27FC236}">
                <a16:creationId xmlns:a16="http://schemas.microsoft.com/office/drawing/2014/main" id="{A4BC335C-A733-D952-B1A7-09A11E17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35" y="3980328"/>
            <a:ext cx="2560671" cy="2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2A7067-D4EB-63BD-A13E-9D161C773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372" y="2002709"/>
            <a:ext cx="1932688" cy="222551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3D59B86-1C99-5209-7C9C-88E9B0D9A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902" y="2540592"/>
            <a:ext cx="4610075" cy="37167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24DF7C-E147-E238-12E0-510B486567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Jupyter</a:t>
            </a:r>
            <a:r>
              <a:rPr lang="en-US" dirty="0"/>
              <a:t> notebooks: </a:t>
            </a:r>
            <a:br>
              <a:rPr lang="en-US" dirty="0"/>
            </a:br>
            <a:r>
              <a:rPr lang="en-US" dirty="0"/>
              <a:t>workbench for </a:t>
            </a:r>
            <a:r>
              <a:rPr lang="en-US" strike="sngStrike" dirty="0"/>
              <a:t>data</a:t>
            </a:r>
            <a:r>
              <a:rPr lang="en-US" dirty="0"/>
              <a:t> scientists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2035D-5C82-920F-46B5-9998226E7C11}"/>
              </a:ext>
            </a:extLst>
          </p:cNvPr>
          <p:cNvSpPr txBox="1"/>
          <p:nvPr/>
        </p:nvSpPr>
        <p:spPr>
          <a:xfrm>
            <a:off x="316023" y="4944040"/>
            <a:ext cx="1521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Inspirations: </a:t>
            </a:r>
          </a:p>
          <a:p>
            <a:r>
              <a:rPr lang="en-US" dirty="0" err="1"/>
              <a:t>Matlab</a:t>
            </a:r>
            <a:r>
              <a:rPr lang="en-US" dirty="0"/>
              <a:t>, </a:t>
            </a:r>
          </a:p>
          <a:p>
            <a:r>
              <a:rPr lang="en-US" dirty="0" err="1"/>
              <a:t>Rstudio</a:t>
            </a:r>
            <a:r>
              <a:rPr lang="en-US" dirty="0"/>
              <a:t>/Posit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6ADC7-0E87-3E8D-D9AD-BE8DD06898F8}"/>
              </a:ext>
            </a:extLst>
          </p:cNvPr>
          <p:cNvSpPr txBox="1"/>
          <p:nvPr/>
        </p:nvSpPr>
        <p:spPr>
          <a:xfrm>
            <a:off x="8958848" y="2015236"/>
            <a:ext cx="122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0306-75D9-2B6C-B7D9-9685C0D8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DC5C-841C-F4FA-C255-34CBC6AA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are </a:t>
            </a:r>
            <a:r>
              <a:rPr lang="en-US" dirty="0" err="1"/>
              <a:t>Jupyter</a:t>
            </a:r>
            <a:r>
              <a:rPr lang="en-US" dirty="0"/>
              <a:t> notebooks, why &amp; how to use them</a:t>
            </a:r>
          </a:p>
          <a:p>
            <a:pPr>
              <a:lnSpc>
                <a:spcPct val="150000"/>
              </a:lnSpc>
            </a:pPr>
            <a:r>
              <a:rPr lang="en-US" dirty="0"/>
              <a:t>Key concepts and terminology in handling metabolomics data.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Processing LC-MS metabolomics data (Asari, PCPFM)</a:t>
            </a:r>
          </a:p>
          <a:p>
            <a:pPr>
              <a:lnSpc>
                <a:spcPct val="150000"/>
              </a:lnSpc>
            </a:pPr>
            <a:r>
              <a:rPr lang="en-US" dirty="0"/>
              <a:t>Annotation concepts (Khipu)</a:t>
            </a:r>
          </a:p>
          <a:p>
            <a:pPr>
              <a:lnSpc>
                <a:spcPct val="150000"/>
              </a:lnSpc>
            </a:pPr>
            <a:r>
              <a:rPr lang="en-US" dirty="0"/>
              <a:t>Basic processing of stable isotope tracing data</a:t>
            </a:r>
          </a:p>
        </p:txBody>
      </p:sp>
    </p:spTree>
    <p:extLst>
      <p:ext uri="{BB962C8B-B14F-4D97-AF65-F5344CB8AC3E}">
        <p14:creationId xmlns:p14="http://schemas.microsoft.com/office/powerpoint/2010/main" val="166683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B68E-9DA8-CA7D-84F5-F67DA9BE7707}"/>
              </a:ext>
            </a:extLst>
          </p:cNvPr>
          <p:cNvSpPr txBox="1">
            <a:spLocks/>
          </p:cNvSpPr>
          <p:nvPr/>
        </p:nvSpPr>
        <p:spPr>
          <a:xfrm>
            <a:off x="838200" y="503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Focus on work, not computing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0F4D-3136-E419-CBB8-97ECBF5A7C3B}"/>
              </a:ext>
            </a:extLst>
          </p:cNvPr>
          <p:cNvSpPr txBox="1">
            <a:spLocks/>
          </p:cNvSpPr>
          <p:nvPr/>
        </p:nvSpPr>
        <p:spPr>
          <a:xfrm>
            <a:off x="1302327" y="1365986"/>
            <a:ext cx="10051473" cy="5214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Often good idea to get a friend to help setup</a:t>
            </a:r>
          </a:p>
          <a:p>
            <a:pPr>
              <a:lnSpc>
                <a:spcPct val="150000"/>
              </a:lnSpc>
            </a:pPr>
            <a:r>
              <a:rPr lang="en-US" dirty="0"/>
              <a:t>Know where data are, local directories or internet URL</a:t>
            </a:r>
          </a:p>
          <a:p>
            <a:pPr>
              <a:lnSpc>
                <a:spcPct val="150000"/>
              </a:lnSpc>
            </a:pPr>
            <a:r>
              <a:rPr lang="en-US" dirty="0"/>
              <a:t>Computing on local machines, vs servers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Colab</a:t>
            </a:r>
            <a:r>
              <a:rPr lang="en-US" dirty="0"/>
              <a:t> is running on Google’s servers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Jupyter</a:t>
            </a:r>
            <a:r>
              <a:rPr lang="en-US" dirty="0"/>
              <a:t> notebooks are better run on local machines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Jupyter</a:t>
            </a:r>
            <a:r>
              <a:rPr lang="en-US" dirty="0"/>
              <a:t> notebooks support R and other languages; we use Python here for demo</a:t>
            </a:r>
          </a:p>
        </p:txBody>
      </p:sp>
    </p:spTree>
    <p:extLst>
      <p:ext uri="{BB962C8B-B14F-4D97-AF65-F5344CB8AC3E}">
        <p14:creationId xmlns:p14="http://schemas.microsoft.com/office/powerpoint/2010/main" val="31351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16F80-A573-3E79-589F-98A88F46C548}"/>
              </a:ext>
            </a:extLst>
          </p:cNvPr>
          <p:cNvSpPr txBox="1"/>
          <p:nvPr/>
        </p:nvSpPr>
        <p:spPr>
          <a:xfrm>
            <a:off x="8899283" y="4536855"/>
            <a:ext cx="2382144" cy="1754326"/>
          </a:xfrm>
          <a:prstGeom prst="rect">
            <a:avLst/>
          </a:prstGeom>
          <a:noFill/>
          <a:ln>
            <a:solidFill>
              <a:srgbClr val="F5971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this button </a:t>
            </a:r>
            <a:br>
              <a:rPr lang="en-US" dirty="0"/>
            </a:br>
            <a:r>
              <a:rPr lang="en-US" dirty="0"/>
              <a:t>to open in </a:t>
            </a:r>
            <a:r>
              <a:rPr lang="en-US" i="1" dirty="0" err="1"/>
              <a:t>Colab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Can ignore warning not authored by Google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DC7778-495B-AA77-DBF3-F3581A3D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73" y="1051885"/>
            <a:ext cx="6797072" cy="5580608"/>
          </a:xfrm>
          <a:prstGeom prst="rect">
            <a:avLst/>
          </a:prstGeom>
        </p:spPr>
      </p:pic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70A51C6F-E767-5C27-97A5-8301F8E4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101" y="652837"/>
            <a:ext cx="2064976" cy="2048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58FE4E-2010-0796-76C8-EBF864790F68}"/>
              </a:ext>
            </a:extLst>
          </p:cNvPr>
          <p:cNvSpPr txBox="1"/>
          <p:nvPr/>
        </p:nvSpPr>
        <p:spPr>
          <a:xfrm>
            <a:off x="797939" y="316221"/>
            <a:ext cx="7589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shuzhao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-li-lab/MANA2024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AAE255A-DC6E-32BB-0955-B955576928ED}"/>
              </a:ext>
            </a:extLst>
          </p:cNvPr>
          <p:cNvSpPr/>
          <p:nvPr/>
        </p:nvSpPr>
        <p:spPr>
          <a:xfrm rot="17393463">
            <a:off x="7027507" y="2750205"/>
            <a:ext cx="2720100" cy="6603829"/>
          </a:xfrm>
          <a:prstGeom prst="arc">
            <a:avLst/>
          </a:prstGeom>
          <a:ln>
            <a:head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F316-9705-A315-E609-2B88D127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44EB-D2F1-9237-EF20-93B48327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live workshop</a:t>
            </a:r>
          </a:p>
          <a:p>
            <a:endParaRPr lang="en-US" dirty="0"/>
          </a:p>
          <a:p>
            <a:r>
              <a:rPr lang="en-US" dirty="0"/>
              <a:t>Reference for you to install software later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9D8AC-9328-B95F-BC0C-2BF4C04E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6953"/>
            <a:ext cx="7964092" cy="23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18E8-4048-30D5-43F5-F6DF1A6D5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9EFE-D3E5-45F2-B277-332D9C55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6E0C-2EFC-CF12-8A10-A27DE082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we will look at spectral data, </a:t>
            </a:r>
            <a:br>
              <a:rPr lang="en-US" dirty="0"/>
            </a:br>
            <a:r>
              <a:rPr lang="en-US" dirty="0"/>
              <a:t>learn about pre-processing of metabolomics data (Asari).</a:t>
            </a:r>
          </a:p>
          <a:p>
            <a:r>
              <a:rPr lang="en-US" dirty="0"/>
              <a:t>Three notebooks, work through them in order: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1.1 – Illustration of LC-MS Concepts</a:t>
            </a:r>
          </a:p>
          <a:p>
            <a:pPr lvl="1"/>
            <a:r>
              <a:rPr lang="en-US" dirty="0"/>
              <a:t>1.2 – MS data processing in </a:t>
            </a:r>
            <a:r>
              <a:rPr lang="en-US" dirty="0" err="1"/>
              <a:t>Asari</a:t>
            </a:r>
            <a:endParaRPr lang="en-US" dirty="0"/>
          </a:p>
          <a:p>
            <a:pPr lvl="1"/>
            <a:r>
              <a:rPr lang="en-US" dirty="0"/>
              <a:t>1.3 – Basic usage of PCPFM pipeline</a:t>
            </a:r>
          </a:p>
        </p:txBody>
      </p:sp>
    </p:spTree>
    <p:extLst>
      <p:ext uri="{BB962C8B-B14F-4D97-AF65-F5344CB8AC3E}">
        <p14:creationId xmlns:p14="http://schemas.microsoft.com/office/powerpoint/2010/main" val="27944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1C7A-F996-CA5A-FE56-544F8FCA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ECD36-F7AC-F580-23F7-5C7EC23F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9" y="2108601"/>
            <a:ext cx="2229594" cy="585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BCF7BB-983F-FBCF-73FF-C88BB436D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9" y="2261001"/>
            <a:ext cx="2229594" cy="585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0B1EB-1147-18AF-B8FB-2FB2E1F9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2413401"/>
            <a:ext cx="2229594" cy="585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6E0284-B74A-FE16-FF2B-F3FA73803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9" y="2565801"/>
            <a:ext cx="2229594" cy="585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D3FACD-266C-FC72-6A8D-260AF1F5C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9" y="2718201"/>
            <a:ext cx="2229594" cy="585612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D48DBA7C-4059-4A88-C7E0-1EA4CE2CE204}"/>
              </a:ext>
            </a:extLst>
          </p:cNvPr>
          <p:cNvSpPr/>
          <p:nvPr/>
        </p:nvSpPr>
        <p:spPr>
          <a:xfrm>
            <a:off x="6929564" y="3295750"/>
            <a:ext cx="1016875" cy="595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7FB59-A4E7-827A-792F-87A9C9EC5198}"/>
              </a:ext>
            </a:extLst>
          </p:cNvPr>
          <p:cNvSpPr txBox="1"/>
          <p:nvPr/>
        </p:nvSpPr>
        <p:spPr>
          <a:xfrm>
            <a:off x="6766478" y="2686150"/>
            <a:ext cx="132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84E8D8-E685-7C6D-F9C9-9D4431F7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59" y="2137223"/>
            <a:ext cx="2855221" cy="27692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6796B9-24B0-71C6-01FE-50723F17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92" y="2123952"/>
            <a:ext cx="2229594" cy="5856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6181CA-C22D-FF95-C3B0-C5D712013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92" y="2276352"/>
            <a:ext cx="2229594" cy="5856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125ECF-B9A9-9FEC-CCB5-9D41642E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92" y="2428752"/>
            <a:ext cx="2229594" cy="5856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3318F0-48B7-78C7-0043-DAF9BA38C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2" y="2581152"/>
            <a:ext cx="2229594" cy="5856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D56EC3-E5FE-D058-D407-50798B12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92" y="2733552"/>
            <a:ext cx="2229594" cy="5856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381009-2DB6-ABAF-1120-B03112F86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9" y="3499623"/>
            <a:ext cx="2229594" cy="5856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07C02C-FAD0-604D-E518-111E121A2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9" y="3652023"/>
            <a:ext cx="2229594" cy="585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9B554EF-3FAB-BBC0-06DD-6044DA910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3804423"/>
            <a:ext cx="2229594" cy="5856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775AB4-8328-D616-FB44-AA297F595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9" y="3956823"/>
            <a:ext cx="2229594" cy="5856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B870DD-286B-8EE4-E72C-317C2F85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9" y="4109223"/>
            <a:ext cx="2229594" cy="5856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DDFD0-55BC-4CEC-32DE-4CC7FA00F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24" y="3498387"/>
            <a:ext cx="2229594" cy="5856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87DB02-F3A7-A5A8-F0D1-F1F129C1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24" y="3650787"/>
            <a:ext cx="2229594" cy="5856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AB33141-9FAF-A968-BB70-0B448592C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24" y="3803187"/>
            <a:ext cx="2229594" cy="5856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1ACEE2-8A94-90B7-2AC7-8C41A34EB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24" y="3955587"/>
            <a:ext cx="2229594" cy="5856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7AA3D1-0719-6104-D1B3-C247884EB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24" y="4107987"/>
            <a:ext cx="2229594" cy="58561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ECE35D-ABC6-79A2-0C3E-4A2230F7276F}"/>
              </a:ext>
            </a:extLst>
          </p:cNvPr>
          <p:cNvSpPr txBox="1"/>
          <p:nvPr/>
        </p:nvSpPr>
        <p:spPr>
          <a:xfrm>
            <a:off x="1464709" y="1776631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621A91-39D6-8B4A-88D4-B9896AFE6BC6}"/>
              </a:ext>
            </a:extLst>
          </p:cNvPr>
          <p:cNvSpPr txBox="1"/>
          <p:nvPr/>
        </p:nvSpPr>
        <p:spPr>
          <a:xfrm>
            <a:off x="4428977" y="1834281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193373-DA3C-1F17-9311-25344C5C3B96}"/>
              </a:ext>
            </a:extLst>
          </p:cNvPr>
          <p:cNvSpPr txBox="1"/>
          <p:nvPr/>
        </p:nvSpPr>
        <p:spPr>
          <a:xfrm>
            <a:off x="1464709" y="3521852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Sample 3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546348-8670-8E13-EE10-AFDDC0D33C86}"/>
              </a:ext>
            </a:extLst>
          </p:cNvPr>
          <p:cNvSpPr txBox="1"/>
          <p:nvPr/>
        </p:nvSpPr>
        <p:spPr>
          <a:xfrm>
            <a:off x="4428977" y="3526024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7A500-71D4-29A9-1F10-4B531E28A0AE}"/>
              </a:ext>
            </a:extLst>
          </p:cNvPr>
          <p:cNvSpPr txBox="1"/>
          <p:nvPr/>
        </p:nvSpPr>
        <p:spPr>
          <a:xfrm>
            <a:off x="2980825" y="4844412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3AEFA4-0F7F-C5CE-A4C6-110763AE9B24}"/>
              </a:ext>
            </a:extLst>
          </p:cNvPr>
          <p:cNvSpPr txBox="1"/>
          <p:nvPr/>
        </p:nvSpPr>
        <p:spPr>
          <a:xfrm>
            <a:off x="8836255" y="1754620"/>
            <a:ext cx="212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Table</a:t>
            </a:r>
          </a:p>
        </p:txBody>
      </p:sp>
      <p:sp>
        <p:nvSpPr>
          <p:cNvPr id="2" name="Google Shape;697;p15">
            <a:extLst>
              <a:ext uri="{FF2B5EF4-FFF2-40B4-BE49-F238E27FC236}">
                <a16:creationId xmlns:a16="http://schemas.microsoft.com/office/drawing/2014/main" id="{9708FCE5-1D65-3F49-E98D-CBA550F76255}"/>
              </a:ext>
            </a:extLst>
          </p:cNvPr>
          <p:cNvSpPr txBox="1">
            <a:spLocks/>
          </p:cNvSpPr>
          <p:nvPr/>
        </p:nvSpPr>
        <p:spPr>
          <a:xfrm>
            <a:off x="778213" y="229111"/>
            <a:ext cx="10573965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Pre</a:t>
            </a:r>
            <a:r>
              <a:rPr lang="en-US" sz="32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processing: from spectra to table</a:t>
            </a:r>
          </a:p>
        </p:txBody>
      </p:sp>
    </p:spTree>
    <p:extLst>
      <p:ext uri="{BB962C8B-B14F-4D97-AF65-F5344CB8AC3E}">
        <p14:creationId xmlns:p14="http://schemas.microsoft.com/office/powerpoint/2010/main" val="147580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7D96-6680-F840-5A34-1A011ABC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EF26-AE43-384A-4DAE-38E347E4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1274-D8D9-90D2-BFD2-010292FF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we will learn about pre-annotation and annotation. We will also explore isotope tracing data and perform annotation both standalone and in the pipeline.</a:t>
            </a:r>
          </a:p>
          <a:p>
            <a:r>
              <a:rPr lang="en-US" dirty="0"/>
              <a:t>Three notebooks, work through them in order: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2.1 – Pre-annotation with Khipu</a:t>
            </a:r>
          </a:p>
          <a:p>
            <a:pPr lvl="1"/>
            <a:r>
              <a:rPr lang="en-US" dirty="0"/>
              <a:t>2.2 – Khipu and Stable Isotope Tracing Data</a:t>
            </a:r>
          </a:p>
          <a:p>
            <a:pPr lvl="1"/>
            <a:r>
              <a:rPr lang="en-US" dirty="0"/>
              <a:t>2.3 – Advanced usage of PCPFM pipeline.</a:t>
            </a:r>
          </a:p>
        </p:txBody>
      </p:sp>
    </p:spTree>
    <p:extLst>
      <p:ext uri="{BB962C8B-B14F-4D97-AF65-F5344CB8AC3E}">
        <p14:creationId xmlns:p14="http://schemas.microsoft.com/office/powerpoint/2010/main" val="304404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501</Words>
  <Application>Microsoft Macintosh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Lato</vt:lpstr>
      <vt:lpstr>Office Theme</vt:lpstr>
      <vt:lpstr>Working like a data scientist on Jupyter</vt:lpstr>
      <vt:lpstr>PowerPoint Presentation</vt:lpstr>
      <vt:lpstr>Objectives</vt:lpstr>
      <vt:lpstr>PowerPoint Presentation</vt:lpstr>
      <vt:lpstr>PowerPoint Presentation</vt:lpstr>
      <vt:lpstr>Module 0 </vt:lpstr>
      <vt:lpstr>Module 1</vt:lpstr>
      <vt:lpstr>PowerPoint Presentation</vt:lpstr>
      <vt:lpstr>Module 2</vt:lpstr>
      <vt:lpstr>PowerPoint Presentation</vt:lpstr>
      <vt:lpstr>Module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Mitchell</dc:creator>
  <cp:lastModifiedBy>Shuzhao Li</cp:lastModifiedBy>
  <cp:revision>12</cp:revision>
  <dcterms:created xsi:type="dcterms:W3CDTF">2024-10-22T01:37:03Z</dcterms:created>
  <dcterms:modified xsi:type="dcterms:W3CDTF">2024-10-23T20:48:23Z</dcterms:modified>
</cp:coreProperties>
</file>