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2"/>
  </p:notesMasterIdLst>
  <p:sldIdLst>
    <p:sldId id="256" r:id="rId3"/>
    <p:sldId id="257" r:id="rId4"/>
    <p:sldId id="258" r:id="rId5"/>
    <p:sldId id="259" r:id="rId6"/>
    <p:sldId id="270" r:id="rId7"/>
    <p:sldId id="261" r:id="rId8"/>
    <p:sldId id="263" r:id="rId9"/>
    <p:sldId id="260" r:id="rId10"/>
    <p:sldId id="264" r:id="rId11"/>
    <p:sldId id="276" r:id="rId12"/>
    <p:sldId id="277" r:id="rId13"/>
    <p:sldId id="275" r:id="rId14"/>
    <p:sldId id="278" r:id="rId15"/>
    <p:sldId id="279" r:id="rId16"/>
    <p:sldId id="280" r:id="rId17"/>
    <p:sldId id="284" r:id="rId18"/>
    <p:sldId id="281" r:id="rId19"/>
    <p:sldId id="285" r:id="rId20"/>
    <p:sldId id="286" r:id="rId21"/>
    <p:sldId id="289" r:id="rId22"/>
    <p:sldId id="288" r:id="rId23"/>
    <p:sldId id="287" r:id="rId24"/>
    <p:sldId id="282" r:id="rId25"/>
    <p:sldId id="293" r:id="rId26"/>
    <p:sldId id="294" r:id="rId27"/>
    <p:sldId id="295" r:id="rId28"/>
    <p:sldId id="298" r:id="rId29"/>
    <p:sldId id="299" r:id="rId30"/>
    <p:sldId id="300" r:id="rId31"/>
  </p:sldIdLst>
  <p:sldSz cx="12192000" cy="6858000"/>
  <p:notesSz cx="6858000" cy="9144000"/>
  <p:custDataLst>
    <p:tags r:id="rId36"/>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6" Type="http://schemas.openxmlformats.org/officeDocument/2006/relationships/tags" Target="tags/tag86.xml"/><Relationship Id="rId35" Type="http://schemas.openxmlformats.org/officeDocument/2006/relationships/tableStyles" Target="tableStyles.xml"/><Relationship Id="rId34" Type="http://schemas.openxmlformats.org/officeDocument/2006/relationships/viewProps" Target="viewProps.xml"/><Relationship Id="rId33" Type="http://schemas.openxmlformats.org/officeDocument/2006/relationships/presProps" Target="presProps.xml"/><Relationship Id="rId32" Type="http://schemas.openxmlformats.org/officeDocument/2006/relationships/notesMaster" Target="notesMasters/notesMaster1.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tags" Target="../tags/tag6.xml"/><Relationship Id="rId8" Type="http://schemas.openxmlformats.org/officeDocument/2006/relationships/image" Target="../media/image3.png"/><Relationship Id="rId7" Type="http://schemas.openxmlformats.org/officeDocument/2006/relationships/tags" Target="../tags/tag5.xml"/><Relationship Id="rId6" Type="http://schemas.openxmlformats.org/officeDocument/2006/relationships/image" Target="../media/image2.png"/><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image" Target="../media/image1.png"/><Relationship Id="rId10"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image" Target="../media/image14.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9.png"/><Relationship Id="rId1" Type="http://schemas.openxmlformats.org/officeDocument/2006/relationships/image" Target="../media/image18.png"/></Relationships>
</file>

<file path=ppt/slides/_rels/slide18.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23.png"/><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image" Target="../media/image20.png"/></Relationships>
</file>

<file path=ppt/slides/_rels/slide19.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25.png"/><Relationship Id="rId3" Type="http://schemas.openxmlformats.org/officeDocument/2006/relationships/image" Target="../media/image24.png"/><Relationship Id="rId2" Type="http://schemas.openxmlformats.org/officeDocument/2006/relationships/image" Target="../media/image21.png"/><Relationship Id="rId1" Type="http://schemas.openxmlformats.org/officeDocument/2006/relationships/image" Target="../media/image20.png"/></Relationships>
</file>

<file path=ppt/slides/_rels/slide2.xml.rels><?xml version="1.0" encoding="UTF-8" standalone="yes"?>
<Relationships xmlns="http://schemas.openxmlformats.org/package/2006/relationships"><Relationship Id="rId9" Type="http://schemas.openxmlformats.org/officeDocument/2006/relationships/tags" Target="../tags/tag13.xml"/><Relationship Id="rId8" Type="http://schemas.openxmlformats.org/officeDocument/2006/relationships/tags" Target="../tags/tag12.xml"/><Relationship Id="rId7" Type="http://schemas.openxmlformats.org/officeDocument/2006/relationships/tags" Target="../tags/tag11.xml"/><Relationship Id="rId6" Type="http://schemas.openxmlformats.org/officeDocument/2006/relationships/image" Target="../media/image5.png"/><Relationship Id="rId5" Type="http://schemas.openxmlformats.org/officeDocument/2006/relationships/tags" Target="../tags/tag10.xml"/><Relationship Id="rId4" Type="http://schemas.openxmlformats.org/officeDocument/2006/relationships/image" Target="../media/image4.png"/><Relationship Id="rId3" Type="http://schemas.openxmlformats.org/officeDocument/2006/relationships/tags" Target="../tags/tag9.xml"/><Relationship Id="rId2" Type="http://schemas.openxmlformats.org/officeDocument/2006/relationships/tags" Target="../tags/tag8.xml"/><Relationship Id="rId11" Type="http://schemas.openxmlformats.org/officeDocument/2006/relationships/slideLayout" Target="../slideLayouts/slideLayout2.xml"/><Relationship Id="rId10" Type="http://schemas.openxmlformats.org/officeDocument/2006/relationships/image" Target="../media/image6.png"/><Relationship Id="rId1" Type="http://schemas.openxmlformats.org/officeDocument/2006/relationships/tags" Target="../tags/tag7.xml"/></Relationships>
</file>

<file path=ppt/slides/_rels/slide20.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27.png"/><Relationship Id="rId3" Type="http://schemas.openxmlformats.org/officeDocument/2006/relationships/image" Target="../media/image26.png"/><Relationship Id="rId2" Type="http://schemas.openxmlformats.org/officeDocument/2006/relationships/image" Target="../media/image21.png"/><Relationship Id="rId1" Type="http://schemas.openxmlformats.org/officeDocument/2006/relationships/image" Target="../media/image20.png"/></Relationships>
</file>

<file path=ppt/slides/_rels/slide21.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image" Target="../media/image2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25.xml.rels><?xml version="1.0" encoding="UTF-8" standalone="yes"?>
<Relationships xmlns="http://schemas.openxmlformats.org/package/2006/relationships"><Relationship Id="rId9" Type="http://schemas.openxmlformats.org/officeDocument/2006/relationships/tags" Target="../tags/tag81.xml"/><Relationship Id="rId8" Type="http://schemas.openxmlformats.org/officeDocument/2006/relationships/tags" Target="../tags/tag80.xml"/><Relationship Id="rId7" Type="http://schemas.openxmlformats.org/officeDocument/2006/relationships/tags" Target="../tags/tag79.xml"/><Relationship Id="rId6" Type="http://schemas.openxmlformats.org/officeDocument/2006/relationships/image" Target="../media/image5.png"/><Relationship Id="rId5" Type="http://schemas.openxmlformats.org/officeDocument/2006/relationships/tags" Target="../tags/tag78.xml"/><Relationship Id="rId4" Type="http://schemas.openxmlformats.org/officeDocument/2006/relationships/image" Target="../media/image4.png"/><Relationship Id="rId3" Type="http://schemas.openxmlformats.org/officeDocument/2006/relationships/tags" Target="../tags/tag77.xml"/><Relationship Id="rId2" Type="http://schemas.openxmlformats.org/officeDocument/2006/relationships/tags" Target="../tags/tag76.xml"/><Relationship Id="rId11" Type="http://schemas.openxmlformats.org/officeDocument/2006/relationships/slideLayout" Target="../slideLayouts/slideLayout2.xml"/><Relationship Id="rId10" Type="http://schemas.openxmlformats.org/officeDocument/2006/relationships/image" Target="../media/image6.png"/><Relationship Id="rId1" Type="http://schemas.openxmlformats.org/officeDocument/2006/relationships/tags" Target="../tags/tag75.xml"/></Relationships>
</file>

<file path=ppt/slides/_rels/slide26.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31.png"/><Relationship Id="rId2" Type="http://schemas.openxmlformats.org/officeDocument/2006/relationships/tags" Target="../tags/tag83.xml"/><Relationship Id="rId1" Type="http://schemas.openxmlformats.org/officeDocument/2006/relationships/tags" Target="../tags/tag82.xml"/></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5.xml"/><Relationship Id="rId1" Type="http://schemas.openxmlformats.org/officeDocument/2006/relationships/tags" Target="../tags/tag84.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2.png"/></Relationships>
</file>

<file path=ppt/slides/_rels/slide29.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image" Target="../media/image33.png"/></Relationships>
</file>

<file path=ppt/slides/_rels/slide3.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tags" Target="../tags/tag17.xml"/><Relationship Id="rId4" Type="http://schemas.openxmlformats.org/officeDocument/2006/relationships/image" Target="../media/image7.png"/><Relationship Id="rId3" Type="http://schemas.openxmlformats.org/officeDocument/2006/relationships/tags" Target="../tags/tag16.xml"/><Relationship Id="rId2" Type="http://schemas.openxmlformats.org/officeDocument/2006/relationships/tags" Target="../tags/tag15.xml"/><Relationship Id="rId1" Type="http://schemas.openxmlformats.org/officeDocument/2006/relationships/tags" Target="../tags/tag14.xml"/></Relationships>
</file>

<file path=ppt/slides/_rels/slide4.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8.png"/><Relationship Id="rId3" Type="http://schemas.openxmlformats.org/officeDocument/2006/relationships/tags" Target="../tags/tag20.xml"/><Relationship Id="rId2" Type="http://schemas.openxmlformats.org/officeDocument/2006/relationships/tags" Target="../tags/tag19.xml"/><Relationship Id="rId1" Type="http://schemas.openxmlformats.org/officeDocument/2006/relationships/tags" Target="../tags/tag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7" Type="http://schemas.openxmlformats.org/officeDocument/2006/relationships/slideLayout" Target="../slideLayouts/slideLayout2.xml"/><Relationship Id="rId46" Type="http://schemas.openxmlformats.org/officeDocument/2006/relationships/tags" Target="../tags/tag66.xml"/><Relationship Id="rId45" Type="http://schemas.openxmlformats.org/officeDocument/2006/relationships/tags" Target="../tags/tag65.xml"/><Relationship Id="rId44" Type="http://schemas.openxmlformats.org/officeDocument/2006/relationships/tags" Target="../tags/tag64.xml"/><Relationship Id="rId43" Type="http://schemas.openxmlformats.org/officeDocument/2006/relationships/tags" Target="../tags/tag63.xml"/><Relationship Id="rId42" Type="http://schemas.openxmlformats.org/officeDocument/2006/relationships/tags" Target="../tags/tag62.xml"/><Relationship Id="rId41" Type="http://schemas.openxmlformats.org/officeDocument/2006/relationships/tags" Target="../tags/tag61.xml"/><Relationship Id="rId40" Type="http://schemas.openxmlformats.org/officeDocument/2006/relationships/tags" Target="../tags/tag60.xml"/><Relationship Id="rId4" Type="http://schemas.openxmlformats.org/officeDocument/2006/relationships/tags" Target="../tags/tag24.xml"/><Relationship Id="rId39" Type="http://schemas.openxmlformats.org/officeDocument/2006/relationships/tags" Target="../tags/tag59.xml"/><Relationship Id="rId38" Type="http://schemas.openxmlformats.org/officeDocument/2006/relationships/tags" Target="../tags/tag58.xml"/><Relationship Id="rId37" Type="http://schemas.openxmlformats.org/officeDocument/2006/relationships/tags" Target="../tags/tag57.xml"/><Relationship Id="rId36" Type="http://schemas.openxmlformats.org/officeDocument/2006/relationships/tags" Target="../tags/tag56.xml"/><Relationship Id="rId35" Type="http://schemas.openxmlformats.org/officeDocument/2006/relationships/tags" Target="../tags/tag55.xml"/><Relationship Id="rId34" Type="http://schemas.openxmlformats.org/officeDocument/2006/relationships/tags" Target="../tags/tag54.xml"/><Relationship Id="rId33" Type="http://schemas.openxmlformats.org/officeDocument/2006/relationships/tags" Target="../tags/tag53.xml"/><Relationship Id="rId32" Type="http://schemas.openxmlformats.org/officeDocument/2006/relationships/tags" Target="../tags/tag52.xml"/><Relationship Id="rId31" Type="http://schemas.openxmlformats.org/officeDocument/2006/relationships/tags" Target="../tags/tag51.xml"/><Relationship Id="rId30" Type="http://schemas.openxmlformats.org/officeDocument/2006/relationships/tags" Target="../tags/tag50.xml"/><Relationship Id="rId3" Type="http://schemas.openxmlformats.org/officeDocument/2006/relationships/tags" Target="../tags/tag23.xml"/><Relationship Id="rId29" Type="http://schemas.openxmlformats.org/officeDocument/2006/relationships/tags" Target="../tags/tag49.xml"/><Relationship Id="rId28" Type="http://schemas.openxmlformats.org/officeDocument/2006/relationships/tags" Target="../tags/tag48.xml"/><Relationship Id="rId27" Type="http://schemas.openxmlformats.org/officeDocument/2006/relationships/tags" Target="../tags/tag47.xml"/><Relationship Id="rId26" Type="http://schemas.openxmlformats.org/officeDocument/2006/relationships/tags" Target="../tags/tag46.xml"/><Relationship Id="rId25" Type="http://schemas.openxmlformats.org/officeDocument/2006/relationships/tags" Target="../tags/tag45.xml"/><Relationship Id="rId24" Type="http://schemas.openxmlformats.org/officeDocument/2006/relationships/tags" Target="../tags/tag44.xml"/><Relationship Id="rId23" Type="http://schemas.openxmlformats.org/officeDocument/2006/relationships/tags" Target="../tags/tag43.xml"/><Relationship Id="rId22" Type="http://schemas.openxmlformats.org/officeDocument/2006/relationships/tags" Target="../tags/tag42.xml"/><Relationship Id="rId21" Type="http://schemas.openxmlformats.org/officeDocument/2006/relationships/tags" Target="../tags/tag41.xml"/><Relationship Id="rId20" Type="http://schemas.openxmlformats.org/officeDocument/2006/relationships/tags" Target="../tags/tag40.xml"/><Relationship Id="rId2" Type="http://schemas.openxmlformats.org/officeDocument/2006/relationships/tags" Target="../tags/tag22.xml"/><Relationship Id="rId19" Type="http://schemas.openxmlformats.org/officeDocument/2006/relationships/tags" Target="../tags/tag39.xml"/><Relationship Id="rId18" Type="http://schemas.openxmlformats.org/officeDocument/2006/relationships/tags" Target="../tags/tag38.xml"/><Relationship Id="rId17" Type="http://schemas.openxmlformats.org/officeDocument/2006/relationships/tags" Target="../tags/tag37.xml"/><Relationship Id="rId16" Type="http://schemas.openxmlformats.org/officeDocument/2006/relationships/tags" Target="../tags/tag36.xml"/><Relationship Id="rId15" Type="http://schemas.openxmlformats.org/officeDocument/2006/relationships/tags" Target="../tags/tag35.xml"/><Relationship Id="rId14" Type="http://schemas.openxmlformats.org/officeDocument/2006/relationships/tags" Target="../tags/tag34.xml"/><Relationship Id="rId13" Type="http://schemas.openxmlformats.org/officeDocument/2006/relationships/tags" Target="../tags/tag33.xml"/><Relationship Id="rId12" Type="http://schemas.openxmlformats.org/officeDocument/2006/relationships/tags" Target="../tags/tag32.xml"/><Relationship Id="rId11" Type="http://schemas.openxmlformats.org/officeDocument/2006/relationships/tags" Target="../tags/tag31.xml"/><Relationship Id="rId10" Type="http://schemas.openxmlformats.org/officeDocument/2006/relationships/tags" Target="../tags/tag30.xml"/><Relationship Id="rId1" Type="http://schemas.openxmlformats.org/officeDocument/2006/relationships/tags" Target="../tags/tag21.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8.xml"/><Relationship Id="rId1" Type="http://schemas.openxmlformats.org/officeDocument/2006/relationships/tags" Target="../tags/tag67.xml"/></Relationships>
</file>

<file path=ppt/slides/_rels/slide8.xml.rels><?xml version="1.0" encoding="UTF-8" standalone="yes"?>
<Relationships xmlns="http://schemas.openxmlformats.org/package/2006/relationships"><Relationship Id="rId8" Type="http://schemas.openxmlformats.org/officeDocument/2006/relationships/slideLayout" Target="../slideLayouts/slideLayout2.xml"/><Relationship Id="rId7" Type="http://schemas.openxmlformats.org/officeDocument/2006/relationships/tags" Target="../tags/tag74.xml"/><Relationship Id="rId6" Type="http://schemas.openxmlformats.org/officeDocument/2006/relationships/tags" Target="../tags/tag73.xml"/><Relationship Id="rId5" Type="http://schemas.openxmlformats.org/officeDocument/2006/relationships/tags" Target="../tags/tag72.xml"/><Relationship Id="rId4" Type="http://schemas.openxmlformats.org/officeDocument/2006/relationships/tags" Target="../tags/tag71.xml"/><Relationship Id="rId3" Type="http://schemas.openxmlformats.org/officeDocument/2006/relationships/tags" Target="../tags/tag70.xml"/><Relationship Id="rId2" Type="http://schemas.openxmlformats.org/officeDocument/2006/relationships/image" Target="../media/image9.png"/><Relationship Id="rId1" Type="http://schemas.openxmlformats.org/officeDocument/2006/relationships/tags" Target="../tags/tag69.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图片 3"/>
          <p:cNvPicPr>
            <a:picLocks noChangeAspect="1"/>
          </p:cNvPicPr>
          <p:nvPr>
            <p:custDataLst>
              <p:tags r:id="rId1"/>
            </p:custDataLst>
          </p:nvPr>
        </p:nvPicPr>
        <p:blipFill>
          <a:blip r:embed="rId2"/>
          <a:stretch>
            <a:fillRect/>
          </a:stretch>
        </p:blipFill>
        <p:spPr>
          <a:xfrm>
            <a:off x="416560" y="2009775"/>
            <a:ext cx="3271520" cy="2825750"/>
          </a:xfrm>
          <a:prstGeom prst="rect">
            <a:avLst/>
          </a:prstGeom>
        </p:spPr>
      </p:pic>
      <p:sp>
        <p:nvSpPr>
          <p:cNvPr id="5" name="文本框 4"/>
          <p:cNvSpPr txBox="1"/>
          <p:nvPr/>
        </p:nvSpPr>
        <p:spPr>
          <a:xfrm>
            <a:off x="569595" y="1641475"/>
            <a:ext cx="2376170" cy="368300"/>
          </a:xfrm>
          <a:prstGeom prst="rect">
            <a:avLst/>
          </a:prstGeom>
          <a:noFill/>
        </p:spPr>
        <p:txBody>
          <a:bodyPr wrap="square" rtlCol="0">
            <a:spAutoFit/>
          </a:bodyPr>
          <a:p>
            <a:r>
              <a:rPr lang="en-US" altLang="zh-CN"/>
              <a:t>1.</a:t>
            </a:r>
            <a:r>
              <a:rPr lang="zh-CN" altLang="en-US"/>
              <a:t>生成</a:t>
            </a:r>
            <a:r>
              <a:rPr lang="en-US" altLang="zh-CN"/>
              <a:t>seed prompt</a:t>
            </a:r>
            <a:endParaRPr lang="en-US" altLang="zh-CN"/>
          </a:p>
        </p:txBody>
      </p:sp>
      <p:sp>
        <p:nvSpPr>
          <p:cNvPr id="6" name="文本框 5"/>
          <p:cNvSpPr txBox="1"/>
          <p:nvPr>
            <p:custDataLst>
              <p:tags r:id="rId3"/>
            </p:custDataLst>
          </p:nvPr>
        </p:nvSpPr>
        <p:spPr>
          <a:xfrm>
            <a:off x="4093845" y="1641475"/>
            <a:ext cx="2898775" cy="645160"/>
          </a:xfrm>
          <a:prstGeom prst="rect">
            <a:avLst/>
          </a:prstGeom>
          <a:noFill/>
        </p:spPr>
        <p:txBody>
          <a:bodyPr wrap="square" rtlCol="0">
            <a:spAutoFit/>
          </a:bodyPr>
          <a:p>
            <a:r>
              <a:rPr lang="en-US" altLang="zh-CN"/>
              <a:t>2.</a:t>
            </a:r>
            <a:r>
              <a:rPr lang="zh-CN"/>
              <a:t>在训练集上用该</a:t>
            </a:r>
            <a:r>
              <a:rPr lang="en-US" altLang="zh-CN"/>
              <a:t>prompt</a:t>
            </a:r>
            <a:r>
              <a:rPr lang="zh-CN" altLang="en-US"/>
              <a:t>生成预测并打分</a:t>
            </a:r>
            <a:endParaRPr lang="zh-CN" altLang="en-US"/>
          </a:p>
        </p:txBody>
      </p:sp>
      <p:sp>
        <p:nvSpPr>
          <p:cNvPr id="7" name="文本框 6"/>
          <p:cNvSpPr txBox="1"/>
          <p:nvPr>
            <p:custDataLst>
              <p:tags r:id="rId4"/>
            </p:custDataLst>
          </p:nvPr>
        </p:nvSpPr>
        <p:spPr>
          <a:xfrm>
            <a:off x="8099425" y="1641475"/>
            <a:ext cx="3452495" cy="645160"/>
          </a:xfrm>
          <a:prstGeom prst="rect">
            <a:avLst/>
          </a:prstGeom>
          <a:noFill/>
        </p:spPr>
        <p:txBody>
          <a:bodyPr wrap="square" rtlCol="0">
            <a:spAutoFit/>
          </a:bodyPr>
          <a:p>
            <a:r>
              <a:rPr lang="en-US" altLang="zh-CN"/>
              <a:t>3.</a:t>
            </a:r>
            <a:r>
              <a:rPr lang="zh-CN"/>
              <a:t>选择分数高的</a:t>
            </a:r>
            <a:r>
              <a:rPr lang="en-US" altLang="zh-CN"/>
              <a:t>prompt</a:t>
            </a:r>
            <a:r>
              <a:rPr lang="zh-CN" altLang="en-US"/>
              <a:t>让</a:t>
            </a:r>
            <a:r>
              <a:rPr lang="en-US" altLang="zh-CN"/>
              <a:t>LLM</a:t>
            </a:r>
            <a:r>
              <a:rPr lang="zh-CN" altLang="en-US"/>
              <a:t>根据这些</a:t>
            </a:r>
            <a:r>
              <a:rPr lang="en-US" altLang="zh-CN"/>
              <a:t>prompt</a:t>
            </a:r>
            <a:r>
              <a:rPr lang="zh-CN" altLang="en-US"/>
              <a:t>生成新的</a:t>
            </a:r>
            <a:r>
              <a:rPr lang="en-US" altLang="zh-CN"/>
              <a:t>prompt</a:t>
            </a:r>
            <a:endParaRPr lang="en-US" altLang="zh-CN"/>
          </a:p>
        </p:txBody>
      </p:sp>
      <p:pic>
        <p:nvPicPr>
          <p:cNvPr id="8" name="图片 7"/>
          <p:cNvPicPr>
            <a:picLocks noChangeAspect="1"/>
          </p:cNvPicPr>
          <p:nvPr>
            <p:custDataLst>
              <p:tags r:id="rId5"/>
            </p:custDataLst>
          </p:nvPr>
        </p:nvPicPr>
        <p:blipFill>
          <a:blip r:embed="rId6"/>
          <a:stretch>
            <a:fillRect/>
          </a:stretch>
        </p:blipFill>
        <p:spPr>
          <a:xfrm>
            <a:off x="4093845" y="2432685"/>
            <a:ext cx="3003550" cy="2606675"/>
          </a:xfrm>
          <a:prstGeom prst="rect">
            <a:avLst/>
          </a:prstGeom>
        </p:spPr>
      </p:pic>
      <p:pic>
        <p:nvPicPr>
          <p:cNvPr id="9" name="图片 8"/>
          <p:cNvPicPr>
            <a:picLocks noChangeAspect="1"/>
          </p:cNvPicPr>
          <p:nvPr>
            <p:custDataLst>
              <p:tags r:id="rId7"/>
            </p:custDataLst>
          </p:nvPr>
        </p:nvPicPr>
        <p:blipFill>
          <a:blip r:embed="rId8"/>
          <a:stretch>
            <a:fillRect/>
          </a:stretch>
        </p:blipFill>
        <p:spPr>
          <a:xfrm>
            <a:off x="7978140" y="2501900"/>
            <a:ext cx="3249930" cy="2282190"/>
          </a:xfrm>
          <a:prstGeom prst="rect">
            <a:avLst/>
          </a:prstGeom>
        </p:spPr>
      </p:pic>
      <p:sp>
        <p:nvSpPr>
          <p:cNvPr id="10" name="文本框 9"/>
          <p:cNvSpPr txBox="1"/>
          <p:nvPr>
            <p:custDataLst>
              <p:tags r:id="rId9"/>
            </p:custDataLst>
          </p:nvPr>
        </p:nvSpPr>
        <p:spPr>
          <a:xfrm>
            <a:off x="569595" y="321945"/>
            <a:ext cx="4016375" cy="460375"/>
          </a:xfrm>
          <a:prstGeom prst="rect">
            <a:avLst/>
          </a:prstGeom>
          <a:noFill/>
        </p:spPr>
        <p:txBody>
          <a:bodyPr wrap="square" rtlCol="0">
            <a:spAutoFit/>
          </a:bodyPr>
          <a:p>
            <a:r>
              <a:rPr lang="en-US" sz="2400"/>
              <a:t>Prompt</a:t>
            </a:r>
            <a:r>
              <a:rPr lang="zh-CN" altLang="en-US" sz="2400"/>
              <a:t>自动生成与优化方法</a:t>
            </a:r>
            <a:endParaRPr lang="zh-CN" altLang="en-US" sz="24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447675" y="219710"/>
            <a:ext cx="11094720" cy="6185535"/>
          </a:xfrm>
          <a:prstGeom prst="rect">
            <a:avLst/>
          </a:prstGeom>
          <a:noFill/>
        </p:spPr>
        <p:txBody>
          <a:bodyPr wrap="square" rtlCol="0">
            <a:spAutoFit/>
          </a:bodyPr>
          <a:p>
            <a:r>
              <a:rPr lang="zh-CN" altLang="en-US"/>
              <a:t>Task Desctiption &amp; Instructions: </a:t>
            </a:r>
            <a:endParaRPr lang="zh-CN" altLang="en-US"/>
          </a:p>
          <a:p>
            <a:r>
              <a:rPr lang="zh-CN" altLang="en-US"/>
              <a:t>You will be provided with a focal method along with its import statements and class signature, and a specific statement that you test case could trigger. Your task is to write a unit test case that could trigger the specific statement.</a:t>
            </a:r>
            <a:endParaRPr lang="zh-CN" altLang="en-US"/>
          </a:p>
          <a:p>
            <a:r>
              <a:rPr lang="zh-CN" altLang="en-US"/>
              <a:t>Please follow the instructions step-by-step to write unit test case that could trigger the specific statement: 1. From back to front list the interval of the key value on the path to trigger this statement, 2. Based on the analysis, decide whether the statement is reacable or not, 3. Based on the analysis, if reachable, return the unit test case in code block (```java ```).</a:t>
            </a:r>
            <a:endParaRPr lang="zh-CN" altLang="en-US"/>
          </a:p>
          <a:p>
            <a:endParaRPr lang="zh-CN" altLang="en-US"/>
          </a:p>
          <a:p>
            <a:r>
              <a:rPr lang="zh-CN" altLang="en-US"/>
              <a:t>Desired output format:</a:t>
            </a:r>
            <a:endParaRPr lang="zh-CN" altLang="en-US"/>
          </a:p>
          <a:p>
            <a:r>
              <a:rPr lang="zh-CN" altLang="en-US"/>
              <a:t>1. From back to front list the interval of the key variable on the path to the specific statement</a:t>
            </a:r>
            <a:endParaRPr lang="zh-CN" altLang="en-US"/>
          </a:p>
          <a:p>
            <a:r>
              <a:rPr lang="zh-CN" altLang="en-US"/>
              <a:t>Line&lt;line_number&gt;: &lt;variable_name&gt;:&lt;value_range&gt;, &lt;variable_name&gt;:&lt;value_range&gt;...</a:t>
            </a:r>
            <a:endParaRPr lang="zh-CN" altLang="en-US"/>
          </a:p>
          <a:p>
            <a:r>
              <a:rPr lang="zh-CN" altLang="en-US"/>
              <a:t>Line&lt;line_number&gt;: &lt;variable_name&gt;:&lt;value_range&gt;, &lt;variable_name&gt;:&lt;value_range&gt;...</a:t>
            </a:r>
            <a:endParaRPr lang="zh-CN" altLang="en-US"/>
          </a:p>
          <a:p>
            <a:r>
              <a:rPr lang="zh-CN" altLang="en-US"/>
              <a:t>...</a:t>
            </a:r>
            <a:endParaRPr lang="zh-CN" altLang="en-US"/>
          </a:p>
          <a:p>
            <a:endParaRPr lang="zh-CN" altLang="en-US"/>
          </a:p>
          <a:p>
            <a:r>
              <a:rPr lang="zh-CN" altLang="en-US"/>
              <a:t>2. Based on the analysis, decide whether the statement is reacable or not give your answer in block (```&lt;yes or no&gt;```)</a:t>
            </a:r>
            <a:endParaRPr lang="zh-CN" altLang="en-US"/>
          </a:p>
          <a:p>
            <a:r>
              <a:rPr lang="zh-CN" altLang="en-US"/>
              <a:t>```&lt;yes or no&gt;```</a:t>
            </a:r>
            <a:endParaRPr lang="zh-CN" altLang="en-US"/>
          </a:p>
          <a:p>
            <a:endParaRPr lang="zh-CN" altLang="en-US"/>
          </a:p>
          <a:p>
            <a:r>
              <a:rPr lang="zh-CN" altLang="en-US"/>
              <a:t>3. Based on the analysis, if reachable, return the unit test case in code block (```java ```)</a:t>
            </a:r>
            <a:endParaRPr lang="zh-CN" altLang="en-US"/>
          </a:p>
          <a:p>
            <a:r>
              <a:rPr lang="zh-CN" altLang="en-US"/>
              <a:t>```java </a:t>
            </a:r>
            <a:endParaRPr lang="zh-CN" altLang="en-US"/>
          </a:p>
          <a:p>
            <a:r>
              <a:rPr lang="zh-CN" altLang="en-US"/>
              <a:t>&lt;unit test&gt;</a:t>
            </a:r>
            <a:endParaRPr lang="zh-CN" altLang="en-US"/>
          </a:p>
          <a:p>
            <a:r>
              <a:rPr lang="zh-CN" altLang="en-US"/>
              <a:t>```</a:t>
            </a:r>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113665" y="474980"/>
            <a:ext cx="8350250" cy="5908040"/>
          </a:xfrm>
          <a:prstGeom prst="rect">
            <a:avLst/>
          </a:prstGeom>
          <a:noFill/>
        </p:spPr>
        <p:txBody>
          <a:bodyPr wrap="square" rtlCol="0" anchor="t">
            <a:spAutoFit/>
          </a:bodyPr>
          <a:p>
            <a:r>
              <a:rPr lang="zh-CN" altLang="en-US" sz="1400"/>
              <a:t>Focal method:</a:t>
            </a:r>
            <a:endParaRPr lang="zh-CN" altLang="en-US" sz="1400"/>
          </a:p>
          <a:p>
            <a:r>
              <a:rPr lang="zh-CN" altLang="en-US" sz="1400"/>
              <a:t>public static BigInteger createBigInteger(final String str) {</a:t>
            </a:r>
            <a:endParaRPr lang="zh-CN" altLang="en-US" sz="1400"/>
          </a:p>
          <a:p>
            <a:r>
              <a:rPr lang="zh-CN" altLang="en-US" sz="1400"/>
              <a:t>    if (str == null) {</a:t>
            </a:r>
            <a:endParaRPr lang="zh-CN" altLang="en-US" sz="1400"/>
          </a:p>
          <a:p>
            <a:r>
              <a:rPr lang="zh-CN" altLang="en-US" sz="1400"/>
              <a:t>        return null;</a:t>
            </a:r>
            <a:endParaRPr lang="zh-CN" altLang="en-US" sz="1400"/>
          </a:p>
          <a:p>
            <a:r>
              <a:rPr lang="zh-CN" altLang="en-US" sz="1400"/>
              <a:t>    }</a:t>
            </a:r>
            <a:endParaRPr lang="zh-CN" altLang="en-US" sz="1400"/>
          </a:p>
          <a:p>
            <a:r>
              <a:rPr lang="zh-CN" altLang="en-US" sz="1400"/>
              <a:t>    int pos = 0; // offset within string</a:t>
            </a:r>
            <a:endParaRPr lang="zh-CN" altLang="en-US" sz="1400"/>
          </a:p>
          <a:p>
            <a:r>
              <a:rPr lang="zh-CN" altLang="en-US" sz="1400"/>
              <a:t>    int radix = 10;</a:t>
            </a:r>
            <a:endParaRPr lang="zh-CN" altLang="en-US" sz="1400"/>
          </a:p>
          <a:p>
            <a:r>
              <a:rPr lang="zh-CN" altLang="en-US" sz="1400"/>
              <a:t>    boolean negate = false; // need to negate later?</a:t>
            </a:r>
            <a:endParaRPr lang="zh-CN" altLang="en-US" sz="1400"/>
          </a:p>
          <a:p>
            <a:r>
              <a:rPr lang="zh-CN" altLang="en-US" sz="1400"/>
              <a:t>    if (str.startsWith("-")) {</a:t>
            </a:r>
            <a:endParaRPr lang="zh-CN" altLang="en-US" sz="1400"/>
          </a:p>
          <a:p>
            <a:r>
              <a:rPr lang="zh-CN" altLang="en-US" sz="1400"/>
              <a:t>        negate = true;</a:t>
            </a:r>
            <a:endParaRPr lang="zh-CN" altLang="en-US" sz="1400"/>
          </a:p>
          <a:p>
            <a:r>
              <a:rPr lang="zh-CN" altLang="en-US" sz="1400"/>
              <a:t>        pos = 1;</a:t>
            </a:r>
            <a:endParaRPr lang="zh-CN" altLang="en-US" sz="1400"/>
          </a:p>
          <a:p>
            <a:r>
              <a:rPr lang="zh-CN" altLang="en-US" sz="1400"/>
              <a:t>    }</a:t>
            </a:r>
            <a:endParaRPr lang="zh-CN" altLang="en-US" sz="1400"/>
          </a:p>
          <a:p>
            <a:r>
              <a:rPr lang="zh-CN" altLang="en-US" sz="1400"/>
              <a:t>    if (str.startsWith("0x", pos) || str.startsWith("0x", pos)) { // hex</a:t>
            </a:r>
            <a:endParaRPr lang="zh-CN" altLang="en-US" sz="1400"/>
          </a:p>
          <a:p>
            <a:r>
              <a:rPr lang="zh-CN" altLang="en-US" sz="1400"/>
              <a:t>        radix = 16;</a:t>
            </a:r>
            <a:endParaRPr lang="zh-CN" altLang="en-US" sz="1400"/>
          </a:p>
          <a:p>
            <a:r>
              <a:rPr lang="zh-CN" altLang="en-US" sz="1400"/>
              <a:t>        pos += 2;</a:t>
            </a:r>
            <a:endParaRPr lang="zh-CN" altLang="en-US" sz="1400"/>
          </a:p>
          <a:p>
            <a:r>
              <a:rPr lang="zh-CN" altLang="en-US" sz="1400"/>
              <a:t>    } else if (str.startsWith("#", pos)) { // alternative hex (allowed by Long/Integer)</a:t>
            </a:r>
            <a:endParaRPr lang="zh-CN" altLang="en-US" sz="1400"/>
          </a:p>
          <a:p>
            <a:r>
              <a:rPr lang="zh-CN" altLang="en-US" sz="1400"/>
              <a:t>        radix = 16;</a:t>
            </a:r>
            <a:endParaRPr lang="zh-CN" altLang="en-US" sz="1400"/>
          </a:p>
          <a:p>
            <a:r>
              <a:rPr lang="zh-CN" altLang="en-US" sz="1400"/>
              <a:t>        pos ++;</a:t>
            </a:r>
            <a:endParaRPr lang="zh-CN" altLang="en-US" sz="1400"/>
          </a:p>
          <a:p>
            <a:r>
              <a:rPr lang="zh-CN" altLang="en-US" sz="1400"/>
              <a:t>    } else if (str.startsWith("0", pos) &amp;&amp; str.length() &gt; pos + 1) { // octal; so long as there are additional digits</a:t>
            </a:r>
            <a:endParaRPr lang="zh-CN" altLang="en-US" sz="1400"/>
          </a:p>
          <a:p>
            <a:r>
              <a:rPr lang="zh-CN" altLang="en-US" sz="1400"/>
              <a:t>        radix = 8;</a:t>
            </a:r>
            <a:endParaRPr lang="zh-CN" altLang="en-US" sz="1400"/>
          </a:p>
          <a:p>
            <a:r>
              <a:rPr lang="zh-CN" altLang="en-US" sz="1400"/>
              <a:t>        pos ++;</a:t>
            </a:r>
            <a:endParaRPr lang="zh-CN" altLang="en-US" sz="1400"/>
          </a:p>
          <a:p>
            <a:r>
              <a:rPr lang="zh-CN" altLang="en-US" sz="1400"/>
              <a:t>        final BigInteger value = new BigInteger(str.substring(pos), radix);</a:t>
            </a:r>
            <a:endParaRPr lang="zh-CN" altLang="en-US" sz="1400"/>
          </a:p>
          <a:p>
            <a:r>
              <a:rPr lang="zh-CN" altLang="en-US" sz="1400"/>
              <a:t>        return radix+pos;</a:t>
            </a:r>
            <a:endParaRPr lang="zh-CN" altLang="en-US" sz="1400"/>
          </a:p>
          <a:p>
            <a:r>
              <a:rPr lang="zh-CN" altLang="en-US" sz="1400"/>
              <a:t>    } // default is to treat as decimal</a:t>
            </a:r>
            <a:endParaRPr lang="zh-CN" altLang="en-US" sz="1400"/>
          </a:p>
          <a:p>
            <a:r>
              <a:rPr lang="zh-CN" altLang="en-US" sz="1400"/>
              <a:t>    final BigInteger value = new BigInteger(str.substring(pos), radix);</a:t>
            </a:r>
            <a:endParaRPr lang="zh-CN" altLang="en-US" sz="1400"/>
          </a:p>
          <a:p>
            <a:r>
              <a:rPr lang="zh-CN" altLang="en-US" sz="1400"/>
              <a:t>    return negate ? value.negate() : value;</a:t>
            </a:r>
            <a:endParaRPr lang="zh-CN" altLang="en-US" sz="1400"/>
          </a:p>
          <a:p>
            <a:r>
              <a:rPr lang="zh-CN" altLang="en-US" sz="1400"/>
              <a:t>}</a:t>
            </a:r>
            <a:endParaRPr lang="zh-CN" altLang="en-US" sz="1400"/>
          </a:p>
        </p:txBody>
      </p:sp>
      <p:sp>
        <p:nvSpPr>
          <p:cNvPr id="3" name="文本框 2"/>
          <p:cNvSpPr txBox="1"/>
          <p:nvPr/>
        </p:nvSpPr>
        <p:spPr>
          <a:xfrm>
            <a:off x="7461885" y="213995"/>
            <a:ext cx="4371975" cy="4030980"/>
          </a:xfrm>
          <a:prstGeom prst="rect">
            <a:avLst/>
          </a:prstGeom>
          <a:noFill/>
        </p:spPr>
        <p:txBody>
          <a:bodyPr wrap="square" rtlCol="0" anchor="t">
            <a:spAutoFit/>
          </a:bodyPr>
          <a:p>
            <a:endParaRPr lang="zh-CN" altLang="en-US" sz="1600"/>
          </a:p>
          <a:p>
            <a:r>
              <a:rPr lang="zh-CN" altLang="en-US" sz="1600">
                <a:sym typeface="+mn-ea"/>
              </a:rPr>
              <a:t>Import statements:</a:t>
            </a:r>
            <a:endParaRPr lang="zh-CN" altLang="en-US" sz="1600"/>
          </a:p>
          <a:p>
            <a:r>
              <a:rPr lang="zh-CN" altLang="en-US" sz="1600">
                <a:sym typeface="+mn-ea"/>
              </a:rPr>
              <a:t>import java.lang.reflect.Array;</a:t>
            </a:r>
            <a:endParaRPr lang="zh-CN" altLang="en-US" sz="1600"/>
          </a:p>
          <a:p>
            <a:r>
              <a:rPr lang="zh-CN" altLang="en-US" sz="1600">
                <a:sym typeface="+mn-ea"/>
              </a:rPr>
              <a:t>import java.math.BigDecimal;</a:t>
            </a:r>
            <a:endParaRPr lang="zh-CN" altLang="en-US" sz="1600"/>
          </a:p>
          <a:p>
            <a:r>
              <a:rPr lang="zh-CN" altLang="en-US" sz="1600">
                <a:sym typeface="+mn-ea"/>
              </a:rPr>
              <a:t>import java.math.BigInteger;</a:t>
            </a:r>
            <a:endParaRPr lang="zh-CN" altLang="en-US" sz="1600"/>
          </a:p>
          <a:p>
            <a:r>
              <a:rPr lang="zh-CN" altLang="en-US" sz="1600">
                <a:sym typeface="+mn-ea"/>
              </a:rPr>
              <a:t>import org.apache.commons.lang3.StringUtils;</a:t>
            </a:r>
            <a:endParaRPr lang="zh-CN" altLang="en-US" sz="1600"/>
          </a:p>
          <a:p>
            <a:endParaRPr lang="zh-CN" altLang="en-US" sz="1600"/>
          </a:p>
          <a:p>
            <a:endParaRPr lang="zh-CN" altLang="en-US" sz="1600"/>
          </a:p>
          <a:p>
            <a:r>
              <a:rPr lang="zh-CN" altLang="en-US" sz="1600">
                <a:sym typeface="+mn-ea"/>
              </a:rPr>
              <a:t>Class signature:</a:t>
            </a:r>
            <a:endParaRPr lang="zh-CN" altLang="en-US" sz="1600"/>
          </a:p>
          <a:p>
            <a:r>
              <a:rPr lang="zh-CN" altLang="en-US" sz="1600">
                <a:sym typeface="+mn-ea"/>
              </a:rPr>
              <a:t>public class NumberUtils {</a:t>
            </a:r>
            <a:endParaRPr lang="zh-CN" altLang="en-US" sz="1600"/>
          </a:p>
          <a:p>
            <a:r>
              <a:rPr lang="zh-CN" altLang="en-US" sz="1600">
                <a:sym typeface="+mn-ea"/>
              </a:rPr>
              <a:t>    public NumberUtils() {</a:t>
            </a:r>
            <a:endParaRPr lang="zh-CN" altLang="en-US" sz="1600"/>
          </a:p>
          <a:p>
            <a:r>
              <a:rPr lang="zh-CN" altLang="en-US" sz="1600">
                <a:sym typeface="+mn-ea"/>
              </a:rPr>
              <a:t>        super();</a:t>
            </a:r>
            <a:endParaRPr lang="zh-CN" altLang="en-US" sz="1600"/>
          </a:p>
          <a:p>
            <a:r>
              <a:rPr lang="zh-CN" altLang="en-US" sz="1600">
                <a:sym typeface="+mn-ea"/>
              </a:rPr>
              <a:t>    }</a:t>
            </a:r>
            <a:endParaRPr lang="zh-CN" altLang="en-US" sz="1600"/>
          </a:p>
          <a:p>
            <a:endParaRPr lang="zh-CN" altLang="en-US" sz="1600"/>
          </a:p>
          <a:p>
            <a:r>
              <a:rPr lang="zh-CN" altLang="en-US" sz="1600">
                <a:sym typeface="+mn-ea"/>
              </a:rPr>
              <a:t>The statement that your test case could trigger:</a:t>
            </a:r>
            <a:endParaRPr lang="zh-CN" altLang="en-US" sz="1600"/>
          </a:p>
          <a:p>
            <a:r>
              <a:rPr lang="zh-CN" altLang="en-US" sz="1600">
                <a:sym typeface="+mn-ea"/>
              </a:rPr>
              <a:t>return radix+pos;</a:t>
            </a:r>
            <a:endParaRPr lang="zh-CN" altLang="en-US" sz="1600">
              <a:sym typeface="+mn-ea"/>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图片 3"/>
          <p:cNvPicPr>
            <a:picLocks noChangeAspect="1"/>
          </p:cNvPicPr>
          <p:nvPr/>
        </p:nvPicPr>
        <p:blipFill>
          <a:blip r:embed="rId1"/>
          <a:stretch>
            <a:fillRect/>
          </a:stretch>
        </p:blipFill>
        <p:spPr>
          <a:xfrm>
            <a:off x="344805" y="3822700"/>
            <a:ext cx="4509135" cy="2484120"/>
          </a:xfrm>
          <a:prstGeom prst="rect">
            <a:avLst/>
          </a:prstGeom>
        </p:spPr>
      </p:pic>
      <p:pic>
        <p:nvPicPr>
          <p:cNvPr id="5" name="图片 4"/>
          <p:cNvPicPr>
            <a:picLocks noChangeAspect="1"/>
          </p:cNvPicPr>
          <p:nvPr/>
        </p:nvPicPr>
        <p:blipFill>
          <a:blip r:embed="rId2"/>
          <a:stretch>
            <a:fillRect/>
          </a:stretch>
        </p:blipFill>
        <p:spPr>
          <a:xfrm>
            <a:off x="344805" y="145415"/>
            <a:ext cx="4547235" cy="3503930"/>
          </a:xfrm>
          <a:prstGeom prst="rect">
            <a:avLst/>
          </a:prstGeom>
        </p:spPr>
      </p:pic>
      <p:pic>
        <p:nvPicPr>
          <p:cNvPr id="6" name="图片 5"/>
          <p:cNvPicPr>
            <a:picLocks noChangeAspect="1"/>
          </p:cNvPicPr>
          <p:nvPr/>
        </p:nvPicPr>
        <p:blipFill>
          <a:blip r:embed="rId3"/>
          <a:stretch>
            <a:fillRect/>
          </a:stretch>
        </p:blipFill>
        <p:spPr>
          <a:xfrm>
            <a:off x="5681345" y="1062355"/>
            <a:ext cx="4881880" cy="418211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447675" y="219710"/>
            <a:ext cx="11094720" cy="6185535"/>
          </a:xfrm>
          <a:prstGeom prst="rect">
            <a:avLst/>
          </a:prstGeom>
          <a:noFill/>
        </p:spPr>
        <p:txBody>
          <a:bodyPr wrap="square" rtlCol="0">
            <a:spAutoFit/>
          </a:bodyPr>
          <a:p>
            <a:r>
              <a:rPr lang="zh-CN" altLang="en-US"/>
              <a:t>Task Desctiption &amp; Instructions: </a:t>
            </a:r>
            <a:endParaRPr lang="zh-CN" altLang="en-US"/>
          </a:p>
          <a:p>
            <a:r>
              <a:rPr lang="zh-CN" altLang="en-US"/>
              <a:t>You will be provided with a focal method along with its import statements and class signature, and a specific statement that you test case could trigger. Your task is to write a unit test case that could trigger the specific statement.</a:t>
            </a:r>
            <a:endParaRPr lang="zh-CN" altLang="en-US"/>
          </a:p>
          <a:p>
            <a:r>
              <a:rPr lang="zh-CN" altLang="en-US"/>
              <a:t>Please follow the instructions step-by-step to write unit test case that could trigger the specific statement: 1. From back to front list the interval of the key value on the path to trigger this statement, 2. Based on the analysis, decide whether the statement is reacable or not, 3. Based on the analysis, if reachable, return the unit test case in code block (```java ```).</a:t>
            </a:r>
            <a:endParaRPr lang="zh-CN" altLang="en-US"/>
          </a:p>
          <a:p>
            <a:endParaRPr lang="zh-CN" altLang="en-US"/>
          </a:p>
          <a:p>
            <a:r>
              <a:rPr lang="zh-CN" altLang="en-US"/>
              <a:t>Desired output format:</a:t>
            </a:r>
            <a:endParaRPr lang="zh-CN" altLang="en-US"/>
          </a:p>
          <a:p>
            <a:r>
              <a:rPr lang="zh-CN" altLang="en-US"/>
              <a:t>1. From back to front list the interval of the key variable on the path to the specific statement</a:t>
            </a:r>
            <a:endParaRPr lang="zh-CN" altLang="en-US"/>
          </a:p>
          <a:p>
            <a:r>
              <a:rPr lang="zh-CN" altLang="en-US"/>
              <a:t>Line&lt;line_number&gt;: &lt;variable_name&gt;:&lt;value_range&gt;, &lt;variable_name&gt;:&lt;value_range&gt;...</a:t>
            </a:r>
            <a:endParaRPr lang="zh-CN" altLang="en-US"/>
          </a:p>
          <a:p>
            <a:r>
              <a:rPr lang="zh-CN" altLang="en-US"/>
              <a:t>Line&lt;line_number&gt;: &lt;variable_name&gt;:&lt;value_range&gt;, &lt;variable_name&gt;:&lt;value_range&gt;...</a:t>
            </a:r>
            <a:endParaRPr lang="zh-CN" altLang="en-US"/>
          </a:p>
          <a:p>
            <a:r>
              <a:rPr lang="zh-CN" altLang="en-US"/>
              <a:t>...</a:t>
            </a:r>
            <a:endParaRPr lang="zh-CN" altLang="en-US"/>
          </a:p>
          <a:p>
            <a:endParaRPr lang="zh-CN" altLang="en-US"/>
          </a:p>
          <a:p>
            <a:r>
              <a:rPr lang="zh-CN" altLang="en-US"/>
              <a:t>2. Based on the analysis, decide whether the statement is reacable or not give your answer in block (```&lt;yes or no&gt;```)</a:t>
            </a:r>
            <a:endParaRPr lang="zh-CN" altLang="en-US"/>
          </a:p>
          <a:p>
            <a:r>
              <a:rPr lang="zh-CN" altLang="en-US"/>
              <a:t>```&lt;yes or no&gt;```</a:t>
            </a:r>
            <a:endParaRPr lang="zh-CN" altLang="en-US"/>
          </a:p>
          <a:p>
            <a:endParaRPr lang="zh-CN" altLang="en-US"/>
          </a:p>
          <a:p>
            <a:r>
              <a:rPr lang="zh-CN" altLang="en-US"/>
              <a:t>3. Based on the analysis, if reachable, return the unit test case in code block (```java ```)</a:t>
            </a:r>
            <a:endParaRPr lang="zh-CN" altLang="en-US"/>
          </a:p>
          <a:p>
            <a:r>
              <a:rPr lang="zh-CN" altLang="en-US"/>
              <a:t>```java </a:t>
            </a:r>
            <a:endParaRPr lang="zh-CN" altLang="en-US"/>
          </a:p>
          <a:p>
            <a:r>
              <a:rPr lang="zh-CN" altLang="en-US"/>
              <a:t>&lt;unit test&gt;</a:t>
            </a:r>
            <a:endParaRPr lang="zh-CN" altLang="en-US"/>
          </a:p>
          <a:p>
            <a:r>
              <a:rPr lang="zh-CN" altLang="en-US"/>
              <a:t>```</a:t>
            </a:r>
            <a:endParaRPr lang="zh-CN"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252730" y="1233170"/>
            <a:ext cx="5736590" cy="4831080"/>
          </a:xfrm>
          <a:prstGeom prst="rect">
            <a:avLst/>
          </a:prstGeom>
          <a:noFill/>
        </p:spPr>
        <p:txBody>
          <a:bodyPr wrap="square" rtlCol="0" anchor="t">
            <a:spAutoFit/>
          </a:bodyPr>
          <a:p>
            <a:r>
              <a:rPr lang="zh-CN" altLang="en-US" sz="1400"/>
              <a:t>Focal method:</a:t>
            </a:r>
            <a:endParaRPr lang="zh-CN" altLang="en-US" sz="1400"/>
          </a:p>
          <a:p>
            <a:r>
              <a:rPr lang="zh-CN" altLang="en-US" sz="1400"/>
              <a:t>public double abs() {</a:t>
            </a:r>
            <a:endParaRPr lang="zh-CN" altLang="en-US" sz="1400"/>
          </a:p>
          <a:p>
            <a:r>
              <a:rPr lang="zh-CN" altLang="en-US" sz="1400"/>
              <a:t>    if (isNaN) {</a:t>
            </a:r>
            <a:endParaRPr lang="zh-CN" altLang="en-US" sz="1400"/>
          </a:p>
          <a:p>
            <a:r>
              <a:rPr lang="zh-CN" altLang="en-US" sz="1400"/>
              <a:t>        return Double.NaN;</a:t>
            </a:r>
            <a:endParaRPr lang="zh-CN" altLang="en-US" sz="1400"/>
          </a:p>
          <a:p>
            <a:r>
              <a:rPr lang="zh-CN" altLang="en-US" sz="1400"/>
              <a:t>    }</a:t>
            </a:r>
            <a:endParaRPr lang="zh-CN" altLang="en-US" sz="1400"/>
          </a:p>
          <a:p>
            <a:r>
              <a:rPr lang="zh-CN" altLang="en-US" sz="1400"/>
              <a:t>    if (isInfinite()) {</a:t>
            </a:r>
            <a:endParaRPr lang="zh-CN" altLang="en-US" sz="1400"/>
          </a:p>
          <a:p>
            <a:r>
              <a:rPr lang="zh-CN" altLang="en-US" sz="1400"/>
              <a:t>        return Double.POSITIVE_INFINITY;</a:t>
            </a:r>
            <a:endParaRPr lang="zh-CN" altLang="en-US" sz="1400"/>
          </a:p>
          <a:p>
            <a:r>
              <a:rPr lang="zh-CN" altLang="en-US" sz="1400"/>
              <a:t>    }</a:t>
            </a:r>
            <a:endParaRPr lang="zh-CN" altLang="en-US" sz="1400"/>
          </a:p>
          <a:p>
            <a:r>
              <a:rPr lang="zh-CN" altLang="en-US" sz="1400"/>
              <a:t>    if (</a:t>
            </a:r>
            <a:r>
              <a:rPr lang="zh-CN" altLang="en-US" sz="1400">
                <a:solidFill>
                  <a:srgbClr val="FF0000"/>
                </a:solidFill>
              </a:rPr>
              <a:t>FastMath.abs(real) &lt; FastMath.abs(imaginary)</a:t>
            </a:r>
            <a:r>
              <a:rPr lang="zh-CN" altLang="en-US" sz="1400"/>
              <a:t>) {</a:t>
            </a:r>
            <a:endParaRPr lang="zh-CN" altLang="en-US" sz="1400"/>
          </a:p>
          <a:p>
            <a:r>
              <a:rPr lang="zh-CN" altLang="en-US" sz="1400"/>
              <a:t>        if (imaginary == 0.0) {</a:t>
            </a:r>
            <a:endParaRPr lang="zh-CN" altLang="en-US" sz="1400"/>
          </a:p>
          <a:p>
            <a:r>
              <a:rPr lang="zh-CN" altLang="en-US" sz="1400"/>
              <a:t>            return FastMath.abs(real);</a:t>
            </a:r>
            <a:endParaRPr lang="zh-CN" altLang="en-US" sz="1400"/>
          </a:p>
          <a:p>
            <a:r>
              <a:rPr lang="zh-CN" altLang="en-US" sz="1400"/>
              <a:t>        }</a:t>
            </a:r>
            <a:endParaRPr lang="zh-CN" altLang="en-US" sz="1400"/>
          </a:p>
          <a:p>
            <a:r>
              <a:rPr lang="zh-CN" altLang="en-US" sz="1400"/>
              <a:t>        double q = real / imaginary;</a:t>
            </a:r>
            <a:endParaRPr lang="zh-CN" altLang="en-US" sz="1400"/>
          </a:p>
          <a:p>
            <a:r>
              <a:rPr lang="zh-CN" altLang="en-US" sz="1400"/>
              <a:t>        return FastMath.abs(imaginary) * FastMath.sqrt(1 + q * q);</a:t>
            </a:r>
            <a:endParaRPr lang="zh-CN" altLang="en-US" sz="1400"/>
          </a:p>
          <a:p>
            <a:r>
              <a:rPr lang="zh-CN" altLang="en-US" sz="1400"/>
              <a:t>    } else {</a:t>
            </a:r>
            <a:endParaRPr lang="zh-CN" altLang="en-US" sz="1400"/>
          </a:p>
          <a:p>
            <a:r>
              <a:rPr lang="zh-CN" altLang="en-US" sz="1400"/>
              <a:t>        if (</a:t>
            </a:r>
            <a:r>
              <a:rPr lang="zh-CN" altLang="en-US" sz="1400">
                <a:solidFill>
                  <a:srgbClr val="FF0000"/>
                </a:solidFill>
              </a:rPr>
              <a:t>FastMath.abs(real) &lt; FastMath.abs(imaginary) &amp;&amp; real == 0.0</a:t>
            </a:r>
            <a:r>
              <a:rPr lang="zh-CN" altLang="en-US" sz="1400"/>
              <a:t>) {</a:t>
            </a:r>
            <a:endParaRPr lang="zh-CN" altLang="en-US" sz="1400"/>
          </a:p>
          <a:p>
            <a:r>
              <a:rPr lang="zh-CN" altLang="en-US" sz="1400"/>
              <a:t>            return FastMath.abs(imaginary);</a:t>
            </a:r>
            <a:endParaRPr lang="zh-CN" altLang="en-US" sz="1400"/>
          </a:p>
          <a:p>
            <a:r>
              <a:rPr lang="zh-CN" altLang="en-US" sz="1400"/>
              <a:t>        }</a:t>
            </a:r>
            <a:endParaRPr lang="zh-CN" altLang="en-US" sz="1400"/>
          </a:p>
          <a:p>
            <a:r>
              <a:rPr lang="zh-CN" altLang="en-US" sz="1400"/>
              <a:t>        double q = imaginary / real;</a:t>
            </a:r>
            <a:endParaRPr lang="zh-CN" altLang="en-US" sz="1400"/>
          </a:p>
          <a:p>
            <a:r>
              <a:rPr lang="zh-CN" altLang="en-US" sz="1400"/>
              <a:t>        return FastMath.abs(real) * FastMath.sqrt(1 + q * q);</a:t>
            </a:r>
            <a:endParaRPr lang="zh-CN" altLang="en-US" sz="1400"/>
          </a:p>
          <a:p>
            <a:r>
              <a:rPr lang="zh-CN" altLang="en-US" sz="1400"/>
              <a:t>    }</a:t>
            </a:r>
            <a:endParaRPr lang="zh-CN" altLang="en-US" sz="1400"/>
          </a:p>
          <a:p>
            <a:r>
              <a:rPr lang="zh-CN" altLang="en-US" sz="1400"/>
              <a:t>}</a:t>
            </a:r>
            <a:endParaRPr lang="zh-CN" altLang="en-US" sz="1400"/>
          </a:p>
        </p:txBody>
      </p:sp>
      <p:sp>
        <p:nvSpPr>
          <p:cNvPr id="5" name="文本框 4"/>
          <p:cNvSpPr txBox="1"/>
          <p:nvPr/>
        </p:nvSpPr>
        <p:spPr>
          <a:xfrm>
            <a:off x="6408420" y="321945"/>
            <a:ext cx="5520055" cy="2245360"/>
          </a:xfrm>
          <a:prstGeom prst="rect">
            <a:avLst/>
          </a:prstGeom>
          <a:noFill/>
        </p:spPr>
        <p:txBody>
          <a:bodyPr wrap="square" rtlCol="0" anchor="t">
            <a:spAutoFit/>
          </a:bodyPr>
          <a:p>
            <a:r>
              <a:rPr lang="zh-CN" altLang="en-US" sz="1400">
                <a:sym typeface="+mn-ea"/>
              </a:rPr>
              <a:t>Import statements:</a:t>
            </a:r>
            <a:endParaRPr lang="zh-CN" altLang="en-US" sz="1400"/>
          </a:p>
          <a:p>
            <a:r>
              <a:rPr lang="zh-CN" altLang="en-US" sz="1400">
                <a:sym typeface="+mn-ea"/>
              </a:rPr>
              <a:t>import java.io.Serializable;</a:t>
            </a:r>
            <a:endParaRPr lang="zh-CN" altLang="en-US" sz="1400">
              <a:sym typeface="+mn-ea"/>
            </a:endParaRPr>
          </a:p>
          <a:p>
            <a:r>
              <a:rPr lang="zh-CN" altLang="en-US" sz="1400">
                <a:sym typeface="+mn-ea"/>
              </a:rPr>
              <a:t>import java.util.ArrayList;</a:t>
            </a:r>
            <a:endParaRPr lang="zh-CN" altLang="en-US" sz="1400">
              <a:sym typeface="+mn-ea"/>
            </a:endParaRPr>
          </a:p>
          <a:p>
            <a:r>
              <a:rPr lang="zh-CN" altLang="en-US" sz="1400">
                <a:sym typeface="+mn-ea"/>
              </a:rPr>
              <a:t>import java.util.List;</a:t>
            </a:r>
            <a:endParaRPr lang="zh-CN" altLang="en-US" sz="1400">
              <a:sym typeface="+mn-ea"/>
            </a:endParaRPr>
          </a:p>
          <a:p>
            <a:r>
              <a:rPr lang="zh-CN" altLang="en-US" sz="1400">
                <a:sym typeface="+mn-ea"/>
              </a:rPr>
              <a:t>import org.apache.commons.math3.FieldElement;</a:t>
            </a:r>
            <a:endParaRPr lang="zh-CN" altLang="en-US" sz="1400">
              <a:sym typeface="+mn-ea"/>
            </a:endParaRPr>
          </a:p>
          <a:p>
            <a:r>
              <a:rPr lang="zh-CN" altLang="en-US" sz="1400">
                <a:sym typeface="+mn-ea"/>
              </a:rPr>
              <a:t>import org.apache.commons.math3.exception.NotPositiveException;</a:t>
            </a:r>
            <a:endParaRPr lang="zh-CN" altLang="en-US" sz="1400">
              <a:sym typeface="+mn-ea"/>
            </a:endParaRPr>
          </a:p>
          <a:p>
            <a:r>
              <a:rPr lang="zh-CN" altLang="en-US" sz="1400">
                <a:sym typeface="+mn-ea"/>
              </a:rPr>
              <a:t>import org.apache.commons.math3.exception.NullArgumentException;</a:t>
            </a:r>
            <a:endParaRPr lang="zh-CN" altLang="en-US" sz="1400">
              <a:sym typeface="+mn-ea"/>
            </a:endParaRPr>
          </a:p>
          <a:p>
            <a:r>
              <a:rPr lang="zh-CN" altLang="en-US" sz="1400">
                <a:sym typeface="+mn-ea"/>
              </a:rPr>
              <a:t>import org.apache.commons.math3.exception.util.LocalizedFormats;</a:t>
            </a:r>
            <a:endParaRPr lang="zh-CN" altLang="en-US" sz="1400">
              <a:sym typeface="+mn-ea"/>
            </a:endParaRPr>
          </a:p>
          <a:p>
            <a:r>
              <a:rPr lang="zh-CN" altLang="en-US" sz="1400">
                <a:sym typeface="+mn-ea"/>
              </a:rPr>
              <a:t>import org.apache.commons.math3.util.FastMath;</a:t>
            </a:r>
            <a:endParaRPr lang="zh-CN" altLang="en-US" sz="1400">
              <a:sym typeface="+mn-ea"/>
            </a:endParaRPr>
          </a:p>
          <a:p>
            <a:r>
              <a:rPr lang="zh-CN" altLang="en-US" sz="1400">
                <a:sym typeface="+mn-ea"/>
              </a:rPr>
              <a:t>import org.apache.commons.math3.util.MathUtils;</a:t>
            </a:r>
            <a:endParaRPr lang="zh-CN" altLang="en-US" sz="1400">
              <a:sym typeface="+mn-ea"/>
            </a:endParaRPr>
          </a:p>
        </p:txBody>
      </p:sp>
      <p:sp>
        <p:nvSpPr>
          <p:cNvPr id="6" name="文本框 5"/>
          <p:cNvSpPr txBox="1"/>
          <p:nvPr/>
        </p:nvSpPr>
        <p:spPr>
          <a:xfrm>
            <a:off x="6225540" y="3213100"/>
            <a:ext cx="5198110" cy="3107690"/>
          </a:xfrm>
          <a:prstGeom prst="rect">
            <a:avLst/>
          </a:prstGeom>
          <a:noFill/>
        </p:spPr>
        <p:txBody>
          <a:bodyPr wrap="square" rtlCol="0" anchor="t">
            <a:spAutoFit/>
          </a:bodyPr>
          <a:p>
            <a:r>
              <a:rPr lang="zh-CN" altLang="en-US" sz="1400">
                <a:sym typeface="+mn-ea"/>
              </a:rPr>
              <a:t>Class signature:</a:t>
            </a:r>
            <a:endParaRPr lang="zh-CN" altLang="en-US" sz="1400"/>
          </a:p>
          <a:p>
            <a:r>
              <a:rPr lang="zh-CN" altLang="en-US" sz="1400">
                <a:sym typeface="+mn-ea"/>
              </a:rPr>
              <a:t>public class Complex implements FieldElement&lt;Complex&gt;, Serializable  {</a:t>
            </a:r>
            <a:endParaRPr lang="zh-CN" altLang="en-US" sz="1400">
              <a:sym typeface="+mn-ea"/>
            </a:endParaRPr>
          </a:p>
          <a:p>
            <a:r>
              <a:rPr lang="zh-CN" altLang="en-US" sz="1400">
                <a:sym typeface="+mn-ea"/>
              </a:rPr>
              <a:t>    public Complex(double real) {</a:t>
            </a:r>
            <a:endParaRPr lang="zh-CN" altLang="en-US" sz="1400">
              <a:sym typeface="+mn-ea"/>
            </a:endParaRPr>
          </a:p>
          <a:p>
            <a:r>
              <a:rPr lang="zh-CN" altLang="en-US" sz="1400">
                <a:sym typeface="+mn-ea"/>
              </a:rPr>
              <a:t>        this(real, 0.0);</a:t>
            </a:r>
            <a:endParaRPr lang="zh-CN" altLang="en-US" sz="1400">
              <a:sym typeface="+mn-ea"/>
            </a:endParaRPr>
          </a:p>
          <a:p>
            <a:r>
              <a:rPr lang="zh-CN" altLang="en-US" sz="1400">
                <a:sym typeface="+mn-ea"/>
              </a:rPr>
              <a:t>    }</a:t>
            </a:r>
            <a:endParaRPr lang="zh-CN" altLang="en-US" sz="1400">
              <a:sym typeface="+mn-ea"/>
            </a:endParaRPr>
          </a:p>
          <a:p>
            <a:r>
              <a:rPr lang="zh-CN" altLang="en-US" sz="1400">
                <a:sym typeface="+mn-ea"/>
              </a:rPr>
              <a:t>    public Complex(double real, double imaginary) {</a:t>
            </a:r>
            <a:endParaRPr lang="zh-CN" altLang="en-US" sz="1400">
              <a:sym typeface="+mn-ea"/>
            </a:endParaRPr>
          </a:p>
          <a:p>
            <a:r>
              <a:rPr lang="zh-CN" altLang="en-US" sz="1400">
                <a:sym typeface="+mn-ea"/>
              </a:rPr>
              <a:t>        this.real = real;</a:t>
            </a:r>
            <a:endParaRPr lang="zh-CN" altLang="en-US" sz="1400">
              <a:sym typeface="+mn-ea"/>
            </a:endParaRPr>
          </a:p>
          <a:p>
            <a:r>
              <a:rPr lang="zh-CN" altLang="en-US" sz="1400">
                <a:sym typeface="+mn-ea"/>
              </a:rPr>
              <a:t>        this.imaginary = imaginary;</a:t>
            </a:r>
            <a:endParaRPr lang="zh-CN" altLang="en-US" sz="1400">
              <a:sym typeface="+mn-ea"/>
            </a:endParaRPr>
          </a:p>
          <a:p>
            <a:endParaRPr lang="zh-CN" altLang="en-US" sz="1400">
              <a:sym typeface="+mn-ea"/>
            </a:endParaRPr>
          </a:p>
          <a:p>
            <a:r>
              <a:rPr lang="zh-CN" altLang="en-US" sz="1400">
                <a:sym typeface="+mn-ea"/>
              </a:rPr>
              <a:t>        isNaN = Double.isNaN(real) || Double.isNaN(imaginary);</a:t>
            </a:r>
            <a:endParaRPr lang="zh-CN" altLang="en-US" sz="1400">
              <a:sym typeface="+mn-ea"/>
            </a:endParaRPr>
          </a:p>
          <a:p>
            <a:r>
              <a:rPr lang="zh-CN" altLang="en-US" sz="1400">
                <a:sym typeface="+mn-ea"/>
              </a:rPr>
              <a:t>        isInfinite = !isNaN &amp;&amp;</a:t>
            </a:r>
            <a:endParaRPr lang="zh-CN" altLang="en-US" sz="1400">
              <a:sym typeface="+mn-ea"/>
            </a:endParaRPr>
          </a:p>
          <a:p>
            <a:r>
              <a:rPr lang="zh-CN" altLang="en-US" sz="1400">
                <a:sym typeface="+mn-ea"/>
              </a:rPr>
              <a:t>            (Double.isInfinite(real) || Double.isInfinite(imaginary));</a:t>
            </a:r>
            <a:endParaRPr lang="zh-CN" altLang="en-US" sz="1400">
              <a:sym typeface="+mn-ea"/>
            </a:endParaRPr>
          </a:p>
          <a:p>
            <a:r>
              <a:rPr lang="zh-CN" altLang="en-US" sz="1400">
                <a:sym typeface="+mn-ea"/>
              </a:rPr>
              <a:t>    }</a:t>
            </a:r>
            <a:endParaRPr lang="zh-CN" altLang="en-US" sz="1400">
              <a:sym typeface="+mn-ea"/>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p:cNvPicPr>
            <a:picLocks noChangeAspect="1"/>
          </p:cNvPicPr>
          <p:nvPr/>
        </p:nvPicPr>
        <p:blipFill>
          <a:blip r:embed="rId1"/>
          <a:stretch>
            <a:fillRect/>
          </a:stretch>
        </p:blipFill>
        <p:spPr>
          <a:xfrm>
            <a:off x="6978015" y="577850"/>
            <a:ext cx="4802505" cy="4377055"/>
          </a:xfrm>
          <a:prstGeom prst="rect">
            <a:avLst/>
          </a:prstGeom>
        </p:spPr>
      </p:pic>
      <p:pic>
        <p:nvPicPr>
          <p:cNvPr id="3" name="图片 2"/>
          <p:cNvPicPr>
            <a:picLocks noChangeAspect="1"/>
          </p:cNvPicPr>
          <p:nvPr/>
        </p:nvPicPr>
        <p:blipFill>
          <a:blip r:embed="rId2"/>
          <a:stretch>
            <a:fillRect/>
          </a:stretch>
        </p:blipFill>
        <p:spPr>
          <a:xfrm>
            <a:off x="280670" y="187960"/>
            <a:ext cx="4655820" cy="2790190"/>
          </a:xfrm>
          <a:prstGeom prst="rect">
            <a:avLst/>
          </a:prstGeom>
        </p:spPr>
      </p:pic>
      <p:pic>
        <p:nvPicPr>
          <p:cNvPr id="7" name="图片 6"/>
          <p:cNvPicPr>
            <a:picLocks noChangeAspect="1"/>
          </p:cNvPicPr>
          <p:nvPr/>
        </p:nvPicPr>
        <p:blipFill>
          <a:blip r:embed="rId3"/>
          <a:stretch>
            <a:fillRect/>
          </a:stretch>
        </p:blipFill>
        <p:spPr>
          <a:xfrm>
            <a:off x="280670" y="3214370"/>
            <a:ext cx="4869815" cy="326580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575945" y="416560"/>
            <a:ext cx="4072890" cy="460375"/>
          </a:xfrm>
          <a:prstGeom prst="rect">
            <a:avLst/>
          </a:prstGeom>
          <a:noFill/>
        </p:spPr>
        <p:txBody>
          <a:bodyPr wrap="square" rtlCol="0">
            <a:spAutoFit/>
          </a:bodyPr>
          <a:p>
            <a:r>
              <a:rPr lang="en-US" sz="2400"/>
              <a:t>Related paper</a:t>
            </a:r>
            <a:endParaRPr lang="en-US" sz="2400"/>
          </a:p>
        </p:txBody>
      </p:sp>
      <p:pic>
        <p:nvPicPr>
          <p:cNvPr id="2" name="图片 1"/>
          <p:cNvPicPr>
            <a:picLocks noChangeAspect="1"/>
          </p:cNvPicPr>
          <p:nvPr/>
        </p:nvPicPr>
        <p:blipFill>
          <a:blip r:embed="rId1"/>
          <a:stretch>
            <a:fillRect/>
          </a:stretch>
        </p:blipFill>
        <p:spPr>
          <a:xfrm>
            <a:off x="791845" y="1193165"/>
            <a:ext cx="7128510" cy="2235835"/>
          </a:xfrm>
          <a:prstGeom prst="rect">
            <a:avLst/>
          </a:prstGeom>
        </p:spPr>
      </p:pic>
      <p:sp>
        <p:nvSpPr>
          <p:cNvPr id="3" name="文本框 2"/>
          <p:cNvSpPr txBox="1"/>
          <p:nvPr/>
        </p:nvSpPr>
        <p:spPr>
          <a:xfrm>
            <a:off x="1506220" y="3693160"/>
            <a:ext cx="1207135" cy="368300"/>
          </a:xfrm>
          <a:prstGeom prst="rect">
            <a:avLst/>
          </a:prstGeom>
          <a:noFill/>
        </p:spPr>
        <p:txBody>
          <a:bodyPr wrap="square" rtlCol="0">
            <a:spAutoFit/>
          </a:bodyPr>
          <a:p>
            <a:r>
              <a:rPr lang="en-US" altLang="zh-CN"/>
              <a:t>ISSRE 2015</a:t>
            </a:r>
            <a:endParaRPr lang="en-US" altLang="zh-CN"/>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575945" y="416560"/>
            <a:ext cx="4072890" cy="460375"/>
          </a:xfrm>
          <a:prstGeom prst="rect">
            <a:avLst/>
          </a:prstGeom>
          <a:noFill/>
        </p:spPr>
        <p:txBody>
          <a:bodyPr wrap="square" rtlCol="0">
            <a:spAutoFit/>
          </a:bodyPr>
          <a:p>
            <a:r>
              <a:rPr lang="en-US" sz="2400"/>
              <a:t>Related paper</a:t>
            </a:r>
            <a:endParaRPr lang="en-US" sz="2400"/>
          </a:p>
        </p:txBody>
      </p:sp>
      <p:pic>
        <p:nvPicPr>
          <p:cNvPr id="5" name="图片 4"/>
          <p:cNvPicPr>
            <a:picLocks noChangeAspect="1"/>
          </p:cNvPicPr>
          <p:nvPr/>
        </p:nvPicPr>
        <p:blipFill>
          <a:blip r:embed="rId1"/>
          <a:stretch>
            <a:fillRect/>
          </a:stretch>
        </p:blipFill>
        <p:spPr>
          <a:xfrm>
            <a:off x="974725" y="1338580"/>
            <a:ext cx="5703570" cy="2868295"/>
          </a:xfrm>
          <a:prstGeom prst="rect">
            <a:avLst/>
          </a:prstGeom>
        </p:spPr>
      </p:pic>
      <p:pic>
        <p:nvPicPr>
          <p:cNvPr id="6" name="图片 5"/>
          <p:cNvPicPr>
            <a:picLocks noChangeAspect="1"/>
          </p:cNvPicPr>
          <p:nvPr/>
        </p:nvPicPr>
        <p:blipFill>
          <a:blip r:embed="rId2"/>
          <a:stretch>
            <a:fillRect/>
          </a:stretch>
        </p:blipFill>
        <p:spPr>
          <a:xfrm>
            <a:off x="6779895" y="1873250"/>
            <a:ext cx="4806315" cy="3848735"/>
          </a:xfrm>
          <a:prstGeom prst="rect">
            <a:avLst/>
          </a:prstGeom>
        </p:spPr>
      </p:pic>
      <p:sp>
        <p:nvSpPr>
          <p:cNvPr id="7" name="文本框 6"/>
          <p:cNvSpPr txBox="1"/>
          <p:nvPr/>
        </p:nvSpPr>
        <p:spPr>
          <a:xfrm>
            <a:off x="1217295" y="4451350"/>
            <a:ext cx="5487670" cy="1198880"/>
          </a:xfrm>
          <a:prstGeom prst="rect">
            <a:avLst/>
          </a:prstGeom>
          <a:noFill/>
        </p:spPr>
        <p:txBody>
          <a:bodyPr wrap="square" rtlCol="0">
            <a:spAutoFit/>
          </a:bodyPr>
          <a:p>
            <a:r>
              <a:rPr lang="en-US" altLang="zh-CN"/>
              <a:t>1.</a:t>
            </a:r>
            <a:r>
              <a:rPr lang="zh-CN" altLang="en-US"/>
              <a:t>先基于现有的</a:t>
            </a:r>
            <a:r>
              <a:rPr lang="en-US" altLang="zh-CN"/>
              <a:t>white-box testing</a:t>
            </a:r>
            <a:r>
              <a:rPr lang="zh-CN" altLang="en-US"/>
              <a:t>的方法生成</a:t>
            </a:r>
            <a:r>
              <a:rPr lang="en-US" altLang="zh-CN"/>
              <a:t>path</a:t>
            </a:r>
            <a:r>
              <a:rPr lang="zh-CN" altLang="en-US"/>
              <a:t>和上面的</a:t>
            </a:r>
            <a:r>
              <a:rPr lang="en-US" altLang="zh-CN"/>
              <a:t>constraint</a:t>
            </a:r>
            <a:endParaRPr lang="en-US" altLang="zh-CN"/>
          </a:p>
          <a:p>
            <a:r>
              <a:rPr lang="en-US" altLang="zh-CN"/>
              <a:t>2.</a:t>
            </a:r>
            <a:r>
              <a:rPr lang="zh-CN" altLang="en-US"/>
              <a:t>对</a:t>
            </a:r>
            <a:r>
              <a:rPr lang="en-US" altLang="zh-CN"/>
              <a:t>constraint</a:t>
            </a:r>
            <a:r>
              <a:rPr lang="zh-CN" altLang="en-US"/>
              <a:t>进行</a:t>
            </a:r>
            <a:r>
              <a:rPr lang="en-US" altLang="zh-CN"/>
              <a:t>mutate</a:t>
            </a:r>
            <a:endParaRPr lang="en-US" altLang="zh-CN"/>
          </a:p>
          <a:p>
            <a:r>
              <a:rPr lang="en-US" altLang="zh-CN"/>
              <a:t>3.</a:t>
            </a:r>
            <a:r>
              <a:rPr lang="zh-CN" altLang="en-US"/>
              <a:t>生成</a:t>
            </a:r>
            <a:r>
              <a:rPr lang="en-US" altLang="zh-CN"/>
              <a:t>test case</a:t>
            </a:r>
            <a:r>
              <a:rPr lang="zh-CN" altLang="en-US"/>
              <a:t>覆盖到各种</a:t>
            </a:r>
            <a:r>
              <a:rPr lang="en-US" altLang="zh-CN"/>
              <a:t>mutation</a:t>
            </a:r>
            <a:r>
              <a:rPr lang="zh-CN" altLang="en-US"/>
              <a:t>的情况</a:t>
            </a:r>
            <a:endParaRPr lang="zh-CN"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575945" y="416560"/>
            <a:ext cx="4072890" cy="460375"/>
          </a:xfrm>
          <a:prstGeom prst="rect">
            <a:avLst/>
          </a:prstGeom>
          <a:noFill/>
        </p:spPr>
        <p:txBody>
          <a:bodyPr wrap="square" rtlCol="0">
            <a:spAutoFit/>
          </a:bodyPr>
          <a:p>
            <a:r>
              <a:rPr lang="en-US" sz="2400"/>
              <a:t>Related paper</a:t>
            </a:r>
            <a:endParaRPr lang="en-US" sz="2400"/>
          </a:p>
        </p:txBody>
      </p:sp>
      <p:pic>
        <p:nvPicPr>
          <p:cNvPr id="5" name="图片 4"/>
          <p:cNvPicPr>
            <a:picLocks noChangeAspect="1"/>
          </p:cNvPicPr>
          <p:nvPr/>
        </p:nvPicPr>
        <p:blipFill>
          <a:blip r:embed="rId1"/>
          <a:stretch>
            <a:fillRect/>
          </a:stretch>
        </p:blipFill>
        <p:spPr>
          <a:xfrm>
            <a:off x="802005" y="1066165"/>
            <a:ext cx="5499100" cy="2363470"/>
          </a:xfrm>
          <a:prstGeom prst="rect">
            <a:avLst/>
          </a:prstGeom>
        </p:spPr>
      </p:pic>
      <p:pic>
        <p:nvPicPr>
          <p:cNvPr id="6" name="图片 5"/>
          <p:cNvPicPr>
            <a:picLocks noChangeAspect="1"/>
          </p:cNvPicPr>
          <p:nvPr/>
        </p:nvPicPr>
        <p:blipFill>
          <a:blip r:embed="rId2"/>
          <a:stretch>
            <a:fillRect/>
          </a:stretch>
        </p:blipFill>
        <p:spPr>
          <a:xfrm>
            <a:off x="967105" y="4419600"/>
            <a:ext cx="4105275" cy="542925"/>
          </a:xfrm>
          <a:prstGeom prst="rect">
            <a:avLst/>
          </a:prstGeom>
        </p:spPr>
      </p:pic>
      <p:sp>
        <p:nvSpPr>
          <p:cNvPr id="7" name="矩形 6"/>
          <p:cNvSpPr/>
          <p:nvPr/>
        </p:nvSpPr>
        <p:spPr>
          <a:xfrm>
            <a:off x="1198245" y="2152015"/>
            <a:ext cx="4426585" cy="227965"/>
          </a:xfrm>
          <a:prstGeom prst="rect">
            <a:avLst/>
          </a:prstGeom>
        </p:spPr>
        <p:style>
          <a:lnRef idx="2">
            <a:schemeClr val="accent1"/>
          </a:lnRef>
          <a:fillRef idx="0">
            <a:srgbClr val="FFFFFF"/>
          </a:fillRef>
          <a:effectRef idx="0">
            <a:srgbClr val="FFFFFF"/>
          </a:effectRef>
          <a:fontRef idx="minor">
            <a:schemeClr val="tx1"/>
          </a:fontRef>
        </p:style>
        <p:txBody>
          <a:bodyPr rtlCol="0" anchor="ctr"/>
          <a:p>
            <a:pPr algn="ctr"/>
            <a:endParaRPr lang="zh-CN" altLang="en-US"/>
          </a:p>
        </p:txBody>
      </p:sp>
      <p:pic>
        <p:nvPicPr>
          <p:cNvPr id="8" name="图片 7"/>
          <p:cNvPicPr>
            <a:picLocks noChangeAspect="1"/>
          </p:cNvPicPr>
          <p:nvPr/>
        </p:nvPicPr>
        <p:blipFill>
          <a:blip r:embed="rId3"/>
          <a:stretch>
            <a:fillRect/>
          </a:stretch>
        </p:blipFill>
        <p:spPr>
          <a:xfrm>
            <a:off x="6755765" y="876935"/>
            <a:ext cx="4369435" cy="1730375"/>
          </a:xfrm>
          <a:prstGeom prst="rect">
            <a:avLst/>
          </a:prstGeom>
        </p:spPr>
      </p:pic>
      <p:pic>
        <p:nvPicPr>
          <p:cNvPr id="9" name="图片 8"/>
          <p:cNvPicPr>
            <a:picLocks noChangeAspect="1"/>
          </p:cNvPicPr>
          <p:nvPr/>
        </p:nvPicPr>
        <p:blipFill>
          <a:blip r:embed="rId4"/>
          <a:stretch>
            <a:fillRect/>
          </a:stretch>
        </p:blipFill>
        <p:spPr>
          <a:xfrm>
            <a:off x="5847080" y="3872230"/>
            <a:ext cx="5928995" cy="2093595"/>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575945" y="416560"/>
            <a:ext cx="4072890" cy="460375"/>
          </a:xfrm>
          <a:prstGeom prst="rect">
            <a:avLst/>
          </a:prstGeom>
          <a:noFill/>
        </p:spPr>
        <p:txBody>
          <a:bodyPr wrap="square" rtlCol="0">
            <a:spAutoFit/>
          </a:bodyPr>
          <a:p>
            <a:r>
              <a:rPr lang="en-US" sz="2400"/>
              <a:t>Related paper</a:t>
            </a:r>
            <a:endParaRPr lang="en-US" sz="2400"/>
          </a:p>
        </p:txBody>
      </p:sp>
      <p:pic>
        <p:nvPicPr>
          <p:cNvPr id="5" name="图片 4"/>
          <p:cNvPicPr>
            <a:picLocks noChangeAspect="1"/>
          </p:cNvPicPr>
          <p:nvPr/>
        </p:nvPicPr>
        <p:blipFill>
          <a:blip r:embed="rId1"/>
          <a:stretch>
            <a:fillRect/>
          </a:stretch>
        </p:blipFill>
        <p:spPr>
          <a:xfrm>
            <a:off x="802005" y="1066165"/>
            <a:ext cx="5499100" cy="2363470"/>
          </a:xfrm>
          <a:prstGeom prst="rect">
            <a:avLst/>
          </a:prstGeom>
        </p:spPr>
      </p:pic>
      <p:pic>
        <p:nvPicPr>
          <p:cNvPr id="6" name="图片 5"/>
          <p:cNvPicPr>
            <a:picLocks noChangeAspect="1"/>
          </p:cNvPicPr>
          <p:nvPr/>
        </p:nvPicPr>
        <p:blipFill>
          <a:blip r:embed="rId2"/>
          <a:stretch>
            <a:fillRect/>
          </a:stretch>
        </p:blipFill>
        <p:spPr>
          <a:xfrm>
            <a:off x="967105" y="4419600"/>
            <a:ext cx="4105275" cy="542925"/>
          </a:xfrm>
          <a:prstGeom prst="rect">
            <a:avLst/>
          </a:prstGeom>
        </p:spPr>
      </p:pic>
      <p:sp>
        <p:nvSpPr>
          <p:cNvPr id="7" name="矩形 6"/>
          <p:cNvSpPr/>
          <p:nvPr/>
        </p:nvSpPr>
        <p:spPr>
          <a:xfrm>
            <a:off x="1198245" y="2152015"/>
            <a:ext cx="4426585" cy="227965"/>
          </a:xfrm>
          <a:prstGeom prst="rect">
            <a:avLst/>
          </a:prstGeom>
        </p:spPr>
        <p:style>
          <a:lnRef idx="2">
            <a:schemeClr val="accent1"/>
          </a:lnRef>
          <a:fillRef idx="0">
            <a:srgbClr val="FFFFFF"/>
          </a:fillRef>
          <a:effectRef idx="0">
            <a:srgbClr val="FFFFFF"/>
          </a:effectRef>
          <a:fontRef idx="minor">
            <a:schemeClr val="tx1"/>
          </a:fontRef>
        </p:style>
        <p:txBody>
          <a:bodyPr rtlCol="0" anchor="ctr"/>
          <a:p>
            <a:pPr algn="ctr"/>
            <a:endParaRPr lang="zh-CN" altLang="en-US"/>
          </a:p>
        </p:txBody>
      </p:sp>
      <p:pic>
        <p:nvPicPr>
          <p:cNvPr id="2" name="图片 1"/>
          <p:cNvPicPr>
            <a:picLocks noChangeAspect="1"/>
          </p:cNvPicPr>
          <p:nvPr/>
        </p:nvPicPr>
        <p:blipFill>
          <a:blip r:embed="rId3"/>
          <a:stretch>
            <a:fillRect/>
          </a:stretch>
        </p:blipFill>
        <p:spPr>
          <a:xfrm>
            <a:off x="6831330" y="835660"/>
            <a:ext cx="4335780" cy="2516505"/>
          </a:xfrm>
          <a:prstGeom prst="rect">
            <a:avLst/>
          </a:prstGeom>
        </p:spPr>
      </p:pic>
      <p:pic>
        <p:nvPicPr>
          <p:cNvPr id="3" name="图片 2"/>
          <p:cNvPicPr>
            <a:picLocks noChangeAspect="1"/>
          </p:cNvPicPr>
          <p:nvPr/>
        </p:nvPicPr>
        <p:blipFill>
          <a:blip r:embed="rId4"/>
          <a:stretch>
            <a:fillRect/>
          </a:stretch>
        </p:blipFill>
        <p:spPr>
          <a:xfrm>
            <a:off x="6697980" y="3672205"/>
            <a:ext cx="4601845" cy="236537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 name="文本框 9"/>
          <p:cNvSpPr txBox="1"/>
          <p:nvPr>
            <p:custDataLst>
              <p:tags r:id="rId1"/>
            </p:custDataLst>
          </p:nvPr>
        </p:nvSpPr>
        <p:spPr>
          <a:xfrm>
            <a:off x="569595" y="321945"/>
            <a:ext cx="4016375" cy="460375"/>
          </a:xfrm>
          <a:prstGeom prst="rect">
            <a:avLst/>
          </a:prstGeom>
          <a:noFill/>
        </p:spPr>
        <p:txBody>
          <a:bodyPr wrap="square" rtlCol="0">
            <a:spAutoFit/>
          </a:bodyPr>
          <a:p>
            <a:r>
              <a:rPr lang="en-US" sz="2400"/>
              <a:t>Defects4j test case</a:t>
            </a:r>
            <a:endParaRPr lang="en-US" sz="2400"/>
          </a:p>
        </p:txBody>
      </p:sp>
      <p:sp>
        <p:nvSpPr>
          <p:cNvPr id="5" name="文本框 4"/>
          <p:cNvSpPr txBox="1"/>
          <p:nvPr>
            <p:custDataLst>
              <p:tags r:id="rId2"/>
            </p:custDataLst>
          </p:nvPr>
        </p:nvSpPr>
        <p:spPr>
          <a:xfrm>
            <a:off x="569595" y="984885"/>
            <a:ext cx="3418205" cy="368300"/>
          </a:xfrm>
          <a:prstGeom prst="rect">
            <a:avLst/>
          </a:prstGeom>
          <a:noFill/>
        </p:spPr>
        <p:txBody>
          <a:bodyPr wrap="square" rtlCol="0">
            <a:spAutoFit/>
          </a:bodyPr>
          <a:p>
            <a:r>
              <a:rPr lang="en-US" altLang="zh-CN"/>
              <a:t>1.</a:t>
            </a:r>
            <a:r>
              <a:rPr lang="zh-CN"/>
              <a:t>生成</a:t>
            </a:r>
            <a:r>
              <a:rPr lang="en-US" altLang="zh-CN"/>
              <a:t>test case</a:t>
            </a:r>
            <a:r>
              <a:rPr lang="zh-CN" altLang="en-US"/>
              <a:t>时</a:t>
            </a:r>
            <a:r>
              <a:rPr lang="en-US" altLang="zh-CN"/>
              <a:t>prompt</a:t>
            </a:r>
            <a:r>
              <a:rPr lang="zh-CN" altLang="en-US"/>
              <a:t>的内容</a:t>
            </a:r>
            <a:endParaRPr lang="zh-CN" altLang="en-US"/>
          </a:p>
        </p:txBody>
      </p:sp>
      <p:pic>
        <p:nvPicPr>
          <p:cNvPr id="4" name="图片 3"/>
          <p:cNvPicPr>
            <a:picLocks noChangeAspect="1"/>
          </p:cNvPicPr>
          <p:nvPr>
            <p:custDataLst>
              <p:tags r:id="rId3"/>
            </p:custDataLst>
          </p:nvPr>
        </p:nvPicPr>
        <p:blipFill>
          <a:blip r:embed="rId4"/>
          <a:stretch>
            <a:fillRect/>
          </a:stretch>
        </p:blipFill>
        <p:spPr>
          <a:xfrm>
            <a:off x="768985" y="2043430"/>
            <a:ext cx="5475605" cy="4153535"/>
          </a:xfrm>
          <a:prstGeom prst="rect">
            <a:avLst/>
          </a:prstGeom>
        </p:spPr>
      </p:pic>
      <p:pic>
        <p:nvPicPr>
          <p:cNvPr id="6" name="图片 5"/>
          <p:cNvPicPr>
            <a:picLocks noChangeAspect="1"/>
          </p:cNvPicPr>
          <p:nvPr>
            <p:custDataLst>
              <p:tags r:id="rId5"/>
            </p:custDataLst>
          </p:nvPr>
        </p:nvPicPr>
        <p:blipFill>
          <a:blip r:embed="rId6"/>
          <a:stretch>
            <a:fillRect/>
          </a:stretch>
        </p:blipFill>
        <p:spPr>
          <a:xfrm>
            <a:off x="6851650" y="2043430"/>
            <a:ext cx="3825240" cy="1440180"/>
          </a:xfrm>
          <a:prstGeom prst="rect">
            <a:avLst/>
          </a:prstGeom>
        </p:spPr>
      </p:pic>
      <p:sp>
        <p:nvSpPr>
          <p:cNvPr id="7" name="文本框 6"/>
          <p:cNvSpPr txBox="1"/>
          <p:nvPr/>
        </p:nvSpPr>
        <p:spPr>
          <a:xfrm>
            <a:off x="801370" y="1620520"/>
            <a:ext cx="1913255" cy="368300"/>
          </a:xfrm>
          <a:prstGeom prst="rect">
            <a:avLst/>
          </a:prstGeom>
          <a:noFill/>
        </p:spPr>
        <p:txBody>
          <a:bodyPr wrap="square" rtlCol="0">
            <a:spAutoFit/>
          </a:bodyPr>
          <a:p>
            <a:r>
              <a:rPr lang="en-US" altLang="zh-CN"/>
              <a:t>focal method</a:t>
            </a:r>
            <a:endParaRPr lang="en-US" altLang="zh-CN"/>
          </a:p>
        </p:txBody>
      </p:sp>
      <p:sp>
        <p:nvSpPr>
          <p:cNvPr id="8" name="文本框 7"/>
          <p:cNvSpPr txBox="1"/>
          <p:nvPr>
            <p:custDataLst>
              <p:tags r:id="rId7"/>
            </p:custDataLst>
          </p:nvPr>
        </p:nvSpPr>
        <p:spPr>
          <a:xfrm>
            <a:off x="6851650" y="1620520"/>
            <a:ext cx="1913255" cy="368300"/>
          </a:xfrm>
          <a:prstGeom prst="rect">
            <a:avLst/>
          </a:prstGeom>
          <a:noFill/>
        </p:spPr>
        <p:txBody>
          <a:bodyPr wrap="square" rtlCol="0">
            <a:spAutoFit/>
          </a:bodyPr>
          <a:p>
            <a:r>
              <a:rPr lang="en-US" altLang="zh-CN"/>
              <a:t>import</a:t>
            </a:r>
            <a:endParaRPr lang="en-US" altLang="zh-CN"/>
          </a:p>
        </p:txBody>
      </p:sp>
      <p:sp>
        <p:nvSpPr>
          <p:cNvPr id="9" name="文本框 8"/>
          <p:cNvSpPr txBox="1"/>
          <p:nvPr>
            <p:custDataLst>
              <p:tags r:id="rId8"/>
            </p:custDataLst>
          </p:nvPr>
        </p:nvSpPr>
        <p:spPr>
          <a:xfrm>
            <a:off x="6978650" y="3622675"/>
            <a:ext cx="1913255" cy="368300"/>
          </a:xfrm>
          <a:prstGeom prst="rect">
            <a:avLst/>
          </a:prstGeom>
          <a:noFill/>
        </p:spPr>
        <p:txBody>
          <a:bodyPr wrap="square" rtlCol="0">
            <a:spAutoFit/>
          </a:bodyPr>
          <a:p>
            <a:r>
              <a:rPr lang="en-US" altLang="zh-CN"/>
              <a:t>class context</a:t>
            </a:r>
            <a:endParaRPr lang="en-US" altLang="zh-CN"/>
          </a:p>
        </p:txBody>
      </p:sp>
      <p:pic>
        <p:nvPicPr>
          <p:cNvPr id="11" name="图片 10"/>
          <p:cNvPicPr>
            <a:picLocks noChangeAspect="1"/>
          </p:cNvPicPr>
          <p:nvPr>
            <p:custDataLst>
              <p:tags r:id="rId9"/>
            </p:custDataLst>
          </p:nvPr>
        </p:nvPicPr>
        <p:blipFill>
          <a:blip r:embed="rId10"/>
          <a:stretch>
            <a:fillRect/>
          </a:stretch>
        </p:blipFill>
        <p:spPr>
          <a:xfrm>
            <a:off x="6851650" y="4180840"/>
            <a:ext cx="4920615" cy="2068195"/>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575945" y="416560"/>
            <a:ext cx="4072890" cy="460375"/>
          </a:xfrm>
          <a:prstGeom prst="rect">
            <a:avLst/>
          </a:prstGeom>
          <a:noFill/>
        </p:spPr>
        <p:txBody>
          <a:bodyPr wrap="square" rtlCol="0">
            <a:spAutoFit/>
          </a:bodyPr>
          <a:p>
            <a:r>
              <a:rPr lang="en-US" sz="2400"/>
              <a:t>Related paper</a:t>
            </a:r>
            <a:endParaRPr lang="en-US" sz="2400"/>
          </a:p>
        </p:txBody>
      </p:sp>
      <p:pic>
        <p:nvPicPr>
          <p:cNvPr id="5" name="图片 4"/>
          <p:cNvPicPr>
            <a:picLocks noChangeAspect="1"/>
          </p:cNvPicPr>
          <p:nvPr/>
        </p:nvPicPr>
        <p:blipFill>
          <a:blip r:embed="rId1"/>
          <a:stretch>
            <a:fillRect/>
          </a:stretch>
        </p:blipFill>
        <p:spPr>
          <a:xfrm>
            <a:off x="802005" y="1066165"/>
            <a:ext cx="5499100" cy="2363470"/>
          </a:xfrm>
          <a:prstGeom prst="rect">
            <a:avLst/>
          </a:prstGeom>
        </p:spPr>
      </p:pic>
      <p:pic>
        <p:nvPicPr>
          <p:cNvPr id="6" name="图片 5"/>
          <p:cNvPicPr>
            <a:picLocks noChangeAspect="1"/>
          </p:cNvPicPr>
          <p:nvPr/>
        </p:nvPicPr>
        <p:blipFill>
          <a:blip r:embed="rId2"/>
          <a:stretch>
            <a:fillRect/>
          </a:stretch>
        </p:blipFill>
        <p:spPr>
          <a:xfrm>
            <a:off x="967105" y="4419600"/>
            <a:ext cx="4105275" cy="542925"/>
          </a:xfrm>
          <a:prstGeom prst="rect">
            <a:avLst/>
          </a:prstGeom>
        </p:spPr>
      </p:pic>
      <p:sp>
        <p:nvSpPr>
          <p:cNvPr id="7" name="矩形 6"/>
          <p:cNvSpPr/>
          <p:nvPr/>
        </p:nvSpPr>
        <p:spPr>
          <a:xfrm>
            <a:off x="1198245" y="2152015"/>
            <a:ext cx="4426585" cy="227965"/>
          </a:xfrm>
          <a:prstGeom prst="rect">
            <a:avLst/>
          </a:prstGeom>
        </p:spPr>
        <p:style>
          <a:lnRef idx="2">
            <a:schemeClr val="accent1"/>
          </a:lnRef>
          <a:fillRef idx="0">
            <a:srgbClr val="FFFFFF"/>
          </a:fillRef>
          <a:effectRef idx="0">
            <a:srgbClr val="FFFFFF"/>
          </a:effectRef>
          <a:fontRef idx="minor">
            <a:schemeClr val="tx1"/>
          </a:fontRef>
        </p:style>
        <p:txBody>
          <a:bodyPr rtlCol="0" anchor="ctr"/>
          <a:p>
            <a:pPr algn="ctr"/>
            <a:endParaRPr lang="zh-CN" altLang="en-US"/>
          </a:p>
        </p:txBody>
      </p:sp>
      <p:pic>
        <p:nvPicPr>
          <p:cNvPr id="8" name="图片 7"/>
          <p:cNvPicPr>
            <a:picLocks noChangeAspect="1"/>
          </p:cNvPicPr>
          <p:nvPr/>
        </p:nvPicPr>
        <p:blipFill>
          <a:blip r:embed="rId3"/>
          <a:stretch>
            <a:fillRect/>
          </a:stretch>
        </p:blipFill>
        <p:spPr>
          <a:xfrm>
            <a:off x="6202045" y="4074160"/>
            <a:ext cx="4839970" cy="2174240"/>
          </a:xfrm>
          <a:prstGeom prst="rect">
            <a:avLst/>
          </a:prstGeom>
        </p:spPr>
      </p:pic>
      <p:pic>
        <p:nvPicPr>
          <p:cNvPr id="9" name="图片 8"/>
          <p:cNvPicPr>
            <a:picLocks noChangeAspect="1"/>
          </p:cNvPicPr>
          <p:nvPr/>
        </p:nvPicPr>
        <p:blipFill>
          <a:blip r:embed="rId4"/>
          <a:stretch>
            <a:fillRect/>
          </a:stretch>
        </p:blipFill>
        <p:spPr>
          <a:xfrm>
            <a:off x="6543675" y="354965"/>
            <a:ext cx="4498340" cy="3416935"/>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575945" y="416560"/>
            <a:ext cx="4072890" cy="460375"/>
          </a:xfrm>
          <a:prstGeom prst="rect">
            <a:avLst/>
          </a:prstGeom>
          <a:noFill/>
        </p:spPr>
        <p:txBody>
          <a:bodyPr wrap="square" rtlCol="0">
            <a:spAutoFit/>
          </a:bodyPr>
          <a:p>
            <a:r>
              <a:rPr lang="en-US" sz="2400"/>
              <a:t>Related paper</a:t>
            </a:r>
            <a:endParaRPr lang="en-US" sz="2400"/>
          </a:p>
        </p:txBody>
      </p:sp>
      <p:pic>
        <p:nvPicPr>
          <p:cNvPr id="3" name="图片 2"/>
          <p:cNvPicPr>
            <a:picLocks noChangeAspect="1"/>
          </p:cNvPicPr>
          <p:nvPr/>
        </p:nvPicPr>
        <p:blipFill>
          <a:blip r:embed="rId1"/>
          <a:stretch>
            <a:fillRect/>
          </a:stretch>
        </p:blipFill>
        <p:spPr>
          <a:xfrm>
            <a:off x="872490" y="1223645"/>
            <a:ext cx="5055870" cy="2336800"/>
          </a:xfrm>
          <a:prstGeom prst="rect">
            <a:avLst/>
          </a:prstGeom>
        </p:spPr>
      </p:pic>
      <p:pic>
        <p:nvPicPr>
          <p:cNvPr id="5" name="图片 4"/>
          <p:cNvPicPr>
            <a:picLocks noChangeAspect="1"/>
          </p:cNvPicPr>
          <p:nvPr/>
        </p:nvPicPr>
        <p:blipFill>
          <a:blip r:embed="rId2"/>
          <a:stretch>
            <a:fillRect/>
          </a:stretch>
        </p:blipFill>
        <p:spPr>
          <a:xfrm>
            <a:off x="768985" y="3752215"/>
            <a:ext cx="8321675" cy="2728595"/>
          </a:xfrm>
          <a:prstGeom prst="rect">
            <a:avLst/>
          </a:prstGeom>
        </p:spPr>
      </p:pic>
      <p:pic>
        <p:nvPicPr>
          <p:cNvPr id="6" name="图片 5"/>
          <p:cNvPicPr>
            <a:picLocks noChangeAspect="1"/>
          </p:cNvPicPr>
          <p:nvPr/>
        </p:nvPicPr>
        <p:blipFill>
          <a:blip r:embed="rId3"/>
          <a:stretch>
            <a:fillRect/>
          </a:stretch>
        </p:blipFill>
        <p:spPr>
          <a:xfrm>
            <a:off x="6697980" y="1408430"/>
            <a:ext cx="4650105" cy="2152015"/>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575945" y="416560"/>
            <a:ext cx="4072890" cy="460375"/>
          </a:xfrm>
          <a:prstGeom prst="rect">
            <a:avLst/>
          </a:prstGeom>
          <a:noFill/>
        </p:spPr>
        <p:txBody>
          <a:bodyPr wrap="square" rtlCol="0">
            <a:spAutoFit/>
          </a:bodyPr>
          <a:p>
            <a:r>
              <a:rPr lang="en-US" sz="2400"/>
              <a:t>Related paper</a:t>
            </a:r>
            <a:endParaRPr lang="en-US" sz="2400"/>
          </a:p>
        </p:txBody>
      </p:sp>
      <p:sp>
        <p:nvSpPr>
          <p:cNvPr id="2" name="文本框 1"/>
          <p:cNvSpPr txBox="1"/>
          <p:nvPr/>
        </p:nvSpPr>
        <p:spPr>
          <a:xfrm>
            <a:off x="1406525" y="1148715"/>
            <a:ext cx="9301480" cy="1476375"/>
          </a:xfrm>
          <a:prstGeom prst="rect">
            <a:avLst/>
          </a:prstGeom>
          <a:noFill/>
        </p:spPr>
        <p:txBody>
          <a:bodyPr wrap="square" rtlCol="0">
            <a:spAutoFit/>
          </a:bodyPr>
          <a:p>
            <a:r>
              <a:rPr lang="en-US" altLang="zh-CN"/>
              <a:t>Limitation</a:t>
            </a:r>
            <a:endParaRPr lang="en-US" altLang="zh-CN"/>
          </a:p>
          <a:p>
            <a:endParaRPr lang="en-US" altLang="zh-CN"/>
          </a:p>
          <a:p>
            <a:r>
              <a:rPr lang="en-US" altLang="zh-CN"/>
              <a:t>1. Pre-defined </a:t>
            </a:r>
            <a:r>
              <a:rPr lang="zh-CN" altLang="en-US"/>
              <a:t>距离边界的距离而与程序语义无关</a:t>
            </a:r>
            <a:endParaRPr lang="en-US" altLang="zh-CN"/>
          </a:p>
          <a:p>
            <a:r>
              <a:rPr lang="en-US" altLang="zh-CN"/>
              <a:t>2. </a:t>
            </a:r>
            <a:r>
              <a:rPr lang="zh-CN" altLang="en-US"/>
              <a:t>不是</a:t>
            </a:r>
            <a:r>
              <a:rPr lang="en-US" altLang="zh-CN"/>
              <a:t>real-world program</a:t>
            </a:r>
            <a:r>
              <a:rPr lang="zh-CN" altLang="en-US"/>
              <a:t>，没有考虑复杂的语言特性</a:t>
            </a:r>
            <a:endParaRPr lang="en-US" altLang="zh-CN"/>
          </a:p>
          <a:p>
            <a:endParaRPr lang="en-US" altLang="zh-CN"/>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699135" y="554990"/>
            <a:ext cx="8768080" cy="922020"/>
          </a:xfrm>
          <a:prstGeom prst="rect">
            <a:avLst/>
          </a:prstGeom>
          <a:noFill/>
        </p:spPr>
        <p:txBody>
          <a:bodyPr wrap="square" rtlCol="0">
            <a:spAutoFit/>
          </a:bodyPr>
          <a:p>
            <a:r>
              <a:rPr lang="en-US" altLang="zh-CN"/>
              <a:t>1. </a:t>
            </a:r>
            <a:r>
              <a:rPr lang="zh-CN" altLang="en-US"/>
              <a:t>如何衡量对于边界条件和各个细分支的覆盖程度？通过触发</a:t>
            </a:r>
            <a:r>
              <a:rPr lang="en-US" altLang="zh-CN"/>
              <a:t>bug</a:t>
            </a:r>
            <a:r>
              <a:rPr lang="zh-CN" altLang="en-US"/>
              <a:t>的数量</a:t>
            </a:r>
            <a:r>
              <a:rPr lang="zh-CN"/>
              <a:t>？</a:t>
            </a:r>
            <a:endParaRPr lang="zh-CN"/>
          </a:p>
          <a:p>
            <a:r>
              <a:rPr lang="en-US" altLang="zh-CN"/>
              <a:t>2. </a:t>
            </a:r>
            <a:r>
              <a:rPr lang="zh-CN" altLang="en-US"/>
              <a:t>可以在</a:t>
            </a:r>
            <a:r>
              <a:rPr lang="en-US" altLang="zh-CN"/>
              <a:t>defects4j</a:t>
            </a:r>
            <a:r>
              <a:rPr lang="zh-CN" altLang="en-US"/>
              <a:t>上初步试验，设计一下如何</a:t>
            </a:r>
            <a:r>
              <a:rPr lang="zh-CN"/>
              <a:t>更好的让</a:t>
            </a:r>
            <a:r>
              <a:rPr lang="en-US" altLang="zh-CN"/>
              <a:t>LLM</a:t>
            </a:r>
            <a:r>
              <a:rPr lang="zh-CN" altLang="en-US"/>
              <a:t>帮助判断路径是否可行</a:t>
            </a:r>
            <a:endParaRPr lang="en-US" altLang="zh-CN"/>
          </a:p>
          <a:p>
            <a:r>
              <a:rPr lang="en-US" altLang="zh-CN"/>
              <a:t>3. </a:t>
            </a:r>
            <a:r>
              <a:rPr lang="zh-CN" altLang="en-US"/>
              <a:t>细化一些</a:t>
            </a:r>
            <a:r>
              <a:rPr lang="en-US" altLang="zh-CN"/>
              <a:t>rule</a:t>
            </a:r>
            <a:r>
              <a:rPr lang="zh-CN" altLang="en-US"/>
              <a:t>，考虑更多的情况，从</a:t>
            </a:r>
            <a:r>
              <a:rPr lang="en-US" altLang="zh-CN"/>
              <a:t>java</a:t>
            </a:r>
            <a:r>
              <a:rPr lang="zh-CN" altLang="en-US"/>
              <a:t>的基本类型到</a:t>
            </a:r>
            <a:r>
              <a:rPr lang="en-US" altLang="zh-CN"/>
              <a:t>class</a:t>
            </a:r>
            <a:r>
              <a:rPr lang="zh-CN" altLang="en-US"/>
              <a:t>以及更高级的特性</a:t>
            </a:r>
            <a:endParaRPr lang="zh-CN" alt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575945" y="416560"/>
            <a:ext cx="4072890" cy="460375"/>
          </a:xfrm>
          <a:prstGeom prst="rect">
            <a:avLst/>
          </a:prstGeom>
          <a:noFill/>
        </p:spPr>
        <p:txBody>
          <a:bodyPr wrap="square" rtlCol="0">
            <a:spAutoFit/>
          </a:bodyPr>
          <a:p>
            <a:r>
              <a:rPr lang="en-US" sz="2400"/>
              <a:t>Method</a:t>
            </a:r>
            <a:endParaRPr lang="en-US" sz="2400"/>
          </a:p>
        </p:txBody>
      </p:sp>
      <p:sp>
        <p:nvSpPr>
          <p:cNvPr id="2" name="文本框 1"/>
          <p:cNvSpPr txBox="1"/>
          <p:nvPr/>
        </p:nvSpPr>
        <p:spPr>
          <a:xfrm>
            <a:off x="1090295" y="3890010"/>
            <a:ext cx="4394200" cy="1198880"/>
          </a:xfrm>
          <a:prstGeom prst="rect">
            <a:avLst/>
          </a:prstGeom>
          <a:noFill/>
        </p:spPr>
        <p:txBody>
          <a:bodyPr wrap="square" rtlCol="0">
            <a:spAutoFit/>
          </a:bodyPr>
          <a:p>
            <a:r>
              <a:rPr lang="en-US"/>
              <a:t>LLM</a:t>
            </a:r>
            <a:r>
              <a:rPr lang="zh-CN" altLang="en-US"/>
              <a:t>可以如何帮助这些流程</a:t>
            </a:r>
            <a:endParaRPr lang="zh-CN" altLang="en-US"/>
          </a:p>
          <a:p>
            <a:r>
              <a:rPr lang="en-US" altLang="zh-CN"/>
              <a:t>1.LLM</a:t>
            </a:r>
            <a:r>
              <a:rPr lang="zh-CN" altLang="en-US"/>
              <a:t>帮助提取约束？</a:t>
            </a:r>
            <a:endParaRPr lang="en-US" altLang="zh-CN"/>
          </a:p>
          <a:p>
            <a:r>
              <a:rPr lang="en-US" altLang="zh-CN"/>
              <a:t>2.</a:t>
            </a:r>
            <a:r>
              <a:rPr lang="en-US" altLang="zh-CN">
                <a:sym typeface="+mn-ea"/>
              </a:rPr>
              <a:t>LLM+</a:t>
            </a:r>
            <a:r>
              <a:rPr lang="zh-CN" altLang="en-US">
                <a:sym typeface="+mn-ea"/>
              </a:rPr>
              <a:t>求解器判断约束是否可行？</a:t>
            </a:r>
            <a:endParaRPr lang="en-US" altLang="zh-CN"/>
          </a:p>
          <a:p>
            <a:r>
              <a:rPr lang="en-US" altLang="zh-CN"/>
              <a:t>4.LLM</a:t>
            </a:r>
            <a:r>
              <a:rPr lang="zh-CN" altLang="en-US"/>
              <a:t>生成测试用例</a:t>
            </a:r>
            <a:endParaRPr lang="en-US" altLang="zh-CN"/>
          </a:p>
        </p:txBody>
      </p:sp>
      <p:pic>
        <p:nvPicPr>
          <p:cNvPr id="5" name="图片 4"/>
          <p:cNvPicPr>
            <a:picLocks noChangeAspect="1"/>
          </p:cNvPicPr>
          <p:nvPr/>
        </p:nvPicPr>
        <p:blipFill>
          <a:blip r:embed="rId1"/>
          <a:stretch>
            <a:fillRect/>
          </a:stretch>
        </p:blipFill>
        <p:spPr>
          <a:xfrm>
            <a:off x="5357495" y="1338580"/>
            <a:ext cx="5703570" cy="2868295"/>
          </a:xfrm>
          <a:prstGeom prst="rect">
            <a:avLst/>
          </a:prstGeom>
        </p:spPr>
      </p:pic>
      <p:sp>
        <p:nvSpPr>
          <p:cNvPr id="3" name="文本框 2"/>
          <p:cNvSpPr txBox="1"/>
          <p:nvPr/>
        </p:nvSpPr>
        <p:spPr>
          <a:xfrm>
            <a:off x="1090295" y="1945640"/>
            <a:ext cx="3295650" cy="1753235"/>
          </a:xfrm>
          <a:prstGeom prst="rect">
            <a:avLst/>
          </a:prstGeom>
          <a:noFill/>
        </p:spPr>
        <p:txBody>
          <a:bodyPr wrap="square" rtlCol="0">
            <a:spAutoFit/>
          </a:bodyPr>
          <a:p>
            <a:r>
              <a:rPr lang="zh-CN"/>
              <a:t>流程：</a:t>
            </a:r>
            <a:endParaRPr lang="zh-CN" altLang="en-US"/>
          </a:p>
          <a:p>
            <a:r>
              <a:rPr lang="en-US" altLang="zh-CN"/>
              <a:t>1.</a:t>
            </a:r>
            <a:r>
              <a:rPr lang="zh-CN" altLang="en-US"/>
              <a:t>选择路径</a:t>
            </a:r>
            <a:endParaRPr lang="zh-CN" altLang="en-US"/>
          </a:p>
          <a:p>
            <a:r>
              <a:rPr lang="en-US" altLang="zh-CN"/>
              <a:t>2.</a:t>
            </a:r>
            <a:r>
              <a:rPr lang="zh-CN" altLang="en-US"/>
              <a:t>提取约束</a:t>
            </a:r>
            <a:endParaRPr lang="zh-CN" altLang="en-US"/>
          </a:p>
          <a:p>
            <a:r>
              <a:rPr lang="en-US" altLang="zh-CN"/>
              <a:t>3.</a:t>
            </a:r>
            <a:r>
              <a:rPr lang="zh-CN" altLang="en-US"/>
              <a:t>约束</a:t>
            </a:r>
            <a:r>
              <a:rPr lang="en-US" altLang="zh-CN"/>
              <a:t>reduction</a:t>
            </a:r>
            <a:endParaRPr lang="en-US" altLang="zh-CN"/>
          </a:p>
          <a:p>
            <a:r>
              <a:rPr lang="en-US" altLang="zh-CN"/>
              <a:t>4.</a:t>
            </a:r>
            <a:r>
              <a:rPr lang="zh-CN" altLang="en-US"/>
              <a:t>生成用例</a:t>
            </a:r>
            <a:endParaRPr lang="en-US" altLang="zh-CN"/>
          </a:p>
          <a:p>
            <a:endParaRPr lang="en-US" altLang="zh-CN"/>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 name="文本框 9"/>
          <p:cNvSpPr txBox="1"/>
          <p:nvPr>
            <p:custDataLst>
              <p:tags r:id="rId1"/>
            </p:custDataLst>
          </p:nvPr>
        </p:nvSpPr>
        <p:spPr>
          <a:xfrm>
            <a:off x="569595" y="321945"/>
            <a:ext cx="4016375" cy="460375"/>
          </a:xfrm>
          <a:prstGeom prst="rect">
            <a:avLst/>
          </a:prstGeom>
          <a:noFill/>
        </p:spPr>
        <p:txBody>
          <a:bodyPr wrap="square" rtlCol="0">
            <a:spAutoFit/>
          </a:bodyPr>
          <a:p>
            <a:r>
              <a:rPr lang="en-US" sz="2400"/>
              <a:t>Defects4j test case</a:t>
            </a:r>
            <a:endParaRPr lang="en-US" sz="2400"/>
          </a:p>
        </p:txBody>
      </p:sp>
      <p:sp>
        <p:nvSpPr>
          <p:cNvPr id="5" name="文本框 4"/>
          <p:cNvSpPr txBox="1"/>
          <p:nvPr>
            <p:custDataLst>
              <p:tags r:id="rId2"/>
            </p:custDataLst>
          </p:nvPr>
        </p:nvSpPr>
        <p:spPr>
          <a:xfrm>
            <a:off x="569595" y="984885"/>
            <a:ext cx="3418205" cy="368300"/>
          </a:xfrm>
          <a:prstGeom prst="rect">
            <a:avLst/>
          </a:prstGeom>
          <a:noFill/>
        </p:spPr>
        <p:txBody>
          <a:bodyPr wrap="square" rtlCol="0">
            <a:spAutoFit/>
          </a:bodyPr>
          <a:p>
            <a:r>
              <a:rPr lang="zh-CN">
                <a:sym typeface="+mn-ea"/>
              </a:rPr>
              <a:t>提取</a:t>
            </a:r>
            <a:r>
              <a:rPr lang="en-US" altLang="zh-CN"/>
              <a:t>test case</a:t>
            </a:r>
            <a:r>
              <a:rPr lang="zh-CN" altLang="en-US"/>
              <a:t>时</a:t>
            </a:r>
            <a:r>
              <a:rPr lang="en-US" altLang="zh-CN"/>
              <a:t>prompt</a:t>
            </a:r>
            <a:r>
              <a:rPr lang="zh-CN" altLang="en-US"/>
              <a:t>的内容</a:t>
            </a:r>
            <a:endParaRPr lang="zh-CN" altLang="en-US"/>
          </a:p>
        </p:txBody>
      </p:sp>
      <p:pic>
        <p:nvPicPr>
          <p:cNvPr id="4" name="图片 3"/>
          <p:cNvPicPr>
            <a:picLocks noChangeAspect="1"/>
          </p:cNvPicPr>
          <p:nvPr>
            <p:custDataLst>
              <p:tags r:id="rId3"/>
            </p:custDataLst>
          </p:nvPr>
        </p:nvPicPr>
        <p:blipFill>
          <a:blip r:embed="rId4"/>
          <a:stretch>
            <a:fillRect/>
          </a:stretch>
        </p:blipFill>
        <p:spPr>
          <a:xfrm>
            <a:off x="768985" y="2043430"/>
            <a:ext cx="5475605" cy="4153535"/>
          </a:xfrm>
          <a:prstGeom prst="rect">
            <a:avLst/>
          </a:prstGeom>
        </p:spPr>
      </p:pic>
      <p:pic>
        <p:nvPicPr>
          <p:cNvPr id="6" name="图片 5"/>
          <p:cNvPicPr>
            <a:picLocks noChangeAspect="1"/>
          </p:cNvPicPr>
          <p:nvPr>
            <p:custDataLst>
              <p:tags r:id="rId5"/>
            </p:custDataLst>
          </p:nvPr>
        </p:nvPicPr>
        <p:blipFill>
          <a:blip r:embed="rId6"/>
          <a:stretch>
            <a:fillRect/>
          </a:stretch>
        </p:blipFill>
        <p:spPr>
          <a:xfrm>
            <a:off x="6851650" y="2043430"/>
            <a:ext cx="3825240" cy="1440180"/>
          </a:xfrm>
          <a:prstGeom prst="rect">
            <a:avLst/>
          </a:prstGeom>
        </p:spPr>
      </p:pic>
      <p:sp>
        <p:nvSpPr>
          <p:cNvPr id="7" name="文本框 6"/>
          <p:cNvSpPr txBox="1"/>
          <p:nvPr/>
        </p:nvSpPr>
        <p:spPr>
          <a:xfrm>
            <a:off x="801370" y="1620520"/>
            <a:ext cx="1913255" cy="368300"/>
          </a:xfrm>
          <a:prstGeom prst="rect">
            <a:avLst/>
          </a:prstGeom>
          <a:noFill/>
        </p:spPr>
        <p:txBody>
          <a:bodyPr wrap="square" rtlCol="0">
            <a:spAutoFit/>
          </a:bodyPr>
          <a:p>
            <a:r>
              <a:rPr lang="en-US" altLang="zh-CN"/>
              <a:t>focal method</a:t>
            </a:r>
            <a:endParaRPr lang="en-US" altLang="zh-CN"/>
          </a:p>
        </p:txBody>
      </p:sp>
      <p:sp>
        <p:nvSpPr>
          <p:cNvPr id="8" name="文本框 7"/>
          <p:cNvSpPr txBox="1"/>
          <p:nvPr>
            <p:custDataLst>
              <p:tags r:id="rId7"/>
            </p:custDataLst>
          </p:nvPr>
        </p:nvSpPr>
        <p:spPr>
          <a:xfrm>
            <a:off x="6851650" y="1620520"/>
            <a:ext cx="1913255" cy="368300"/>
          </a:xfrm>
          <a:prstGeom prst="rect">
            <a:avLst/>
          </a:prstGeom>
          <a:noFill/>
        </p:spPr>
        <p:txBody>
          <a:bodyPr wrap="square" rtlCol="0">
            <a:spAutoFit/>
          </a:bodyPr>
          <a:p>
            <a:r>
              <a:rPr lang="en-US" altLang="zh-CN"/>
              <a:t>import</a:t>
            </a:r>
            <a:endParaRPr lang="en-US" altLang="zh-CN"/>
          </a:p>
        </p:txBody>
      </p:sp>
      <p:sp>
        <p:nvSpPr>
          <p:cNvPr id="9" name="文本框 8"/>
          <p:cNvSpPr txBox="1"/>
          <p:nvPr>
            <p:custDataLst>
              <p:tags r:id="rId8"/>
            </p:custDataLst>
          </p:nvPr>
        </p:nvSpPr>
        <p:spPr>
          <a:xfrm>
            <a:off x="6978650" y="3622675"/>
            <a:ext cx="1913255" cy="368300"/>
          </a:xfrm>
          <a:prstGeom prst="rect">
            <a:avLst/>
          </a:prstGeom>
          <a:noFill/>
        </p:spPr>
        <p:txBody>
          <a:bodyPr wrap="square" rtlCol="0">
            <a:spAutoFit/>
          </a:bodyPr>
          <a:p>
            <a:r>
              <a:rPr lang="en-US" altLang="zh-CN"/>
              <a:t>class context</a:t>
            </a:r>
            <a:endParaRPr lang="en-US" altLang="zh-CN"/>
          </a:p>
        </p:txBody>
      </p:sp>
      <p:pic>
        <p:nvPicPr>
          <p:cNvPr id="11" name="图片 10"/>
          <p:cNvPicPr>
            <a:picLocks noChangeAspect="1"/>
          </p:cNvPicPr>
          <p:nvPr>
            <p:custDataLst>
              <p:tags r:id="rId9"/>
            </p:custDataLst>
          </p:nvPr>
        </p:nvPicPr>
        <p:blipFill>
          <a:blip r:embed="rId10"/>
          <a:stretch>
            <a:fillRect/>
          </a:stretch>
        </p:blipFill>
        <p:spPr>
          <a:xfrm>
            <a:off x="6851650" y="4180840"/>
            <a:ext cx="4920615" cy="2068195"/>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 name="文本框 9"/>
          <p:cNvSpPr txBox="1"/>
          <p:nvPr>
            <p:custDataLst>
              <p:tags r:id="rId1"/>
            </p:custDataLst>
          </p:nvPr>
        </p:nvSpPr>
        <p:spPr>
          <a:xfrm>
            <a:off x="569595" y="321945"/>
            <a:ext cx="4016375" cy="460375"/>
          </a:xfrm>
          <a:prstGeom prst="rect">
            <a:avLst/>
          </a:prstGeom>
          <a:noFill/>
        </p:spPr>
        <p:txBody>
          <a:bodyPr wrap="square" rtlCol="0">
            <a:spAutoFit/>
          </a:bodyPr>
          <a:p>
            <a:r>
              <a:rPr lang="en-US" sz="2400"/>
              <a:t>Defects4j test case</a:t>
            </a:r>
            <a:endParaRPr lang="en-US" sz="2400"/>
          </a:p>
        </p:txBody>
      </p:sp>
      <p:sp>
        <p:nvSpPr>
          <p:cNvPr id="5" name="文本框 4"/>
          <p:cNvSpPr txBox="1"/>
          <p:nvPr>
            <p:custDataLst>
              <p:tags r:id="rId2"/>
            </p:custDataLst>
          </p:nvPr>
        </p:nvSpPr>
        <p:spPr>
          <a:xfrm>
            <a:off x="569595" y="984885"/>
            <a:ext cx="3418205" cy="368300"/>
          </a:xfrm>
          <a:prstGeom prst="rect">
            <a:avLst/>
          </a:prstGeom>
          <a:noFill/>
        </p:spPr>
        <p:txBody>
          <a:bodyPr wrap="square" rtlCol="0">
            <a:spAutoFit/>
          </a:bodyPr>
          <a:p>
            <a:r>
              <a:rPr lang="zh-CN">
                <a:sym typeface="+mn-ea"/>
              </a:rPr>
              <a:t>提取</a:t>
            </a:r>
            <a:r>
              <a:rPr lang="en-US" altLang="zh-CN"/>
              <a:t>test case</a:t>
            </a:r>
            <a:r>
              <a:rPr lang="zh-CN" altLang="en-US"/>
              <a:t>时</a:t>
            </a:r>
            <a:r>
              <a:rPr lang="en-US" altLang="zh-CN"/>
              <a:t>prompt</a:t>
            </a:r>
            <a:r>
              <a:rPr lang="zh-CN" altLang="en-US"/>
              <a:t>的内容</a:t>
            </a:r>
            <a:endParaRPr lang="zh-CN" altLang="en-US"/>
          </a:p>
        </p:txBody>
      </p:sp>
      <p:pic>
        <p:nvPicPr>
          <p:cNvPr id="2" name="图片 1"/>
          <p:cNvPicPr>
            <a:picLocks noChangeAspect="1"/>
          </p:cNvPicPr>
          <p:nvPr/>
        </p:nvPicPr>
        <p:blipFill>
          <a:blip r:embed="rId3"/>
          <a:stretch>
            <a:fillRect/>
          </a:stretch>
        </p:blipFill>
        <p:spPr>
          <a:xfrm>
            <a:off x="1129030" y="1788160"/>
            <a:ext cx="5361305" cy="4497705"/>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 name="文本框 9"/>
          <p:cNvSpPr txBox="1"/>
          <p:nvPr>
            <p:custDataLst>
              <p:tags r:id="rId1"/>
            </p:custDataLst>
          </p:nvPr>
        </p:nvSpPr>
        <p:spPr>
          <a:xfrm>
            <a:off x="569595" y="321945"/>
            <a:ext cx="4016375" cy="460375"/>
          </a:xfrm>
          <a:prstGeom prst="rect">
            <a:avLst/>
          </a:prstGeom>
          <a:noFill/>
        </p:spPr>
        <p:txBody>
          <a:bodyPr wrap="square" rtlCol="0">
            <a:spAutoFit/>
          </a:bodyPr>
          <a:p>
            <a:r>
              <a:rPr lang="en-US" sz="2400"/>
              <a:t>Defects4j test case</a:t>
            </a:r>
            <a:endParaRPr lang="en-US" sz="2400"/>
          </a:p>
        </p:txBody>
      </p:sp>
      <p:sp>
        <p:nvSpPr>
          <p:cNvPr id="5" name="文本框 4"/>
          <p:cNvSpPr txBox="1"/>
          <p:nvPr>
            <p:custDataLst>
              <p:tags r:id="rId2"/>
            </p:custDataLst>
          </p:nvPr>
        </p:nvSpPr>
        <p:spPr>
          <a:xfrm>
            <a:off x="569595" y="984885"/>
            <a:ext cx="4778375" cy="368300"/>
          </a:xfrm>
          <a:prstGeom prst="rect">
            <a:avLst/>
          </a:prstGeom>
          <a:noFill/>
        </p:spPr>
        <p:txBody>
          <a:bodyPr wrap="square" rtlCol="0">
            <a:spAutoFit/>
          </a:bodyPr>
          <a:p>
            <a:r>
              <a:rPr lang="zh-CN"/>
              <a:t>生成</a:t>
            </a:r>
            <a:r>
              <a:rPr lang="en-US" altLang="zh-CN"/>
              <a:t>test case</a:t>
            </a:r>
            <a:r>
              <a:rPr lang="zh-CN" altLang="en-US"/>
              <a:t>统计覆盖率和触发</a:t>
            </a:r>
            <a:r>
              <a:rPr lang="en-US" altLang="zh-CN"/>
              <a:t>bug</a:t>
            </a:r>
            <a:r>
              <a:rPr lang="zh-CN" altLang="en-US"/>
              <a:t>的情况</a:t>
            </a:r>
            <a:endParaRPr lang="zh-CN" altLang="en-US"/>
          </a:p>
        </p:txBody>
      </p:sp>
      <p:sp>
        <p:nvSpPr>
          <p:cNvPr id="3" name="文本框 2"/>
          <p:cNvSpPr txBox="1"/>
          <p:nvPr/>
        </p:nvSpPr>
        <p:spPr>
          <a:xfrm>
            <a:off x="951230" y="2261235"/>
            <a:ext cx="4397375" cy="645160"/>
          </a:xfrm>
          <a:prstGeom prst="rect">
            <a:avLst/>
          </a:prstGeom>
          <a:noFill/>
        </p:spPr>
        <p:txBody>
          <a:bodyPr wrap="square" rtlCol="0" anchor="t">
            <a:spAutoFit/>
          </a:bodyPr>
          <a:p>
            <a:r>
              <a:rPr lang="zh-CN" altLang="en-US"/>
              <a:t>Chart-1: Processed_ut:362 Succuess_ut:0    </a:t>
            </a:r>
            <a:endParaRPr lang="zh-CN" altLang="en-US"/>
          </a:p>
          <a:p>
            <a:r>
              <a:rPr lang="zh-CN" altLang="en-US"/>
              <a:t>Time-7: Processed_ut:308 Succuess_ut:11 </a:t>
            </a:r>
            <a:endParaRPr lang="zh-CN" alt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368935" y="356870"/>
            <a:ext cx="11345545" cy="2030095"/>
          </a:xfrm>
          <a:prstGeom prst="rect">
            <a:avLst/>
          </a:prstGeom>
          <a:noFill/>
        </p:spPr>
        <p:txBody>
          <a:bodyPr wrap="square" rtlCol="0" anchor="t">
            <a:spAutoFit/>
          </a:bodyPr>
          <a:p>
            <a:r>
              <a:rPr lang="zh-CN" altLang="en-US"/>
              <a:t>@Test</a:t>
            </a:r>
            <a:endParaRPr lang="zh-CN" altLang="en-US"/>
          </a:p>
          <a:p>
            <a:r>
              <a:rPr lang="zh-CN" altLang="en-US"/>
              <a:t>public void testPassCountReturnsOne1() {</a:t>
            </a:r>
            <a:endParaRPr lang="zh-CN" altLang="en-US"/>
          </a:p>
          <a:p>
            <a:r>
              <a:rPr lang="zh-CN" altLang="en-US"/>
              <a:t>    // Test case to verify that getPassCount() returns 1 as expected</a:t>
            </a:r>
            <a:endParaRPr lang="zh-CN" altLang="en-US"/>
          </a:p>
          <a:p>
            <a:r>
              <a:rPr lang="zh-CN" altLang="en-US"/>
              <a:t>    AbstractCategoryItemRenderer renderer = new AbstractCategoryItemRenderer() {};</a:t>
            </a:r>
            <a:endParaRPr lang="zh-CN" altLang="en-US"/>
          </a:p>
          <a:p>
            <a:r>
              <a:rPr lang="zh-CN" altLang="en-US"/>
              <a:t>    int passCount = renderer.getPassCount();</a:t>
            </a:r>
            <a:endParaRPr lang="zh-CN" altLang="en-US"/>
          </a:p>
          <a:p>
            <a:r>
              <a:rPr lang="zh-CN" altLang="en-US"/>
              <a:t>    assertEquals(1, passCount);</a:t>
            </a:r>
            <a:endParaRPr lang="zh-CN" altLang="en-US"/>
          </a:p>
          <a:p>
            <a:r>
              <a:rPr lang="zh-CN" altLang="en-US"/>
              <a:t>}</a:t>
            </a:r>
            <a:endParaRPr lang="zh-CN" altLang="en-US"/>
          </a:p>
        </p:txBody>
      </p:sp>
      <p:sp>
        <p:nvSpPr>
          <p:cNvPr id="5" name="文本框 4"/>
          <p:cNvSpPr txBox="1"/>
          <p:nvPr/>
        </p:nvSpPr>
        <p:spPr>
          <a:xfrm>
            <a:off x="368935" y="2451100"/>
            <a:ext cx="11254105" cy="1198880"/>
          </a:xfrm>
          <a:prstGeom prst="rect">
            <a:avLst/>
          </a:prstGeom>
          <a:noFill/>
        </p:spPr>
        <p:txBody>
          <a:bodyPr wrap="square" rtlCol="0" anchor="t">
            <a:spAutoFit/>
          </a:bodyPr>
          <a:p>
            <a:r>
              <a:rPr lang="zh-CN" altLang="en-US"/>
              <a:t>&lt;anonymous org.jfree.chart.renderer.category.RegressionTest0$1&gt; is not abstract and does not override abstract method</a:t>
            </a:r>
            <a:r>
              <a:rPr lang="en-US" altLang="zh-CN"/>
              <a:t> </a:t>
            </a:r>
            <a:r>
              <a:rPr lang="zh-CN" altLang="en-US"/>
              <a:t>drawItem(Graphics2D,CategoryItemRendererState,Rectangle2D,CategoryPlot,CategoryAxis,ValueAxis,CategoryDataset,int,int,boolean,int) in CategoryItemRenderer</a:t>
            </a:r>
            <a:endParaRPr lang="zh-CN" altLang="en-US"/>
          </a:p>
        </p:txBody>
      </p:sp>
      <p:pic>
        <p:nvPicPr>
          <p:cNvPr id="6" name="图片 5"/>
          <p:cNvPicPr>
            <a:picLocks noChangeAspect="1"/>
          </p:cNvPicPr>
          <p:nvPr/>
        </p:nvPicPr>
        <p:blipFill>
          <a:blip r:embed="rId1"/>
          <a:stretch>
            <a:fillRect/>
          </a:stretch>
        </p:blipFill>
        <p:spPr>
          <a:xfrm>
            <a:off x="466725" y="3934460"/>
            <a:ext cx="5414010" cy="2073910"/>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p:cNvPicPr>
            <a:picLocks noChangeAspect="1"/>
          </p:cNvPicPr>
          <p:nvPr/>
        </p:nvPicPr>
        <p:blipFill>
          <a:blip r:embed="rId1"/>
          <a:stretch>
            <a:fillRect/>
          </a:stretch>
        </p:blipFill>
        <p:spPr>
          <a:xfrm>
            <a:off x="6203315" y="1685290"/>
            <a:ext cx="5238750" cy="3618230"/>
          </a:xfrm>
          <a:prstGeom prst="rect">
            <a:avLst/>
          </a:prstGeom>
        </p:spPr>
      </p:pic>
      <p:pic>
        <p:nvPicPr>
          <p:cNvPr id="3" name="图片 2"/>
          <p:cNvPicPr>
            <a:picLocks noChangeAspect="1"/>
          </p:cNvPicPr>
          <p:nvPr/>
        </p:nvPicPr>
        <p:blipFill>
          <a:blip r:embed="rId2"/>
          <a:stretch>
            <a:fillRect/>
          </a:stretch>
        </p:blipFill>
        <p:spPr>
          <a:xfrm>
            <a:off x="6203315" y="186690"/>
            <a:ext cx="5366385" cy="549275"/>
          </a:xfrm>
          <a:prstGeom prst="rect">
            <a:avLst/>
          </a:prstGeom>
        </p:spPr>
      </p:pic>
      <p:pic>
        <p:nvPicPr>
          <p:cNvPr id="7" name="图片 6"/>
          <p:cNvPicPr>
            <a:picLocks noChangeAspect="1"/>
          </p:cNvPicPr>
          <p:nvPr/>
        </p:nvPicPr>
        <p:blipFill>
          <a:blip r:embed="rId3"/>
          <a:stretch>
            <a:fillRect/>
          </a:stretch>
        </p:blipFill>
        <p:spPr>
          <a:xfrm>
            <a:off x="208915" y="779145"/>
            <a:ext cx="5168265" cy="265049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 name="文本框 9"/>
          <p:cNvSpPr txBox="1"/>
          <p:nvPr>
            <p:custDataLst>
              <p:tags r:id="rId1"/>
            </p:custDataLst>
          </p:nvPr>
        </p:nvSpPr>
        <p:spPr>
          <a:xfrm>
            <a:off x="569595" y="321945"/>
            <a:ext cx="4016375" cy="460375"/>
          </a:xfrm>
          <a:prstGeom prst="rect">
            <a:avLst/>
          </a:prstGeom>
          <a:noFill/>
        </p:spPr>
        <p:txBody>
          <a:bodyPr wrap="square" rtlCol="0">
            <a:spAutoFit/>
          </a:bodyPr>
          <a:p>
            <a:r>
              <a:rPr lang="en-US" sz="2400"/>
              <a:t>Defects4j test case</a:t>
            </a:r>
            <a:endParaRPr lang="en-US" sz="2400"/>
          </a:p>
        </p:txBody>
      </p:sp>
      <p:sp>
        <p:nvSpPr>
          <p:cNvPr id="5" name="文本框 4"/>
          <p:cNvSpPr txBox="1"/>
          <p:nvPr>
            <p:custDataLst>
              <p:tags r:id="rId2"/>
            </p:custDataLst>
          </p:nvPr>
        </p:nvSpPr>
        <p:spPr>
          <a:xfrm>
            <a:off x="569595" y="984885"/>
            <a:ext cx="3418205" cy="368300"/>
          </a:xfrm>
          <a:prstGeom prst="rect">
            <a:avLst/>
          </a:prstGeom>
          <a:noFill/>
        </p:spPr>
        <p:txBody>
          <a:bodyPr wrap="square" rtlCol="0">
            <a:spAutoFit/>
          </a:bodyPr>
          <a:p>
            <a:r>
              <a:rPr lang="en-US" altLang="zh-CN"/>
              <a:t>2.</a:t>
            </a:r>
            <a:r>
              <a:rPr lang="zh-CN"/>
              <a:t>生成覆盖率高的</a:t>
            </a:r>
            <a:r>
              <a:rPr lang="en-US" altLang="zh-CN"/>
              <a:t>test cases</a:t>
            </a:r>
            <a:endParaRPr lang="en-US" altLang="zh-CN"/>
          </a:p>
        </p:txBody>
      </p:sp>
      <p:pic>
        <p:nvPicPr>
          <p:cNvPr id="2" name="图片 1"/>
          <p:cNvPicPr>
            <a:picLocks noChangeAspect="1"/>
          </p:cNvPicPr>
          <p:nvPr>
            <p:custDataLst>
              <p:tags r:id="rId3"/>
            </p:custDataLst>
          </p:nvPr>
        </p:nvPicPr>
        <p:blipFill>
          <a:blip r:embed="rId4"/>
          <a:stretch>
            <a:fillRect/>
          </a:stretch>
        </p:blipFill>
        <p:spPr>
          <a:xfrm>
            <a:off x="825500" y="1555750"/>
            <a:ext cx="6076950" cy="4835525"/>
          </a:xfrm>
          <a:prstGeom prst="rect">
            <a:avLst/>
          </a:prstGeom>
        </p:spPr>
      </p:pic>
      <p:sp>
        <p:nvSpPr>
          <p:cNvPr id="3" name="文本框 2"/>
          <p:cNvSpPr txBox="1"/>
          <p:nvPr>
            <p:custDataLst>
              <p:tags r:id="rId5"/>
            </p:custDataLst>
          </p:nvPr>
        </p:nvSpPr>
        <p:spPr>
          <a:xfrm>
            <a:off x="7061835" y="2033905"/>
            <a:ext cx="2931160" cy="922020"/>
          </a:xfrm>
          <a:prstGeom prst="rect">
            <a:avLst/>
          </a:prstGeom>
          <a:noFill/>
        </p:spPr>
        <p:txBody>
          <a:bodyPr wrap="square" rtlCol="0">
            <a:spAutoFit/>
          </a:bodyPr>
          <a:p>
            <a:pPr algn="ctr"/>
            <a:r>
              <a:rPr lang="zh-CN"/>
              <a:t>一次生成</a:t>
            </a:r>
            <a:r>
              <a:rPr lang="en-US" altLang="zh-CN"/>
              <a:t>10</a:t>
            </a:r>
            <a:r>
              <a:rPr lang="zh-CN" altLang="en-US"/>
              <a:t>个</a:t>
            </a:r>
            <a:r>
              <a:rPr lang="en-US" altLang="zh-CN"/>
              <a:t> </a:t>
            </a:r>
            <a:endParaRPr lang="en-US" altLang="zh-CN"/>
          </a:p>
          <a:p>
            <a:pPr algn="ctr"/>
            <a:r>
              <a:rPr lang="en-US" altLang="zh-CN"/>
              <a:t>or </a:t>
            </a:r>
            <a:endParaRPr lang="en-US" altLang="zh-CN"/>
          </a:p>
          <a:p>
            <a:pPr algn="ctr"/>
            <a:r>
              <a:rPr lang="zh-CN" altLang="en-US"/>
              <a:t>每次生成一个采样</a:t>
            </a:r>
            <a:r>
              <a:rPr lang="en-US" altLang="zh-CN"/>
              <a:t>10</a:t>
            </a:r>
            <a:r>
              <a:rPr lang="zh-CN" altLang="en-US"/>
              <a:t>次</a:t>
            </a:r>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 name="文本框 9"/>
          <p:cNvSpPr txBox="1"/>
          <p:nvPr>
            <p:custDataLst>
              <p:tags r:id="rId1"/>
            </p:custDataLst>
          </p:nvPr>
        </p:nvSpPr>
        <p:spPr>
          <a:xfrm>
            <a:off x="569595" y="321945"/>
            <a:ext cx="4016375" cy="460375"/>
          </a:xfrm>
          <a:prstGeom prst="rect">
            <a:avLst/>
          </a:prstGeom>
          <a:noFill/>
        </p:spPr>
        <p:txBody>
          <a:bodyPr wrap="square" rtlCol="0">
            <a:spAutoFit/>
          </a:bodyPr>
          <a:p>
            <a:r>
              <a:rPr lang="en-US" sz="2400"/>
              <a:t>Defects4j test case</a:t>
            </a:r>
            <a:endParaRPr lang="en-US" sz="2400"/>
          </a:p>
        </p:txBody>
      </p:sp>
      <p:sp>
        <p:nvSpPr>
          <p:cNvPr id="5" name="文本框 4"/>
          <p:cNvSpPr txBox="1"/>
          <p:nvPr>
            <p:custDataLst>
              <p:tags r:id="rId2"/>
            </p:custDataLst>
          </p:nvPr>
        </p:nvSpPr>
        <p:spPr>
          <a:xfrm>
            <a:off x="569595" y="984885"/>
            <a:ext cx="3418205" cy="368300"/>
          </a:xfrm>
          <a:prstGeom prst="rect">
            <a:avLst/>
          </a:prstGeom>
          <a:noFill/>
        </p:spPr>
        <p:txBody>
          <a:bodyPr wrap="square" rtlCol="0">
            <a:spAutoFit/>
          </a:bodyPr>
          <a:p>
            <a:r>
              <a:rPr lang="en-US" altLang="zh-CN"/>
              <a:t>3.</a:t>
            </a:r>
            <a:r>
              <a:rPr lang="en-US"/>
              <a:t>class level</a:t>
            </a:r>
            <a:endParaRPr lang="en-US"/>
          </a:p>
        </p:txBody>
      </p:sp>
      <p:sp>
        <p:nvSpPr>
          <p:cNvPr id="4" name="文本框 3"/>
          <p:cNvSpPr txBox="1"/>
          <p:nvPr/>
        </p:nvSpPr>
        <p:spPr>
          <a:xfrm>
            <a:off x="7585710" y="3693795"/>
            <a:ext cx="3574415" cy="1476375"/>
          </a:xfrm>
          <a:prstGeom prst="rect">
            <a:avLst/>
          </a:prstGeom>
          <a:noFill/>
        </p:spPr>
        <p:txBody>
          <a:bodyPr wrap="square" rtlCol="0">
            <a:spAutoFit/>
          </a:bodyPr>
          <a:p>
            <a:r>
              <a:rPr lang="zh-CN" altLang="en-US"/>
              <a:t>选取</a:t>
            </a:r>
            <a:r>
              <a:rPr lang="en-US" altLang="zh-CN"/>
              <a:t>3</a:t>
            </a:r>
            <a:r>
              <a:rPr lang="zh-CN" altLang="en-US"/>
              <a:t>个</a:t>
            </a:r>
            <a:r>
              <a:rPr lang="en-US" altLang="zh-CN"/>
              <a:t>project</a:t>
            </a:r>
            <a:r>
              <a:rPr lang="zh-CN" altLang="en-US"/>
              <a:t>作为训练集，</a:t>
            </a:r>
            <a:r>
              <a:rPr lang="en-US" altLang="zh-CN"/>
              <a:t>5</a:t>
            </a:r>
            <a:r>
              <a:rPr lang="zh-CN" altLang="en-US"/>
              <a:t>个</a:t>
            </a:r>
            <a:r>
              <a:rPr lang="en-US" altLang="zh-CN"/>
              <a:t>project</a:t>
            </a:r>
            <a:r>
              <a:rPr lang="zh-CN" altLang="en-US"/>
              <a:t>作为测试集</a:t>
            </a:r>
            <a:endParaRPr lang="zh-CN" altLang="en-US"/>
          </a:p>
          <a:p>
            <a:r>
              <a:rPr lang="zh-CN" altLang="en-US"/>
              <a:t>生成时给一个focal method直接生成至多10个test case，尽可能提高coverage</a:t>
            </a:r>
            <a:endParaRPr lang="zh-CN" altLang="en-US"/>
          </a:p>
        </p:txBody>
      </p:sp>
      <p:pic>
        <p:nvPicPr>
          <p:cNvPr id="6" name="图片 5"/>
          <p:cNvPicPr>
            <a:picLocks noChangeAspect="1"/>
          </p:cNvPicPr>
          <p:nvPr>
            <p:custDataLst>
              <p:tags r:id="rId3"/>
            </p:custDataLst>
          </p:nvPr>
        </p:nvPicPr>
        <p:blipFill>
          <a:blip r:embed="rId4"/>
          <a:stretch>
            <a:fillRect/>
          </a:stretch>
        </p:blipFill>
        <p:spPr>
          <a:xfrm>
            <a:off x="767080" y="1555750"/>
            <a:ext cx="5133975" cy="491426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335915" y="474980"/>
            <a:ext cx="7030085" cy="5908040"/>
          </a:xfrm>
          <a:prstGeom prst="rect">
            <a:avLst/>
          </a:prstGeom>
          <a:noFill/>
        </p:spPr>
        <p:txBody>
          <a:bodyPr wrap="square" rtlCol="0">
            <a:spAutoFit/>
          </a:bodyPr>
          <a:p>
            <a:r>
              <a:rPr lang="zh-CN" altLang="en-US"/>
              <a:t>prompt: Task Desctiption &amp; Instructions:</a:t>
            </a:r>
            <a:endParaRPr lang="zh-CN" altLang="en-US"/>
          </a:p>
          <a:p>
            <a:r>
              <a:rPr lang="zh-CN" altLang="en-US"/>
              <a:t>You will be provided with a focal method, its import statements and the class signature. Your task is to generate up to no more than test cases for this focal method. Please try to improve the coverage of these test cases. One</a:t>
            </a:r>
            <a:endParaRPr lang="zh-CN" altLang="en-US"/>
          </a:p>
          <a:p>
            <a:r>
              <a:rPr lang="zh-CN" altLang="en-US"/>
              <a:t> example of generated test cases for other focal method is like this:</a:t>
            </a:r>
            <a:endParaRPr lang="zh-CN" altLang="en-US"/>
          </a:p>
          <a:p>
            <a:r>
              <a:rPr lang="zh-CN" altLang="en-US"/>
              <a:t>```java</a:t>
            </a:r>
            <a:endParaRPr lang="zh-CN" altLang="en-US"/>
          </a:p>
          <a:p>
            <a:r>
              <a:rPr lang="zh-CN" altLang="en-US"/>
              <a:t>@Test</a:t>
            </a:r>
            <a:endParaRPr lang="zh-CN" altLang="en-US"/>
          </a:p>
          <a:p>
            <a:r>
              <a:rPr lang="zh-CN" altLang="en-US"/>
              <a:t>public void test0001() throws Throwable {</a:t>
            </a:r>
            <a:endParaRPr lang="zh-CN" altLang="en-US"/>
          </a:p>
          <a:p>
            <a:r>
              <a:rPr lang="zh-CN" altLang="en-US"/>
              <a:t>    double double1 = org.apache.commons.lang3.math.NumberUtils.toDouble("hi!");</a:t>
            </a:r>
            <a:endParaRPr lang="zh-CN" altLang="en-US"/>
          </a:p>
          <a:p>
            <a:r>
              <a:rPr lang="zh-CN" altLang="en-US"/>
              <a:t>    assertTrue("'" + double1 + "' != '" + 0.0d + "'", double1 == 0.0d);</a:t>
            </a:r>
            <a:endParaRPr lang="zh-CN" altLang="en-US"/>
          </a:p>
          <a:p>
            <a:r>
              <a:rPr lang="zh-CN" altLang="en-US"/>
              <a:t>}```</a:t>
            </a:r>
            <a:endParaRPr lang="zh-CN" altLang="en-US"/>
          </a:p>
          <a:p>
            <a:r>
              <a:rPr lang="zh-CN" altLang="en-US"/>
              <a:t>Processing  Lang-1</a:t>
            </a:r>
            <a:endParaRPr lang="zh-CN" altLang="en-US"/>
          </a:p>
          <a:p>
            <a:r>
              <a:rPr lang="zh-CN" altLang="en-US"/>
              <a:t>Processed_ut:240 Succuess_ut:188</a:t>
            </a:r>
            <a:endParaRPr lang="zh-CN" altLang="en-US"/>
          </a:p>
          <a:p>
            <a:r>
              <a:rPr lang="zh-CN" altLang="en-US"/>
              <a:t>Processing  Math-5</a:t>
            </a:r>
            <a:endParaRPr lang="zh-CN" altLang="en-US"/>
          </a:p>
          <a:p>
            <a:r>
              <a:rPr lang="zh-CN" altLang="en-US"/>
              <a:t>Processed_ut:184 Succuess_ut:126</a:t>
            </a:r>
            <a:endParaRPr lang="zh-CN" altLang="en-US"/>
          </a:p>
          <a:p>
            <a:r>
              <a:rPr lang="zh-CN" altLang="en-US"/>
              <a:t>Processing  Time-4</a:t>
            </a:r>
            <a:endParaRPr lang="zh-CN" altLang="en-US"/>
          </a:p>
          <a:p>
            <a:r>
              <a:rPr lang="zh-CN" altLang="en-US"/>
              <a:t>Processed_ut:126 Succuess_ut:40</a:t>
            </a:r>
            <a:endParaRPr lang="zh-CN" altLang="en-US"/>
          </a:p>
          <a:p>
            <a:r>
              <a:rPr lang="zh-CN" altLang="en-US"/>
              <a:t>line coverage: 75.03333333333333, condition coverage: 62.699999999999996</a:t>
            </a:r>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575945" y="416560"/>
            <a:ext cx="4072890" cy="460375"/>
          </a:xfrm>
          <a:prstGeom prst="rect">
            <a:avLst/>
          </a:prstGeom>
          <a:noFill/>
        </p:spPr>
        <p:txBody>
          <a:bodyPr wrap="square" rtlCol="0">
            <a:spAutoFit/>
          </a:bodyPr>
          <a:p>
            <a:r>
              <a:rPr lang="en-US" sz="2400"/>
              <a:t>Boundary condition</a:t>
            </a:r>
            <a:endParaRPr lang="en-US" sz="2400"/>
          </a:p>
        </p:txBody>
      </p:sp>
      <p:sp>
        <p:nvSpPr>
          <p:cNvPr id="2" name="文本框 1"/>
          <p:cNvSpPr txBox="1"/>
          <p:nvPr>
            <p:custDataLst>
              <p:tags r:id="rId1"/>
            </p:custDataLst>
          </p:nvPr>
        </p:nvSpPr>
        <p:spPr>
          <a:xfrm>
            <a:off x="648335" y="1139825"/>
            <a:ext cx="2433320" cy="368300"/>
          </a:xfrm>
          <a:prstGeom prst="rect">
            <a:avLst/>
          </a:prstGeom>
          <a:noFill/>
        </p:spPr>
        <p:txBody>
          <a:bodyPr wrap="square" rtlCol="0" anchor="t">
            <a:spAutoFit/>
          </a:bodyPr>
          <a:p>
            <a:pPr marL="285750" indent="-285750">
              <a:buFont typeface="Wingdings" panose="05000000000000000000" charset="0"/>
              <a:buChar char="l"/>
            </a:pPr>
            <a:r>
              <a:rPr lang="en-US"/>
              <a:t>Add new branches?</a:t>
            </a:r>
            <a:endParaRPr lang="en-US"/>
          </a:p>
        </p:txBody>
      </p:sp>
      <p:sp>
        <p:nvSpPr>
          <p:cNvPr id="3" name="文本框 2"/>
          <p:cNvSpPr txBox="1"/>
          <p:nvPr/>
        </p:nvSpPr>
        <p:spPr>
          <a:xfrm>
            <a:off x="200025" y="1846580"/>
            <a:ext cx="1895475" cy="1198880"/>
          </a:xfrm>
          <a:prstGeom prst="rect">
            <a:avLst/>
          </a:prstGeom>
          <a:noFill/>
        </p:spPr>
        <p:txBody>
          <a:bodyPr wrap="square" rtlCol="0">
            <a:spAutoFit/>
          </a:bodyPr>
          <a:p>
            <a:r>
              <a:rPr lang="en-US" altLang="zh-CN"/>
              <a:t>if </a:t>
            </a:r>
            <a:r>
              <a:rPr lang="en-US" altLang="zh-CN">
                <a:sym typeface="+mn-ea"/>
              </a:rPr>
              <a:t>x&gt;=1 and x&lt;=5:</a:t>
            </a:r>
            <a:endParaRPr lang="en-US" altLang="zh-CN"/>
          </a:p>
          <a:p>
            <a:r>
              <a:rPr lang="en-US" altLang="zh-CN"/>
              <a:t>    return ‘a’</a:t>
            </a:r>
            <a:endParaRPr lang="en-US" altLang="zh-CN"/>
          </a:p>
          <a:p>
            <a:r>
              <a:rPr lang="en-US" altLang="zh-CN"/>
              <a:t>else:</a:t>
            </a:r>
            <a:endParaRPr lang="en-US" altLang="zh-CN"/>
          </a:p>
          <a:p>
            <a:r>
              <a:rPr lang="en-US" altLang="zh-CN"/>
              <a:t>    return ‘b’</a:t>
            </a:r>
            <a:endParaRPr lang="en-US" altLang="zh-CN"/>
          </a:p>
        </p:txBody>
      </p:sp>
      <p:sp>
        <p:nvSpPr>
          <p:cNvPr id="8" name="矩形 7"/>
          <p:cNvSpPr/>
          <p:nvPr>
            <p:custDataLst>
              <p:tags r:id="rId2"/>
            </p:custDataLst>
          </p:nvPr>
        </p:nvSpPr>
        <p:spPr>
          <a:xfrm>
            <a:off x="118110" y="1767840"/>
            <a:ext cx="1977390" cy="1525270"/>
          </a:xfrm>
          <a:prstGeom prst="rect">
            <a:avLst/>
          </a:prstGeom>
          <a:noFill/>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0" name="文本框 9"/>
          <p:cNvSpPr txBox="1"/>
          <p:nvPr>
            <p:custDataLst>
              <p:tags r:id="rId3"/>
            </p:custDataLst>
          </p:nvPr>
        </p:nvSpPr>
        <p:spPr>
          <a:xfrm>
            <a:off x="6236335" y="464185"/>
            <a:ext cx="1895475" cy="2860675"/>
          </a:xfrm>
          <a:prstGeom prst="rect">
            <a:avLst/>
          </a:prstGeom>
          <a:noFill/>
        </p:spPr>
        <p:txBody>
          <a:bodyPr wrap="square" rtlCol="0">
            <a:noAutofit/>
          </a:bodyPr>
          <a:p>
            <a:r>
              <a:rPr lang="en-US" altLang="zh-CN"/>
              <a:t>if x&lt;1:</a:t>
            </a:r>
            <a:endParaRPr lang="en-US" altLang="zh-CN"/>
          </a:p>
          <a:p>
            <a:r>
              <a:rPr lang="en-US" altLang="zh-CN"/>
              <a:t>    return ‘b’</a:t>
            </a:r>
            <a:endParaRPr lang="en-US" altLang="zh-CN"/>
          </a:p>
          <a:p>
            <a:r>
              <a:rPr lang="en-US" altLang="zh-CN"/>
              <a:t>elif x==1:</a:t>
            </a:r>
            <a:endParaRPr lang="en-US" altLang="zh-CN"/>
          </a:p>
          <a:p>
            <a:r>
              <a:rPr lang="en-US" altLang="zh-CN"/>
              <a:t>    return ‘a’</a:t>
            </a:r>
            <a:endParaRPr lang="en-US" altLang="zh-CN"/>
          </a:p>
          <a:p>
            <a:r>
              <a:rPr lang="en-US" altLang="zh-CN">
                <a:sym typeface="+mn-ea"/>
              </a:rPr>
              <a:t>elif x&gt;1 and x&lt;5:</a:t>
            </a:r>
            <a:endParaRPr lang="en-US" altLang="zh-CN"/>
          </a:p>
          <a:p>
            <a:r>
              <a:rPr lang="en-US" altLang="zh-CN">
                <a:sym typeface="+mn-ea"/>
              </a:rPr>
              <a:t>    return ‘a’</a:t>
            </a:r>
            <a:endParaRPr lang="en-US" altLang="zh-CN"/>
          </a:p>
          <a:p>
            <a:r>
              <a:rPr lang="en-US" altLang="zh-CN">
                <a:sym typeface="+mn-ea"/>
              </a:rPr>
              <a:t>elif x==5:</a:t>
            </a:r>
            <a:endParaRPr lang="en-US" altLang="zh-CN"/>
          </a:p>
          <a:p>
            <a:r>
              <a:rPr lang="en-US" altLang="zh-CN">
                <a:sym typeface="+mn-ea"/>
              </a:rPr>
              <a:t>    return ‘a’</a:t>
            </a:r>
            <a:endParaRPr lang="en-US" altLang="zh-CN"/>
          </a:p>
          <a:p>
            <a:r>
              <a:rPr lang="en-US" altLang="zh-CN">
                <a:sym typeface="+mn-ea"/>
              </a:rPr>
              <a:t>elif x&gt;5:</a:t>
            </a:r>
            <a:endParaRPr lang="en-US" altLang="zh-CN"/>
          </a:p>
          <a:p>
            <a:r>
              <a:rPr lang="en-US" altLang="zh-CN">
                <a:sym typeface="+mn-ea"/>
              </a:rPr>
              <a:t>    return ‘b’</a:t>
            </a:r>
            <a:endParaRPr lang="en-US" altLang="zh-CN"/>
          </a:p>
          <a:p>
            <a:endParaRPr lang="en-US" altLang="zh-CN"/>
          </a:p>
        </p:txBody>
      </p:sp>
      <p:sp>
        <p:nvSpPr>
          <p:cNvPr id="16" name="矩形 15"/>
          <p:cNvSpPr/>
          <p:nvPr>
            <p:custDataLst>
              <p:tags r:id="rId4"/>
            </p:custDataLst>
          </p:nvPr>
        </p:nvSpPr>
        <p:spPr>
          <a:xfrm>
            <a:off x="6167120" y="385445"/>
            <a:ext cx="1858645" cy="3020695"/>
          </a:xfrm>
          <a:prstGeom prst="rect">
            <a:avLst/>
          </a:prstGeom>
          <a:noFill/>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7" name="矩形 16"/>
          <p:cNvSpPr/>
          <p:nvPr>
            <p:custDataLst>
              <p:tags r:id="rId5"/>
            </p:custDataLst>
          </p:nvPr>
        </p:nvSpPr>
        <p:spPr>
          <a:xfrm>
            <a:off x="2921635" y="1816100"/>
            <a:ext cx="2211705" cy="703580"/>
          </a:xfrm>
          <a:prstGeom prst="rect">
            <a:avLst/>
          </a:prstGeom>
          <a:noFill/>
          <a:ln>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8" name="文本框 17"/>
          <p:cNvSpPr txBox="1"/>
          <p:nvPr/>
        </p:nvSpPr>
        <p:spPr>
          <a:xfrm>
            <a:off x="3166110" y="1846580"/>
            <a:ext cx="1732915" cy="753110"/>
          </a:xfrm>
          <a:prstGeom prst="rect">
            <a:avLst/>
          </a:prstGeom>
          <a:noFill/>
        </p:spPr>
        <p:txBody>
          <a:bodyPr wrap="square" rtlCol="0" anchor="t">
            <a:noAutofit/>
          </a:bodyPr>
          <a:p>
            <a:pPr algn="ctr"/>
            <a:r>
              <a:rPr lang="en-US" altLang="zh-CN">
                <a:sym typeface="+mn-ea"/>
              </a:rPr>
              <a:t> IfStatement</a:t>
            </a:r>
            <a:endParaRPr lang="en-US" altLang="zh-CN">
              <a:sym typeface="+mn-ea"/>
            </a:endParaRPr>
          </a:p>
          <a:p>
            <a:pPr algn="ctr"/>
            <a:r>
              <a:rPr lang="en-US" altLang="zh-CN">
                <a:sym typeface="+mn-ea"/>
              </a:rPr>
              <a:t>x&gt;=1 and x&lt;=5</a:t>
            </a:r>
            <a:endParaRPr lang="en-US" altLang="zh-CN">
              <a:sym typeface="+mn-ea"/>
            </a:endParaRPr>
          </a:p>
        </p:txBody>
      </p:sp>
      <p:sp>
        <p:nvSpPr>
          <p:cNvPr id="19" name="矩形 18"/>
          <p:cNvSpPr/>
          <p:nvPr>
            <p:custDataLst>
              <p:tags r:id="rId6"/>
            </p:custDataLst>
          </p:nvPr>
        </p:nvSpPr>
        <p:spPr>
          <a:xfrm>
            <a:off x="2143125" y="3221990"/>
            <a:ext cx="1788160" cy="635000"/>
          </a:xfrm>
          <a:prstGeom prst="rect">
            <a:avLst/>
          </a:prstGeom>
          <a:noFill/>
          <a:ln>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0" name="文本框 19"/>
          <p:cNvSpPr txBox="1"/>
          <p:nvPr>
            <p:custDataLst>
              <p:tags r:id="rId7"/>
            </p:custDataLst>
          </p:nvPr>
        </p:nvSpPr>
        <p:spPr>
          <a:xfrm>
            <a:off x="2143125" y="3221990"/>
            <a:ext cx="1788160" cy="645160"/>
          </a:xfrm>
          <a:prstGeom prst="rect">
            <a:avLst/>
          </a:prstGeom>
          <a:noFill/>
        </p:spPr>
        <p:txBody>
          <a:bodyPr wrap="square" rtlCol="0" anchor="t">
            <a:spAutoFit/>
          </a:bodyPr>
          <a:p>
            <a:pPr algn="ctr"/>
            <a:r>
              <a:rPr lang="en-US" altLang="zh-CN">
                <a:sym typeface="+mn-ea"/>
              </a:rPr>
              <a:t>BlockStatement</a:t>
            </a:r>
            <a:endParaRPr lang="en-US" altLang="zh-CN">
              <a:sym typeface="+mn-ea"/>
            </a:endParaRPr>
          </a:p>
          <a:p>
            <a:pPr algn="ctr"/>
            <a:r>
              <a:rPr lang="en-US" altLang="zh-CN">
                <a:sym typeface="+mn-ea"/>
              </a:rPr>
              <a:t>return ‘a’</a:t>
            </a:r>
            <a:endParaRPr lang="en-US" altLang="zh-CN">
              <a:sym typeface="+mn-ea"/>
            </a:endParaRPr>
          </a:p>
        </p:txBody>
      </p:sp>
      <p:cxnSp>
        <p:nvCxnSpPr>
          <p:cNvPr id="21" name="直接箭头连接符 20"/>
          <p:cNvCxnSpPr/>
          <p:nvPr/>
        </p:nvCxnSpPr>
        <p:spPr>
          <a:xfrm flipH="1">
            <a:off x="3237865" y="2599055"/>
            <a:ext cx="499110" cy="543560"/>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cxnSp>
        <p:nvCxnSpPr>
          <p:cNvPr id="24" name="直接箭头连接符 23"/>
          <p:cNvCxnSpPr/>
          <p:nvPr>
            <p:custDataLst>
              <p:tags r:id="rId8"/>
            </p:custDataLst>
          </p:nvPr>
        </p:nvCxnSpPr>
        <p:spPr>
          <a:xfrm>
            <a:off x="4336415" y="2607945"/>
            <a:ext cx="387985" cy="539115"/>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sp>
        <p:nvSpPr>
          <p:cNvPr id="25" name="文本框 24"/>
          <p:cNvSpPr txBox="1"/>
          <p:nvPr/>
        </p:nvSpPr>
        <p:spPr>
          <a:xfrm>
            <a:off x="2045335" y="2616835"/>
            <a:ext cx="1289050" cy="368300"/>
          </a:xfrm>
          <a:prstGeom prst="rect">
            <a:avLst/>
          </a:prstGeom>
          <a:noFill/>
        </p:spPr>
        <p:txBody>
          <a:bodyPr wrap="square" rtlCol="0">
            <a:spAutoFit/>
          </a:bodyPr>
          <a:p>
            <a:r>
              <a:rPr lang="en-US" altLang="zh-CN"/>
              <a:t>consequent</a:t>
            </a:r>
            <a:endParaRPr lang="en-US" altLang="zh-CN"/>
          </a:p>
        </p:txBody>
      </p:sp>
      <p:sp>
        <p:nvSpPr>
          <p:cNvPr id="37" name="矩形 36"/>
          <p:cNvSpPr/>
          <p:nvPr>
            <p:custDataLst>
              <p:tags r:id="rId9"/>
            </p:custDataLst>
          </p:nvPr>
        </p:nvSpPr>
        <p:spPr>
          <a:xfrm>
            <a:off x="4058285" y="3235325"/>
            <a:ext cx="1788160" cy="635000"/>
          </a:xfrm>
          <a:prstGeom prst="rect">
            <a:avLst/>
          </a:prstGeom>
          <a:noFill/>
          <a:ln>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8" name="文本框 37"/>
          <p:cNvSpPr txBox="1"/>
          <p:nvPr>
            <p:custDataLst>
              <p:tags r:id="rId10"/>
            </p:custDataLst>
          </p:nvPr>
        </p:nvSpPr>
        <p:spPr>
          <a:xfrm>
            <a:off x="4058285" y="3235325"/>
            <a:ext cx="1788160" cy="645160"/>
          </a:xfrm>
          <a:prstGeom prst="rect">
            <a:avLst/>
          </a:prstGeom>
          <a:noFill/>
        </p:spPr>
        <p:txBody>
          <a:bodyPr wrap="square" rtlCol="0" anchor="t">
            <a:spAutoFit/>
          </a:bodyPr>
          <a:p>
            <a:pPr algn="ctr"/>
            <a:r>
              <a:rPr lang="en-US" altLang="zh-CN">
                <a:sym typeface="+mn-ea"/>
              </a:rPr>
              <a:t>BlockStatement</a:t>
            </a:r>
            <a:endParaRPr lang="en-US" altLang="zh-CN">
              <a:sym typeface="+mn-ea"/>
            </a:endParaRPr>
          </a:p>
          <a:p>
            <a:pPr algn="ctr"/>
            <a:r>
              <a:rPr lang="en-US" altLang="zh-CN">
                <a:sym typeface="+mn-ea"/>
              </a:rPr>
              <a:t>return ‘b’</a:t>
            </a:r>
            <a:endParaRPr lang="en-US" altLang="zh-CN">
              <a:sym typeface="+mn-ea"/>
            </a:endParaRPr>
          </a:p>
        </p:txBody>
      </p:sp>
      <p:sp>
        <p:nvSpPr>
          <p:cNvPr id="39" name="文本框 38"/>
          <p:cNvSpPr txBox="1"/>
          <p:nvPr>
            <p:custDataLst>
              <p:tags r:id="rId11"/>
            </p:custDataLst>
          </p:nvPr>
        </p:nvSpPr>
        <p:spPr>
          <a:xfrm>
            <a:off x="4679315" y="2635885"/>
            <a:ext cx="1289050" cy="368300"/>
          </a:xfrm>
          <a:prstGeom prst="rect">
            <a:avLst/>
          </a:prstGeom>
          <a:noFill/>
        </p:spPr>
        <p:txBody>
          <a:bodyPr wrap="square" rtlCol="0">
            <a:spAutoFit/>
          </a:bodyPr>
          <a:p>
            <a:r>
              <a:rPr lang="en-US" altLang="zh-CN"/>
              <a:t>alternate</a:t>
            </a:r>
            <a:endParaRPr lang="en-US" altLang="zh-CN"/>
          </a:p>
        </p:txBody>
      </p:sp>
      <p:sp>
        <p:nvSpPr>
          <p:cNvPr id="40" name="矩形 39"/>
          <p:cNvSpPr/>
          <p:nvPr>
            <p:custDataLst>
              <p:tags r:id="rId12"/>
            </p:custDataLst>
          </p:nvPr>
        </p:nvSpPr>
        <p:spPr>
          <a:xfrm>
            <a:off x="8902065" y="127000"/>
            <a:ext cx="2211705" cy="703580"/>
          </a:xfrm>
          <a:prstGeom prst="rect">
            <a:avLst/>
          </a:prstGeom>
          <a:noFill/>
          <a:ln>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1" name="文本框 40"/>
          <p:cNvSpPr txBox="1"/>
          <p:nvPr>
            <p:custDataLst>
              <p:tags r:id="rId13"/>
            </p:custDataLst>
          </p:nvPr>
        </p:nvSpPr>
        <p:spPr>
          <a:xfrm>
            <a:off x="9146540" y="157480"/>
            <a:ext cx="1732915" cy="753110"/>
          </a:xfrm>
          <a:prstGeom prst="rect">
            <a:avLst/>
          </a:prstGeom>
          <a:noFill/>
        </p:spPr>
        <p:txBody>
          <a:bodyPr wrap="square" rtlCol="0" anchor="t">
            <a:noAutofit/>
          </a:bodyPr>
          <a:p>
            <a:pPr algn="ctr"/>
            <a:r>
              <a:rPr lang="en-US" altLang="zh-CN">
                <a:sym typeface="+mn-ea"/>
              </a:rPr>
              <a:t> IfStatement</a:t>
            </a:r>
            <a:endParaRPr lang="en-US" altLang="zh-CN">
              <a:sym typeface="+mn-ea"/>
            </a:endParaRPr>
          </a:p>
          <a:p>
            <a:pPr algn="ctr"/>
            <a:r>
              <a:rPr lang="en-US" altLang="zh-CN">
                <a:sym typeface="+mn-ea"/>
              </a:rPr>
              <a:t>x&lt;1 </a:t>
            </a:r>
            <a:endParaRPr lang="en-US" altLang="zh-CN">
              <a:sym typeface="+mn-ea"/>
            </a:endParaRPr>
          </a:p>
        </p:txBody>
      </p:sp>
      <p:sp>
        <p:nvSpPr>
          <p:cNvPr id="42" name="矩形 41"/>
          <p:cNvSpPr/>
          <p:nvPr>
            <p:custDataLst>
              <p:tags r:id="rId14"/>
            </p:custDataLst>
          </p:nvPr>
        </p:nvSpPr>
        <p:spPr>
          <a:xfrm>
            <a:off x="8123555" y="1494790"/>
            <a:ext cx="1788160" cy="635000"/>
          </a:xfrm>
          <a:prstGeom prst="rect">
            <a:avLst/>
          </a:prstGeom>
          <a:noFill/>
          <a:ln>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3" name="文本框 42"/>
          <p:cNvSpPr txBox="1"/>
          <p:nvPr>
            <p:custDataLst>
              <p:tags r:id="rId15"/>
            </p:custDataLst>
          </p:nvPr>
        </p:nvSpPr>
        <p:spPr>
          <a:xfrm>
            <a:off x="8123555" y="1494790"/>
            <a:ext cx="1788160" cy="645160"/>
          </a:xfrm>
          <a:prstGeom prst="rect">
            <a:avLst/>
          </a:prstGeom>
          <a:noFill/>
        </p:spPr>
        <p:txBody>
          <a:bodyPr wrap="square" rtlCol="0" anchor="t">
            <a:spAutoFit/>
          </a:bodyPr>
          <a:p>
            <a:pPr algn="ctr"/>
            <a:r>
              <a:rPr lang="en-US" altLang="zh-CN">
                <a:sym typeface="+mn-ea"/>
              </a:rPr>
              <a:t>BlockStatement</a:t>
            </a:r>
            <a:endParaRPr lang="en-US" altLang="zh-CN">
              <a:sym typeface="+mn-ea"/>
            </a:endParaRPr>
          </a:p>
          <a:p>
            <a:pPr algn="ctr"/>
            <a:r>
              <a:rPr lang="en-US" altLang="zh-CN">
                <a:sym typeface="+mn-ea"/>
              </a:rPr>
              <a:t>return ‘b’</a:t>
            </a:r>
            <a:endParaRPr lang="en-US" altLang="zh-CN">
              <a:sym typeface="+mn-ea"/>
            </a:endParaRPr>
          </a:p>
        </p:txBody>
      </p:sp>
      <p:cxnSp>
        <p:nvCxnSpPr>
          <p:cNvPr id="44" name="直接箭头连接符 43"/>
          <p:cNvCxnSpPr/>
          <p:nvPr>
            <p:custDataLst>
              <p:tags r:id="rId16"/>
            </p:custDataLst>
          </p:nvPr>
        </p:nvCxnSpPr>
        <p:spPr>
          <a:xfrm flipH="1">
            <a:off x="9218295" y="871855"/>
            <a:ext cx="499110" cy="543560"/>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cxnSp>
        <p:nvCxnSpPr>
          <p:cNvPr id="45" name="直接箭头连接符 44"/>
          <p:cNvCxnSpPr/>
          <p:nvPr>
            <p:custDataLst>
              <p:tags r:id="rId17"/>
            </p:custDataLst>
          </p:nvPr>
        </p:nvCxnSpPr>
        <p:spPr>
          <a:xfrm>
            <a:off x="10316845" y="880745"/>
            <a:ext cx="387985" cy="539115"/>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sp>
        <p:nvSpPr>
          <p:cNvPr id="46" name="文本框 45"/>
          <p:cNvSpPr txBox="1"/>
          <p:nvPr>
            <p:custDataLst>
              <p:tags r:id="rId18"/>
            </p:custDataLst>
          </p:nvPr>
        </p:nvSpPr>
        <p:spPr>
          <a:xfrm>
            <a:off x="8025765" y="889635"/>
            <a:ext cx="1289050" cy="368300"/>
          </a:xfrm>
          <a:prstGeom prst="rect">
            <a:avLst/>
          </a:prstGeom>
          <a:noFill/>
        </p:spPr>
        <p:txBody>
          <a:bodyPr wrap="square" rtlCol="0">
            <a:spAutoFit/>
          </a:bodyPr>
          <a:p>
            <a:r>
              <a:rPr lang="en-US" altLang="zh-CN"/>
              <a:t>consequent</a:t>
            </a:r>
            <a:endParaRPr lang="en-US" altLang="zh-CN"/>
          </a:p>
        </p:txBody>
      </p:sp>
      <p:sp>
        <p:nvSpPr>
          <p:cNvPr id="47" name="矩形 46"/>
          <p:cNvSpPr/>
          <p:nvPr>
            <p:custDataLst>
              <p:tags r:id="rId19"/>
            </p:custDataLst>
          </p:nvPr>
        </p:nvSpPr>
        <p:spPr>
          <a:xfrm>
            <a:off x="10038715" y="1508125"/>
            <a:ext cx="1788160" cy="635000"/>
          </a:xfrm>
          <a:prstGeom prst="rect">
            <a:avLst/>
          </a:prstGeom>
          <a:noFill/>
          <a:ln>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8" name="文本框 47"/>
          <p:cNvSpPr txBox="1"/>
          <p:nvPr>
            <p:custDataLst>
              <p:tags r:id="rId20"/>
            </p:custDataLst>
          </p:nvPr>
        </p:nvSpPr>
        <p:spPr>
          <a:xfrm>
            <a:off x="10038715" y="1508125"/>
            <a:ext cx="1788160" cy="645160"/>
          </a:xfrm>
          <a:prstGeom prst="rect">
            <a:avLst/>
          </a:prstGeom>
          <a:noFill/>
        </p:spPr>
        <p:txBody>
          <a:bodyPr wrap="square" rtlCol="0" anchor="t">
            <a:spAutoFit/>
          </a:bodyPr>
          <a:p>
            <a:pPr algn="ctr"/>
            <a:r>
              <a:rPr lang="en-US" altLang="zh-CN">
                <a:sym typeface="+mn-ea"/>
              </a:rPr>
              <a:t>IfStatement</a:t>
            </a:r>
            <a:endParaRPr lang="en-US" altLang="zh-CN">
              <a:sym typeface="+mn-ea"/>
            </a:endParaRPr>
          </a:p>
          <a:p>
            <a:pPr algn="ctr"/>
            <a:r>
              <a:rPr lang="en-US" altLang="zh-CN">
                <a:sym typeface="+mn-ea"/>
              </a:rPr>
              <a:t>x==1</a:t>
            </a:r>
            <a:endParaRPr lang="en-US" altLang="zh-CN">
              <a:sym typeface="+mn-ea"/>
            </a:endParaRPr>
          </a:p>
        </p:txBody>
      </p:sp>
      <p:sp>
        <p:nvSpPr>
          <p:cNvPr id="49" name="文本框 48"/>
          <p:cNvSpPr txBox="1"/>
          <p:nvPr>
            <p:custDataLst>
              <p:tags r:id="rId21"/>
            </p:custDataLst>
          </p:nvPr>
        </p:nvSpPr>
        <p:spPr>
          <a:xfrm>
            <a:off x="10659745" y="908685"/>
            <a:ext cx="1289050" cy="368300"/>
          </a:xfrm>
          <a:prstGeom prst="rect">
            <a:avLst/>
          </a:prstGeom>
          <a:noFill/>
        </p:spPr>
        <p:txBody>
          <a:bodyPr wrap="square" rtlCol="0">
            <a:spAutoFit/>
          </a:bodyPr>
          <a:p>
            <a:r>
              <a:rPr lang="en-US" altLang="zh-CN"/>
              <a:t>alternate</a:t>
            </a:r>
            <a:endParaRPr lang="en-US" altLang="zh-CN"/>
          </a:p>
        </p:txBody>
      </p:sp>
      <p:cxnSp>
        <p:nvCxnSpPr>
          <p:cNvPr id="50" name="直接箭头连接符 49"/>
          <p:cNvCxnSpPr/>
          <p:nvPr>
            <p:custDataLst>
              <p:tags r:id="rId22"/>
            </p:custDataLst>
          </p:nvPr>
        </p:nvCxnSpPr>
        <p:spPr>
          <a:xfrm>
            <a:off x="10737850" y="2182495"/>
            <a:ext cx="6350" cy="486410"/>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sp>
        <p:nvSpPr>
          <p:cNvPr id="51" name="矩形 50"/>
          <p:cNvSpPr/>
          <p:nvPr>
            <p:custDataLst>
              <p:tags r:id="rId23"/>
            </p:custDataLst>
          </p:nvPr>
        </p:nvSpPr>
        <p:spPr>
          <a:xfrm>
            <a:off x="10038715" y="2778760"/>
            <a:ext cx="1788160" cy="635000"/>
          </a:xfrm>
          <a:prstGeom prst="rect">
            <a:avLst/>
          </a:prstGeom>
          <a:noFill/>
          <a:ln>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52" name="文本框 51"/>
          <p:cNvSpPr txBox="1"/>
          <p:nvPr>
            <p:custDataLst>
              <p:tags r:id="rId24"/>
            </p:custDataLst>
          </p:nvPr>
        </p:nvSpPr>
        <p:spPr>
          <a:xfrm>
            <a:off x="10038715" y="2778760"/>
            <a:ext cx="1788160" cy="645160"/>
          </a:xfrm>
          <a:prstGeom prst="rect">
            <a:avLst/>
          </a:prstGeom>
          <a:noFill/>
        </p:spPr>
        <p:txBody>
          <a:bodyPr wrap="square" rtlCol="0" anchor="t">
            <a:spAutoFit/>
          </a:bodyPr>
          <a:p>
            <a:pPr algn="ctr"/>
            <a:r>
              <a:rPr lang="en-US" altLang="zh-CN">
                <a:sym typeface="+mn-ea"/>
              </a:rPr>
              <a:t>IfStatement</a:t>
            </a:r>
            <a:endParaRPr lang="en-US" altLang="zh-CN">
              <a:sym typeface="+mn-ea"/>
            </a:endParaRPr>
          </a:p>
          <a:p>
            <a:pPr algn="ctr"/>
            <a:r>
              <a:rPr lang="en-US" altLang="zh-CN">
                <a:sym typeface="+mn-ea"/>
              </a:rPr>
              <a:t>x&gt;1 and x&lt;5</a:t>
            </a:r>
            <a:endParaRPr lang="en-US" altLang="zh-CN">
              <a:sym typeface="+mn-ea"/>
            </a:endParaRPr>
          </a:p>
        </p:txBody>
      </p:sp>
      <p:sp>
        <p:nvSpPr>
          <p:cNvPr id="53" name="文本框 52"/>
          <p:cNvSpPr txBox="1"/>
          <p:nvPr>
            <p:custDataLst>
              <p:tags r:id="rId25"/>
            </p:custDataLst>
          </p:nvPr>
        </p:nvSpPr>
        <p:spPr>
          <a:xfrm>
            <a:off x="9784715" y="2343785"/>
            <a:ext cx="1289050" cy="368300"/>
          </a:xfrm>
          <a:prstGeom prst="rect">
            <a:avLst/>
          </a:prstGeom>
          <a:noFill/>
        </p:spPr>
        <p:txBody>
          <a:bodyPr wrap="square" rtlCol="0">
            <a:spAutoFit/>
          </a:bodyPr>
          <a:p>
            <a:r>
              <a:rPr lang="en-US" altLang="zh-CN"/>
              <a:t>alternate</a:t>
            </a:r>
            <a:endParaRPr lang="en-US" altLang="zh-CN"/>
          </a:p>
        </p:txBody>
      </p:sp>
      <p:sp>
        <p:nvSpPr>
          <p:cNvPr id="54" name="矩形 53"/>
          <p:cNvSpPr/>
          <p:nvPr>
            <p:custDataLst>
              <p:tags r:id="rId26"/>
            </p:custDataLst>
          </p:nvPr>
        </p:nvSpPr>
        <p:spPr>
          <a:xfrm>
            <a:off x="8123555" y="2771140"/>
            <a:ext cx="1788160" cy="635000"/>
          </a:xfrm>
          <a:prstGeom prst="rect">
            <a:avLst/>
          </a:prstGeom>
          <a:noFill/>
          <a:ln>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55" name="文本框 54"/>
          <p:cNvSpPr txBox="1"/>
          <p:nvPr>
            <p:custDataLst>
              <p:tags r:id="rId27"/>
            </p:custDataLst>
          </p:nvPr>
        </p:nvSpPr>
        <p:spPr>
          <a:xfrm>
            <a:off x="8123555" y="2771140"/>
            <a:ext cx="1788160" cy="645160"/>
          </a:xfrm>
          <a:prstGeom prst="rect">
            <a:avLst/>
          </a:prstGeom>
          <a:noFill/>
        </p:spPr>
        <p:txBody>
          <a:bodyPr wrap="square" rtlCol="0" anchor="t">
            <a:spAutoFit/>
          </a:bodyPr>
          <a:p>
            <a:pPr algn="ctr"/>
            <a:r>
              <a:rPr lang="en-US" altLang="zh-CN">
                <a:sym typeface="+mn-ea"/>
              </a:rPr>
              <a:t>BlockStatement</a:t>
            </a:r>
            <a:endParaRPr lang="en-US" altLang="zh-CN">
              <a:sym typeface="+mn-ea"/>
            </a:endParaRPr>
          </a:p>
          <a:p>
            <a:pPr algn="ctr"/>
            <a:r>
              <a:rPr lang="en-US" altLang="zh-CN">
                <a:sym typeface="+mn-ea"/>
              </a:rPr>
              <a:t>return ‘</a:t>
            </a:r>
            <a:r>
              <a:rPr lang="en-US" altLang="zh-CN">
                <a:sym typeface="+mn-ea"/>
              </a:rPr>
              <a:t>a</a:t>
            </a:r>
            <a:r>
              <a:rPr lang="en-US" altLang="zh-CN">
                <a:sym typeface="+mn-ea"/>
              </a:rPr>
              <a:t>’</a:t>
            </a:r>
            <a:endParaRPr lang="en-US" altLang="zh-CN">
              <a:sym typeface="+mn-ea"/>
            </a:endParaRPr>
          </a:p>
        </p:txBody>
      </p:sp>
      <p:cxnSp>
        <p:nvCxnSpPr>
          <p:cNvPr id="56" name="直接箭头连接符 55"/>
          <p:cNvCxnSpPr/>
          <p:nvPr>
            <p:custDataLst>
              <p:tags r:id="rId28"/>
            </p:custDataLst>
          </p:nvPr>
        </p:nvCxnSpPr>
        <p:spPr>
          <a:xfrm flipH="1">
            <a:off x="9218295" y="2245995"/>
            <a:ext cx="1323975" cy="445770"/>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sp>
        <p:nvSpPr>
          <p:cNvPr id="57" name="文本框 56"/>
          <p:cNvSpPr txBox="1"/>
          <p:nvPr>
            <p:custDataLst>
              <p:tags r:id="rId29"/>
            </p:custDataLst>
          </p:nvPr>
        </p:nvSpPr>
        <p:spPr>
          <a:xfrm>
            <a:off x="8025765" y="2228850"/>
            <a:ext cx="1289050" cy="368300"/>
          </a:xfrm>
          <a:prstGeom prst="rect">
            <a:avLst/>
          </a:prstGeom>
          <a:noFill/>
        </p:spPr>
        <p:txBody>
          <a:bodyPr wrap="square" rtlCol="0">
            <a:spAutoFit/>
          </a:bodyPr>
          <a:p>
            <a:r>
              <a:rPr lang="en-US" altLang="zh-CN"/>
              <a:t>consequent</a:t>
            </a:r>
            <a:endParaRPr lang="en-US" altLang="zh-CN"/>
          </a:p>
        </p:txBody>
      </p:sp>
      <p:cxnSp>
        <p:nvCxnSpPr>
          <p:cNvPr id="58" name="直接箭头连接符 57"/>
          <p:cNvCxnSpPr/>
          <p:nvPr>
            <p:custDataLst>
              <p:tags r:id="rId30"/>
            </p:custDataLst>
          </p:nvPr>
        </p:nvCxnSpPr>
        <p:spPr>
          <a:xfrm>
            <a:off x="10737850" y="3505200"/>
            <a:ext cx="6350" cy="486410"/>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sp>
        <p:nvSpPr>
          <p:cNvPr id="59" name="矩形 58"/>
          <p:cNvSpPr/>
          <p:nvPr>
            <p:custDataLst>
              <p:tags r:id="rId31"/>
            </p:custDataLst>
          </p:nvPr>
        </p:nvSpPr>
        <p:spPr>
          <a:xfrm>
            <a:off x="10038715" y="4101465"/>
            <a:ext cx="1788160" cy="635000"/>
          </a:xfrm>
          <a:prstGeom prst="rect">
            <a:avLst/>
          </a:prstGeom>
          <a:noFill/>
          <a:ln>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60" name="文本框 59"/>
          <p:cNvSpPr txBox="1"/>
          <p:nvPr>
            <p:custDataLst>
              <p:tags r:id="rId32"/>
            </p:custDataLst>
          </p:nvPr>
        </p:nvSpPr>
        <p:spPr>
          <a:xfrm>
            <a:off x="10038715" y="4101465"/>
            <a:ext cx="1788160" cy="645160"/>
          </a:xfrm>
          <a:prstGeom prst="rect">
            <a:avLst/>
          </a:prstGeom>
          <a:noFill/>
        </p:spPr>
        <p:txBody>
          <a:bodyPr wrap="square" rtlCol="0" anchor="t">
            <a:spAutoFit/>
          </a:bodyPr>
          <a:p>
            <a:pPr algn="ctr"/>
            <a:r>
              <a:rPr lang="en-US" altLang="zh-CN">
                <a:sym typeface="+mn-ea"/>
              </a:rPr>
              <a:t>IfStatement</a:t>
            </a:r>
            <a:endParaRPr lang="en-US" altLang="zh-CN">
              <a:sym typeface="+mn-ea"/>
            </a:endParaRPr>
          </a:p>
          <a:p>
            <a:pPr algn="ctr"/>
            <a:r>
              <a:rPr lang="en-US" altLang="zh-CN">
                <a:sym typeface="+mn-ea"/>
              </a:rPr>
              <a:t>x==5</a:t>
            </a:r>
            <a:endParaRPr lang="en-US" altLang="zh-CN">
              <a:sym typeface="+mn-ea"/>
            </a:endParaRPr>
          </a:p>
        </p:txBody>
      </p:sp>
      <p:sp>
        <p:nvSpPr>
          <p:cNvPr id="61" name="文本框 60"/>
          <p:cNvSpPr txBox="1"/>
          <p:nvPr>
            <p:custDataLst>
              <p:tags r:id="rId33"/>
            </p:custDataLst>
          </p:nvPr>
        </p:nvSpPr>
        <p:spPr>
          <a:xfrm>
            <a:off x="9784715" y="3666490"/>
            <a:ext cx="1289050" cy="368300"/>
          </a:xfrm>
          <a:prstGeom prst="rect">
            <a:avLst/>
          </a:prstGeom>
          <a:noFill/>
        </p:spPr>
        <p:txBody>
          <a:bodyPr wrap="square" rtlCol="0">
            <a:spAutoFit/>
          </a:bodyPr>
          <a:p>
            <a:r>
              <a:rPr lang="en-US" altLang="zh-CN"/>
              <a:t>alternate</a:t>
            </a:r>
            <a:endParaRPr lang="en-US" altLang="zh-CN"/>
          </a:p>
        </p:txBody>
      </p:sp>
      <p:sp>
        <p:nvSpPr>
          <p:cNvPr id="62" name="矩形 61"/>
          <p:cNvSpPr/>
          <p:nvPr>
            <p:custDataLst>
              <p:tags r:id="rId34"/>
            </p:custDataLst>
          </p:nvPr>
        </p:nvSpPr>
        <p:spPr>
          <a:xfrm>
            <a:off x="8123555" y="4093845"/>
            <a:ext cx="1788160" cy="635000"/>
          </a:xfrm>
          <a:prstGeom prst="rect">
            <a:avLst/>
          </a:prstGeom>
          <a:noFill/>
          <a:ln>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63" name="文本框 62"/>
          <p:cNvSpPr txBox="1"/>
          <p:nvPr>
            <p:custDataLst>
              <p:tags r:id="rId35"/>
            </p:custDataLst>
          </p:nvPr>
        </p:nvSpPr>
        <p:spPr>
          <a:xfrm>
            <a:off x="8123555" y="4093845"/>
            <a:ext cx="1788160" cy="645160"/>
          </a:xfrm>
          <a:prstGeom prst="rect">
            <a:avLst/>
          </a:prstGeom>
          <a:noFill/>
        </p:spPr>
        <p:txBody>
          <a:bodyPr wrap="square" rtlCol="0" anchor="t">
            <a:spAutoFit/>
          </a:bodyPr>
          <a:p>
            <a:pPr algn="ctr"/>
            <a:r>
              <a:rPr lang="en-US" altLang="zh-CN">
                <a:sym typeface="+mn-ea"/>
              </a:rPr>
              <a:t>BlockStatement</a:t>
            </a:r>
            <a:endParaRPr lang="en-US" altLang="zh-CN">
              <a:sym typeface="+mn-ea"/>
            </a:endParaRPr>
          </a:p>
          <a:p>
            <a:pPr algn="ctr"/>
            <a:r>
              <a:rPr lang="en-US" altLang="zh-CN">
                <a:sym typeface="+mn-ea"/>
              </a:rPr>
              <a:t>return ‘a’</a:t>
            </a:r>
            <a:endParaRPr lang="en-US" altLang="zh-CN">
              <a:sym typeface="+mn-ea"/>
            </a:endParaRPr>
          </a:p>
        </p:txBody>
      </p:sp>
      <p:cxnSp>
        <p:nvCxnSpPr>
          <p:cNvPr id="64" name="直接箭头连接符 63"/>
          <p:cNvCxnSpPr/>
          <p:nvPr>
            <p:custDataLst>
              <p:tags r:id="rId36"/>
            </p:custDataLst>
          </p:nvPr>
        </p:nvCxnSpPr>
        <p:spPr>
          <a:xfrm flipH="1">
            <a:off x="9218295" y="3568700"/>
            <a:ext cx="1323975" cy="445770"/>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sp>
        <p:nvSpPr>
          <p:cNvPr id="65" name="文本框 64"/>
          <p:cNvSpPr txBox="1"/>
          <p:nvPr>
            <p:custDataLst>
              <p:tags r:id="rId37"/>
            </p:custDataLst>
          </p:nvPr>
        </p:nvSpPr>
        <p:spPr>
          <a:xfrm>
            <a:off x="8025765" y="3551555"/>
            <a:ext cx="1289050" cy="368300"/>
          </a:xfrm>
          <a:prstGeom prst="rect">
            <a:avLst/>
          </a:prstGeom>
          <a:noFill/>
        </p:spPr>
        <p:txBody>
          <a:bodyPr wrap="square" rtlCol="0">
            <a:spAutoFit/>
          </a:bodyPr>
          <a:p>
            <a:r>
              <a:rPr lang="en-US" altLang="zh-CN"/>
              <a:t>consequent</a:t>
            </a:r>
            <a:endParaRPr lang="en-US" altLang="zh-CN"/>
          </a:p>
        </p:txBody>
      </p:sp>
      <p:cxnSp>
        <p:nvCxnSpPr>
          <p:cNvPr id="66" name="直接箭头连接符 65"/>
          <p:cNvCxnSpPr/>
          <p:nvPr>
            <p:custDataLst>
              <p:tags r:id="rId38"/>
            </p:custDataLst>
          </p:nvPr>
        </p:nvCxnSpPr>
        <p:spPr>
          <a:xfrm>
            <a:off x="10737850" y="4800600"/>
            <a:ext cx="6350" cy="486410"/>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sp>
        <p:nvSpPr>
          <p:cNvPr id="67" name="矩形 66"/>
          <p:cNvSpPr/>
          <p:nvPr>
            <p:custDataLst>
              <p:tags r:id="rId39"/>
            </p:custDataLst>
          </p:nvPr>
        </p:nvSpPr>
        <p:spPr>
          <a:xfrm>
            <a:off x="10038715" y="5396865"/>
            <a:ext cx="1788160" cy="635000"/>
          </a:xfrm>
          <a:prstGeom prst="rect">
            <a:avLst/>
          </a:prstGeom>
          <a:noFill/>
          <a:ln>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68" name="文本框 67"/>
          <p:cNvSpPr txBox="1"/>
          <p:nvPr>
            <p:custDataLst>
              <p:tags r:id="rId40"/>
            </p:custDataLst>
          </p:nvPr>
        </p:nvSpPr>
        <p:spPr>
          <a:xfrm>
            <a:off x="10038715" y="5396865"/>
            <a:ext cx="1788160" cy="645160"/>
          </a:xfrm>
          <a:prstGeom prst="rect">
            <a:avLst/>
          </a:prstGeom>
          <a:noFill/>
        </p:spPr>
        <p:txBody>
          <a:bodyPr wrap="square" rtlCol="0" anchor="t">
            <a:spAutoFit/>
          </a:bodyPr>
          <a:p>
            <a:pPr algn="ctr"/>
            <a:r>
              <a:rPr lang="en-US" altLang="zh-CN">
                <a:sym typeface="+mn-ea"/>
              </a:rPr>
              <a:t>IfStatement</a:t>
            </a:r>
            <a:endParaRPr lang="en-US" altLang="zh-CN">
              <a:sym typeface="+mn-ea"/>
            </a:endParaRPr>
          </a:p>
          <a:p>
            <a:pPr algn="ctr"/>
            <a:r>
              <a:rPr lang="en-US" altLang="zh-CN">
                <a:sym typeface="+mn-ea"/>
              </a:rPr>
              <a:t>return ‘b’</a:t>
            </a:r>
            <a:endParaRPr lang="en-US" altLang="zh-CN">
              <a:sym typeface="+mn-ea"/>
            </a:endParaRPr>
          </a:p>
        </p:txBody>
      </p:sp>
      <p:sp>
        <p:nvSpPr>
          <p:cNvPr id="69" name="文本框 68"/>
          <p:cNvSpPr txBox="1"/>
          <p:nvPr>
            <p:custDataLst>
              <p:tags r:id="rId41"/>
            </p:custDataLst>
          </p:nvPr>
        </p:nvSpPr>
        <p:spPr>
          <a:xfrm>
            <a:off x="9784715" y="4961890"/>
            <a:ext cx="1289050" cy="368300"/>
          </a:xfrm>
          <a:prstGeom prst="rect">
            <a:avLst/>
          </a:prstGeom>
          <a:noFill/>
        </p:spPr>
        <p:txBody>
          <a:bodyPr wrap="square" rtlCol="0">
            <a:spAutoFit/>
          </a:bodyPr>
          <a:p>
            <a:r>
              <a:rPr lang="en-US" altLang="zh-CN"/>
              <a:t>alternate</a:t>
            </a:r>
            <a:endParaRPr lang="en-US" altLang="zh-CN"/>
          </a:p>
        </p:txBody>
      </p:sp>
      <p:sp>
        <p:nvSpPr>
          <p:cNvPr id="70" name="矩形 69"/>
          <p:cNvSpPr/>
          <p:nvPr>
            <p:custDataLst>
              <p:tags r:id="rId42"/>
            </p:custDataLst>
          </p:nvPr>
        </p:nvSpPr>
        <p:spPr>
          <a:xfrm>
            <a:off x="8123555" y="5389245"/>
            <a:ext cx="1788160" cy="635000"/>
          </a:xfrm>
          <a:prstGeom prst="rect">
            <a:avLst/>
          </a:prstGeom>
          <a:noFill/>
          <a:ln>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71" name="文本框 70"/>
          <p:cNvSpPr txBox="1"/>
          <p:nvPr>
            <p:custDataLst>
              <p:tags r:id="rId43"/>
            </p:custDataLst>
          </p:nvPr>
        </p:nvSpPr>
        <p:spPr>
          <a:xfrm>
            <a:off x="8123555" y="5389245"/>
            <a:ext cx="1788160" cy="645160"/>
          </a:xfrm>
          <a:prstGeom prst="rect">
            <a:avLst/>
          </a:prstGeom>
          <a:noFill/>
        </p:spPr>
        <p:txBody>
          <a:bodyPr wrap="square" rtlCol="0" anchor="t">
            <a:spAutoFit/>
          </a:bodyPr>
          <a:p>
            <a:pPr algn="ctr"/>
            <a:r>
              <a:rPr lang="en-US" altLang="zh-CN">
                <a:sym typeface="+mn-ea"/>
              </a:rPr>
              <a:t>BlockStatement</a:t>
            </a:r>
            <a:endParaRPr lang="en-US" altLang="zh-CN">
              <a:sym typeface="+mn-ea"/>
            </a:endParaRPr>
          </a:p>
          <a:p>
            <a:pPr algn="ctr"/>
            <a:r>
              <a:rPr lang="en-US" altLang="zh-CN">
                <a:sym typeface="+mn-ea"/>
              </a:rPr>
              <a:t>return ‘</a:t>
            </a:r>
            <a:r>
              <a:rPr lang="en-US" altLang="zh-CN">
                <a:sym typeface="+mn-ea"/>
              </a:rPr>
              <a:t>a</a:t>
            </a:r>
            <a:r>
              <a:rPr lang="en-US" altLang="zh-CN">
                <a:sym typeface="+mn-ea"/>
              </a:rPr>
              <a:t>’</a:t>
            </a:r>
            <a:endParaRPr lang="en-US" altLang="zh-CN">
              <a:sym typeface="+mn-ea"/>
            </a:endParaRPr>
          </a:p>
        </p:txBody>
      </p:sp>
      <p:cxnSp>
        <p:nvCxnSpPr>
          <p:cNvPr id="72" name="直接箭头连接符 71"/>
          <p:cNvCxnSpPr/>
          <p:nvPr>
            <p:custDataLst>
              <p:tags r:id="rId44"/>
            </p:custDataLst>
          </p:nvPr>
        </p:nvCxnSpPr>
        <p:spPr>
          <a:xfrm flipH="1">
            <a:off x="9218295" y="4864100"/>
            <a:ext cx="1323975" cy="445770"/>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sp>
        <p:nvSpPr>
          <p:cNvPr id="73" name="文本框 72"/>
          <p:cNvSpPr txBox="1"/>
          <p:nvPr>
            <p:custDataLst>
              <p:tags r:id="rId45"/>
            </p:custDataLst>
          </p:nvPr>
        </p:nvSpPr>
        <p:spPr>
          <a:xfrm>
            <a:off x="8025765" y="4846955"/>
            <a:ext cx="1289050" cy="368300"/>
          </a:xfrm>
          <a:prstGeom prst="rect">
            <a:avLst/>
          </a:prstGeom>
          <a:noFill/>
        </p:spPr>
        <p:txBody>
          <a:bodyPr wrap="square" rtlCol="0">
            <a:spAutoFit/>
          </a:bodyPr>
          <a:p>
            <a:r>
              <a:rPr lang="en-US" altLang="zh-CN"/>
              <a:t>consequent</a:t>
            </a:r>
            <a:endParaRPr lang="en-US" altLang="zh-CN"/>
          </a:p>
        </p:txBody>
      </p:sp>
      <p:sp>
        <p:nvSpPr>
          <p:cNvPr id="75" name="文本框 74"/>
          <p:cNvSpPr txBox="1"/>
          <p:nvPr>
            <p:custDataLst>
              <p:tags r:id="rId46"/>
            </p:custDataLst>
          </p:nvPr>
        </p:nvSpPr>
        <p:spPr>
          <a:xfrm>
            <a:off x="648335" y="4360545"/>
            <a:ext cx="2433320" cy="645160"/>
          </a:xfrm>
          <a:prstGeom prst="rect">
            <a:avLst/>
          </a:prstGeom>
          <a:noFill/>
        </p:spPr>
        <p:txBody>
          <a:bodyPr wrap="square" rtlCol="0" anchor="t">
            <a:spAutoFit/>
          </a:bodyPr>
          <a:p>
            <a:pPr marL="285750" indent="-285750">
              <a:buFont typeface="Wingdings" panose="05000000000000000000" charset="0"/>
              <a:buChar char="l"/>
            </a:pPr>
            <a:r>
              <a:rPr lang="zh-CN" altLang="en-US"/>
              <a:t>数值比较？</a:t>
            </a:r>
            <a:endParaRPr lang="en-US"/>
          </a:p>
          <a:p>
            <a:pPr marL="285750" indent="-285750">
              <a:buFont typeface="Wingdings" panose="05000000000000000000" charset="0"/>
              <a:buChar char="l"/>
            </a:pPr>
            <a:r>
              <a:rPr lang="zh-CN" altLang="en-US"/>
              <a:t>组合爆炸</a:t>
            </a:r>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575945" y="416560"/>
            <a:ext cx="4072890" cy="460375"/>
          </a:xfrm>
          <a:prstGeom prst="rect">
            <a:avLst/>
          </a:prstGeom>
          <a:noFill/>
        </p:spPr>
        <p:txBody>
          <a:bodyPr wrap="square" rtlCol="0">
            <a:spAutoFit/>
          </a:bodyPr>
          <a:p>
            <a:r>
              <a:rPr lang="en-US" sz="2400"/>
              <a:t>Boundary condition</a:t>
            </a:r>
            <a:endParaRPr lang="en-US" sz="2400"/>
          </a:p>
        </p:txBody>
      </p:sp>
      <p:sp>
        <p:nvSpPr>
          <p:cNvPr id="5" name="文本框 4"/>
          <p:cNvSpPr txBox="1"/>
          <p:nvPr/>
        </p:nvSpPr>
        <p:spPr>
          <a:xfrm>
            <a:off x="951865" y="1102360"/>
            <a:ext cx="2292350" cy="368300"/>
          </a:xfrm>
          <a:prstGeom prst="rect">
            <a:avLst/>
          </a:prstGeom>
          <a:noFill/>
        </p:spPr>
        <p:txBody>
          <a:bodyPr wrap="square" rtlCol="0">
            <a:spAutoFit/>
          </a:bodyPr>
          <a:p>
            <a:r>
              <a:rPr lang="en-US" altLang="zh-CN"/>
              <a:t>1.</a:t>
            </a:r>
            <a:r>
              <a:rPr lang="zh-CN" altLang="en-US"/>
              <a:t>不考虑函数调用</a:t>
            </a:r>
            <a:endParaRPr lang="zh-CN" altLang="en-US"/>
          </a:p>
        </p:txBody>
      </p:sp>
      <p:sp>
        <p:nvSpPr>
          <p:cNvPr id="6" name="文本框 5"/>
          <p:cNvSpPr txBox="1"/>
          <p:nvPr/>
        </p:nvSpPr>
        <p:spPr>
          <a:xfrm>
            <a:off x="1096645" y="1640840"/>
            <a:ext cx="7383145" cy="4030980"/>
          </a:xfrm>
          <a:prstGeom prst="rect">
            <a:avLst/>
          </a:prstGeom>
          <a:noFill/>
        </p:spPr>
        <p:txBody>
          <a:bodyPr wrap="square" rtlCol="0">
            <a:spAutoFit/>
          </a:bodyPr>
          <a:p>
            <a:r>
              <a:rPr lang="zh-CN" altLang="en-US" sz="1600"/>
              <a:t>1.条件转换</a:t>
            </a:r>
            <a:endParaRPr lang="zh-CN" altLang="en-US" sz="1600"/>
          </a:p>
          <a:p>
            <a:r>
              <a:rPr lang="zh-CN" altLang="en-US" sz="1600"/>
              <a:t>(not A or B) and (C or not D) and (E or F)</a:t>
            </a:r>
            <a:endParaRPr lang="zh-CN" altLang="en-US" sz="1600"/>
          </a:p>
          <a:p>
            <a:r>
              <a:rPr lang="zh-CN" altLang="en-US" sz="1600">
                <a:sym typeface="+mn-ea"/>
              </a:rPr>
              <a:t>(A or C) and (A or not D) and (B or C) and (B or not D)</a:t>
            </a:r>
            <a:endParaRPr lang="zh-CN" altLang="en-US" sz="1600"/>
          </a:p>
          <a:p>
            <a:endParaRPr lang="en-US" altLang="zh-CN" sz="1600"/>
          </a:p>
          <a:p>
            <a:r>
              <a:rPr lang="en-US" altLang="zh-CN" sz="1600"/>
              <a:t>2.</a:t>
            </a:r>
            <a:r>
              <a:rPr lang="zh-CN" altLang="en-US" sz="1600"/>
              <a:t>条件枚举</a:t>
            </a:r>
            <a:endParaRPr lang="zh-CN" altLang="en-US" sz="1600"/>
          </a:p>
          <a:p>
            <a:r>
              <a:rPr lang="en-US" altLang="zh-CN" sz="1600"/>
              <a:t>True: </a:t>
            </a:r>
            <a:r>
              <a:rPr lang="zh-CN" altLang="en-US" sz="1600"/>
              <a:t>(A or C) and (A or not D) and (B or C) and (B or not D)</a:t>
            </a:r>
            <a:endParaRPr lang="zh-CN" altLang="en-US" sz="1600"/>
          </a:p>
          <a:p>
            <a:r>
              <a:rPr lang="zh-CN" altLang="en-US" sz="1600">
                <a:sym typeface="+mn-ea"/>
              </a:rPr>
              <a:t>(A</a:t>
            </a:r>
            <a:r>
              <a:rPr lang="en-US" altLang="zh-CN" sz="1600">
                <a:sym typeface="+mn-ea"/>
              </a:rPr>
              <a:t>,</a:t>
            </a:r>
            <a:r>
              <a:rPr lang="zh-CN" altLang="en-US" sz="1600">
                <a:sym typeface="+mn-ea"/>
              </a:rPr>
              <a:t> C) × (A</a:t>
            </a:r>
            <a:r>
              <a:rPr lang="en-US" altLang="zh-CN" sz="1600">
                <a:sym typeface="+mn-ea"/>
              </a:rPr>
              <a:t>,</a:t>
            </a:r>
            <a:r>
              <a:rPr lang="zh-CN" altLang="en-US" sz="1600">
                <a:sym typeface="+mn-ea"/>
              </a:rPr>
              <a:t> </a:t>
            </a:r>
            <a:r>
              <a:rPr lang="zh-CN" altLang="en-US" sz="1600">
                <a:sym typeface="+mn-ea"/>
              </a:rPr>
              <a:t>not D) </a:t>
            </a:r>
            <a:r>
              <a:rPr lang="zh-CN" altLang="en-US" sz="1600">
                <a:sym typeface="+mn-ea"/>
              </a:rPr>
              <a:t>×</a:t>
            </a:r>
            <a:r>
              <a:rPr lang="zh-CN" altLang="en-US" sz="1600">
                <a:sym typeface="+mn-ea"/>
              </a:rPr>
              <a:t>(B</a:t>
            </a:r>
            <a:r>
              <a:rPr lang="en-US" altLang="zh-CN" sz="1600">
                <a:sym typeface="+mn-ea"/>
              </a:rPr>
              <a:t>,</a:t>
            </a:r>
            <a:r>
              <a:rPr lang="zh-CN" altLang="en-US" sz="1600">
                <a:sym typeface="+mn-ea"/>
              </a:rPr>
              <a:t> </a:t>
            </a:r>
            <a:r>
              <a:rPr lang="zh-CN" altLang="en-US" sz="1600">
                <a:sym typeface="+mn-ea"/>
              </a:rPr>
              <a:t>C) </a:t>
            </a:r>
            <a:r>
              <a:rPr lang="zh-CN" altLang="en-US" sz="1600">
                <a:sym typeface="+mn-ea"/>
              </a:rPr>
              <a:t>×</a:t>
            </a:r>
            <a:r>
              <a:rPr lang="zh-CN" altLang="en-US" sz="1600">
                <a:sym typeface="+mn-ea"/>
              </a:rPr>
              <a:t>(B</a:t>
            </a:r>
            <a:r>
              <a:rPr lang="en-US" altLang="zh-CN" sz="1600">
                <a:sym typeface="+mn-ea"/>
              </a:rPr>
              <a:t>,</a:t>
            </a:r>
            <a:r>
              <a:rPr lang="zh-CN" altLang="en-US" sz="1600">
                <a:sym typeface="+mn-ea"/>
              </a:rPr>
              <a:t> </a:t>
            </a:r>
            <a:r>
              <a:rPr lang="zh-CN" altLang="en-US" sz="1600">
                <a:sym typeface="+mn-ea"/>
              </a:rPr>
              <a:t>not D)</a:t>
            </a:r>
            <a:r>
              <a:rPr lang="zh-CN" altLang="en-US" sz="1600"/>
              <a:t>十六种情况</a:t>
            </a:r>
            <a:endParaRPr lang="zh-CN" altLang="en-US" sz="1600"/>
          </a:p>
          <a:p>
            <a:endParaRPr lang="zh-CN" altLang="en-US" sz="1600"/>
          </a:p>
          <a:p>
            <a:r>
              <a:rPr lang="en-US" altLang="zh-CN" sz="1600"/>
              <a:t>False: </a:t>
            </a:r>
            <a:r>
              <a:rPr lang="zh-CN" altLang="en-US" sz="1600">
                <a:sym typeface="+mn-ea"/>
              </a:rPr>
              <a:t>(</a:t>
            </a:r>
            <a:r>
              <a:rPr lang="en-US" altLang="zh-CN" sz="1600">
                <a:sym typeface="+mn-ea"/>
              </a:rPr>
              <a:t>not </a:t>
            </a:r>
            <a:r>
              <a:rPr lang="zh-CN" altLang="en-US" sz="1600">
                <a:sym typeface="+mn-ea"/>
              </a:rPr>
              <a:t>A </a:t>
            </a:r>
            <a:r>
              <a:rPr lang="en-US" altLang="zh-CN" sz="1600">
                <a:sym typeface="+mn-ea"/>
              </a:rPr>
              <a:t>and </a:t>
            </a:r>
            <a:r>
              <a:rPr lang="en-US" altLang="zh-CN" sz="1600">
                <a:sym typeface="+mn-ea"/>
              </a:rPr>
              <a:t>not </a:t>
            </a:r>
            <a:r>
              <a:rPr lang="zh-CN" altLang="en-US" sz="1600">
                <a:sym typeface="+mn-ea"/>
              </a:rPr>
              <a:t>C)</a:t>
            </a:r>
            <a:r>
              <a:rPr lang="en-US" altLang="zh-CN" sz="1600">
                <a:sym typeface="+mn-ea"/>
              </a:rPr>
              <a:t> or </a:t>
            </a:r>
            <a:r>
              <a:rPr lang="zh-CN" altLang="en-US" sz="1600">
                <a:sym typeface="+mn-ea"/>
              </a:rPr>
              <a:t>(</a:t>
            </a:r>
            <a:r>
              <a:rPr lang="zh-CN" altLang="en-US" sz="1600">
                <a:sym typeface="+mn-ea"/>
              </a:rPr>
              <a:t>not</a:t>
            </a:r>
            <a:r>
              <a:rPr lang="en-US" altLang="zh-CN" sz="1600">
                <a:sym typeface="+mn-ea"/>
              </a:rPr>
              <a:t> </a:t>
            </a:r>
            <a:r>
              <a:rPr lang="zh-CN" altLang="en-US" sz="1600">
                <a:sym typeface="+mn-ea"/>
              </a:rPr>
              <a:t>A </a:t>
            </a:r>
            <a:r>
              <a:rPr lang="en-US" altLang="zh-CN" sz="1600">
                <a:sym typeface="+mn-ea"/>
              </a:rPr>
              <a:t>and </a:t>
            </a:r>
            <a:r>
              <a:rPr lang="zh-CN" altLang="en-US" sz="1600">
                <a:sym typeface="+mn-ea"/>
              </a:rPr>
              <a:t>D)</a:t>
            </a:r>
            <a:r>
              <a:rPr lang="en-US" altLang="zh-CN" sz="1600">
                <a:sym typeface="+mn-ea"/>
              </a:rPr>
              <a:t> </a:t>
            </a:r>
            <a:r>
              <a:rPr lang="en-US" altLang="zh-CN" sz="1600">
                <a:sym typeface="+mn-ea"/>
              </a:rPr>
              <a:t>or </a:t>
            </a:r>
            <a:r>
              <a:rPr lang="zh-CN" altLang="en-US" sz="1600">
                <a:sym typeface="+mn-ea"/>
              </a:rPr>
              <a:t>(</a:t>
            </a:r>
            <a:r>
              <a:rPr lang="zh-CN" altLang="en-US" sz="1600">
                <a:sym typeface="+mn-ea"/>
              </a:rPr>
              <a:t>not </a:t>
            </a:r>
            <a:r>
              <a:rPr lang="zh-CN" altLang="en-US" sz="1600">
                <a:sym typeface="+mn-ea"/>
              </a:rPr>
              <a:t>B </a:t>
            </a:r>
            <a:r>
              <a:rPr lang="en-US" altLang="zh-CN" sz="1600">
                <a:sym typeface="+mn-ea"/>
              </a:rPr>
              <a:t>and </a:t>
            </a:r>
            <a:r>
              <a:rPr lang="zh-CN" altLang="en-US" sz="1600">
                <a:sym typeface="+mn-ea"/>
              </a:rPr>
              <a:t>not </a:t>
            </a:r>
            <a:r>
              <a:rPr lang="zh-CN" altLang="en-US" sz="1600">
                <a:sym typeface="+mn-ea"/>
              </a:rPr>
              <a:t>C) </a:t>
            </a:r>
            <a:r>
              <a:rPr lang="en-US" altLang="zh-CN" sz="1600">
                <a:sym typeface="+mn-ea"/>
              </a:rPr>
              <a:t>or </a:t>
            </a:r>
            <a:r>
              <a:rPr lang="zh-CN" altLang="en-US" sz="1600">
                <a:sym typeface="+mn-ea"/>
              </a:rPr>
              <a:t>(</a:t>
            </a:r>
            <a:r>
              <a:rPr lang="zh-CN" altLang="en-US" sz="1600">
                <a:sym typeface="+mn-ea"/>
              </a:rPr>
              <a:t>not </a:t>
            </a:r>
            <a:r>
              <a:rPr lang="zh-CN" altLang="en-US" sz="1600">
                <a:sym typeface="+mn-ea"/>
              </a:rPr>
              <a:t>B </a:t>
            </a:r>
            <a:r>
              <a:rPr lang="en-US" altLang="zh-CN" sz="1600">
                <a:sym typeface="+mn-ea"/>
              </a:rPr>
              <a:t>and </a:t>
            </a:r>
            <a:r>
              <a:rPr lang="zh-CN" altLang="en-US" sz="1600">
                <a:sym typeface="+mn-ea"/>
              </a:rPr>
              <a:t>D)</a:t>
            </a:r>
            <a:endParaRPr lang="zh-CN" altLang="en-US" sz="1600">
              <a:sym typeface="+mn-ea"/>
            </a:endParaRPr>
          </a:p>
          <a:p>
            <a:r>
              <a:rPr lang="zh-CN" altLang="en-US" sz="1600">
                <a:sym typeface="+mn-ea"/>
              </a:rPr>
              <a:t>(</a:t>
            </a:r>
            <a:r>
              <a:rPr lang="en-US" altLang="zh-CN" sz="1600">
                <a:sym typeface="+mn-ea"/>
              </a:rPr>
              <a:t>not </a:t>
            </a:r>
            <a:r>
              <a:rPr lang="zh-CN" altLang="en-US" sz="1600">
                <a:sym typeface="+mn-ea"/>
              </a:rPr>
              <a:t>A </a:t>
            </a:r>
            <a:r>
              <a:rPr lang="en-US" altLang="zh-CN" sz="1600">
                <a:sym typeface="+mn-ea"/>
              </a:rPr>
              <a:t>and not </a:t>
            </a:r>
            <a:r>
              <a:rPr lang="zh-CN" altLang="en-US" sz="1600">
                <a:sym typeface="+mn-ea"/>
              </a:rPr>
              <a:t>C)</a:t>
            </a:r>
            <a:r>
              <a:rPr lang="en-US" altLang="zh-CN" sz="1600">
                <a:sym typeface="+mn-ea"/>
              </a:rPr>
              <a:t>, </a:t>
            </a:r>
            <a:r>
              <a:rPr lang="zh-CN" altLang="en-US" sz="1600">
                <a:sym typeface="+mn-ea"/>
              </a:rPr>
              <a:t>(not</a:t>
            </a:r>
            <a:r>
              <a:rPr lang="en-US" altLang="zh-CN" sz="1600">
                <a:sym typeface="+mn-ea"/>
              </a:rPr>
              <a:t> </a:t>
            </a:r>
            <a:r>
              <a:rPr lang="zh-CN" altLang="en-US" sz="1600">
                <a:sym typeface="+mn-ea"/>
              </a:rPr>
              <a:t>A </a:t>
            </a:r>
            <a:r>
              <a:rPr lang="en-US" altLang="zh-CN" sz="1600">
                <a:sym typeface="+mn-ea"/>
              </a:rPr>
              <a:t>and </a:t>
            </a:r>
            <a:r>
              <a:rPr lang="zh-CN" altLang="en-US" sz="1600">
                <a:sym typeface="+mn-ea"/>
              </a:rPr>
              <a:t>D)</a:t>
            </a:r>
            <a:r>
              <a:rPr lang="en-US" altLang="zh-CN" sz="1600">
                <a:sym typeface="+mn-ea"/>
              </a:rPr>
              <a:t>, </a:t>
            </a:r>
            <a:r>
              <a:rPr lang="zh-CN" altLang="en-US" sz="1600">
                <a:sym typeface="+mn-ea"/>
              </a:rPr>
              <a:t>(not B </a:t>
            </a:r>
            <a:r>
              <a:rPr lang="en-US" altLang="zh-CN" sz="1600">
                <a:sym typeface="+mn-ea"/>
              </a:rPr>
              <a:t>and </a:t>
            </a:r>
            <a:r>
              <a:rPr lang="zh-CN" altLang="en-US" sz="1600">
                <a:sym typeface="+mn-ea"/>
              </a:rPr>
              <a:t>not C)</a:t>
            </a:r>
            <a:r>
              <a:rPr lang="en-US" sz="1600">
                <a:sym typeface="+mn-ea"/>
              </a:rPr>
              <a:t>,</a:t>
            </a:r>
            <a:r>
              <a:rPr lang="en-US" altLang="zh-CN" sz="1600">
                <a:sym typeface="+mn-ea"/>
              </a:rPr>
              <a:t> </a:t>
            </a:r>
            <a:r>
              <a:rPr lang="zh-CN" altLang="en-US" sz="1600">
                <a:sym typeface="+mn-ea"/>
              </a:rPr>
              <a:t>(not B </a:t>
            </a:r>
            <a:r>
              <a:rPr lang="en-US" altLang="zh-CN" sz="1600">
                <a:sym typeface="+mn-ea"/>
              </a:rPr>
              <a:t>and </a:t>
            </a:r>
            <a:r>
              <a:rPr lang="zh-CN" altLang="en-US" sz="1600">
                <a:sym typeface="+mn-ea"/>
              </a:rPr>
              <a:t>D)四种情况</a:t>
            </a:r>
            <a:endParaRPr lang="en-US" altLang="zh-CN" sz="1600">
              <a:sym typeface="+mn-ea"/>
            </a:endParaRPr>
          </a:p>
          <a:p>
            <a:endParaRPr lang="en-US" altLang="zh-CN" sz="1600">
              <a:sym typeface="+mn-ea"/>
            </a:endParaRPr>
          </a:p>
          <a:p>
            <a:r>
              <a:rPr lang="en-US" altLang="zh-CN" sz="1600">
                <a:sym typeface="+mn-ea"/>
              </a:rPr>
              <a:t>3.</a:t>
            </a:r>
            <a:r>
              <a:rPr lang="zh-CN" altLang="en-US" sz="1600">
                <a:sym typeface="+mn-ea"/>
              </a:rPr>
              <a:t>边界条件分解</a:t>
            </a:r>
            <a:endParaRPr lang="zh-CN" altLang="en-US" sz="1600"/>
          </a:p>
          <a:p>
            <a:r>
              <a:rPr lang="en-US" altLang="zh-CN" sz="1600">
                <a:sym typeface="+mn-ea"/>
              </a:rPr>
              <a:t>A and B</a:t>
            </a:r>
            <a:endParaRPr lang="en-US" altLang="zh-CN" sz="1600">
              <a:sym typeface="+mn-ea"/>
            </a:endParaRPr>
          </a:p>
          <a:p>
            <a:r>
              <a:rPr lang="en-US" altLang="zh-CN" sz="1600">
                <a:sym typeface="+mn-ea"/>
              </a:rPr>
              <a:t>A: x&gt;=y -&gt; A1: x&gt;y, A2: x=y</a:t>
            </a:r>
            <a:endParaRPr lang="en-US" altLang="zh-CN" sz="1600">
              <a:sym typeface="+mn-ea"/>
            </a:endParaRPr>
          </a:p>
          <a:p>
            <a:r>
              <a:rPr lang="en-US" altLang="zh-CN" sz="1600">
                <a:sym typeface="+mn-ea"/>
              </a:rPr>
              <a:t>B: y&gt;=z -&gt; B1: y&gt;z, B2: y=z</a:t>
            </a:r>
            <a:endParaRPr lang="en-US" altLang="zh-CN" sz="1600">
              <a:sym typeface="+mn-ea"/>
            </a:endParaRPr>
          </a:p>
          <a:p>
            <a:r>
              <a:rPr lang="zh-CN" altLang="en-US" sz="1600">
                <a:sym typeface="+mn-ea"/>
              </a:rPr>
              <a:t>(</a:t>
            </a:r>
            <a:r>
              <a:rPr lang="en-US" altLang="zh-CN" sz="1600">
                <a:sym typeface="+mn-ea"/>
              </a:rPr>
              <a:t>A1 and B1</a:t>
            </a:r>
            <a:r>
              <a:rPr lang="zh-CN" altLang="en-US" sz="1600">
                <a:sym typeface="+mn-ea"/>
              </a:rPr>
              <a:t>)</a:t>
            </a:r>
            <a:r>
              <a:rPr lang="en-US" altLang="zh-CN" sz="1600">
                <a:sym typeface="+mn-ea"/>
              </a:rPr>
              <a:t>, </a:t>
            </a:r>
            <a:r>
              <a:rPr lang="zh-CN" altLang="en-US" sz="1600">
                <a:sym typeface="+mn-ea"/>
              </a:rPr>
              <a:t>(</a:t>
            </a:r>
            <a:r>
              <a:rPr lang="en-US" altLang="zh-CN" sz="1600">
                <a:sym typeface="+mn-ea"/>
              </a:rPr>
              <a:t>A1 and B2</a:t>
            </a:r>
            <a:r>
              <a:rPr lang="zh-CN" altLang="en-US" sz="1600">
                <a:sym typeface="+mn-ea"/>
              </a:rPr>
              <a:t>)</a:t>
            </a:r>
            <a:r>
              <a:rPr lang="en-US" altLang="zh-CN" sz="1600">
                <a:sym typeface="+mn-ea"/>
              </a:rPr>
              <a:t>, </a:t>
            </a:r>
            <a:r>
              <a:rPr lang="zh-CN" altLang="en-US" sz="1600">
                <a:sym typeface="+mn-ea"/>
              </a:rPr>
              <a:t>(</a:t>
            </a:r>
            <a:r>
              <a:rPr lang="en-US" altLang="zh-CN" sz="1600">
                <a:sym typeface="+mn-ea"/>
              </a:rPr>
              <a:t>A2 and B1</a:t>
            </a:r>
            <a:r>
              <a:rPr lang="zh-CN" altLang="en-US" sz="1600">
                <a:sym typeface="+mn-ea"/>
              </a:rPr>
              <a:t>)</a:t>
            </a:r>
            <a:r>
              <a:rPr lang="en-US" sz="1600">
                <a:sym typeface="+mn-ea"/>
              </a:rPr>
              <a:t>,</a:t>
            </a:r>
            <a:r>
              <a:rPr lang="en-US" altLang="zh-CN" sz="1600">
                <a:sym typeface="+mn-ea"/>
              </a:rPr>
              <a:t> </a:t>
            </a:r>
            <a:r>
              <a:rPr lang="zh-CN" altLang="en-US" sz="1600">
                <a:sym typeface="+mn-ea"/>
              </a:rPr>
              <a:t>(</a:t>
            </a:r>
            <a:r>
              <a:rPr lang="en-US" altLang="zh-CN" sz="1600">
                <a:sym typeface="+mn-ea"/>
              </a:rPr>
              <a:t>A2 and B2</a:t>
            </a:r>
            <a:r>
              <a:rPr lang="zh-CN" altLang="en-US" sz="1600">
                <a:sym typeface="+mn-ea"/>
              </a:rPr>
              <a:t>)</a:t>
            </a:r>
            <a:endParaRPr lang="en-US" altLang="zh-CN" sz="1600">
              <a:sym typeface="+mn-ea"/>
            </a:endParaRPr>
          </a:p>
        </p:txBody>
      </p:sp>
      <p:sp>
        <p:nvSpPr>
          <p:cNvPr id="7" name="文本框 6"/>
          <p:cNvSpPr txBox="1"/>
          <p:nvPr/>
        </p:nvSpPr>
        <p:spPr>
          <a:xfrm>
            <a:off x="8353425" y="1119505"/>
            <a:ext cx="2292350" cy="368300"/>
          </a:xfrm>
          <a:prstGeom prst="rect">
            <a:avLst/>
          </a:prstGeom>
          <a:noFill/>
        </p:spPr>
        <p:txBody>
          <a:bodyPr wrap="square" rtlCol="0">
            <a:spAutoFit/>
          </a:bodyPr>
          <a:p>
            <a:r>
              <a:rPr lang="en-US" altLang="zh-CN"/>
              <a:t>2.</a:t>
            </a:r>
            <a:r>
              <a:rPr lang="zh-CN" altLang="en-US"/>
              <a:t>考虑函数调用</a:t>
            </a:r>
            <a:endParaRPr lang="zh-CN" altLang="en-US"/>
          </a:p>
        </p:txBody>
      </p:sp>
      <p:sp>
        <p:nvSpPr>
          <p:cNvPr id="8" name="文本框 7"/>
          <p:cNvSpPr txBox="1"/>
          <p:nvPr/>
        </p:nvSpPr>
        <p:spPr>
          <a:xfrm>
            <a:off x="8353425" y="1869440"/>
            <a:ext cx="3164205" cy="368300"/>
          </a:xfrm>
          <a:prstGeom prst="rect">
            <a:avLst/>
          </a:prstGeom>
          <a:noFill/>
        </p:spPr>
        <p:txBody>
          <a:bodyPr wrap="square" rtlCol="0">
            <a:spAutoFit/>
          </a:bodyPr>
          <a:p>
            <a:r>
              <a:rPr lang="en-US" altLang="zh-CN"/>
              <a:t>3.</a:t>
            </a:r>
            <a:r>
              <a:rPr lang="zh-CN" altLang="en-US"/>
              <a:t>出现在</a:t>
            </a:r>
            <a:r>
              <a:rPr lang="en-US" altLang="zh-CN"/>
              <a:t>condition</a:t>
            </a:r>
            <a:r>
              <a:rPr lang="zh-CN" altLang="en-US"/>
              <a:t>以外的情况</a:t>
            </a:r>
            <a:endParaRPr lang="zh-CN" altLang="en-US"/>
          </a:p>
        </p:txBody>
      </p:sp>
      <p:sp>
        <p:nvSpPr>
          <p:cNvPr id="9" name="文本框 8"/>
          <p:cNvSpPr txBox="1"/>
          <p:nvPr/>
        </p:nvSpPr>
        <p:spPr>
          <a:xfrm>
            <a:off x="8769350" y="2413000"/>
            <a:ext cx="1895475" cy="1476375"/>
          </a:xfrm>
          <a:prstGeom prst="rect">
            <a:avLst/>
          </a:prstGeom>
          <a:noFill/>
        </p:spPr>
        <p:txBody>
          <a:bodyPr wrap="square" rtlCol="0">
            <a:spAutoFit/>
          </a:bodyPr>
          <a:p>
            <a:r>
              <a:rPr lang="en-US" altLang="zh-CN"/>
              <a:t>x= a&gt;=b </a:t>
            </a:r>
            <a:endParaRPr lang="en-US" altLang="zh-CN"/>
          </a:p>
          <a:p>
            <a:r>
              <a:rPr lang="en-US" altLang="zh-CN"/>
              <a:t>if </a:t>
            </a:r>
            <a:r>
              <a:rPr lang="en-US" altLang="zh-CN">
                <a:sym typeface="+mn-ea"/>
              </a:rPr>
              <a:t>x==1</a:t>
            </a:r>
            <a:endParaRPr lang="en-US" altLang="zh-CN">
              <a:sym typeface="+mn-ea"/>
            </a:endParaRPr>
          </a:p>
          <a:p>
            <a:r>
              <a:rPr lang="en-US" altLang="zh-CN"/>
              <a:t>    return ‘a’</a:t>
            </a:r>
            <a:endParaRPr lang="en-US" altLang="zh-CN"/>
          </a:p>
          <a:p>
            <a:r>
              <a:rPr lang="en-US" altLang="zh-CN"/>
              <a:t>else:</a:t>
            </a:r>
            <a:endParaRPr lang="en-US" altLang="zh-CN"/>
          </a:p>
          <a:p>
            <a:r>
              <a:rPr lang="en-US" altLang="zh-CN"/>
              <a:t>    return ‘b’</a:t>
            </a:r>
            <a:endParaRPr lang="en-US" altLang="zh-CN"/>
          </a:p>
        </p:txBody>
      </p:sp>
      <p:sp>
        <p:nvSpPr>
          <p:cNvPr id="10" name="矩形 9"/>
          <p:cNvSpPr/>
          <p:nvPr>
            <p:custDataLst>
              <p:tags r:id="rId1"/>
            </p:custDataLst>
          </p:nvPr>
        </p:nvSpPr>
        <p:spPr>
          <a:xfrm>
            <a:off x="8687435" y="2334260"/>
            <a:ext cx="2311400" cy="1631315"/>
          </a:xfrm>
          <a:prstGeom prst="rect">
            <a:avLst/>
          </a:prstGeom>
          <a:noFill/>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1" name="文本框 10"/>
          <p:cNvSpPr txBox="1"/>
          <p:nvPr/>
        </p:nvSpPr>
        <p:spPr>
          <a:xfrm>
            <a:off x="8892540" y="4005580"/>
            <a:ext cx="1901190" cy="368300"/>
          </a:xfrm>
          <a:prstGeom prst="rect">
            <a:avLst/>
          </a:prstGeom>
          <a:noFill/>
        </p:spPr>
        <p:txBody>
          <a:bodyPr wrap="square" rtlCol="0">
            <a:spAutoFit/>
          </a:bodyPr>
          <a:p>
            <a:r>
              <a:rPr lang="en-US"/>
              <a:t>BinaryExpression</a:t>
            </a:r>
            <a:endParaRPr lang="en-US"/>
          </a:p>
        </p:txBody>
      </p:sp>
      <p:sp>
        <p:nvSpPr>
          <p:cNvPr id="12" name="文本框 11"/>
          <p:cNvSpPr txBox="1"/>
          <p:nvPr/>
        </p:nvSpPr>
        <p:spPr>
          <a:xfrm>
            <a:off x="8687435" y="1533525"/>
            <a:ext cx="2389505" cy="337185"/>
          </a:xfrm>
          <a:prstGeom prst="rect">
            <a:avLst/>
          </a:prstGeom>
          <a:noFill/>
        </p:spPr>
        <p:txBody>
          <a:bodyPr wrap="square" rtlCol="0" anchor="t">
            <a:spAutoFit/>
          </a:bodyPr>
          <a:p>
            <a:r>
              <a:rPr lang="en-US" altLang="zh-CN" sz="1600">
                <a:sym typeface="+mn-ea"/>
              </a:rPr>
              <a:t>A: func(x,y)/func(x,y)&gt;2</a:t>
            </a:r>
            <a:endParaRPr lang="en-US" altLang="zh-CN" sz="1600">
              <a:sym typeface="+mn-ea"/>
            </a:endParaRPr>
          </a:p>
        </p:txBody>
      </p:sp>
      <p:sp>
        <p:nvSpPr>
          <p:cNvPr id="2" name="文本框 1"/>
          <p:cNvSpPr txBox="1"/>
          <p:nvPr/>
        </p:nvSpPr>
        <p:spPr>
          <a:xfrm>
            <a:off x="8769350" y="4492625"/>
            <a:ext cx="1895475" cy="2096135"/>
          </a:xfrm>
          <a:prstGeom prst="rect">
            <a:avLst/>
          </a:prstGeom>
          <a:noFill/>
        </p:spPr>
        <p:txBody>
          <a:bodyPr wrap="square" rtlCol="0">
            <a:noAutofit/>
          </a:bodyPr>
          <a:p>
            <a:r>
              <a:rPr lang="en-US" altLang="zh-CN"/>
              <a:t>def fun(a,b):</a:t>
            </a:r>
            <a:endParaRPr lang="en-US" altLang="zh-CN"/>
          </a:p>
          <a:p>
            <a:r>
              <a:rPr lang="en-US" altLang="zh-CN"/>
              <a:t>    return a &gt;=b</a:t>
            </a:r>
            <a:endParaRPr lang="en-US" altLang="zh-CN"/>
          </a:p>
          <a:p>
            <a:r>
              <a:rPr lang="en-US" altLang="zh-CN"/>
              <a:t>x= fun(a,b) </a:t>
            </a:r>
            <a:endParaRPr lang="en-US" altLang="zh-CN"/>
          </a:p>
          <a:p>
            <a:r>
              <a:rPr lang="en-US" altLang="zh-CN"/>
              <a:t>if </a:t>
            </a:r>
            <a:r>
              <a:rPr lang="en-US" altLang="zh-CN">
                <a:sym typeface="+mn-ea"/>
              </a:rPr>
              <a:t>x==1</a:t>
            </a:r>
            <a:endParaRPr lang="en-US" altLang="zh-CN">
              <a:sym typeface="+mn-ea"/>
            </a:endParaRPr>
          </a:p>
          <a:p>
            <a:r>
              <a:rPr lang="en-US" altLang="zh-CN"/>
              <a:t>    return ‘a’</a:t>
            </a:r>
            <a:endParaRPr lang="en-US" altLang="zh-CN"/>
          </a:p>
          <a:p>
            <a:r>
              <a:rPr lang="en-US" altLang="zh-CN"/>
              <a:t>else:</a:t>
            </a:r>
            <a:endParaRPr lang="en-US" altLang="zh-CN"/>
          </a:p>
          <a:p>
            <a:r>
              <a:rPr lang="en-US" altLang="zh-CN"/>
              <a:t>    return ‘b’</a:t>
            </a:r>
            <a:endParaRPr lang="en-US" altLang="zh-CN"/>
          </a:p>
        </p:txBody>
      </p:sp>
      <p:sp>
        <p:nvSpPr>
          <p:cNvPr id="3" name="矩形 2"/>
          <p:cNvSpPr/>
          <p:nvPr>
            <p:custDataLst>
              <p:tags r:id="rId2"/>
            </p:custDataLst>
          </p:nvPr>
        </p:nvSpPr>
        <p:spPr>
          <a:xfrm>
            <a:off x="8687435" y="4413885"/>
            <a:ext cx="2311400" cy="2160905"/>
          </a:xfrm>
          <a:prstGeom prst="rect">
            <a:avLst/>
          </a:prstGeom>
          <a:noFill/>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575945" y="416560"/>
            <a:ext cx="4072890" cy="460375"/>
          </a:xfrm>
          <a:prstGeom prst="rect">
            <a:avLst/>
          </a:prstGeom>
          <a:noFill/>
        </p:spPr>
        <p:txBody>
          <a:bodyPr wrap="square" rtlCol="0">
            <a:spAutoFit/>
          </a:bodyPr>
          <a:p>
            <a:r>
              <a:rPr lang="en-US" altLang="zh-CN" sz="2400"/>
              <a:t>T</a:t>
            </a:r>
            <a:r>
              <a:rPr lang="zh-CN" altLang="en-US" sz="2400"/>
              <a:t>est </a:t>
            </a:r>
            <a:r>
              <a:rPr lang="en-US" altLang="zh-CN" sz="2400"/>
              <a:t>S</a:t>
            </a:r>
            <a:r>
              <a:rPr lang="zh-CN" altLang="en-US" sz="2400"/>
              <a:t>uite </a:t>
            </a:r>
            <a:r>
              <a:rPr lang="en-US" altLang="zh-CN" sz="2400"/>
              <a:t>R</a:t>
            </a:r>
            <a:r>
              <a:rPr lang="zh-CN" altLang="en-US" sz="2400"/>
              <a:t>eduction</a:t>
            </a:r>
            <a:endParaRPr lang="zh-CN" altLang="en-US" sz="2400"/>
          </a:p>
        </p:txBody>
      </p:sp>
      <p:sp>
        <p:nvSpPr>
          <p:cNvPr id="5" name="文本框 4"/>
          <p:cNvSpPr txBox="1"/>
          <p:nvPr/>
        </p:nvSpPr>
        <p:spPr>
          <a:xfrm>
            <a:off x="1096645" y="2870835"/>
            <a:ext cx="1675130" cy="922020"/>
          </a:xfrm>
          <a:prstGeom prst="rect">
            <a:avLst/>
          </a:prstGeom>
          <a:noFill/>
        </p:spPr>
        <p:txBody>
          <a:bodyPr wrap="square" rtlCol="0">
            <a:spAutoFit/>
          </a:bodyPr>
          <a:p>
            <a:r>
              <a:rPr lang="zh-CN" altLang="en-US"/>
              <a:t>Code coverage</a:t>
            </a:r>
            <a:endParaRPr lang="zh-CN" altLang="en-US"/>
          </a:p>
          <a:p>
            <a:endParaRPr lang="zh-CN" altLang="en-US"/>
          </a:p>
          <a:p>
            <a:r>
              <a:rPr lang="zh-CN" altLang="en-US"/>
              <a:t>Mutant killings</a:t>
            </a:r>
            <a:endParaRPr lang="zh-CN" altLang="en-US"/>
          </a:p>
        </p:txBody>
      </p:sp>
      <p:pic>
        <p:nvPicPr>
          <p:cNvPr id="6" name="图片 5"/>
          <p:cNvPicPr>
            <a:picLocks noChangeAspect="1"/>
          </p:cNvPicPr>
          <p:nvPr>
            <p:custDataLst>
              <p:tags r:id="rId1"/>
            </p:custDataLst>
          </p:nvPr>
        </p:nvPicPr>
        <p:blipFill>
          <a:blip r:embed="rId2"/>
          <a:stretch>
            <a:fillRect/>
          </a:stretch>
        </p:blipFill>
        <p:spPr>
          <a:xfrm>
            <a:off x="4042410" y="2578100"/>
            <a:ext cx="5293360" cy="814705"/>
          </a:xfrm>
          <a:prstGeom prst="rect">
            <a:avLst/>
          </a:prstGeom>
        </p:spPr>
      </p:pic>
      <p:sp>
        <p:nvSpPr>
          <p:cNvPr id="7" name="文本框 6"/>
          <p:cNvSpPr txBox="1"/>
          <p:nvPr>
            <p:custDataLst>
              <p:tags r:id="rId3"/>
            </p:custDataLst>
          </p:nvPr>
        </p:nvSpPr>
        <p:spPr>
          <a:xfrm>
            <a:off x="4084955" y="3392805"/>
            <a:ext cx="4022090" cy="645160"/>
          </a:xfrm>
          <a:prstGeom prst="rect">
            <a:avLst/>
          </a:prstGeom>
          <a:noFill/>
        </p:spPr>
        <p:txBody>
          <a:bodyPr wrap="square" rtlCol="0">
            <a:spAutoFit/>
          </a:bodyPr>
          <a:p>
            <a:r>
              <a:rPr lang="en-US" altLang="zh-CN"/>
              <a:t>I</a:t>
            </a:r>
            <a:r>
              <a:rPr lang="zh-CN" altLang="en-US"/>
              <a:t>nteger linear programming</a:t>
            </a:r>
            <a:endParaRPr lang="zh-CN" altLang="en-US"/>
          </a:p>
          <a:p>
            <a:r>
              <a:rPr lang="en-US" altLang="zh-CN">
                <a:sym typeface="+mn-ea"/>
              </a:rPr>
              <a:t>Heuristic (Greedy</a:t>
            </a:r>
            <a:r>
              <a:rPr lang="en-US" altLang="zh-CN">
                <a:sym typeface="+mn-ea"/>
              </a:rPr>
              <a:t>, GE</a:t>
            </a:r>
            <a:r>
              <a:rPr lang="en-US" altLang="zh-CN">
                <a:sym typeface="+mn-ea"/>
              </a:rPr>
              <a:t>, GRE, HSG)</a:t>
            </a:r>
            <a:endParaRPr lang="zh-CN" altLang="en-US"/>
          </a:p>
        </p:txBody>
      </p:sp>
      <p:sp>
        <p:nvSpPr>
          <p:cNvPr id="9" name="文本框 8"/>
          <p:cNvSpPr txBox="1"/>
          <p:nvPr/>
        </p:nvSpPr>
        <p:spPr>
          <a:xfrm>
            <a:off x="916305" y="1141730"/>
            <a:ext cx="2433320" cy="368300"/>
          </a:xfrm>
          <a:prstGeom prst="rect">
            <a:avLst/>
          </a:prstGeom>
          <a:noFill/>
        </p:spPr>
        <p:txBody>
          <a:bodyPr wrap="square" rtlCol="0" anchor="t">
            <a:spAutoFit/>
          </a:bodyPr>
          <a:p>
            <a:r>
              <a:rPr lang="en-US" altLang="zh-CN"/>
              <a:t>S</a:t>
            </a:r>
            <a:r>
              <a:rPr lang="zh-CN" altLang="en-US"/>
              <a:t>et covering problem </a:t>
            </a:r>
            <a:endParaRPr lang="zh-CN" altLang="en-US"/>
          </a:p>
        </p:txBody>
      </p:sp>
      <p:sp>
        <p:nvSpPr>
          <p:cNvPr id="11" name="矩形 10"/>
          <p:cNvSpPr/>
          <p:nvPr/>
        </p:nvSpPr>
        <p:spPr>
          <a:xfrm>
            <a:off x="916305" y="2105660"/>
            <a:ext cx="2014855" cy="2195195"/>
          </a:xfrm>
          <a:prstGeom prst="rect">
            <a:avLst/>
          </a:prstGeom>
          <a:noFill/>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2" name="矩形 11"/>
          <p:cNvSpPr/>
          <p:nvPr>
            <p:custDataLst>
              <p:tags r:id="rId4"/>
            </p:custDataLst>
          </p:nvPr>
        </p:nvSpPr>
        <p:spPr>
          <a:xfrm>
            <a:off x="3925570" y="2105025"/>
            <a:ext cx="5822315" cy="2233930"/>
          </a:xfrm>
          <a:prstGeom prst="rect">
            <a:avLst/>
          </a:prstGeom>
          <a:noFill/>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3" name="乘号 12"/>
          <p:cNvSpPr/>
          <p:nvPr/>
        </p:nvSpPr>
        <p:spPr>
          <a:xfrm>
            <a:off x="3055620" y="2870835"/>
            <a:ext cx="745490" cy="833755"/>
          </a:xfrm>
          <a:prstGeom prst="mathMultiply">
            <a:avLst>
              <a:gd name="adj1" fmla="val 10817"/>
            </a:avLst>
          </a:prstGeom>
          <a:solidFill>
            <a:schemeClr val="tx1"/>
          </a:solid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4" name="文本框 13"/>
          <p:cNvSpPr txBox="1"/>
          <p:nvPr>
            <p:custDataLst>
              <p:tags r:id="rId5"/>
            </p:custDataLst>
          </p:nvPr>
        </p:nvSpPr>
        <p:spPr>
          <a:xfrm>
            <a:off x="1085850" y="2209800"/>
            <a:ext cx="1675130" cy="368300"/>
          </a:xfrm>
          <a:prstGeom prst="rect">
            <a:avLst/>
          </a:prstGeom>
          <a:noFill/>
        </p:spPr>
        <p:txBody>
          <a:bodyPr wrap="square" rtlCol="0">
            <a:spAutoFit/>
          </a:bodyPr>
          <a:p>
            <a:r>
              <a:rPr lang="en-US" altLang="zh-CN" b="1"/>
              <a:t>R</a:t>
            </a:r>
            <a:r>
              <a:rPr lang="zh-CN" altLang="en-US" b="1"/>
              <a:t>equirements</a:t>
            </a:r>
            <a:endParaRPr lang="zh-CN" altLang="en-US" b="1"/>
          </a:p>
        </p:txBody>
      </p:sp>
      <p:sp>
        <p:nvSpPr>
          <p:cNvPr id="15" name="文本框 14"/>
          <p:cNvSpPr txBox="1"/>
          <p:nvPr>
            <p:custDataLst>
              <p:tags r:id="rId6"/>
            </p:custDataLst>
          </p:nvPr>
        </p:nvSpPr>
        <p:spPr>
          <a:xfrm>
            <a:off x="4084955" y="2209800"/>
            <a:ext cx="2153920" cy="368300"/>
          </a:xfrm>
          <a:prstGeom prst="rect">
            <a:avLst/>
          </a:prstGeom>
          <a:noFill/>
        </p:spPr>
        <p:txBody>
          <a:bodyPr wrap="square" rtlCol="0">
            <a:spAutoFit/>
          </a:bodyPr>
          <a:p>
            <a:r>
              <a:rPr lang="en-US" b="1"/>
              <a:t>Methods</a:t>
            </a:r>
            <a:endParaRPr lang="en-US" b="1"/>
          </a:p>
        </p:txBody>
      </p:sp>
      <p:sp>
        <p:nvSpPr>
          <p:cNvPr id="16" name="文本框 15"/>
          <p:cNvSpPr txBox="1"/>
          <p:nvPr>
            <p:custDataLst>
              <p:tags r:id="rId7"/>
            </p:custDataLst>
          </p:nvPr>
        </p:nvSpPr>
        <p:spPr>
          <a:xfrm>
            <a:off x="828040" y="4852670"/>
            <a:ext cx="6360795" cy="922020"/>
          </a:xfrm>
          <a:prstGeom prst="rect">
            <a:avLst/>
          </a:prstGeom>
          <a:noFill/>
        </p:spPr>
        <p:txBody>
          <a:bodyPr wrap="square" rtlCol="0" anchor="t">
            <a:spAutoFit/>
          </a:bodyPr>
          <a:p>
            <a:pPr indent="0">
              <a:buFont typeface="Wingdings" panose="05000000000000000000" charset="0"/>
              <a:buNone/>
            </a:pPr>
            <a:r>
              <a:rPr lang="en-US"/>
              <a:t>Problem:</a:t>
            </a:r>
            <a:endParaRPr lang="en-US"/>
          </a:p>
          <a:p>
            <a:pPr marL="285750" indent="-285750">
              <a:buFont typeface="Wingdings" panose="05000000000000000000" charset="0"/>
              <a:buChar char="l"/>
            </a:pPr>
            <a:r>
              <a:rPr lang="en-US"/>
              <a:t>over generation -&gt; execution -&gt; filtering</a:t>
            </a:r>
            <a:endParaRPr lang="en-US"/>
          </a:p>
          <a:p>
            <a:pPr marL="285750" indent="-285750">
              <a:buFont typeface="Wingdings" panose="05000000000000000000" charset="0"/>
              <a:buChar char="l"/>
            </a:pPr>
            <a:r>
              <a:rPr lang="en-US"/>
              <a:t>mainly used in regression testing</a:t>
            </a: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575945" y="416560"/>
            <a:ext cx="4072890" cy="460375"/>
          </a:xfrm>
          <a:prstGeom prst="rect">
            <a:avLst/>
          </a:prstGeom>
          <a:noFill/>
        </p:spPr>
        <p:txBody>
          <a:bodyPr wrap="square" rtlCol="0">
            <a:spAutoFit/>
          </a:bodyPr>
          <a:p>
            <a:r>
              <a:rPr lang="en-US" altLang="zh-CN" sz="2400"/>
              <a:t>T</a:t>
            </a:r>
            <a:r>
              <a:rPr lang="zh-CN" altLang="en-US" sz="2400"/>
              <a:t>est </a:t>
            </a:r>
            <a:r>
              <a:rPr lang="en-US" altLang="zh-CN" sz="2400"/>
              <a:t>S</a:t>
            </a:r>
            <a:r>
              <a:rPr lang="zh-CN" altLang="en-US" sz="2400"/>
              <a:t>uite </a:t>
            </a:r>
            <a:r>
              <a:rPr lang="en-US" altLang="zh-CN" sz="2400"/>
              <a:t>R</a:t>
            </a:r>
            <a:r>
              <a:rPr lang="zh-CN" altLang="en-US" sz="2400"/>
              <a:t>eduction</a:t>
            </a:r>
            <a:endParaRPr lang="zh-CN" altLang="en-US" sz="2400"/>
          </a:p>
        </p:txBody>
      </p:sp>
      <p:pic>
        <p:nvPicPr>
          <p:cNvPr id="2" name="图片 1"/>
          <p:cNvPicPr>
            <a:picLocks noChangeAspect="1"/>
          </p:cNvPicPr>
          <p:nvPr/>
        </p:nvPicPr>
        <p:blipFill>
          <a:blip r:embed="rId1"/>
          <a:srcRect r="3340" b="8758"/>
          <a:stretch>
            <a:fillRect/>
          </a:stretch>
        </p:blipFill>
        <p:spPr>
          <a:xfrm>
            <a:off x="1215390" y="1251585"/>
            <a:ext cx="4916805" cy="2452370"/>
          </a:xfrm>
          <a:prstGeom prst="rect">
            <a:avLst/>
          </a:prstGeom>
        </p:spPr>
      </p:pic>
      <p:sp>
        <p:nvSpPr>
          <p:cNvPr id="3" name="文本框 2"/>
          <p:cNvSpPr txBox="1"/>
          <p:nvPr/>
        </p:nvSpPr>
        <p:spPr>
          <a:xfrm>
            <a:off x="1109345" y="3971925"/>
            <a:ext cx="5129530" cy="2306955"/>
          </a:xfrm>
          <a:prstGeom prst="rect">
            <a:avLst/>
          </a:prstGeom>
          <a:noFill/>
        </p:spPr>
        <p:txBody>
          <a:bodyPr wrap="square" rtlCol="0">
            <a:spAutoFit/>
          </a:bodyPr>
          <a:p>
            <a:r>
              <a:rPr lang="en-US" altLang="zh-CN" sz="1200"/>
              <a:t>2.</a:t>
            </a:r>
            <a:r>
              <a:rPr lang="zh-CN" altLang="en-US" sz="1200"/>
              <a:t>条件枚举</a:t>
            </a:r>
            <a:endParaRPr lang="zh-CN" altLang="en-US" sz="1200"/>
          </a:p>
          <a:p>
            <a:r>
              <a:rPr lang="en-US" altLang="zh-CN" sz="1200"/>
              <a:t>True: </a:t>
            </a:r>
            <a:r>
              <a:rPr lang="zh-CN" altLang="en-US" sz="1200"/>
              <a:t>(A or C) and (A or not D) and (B or C) and (B or not D)</a:t>
            </a:r>
            <a:endParaRPr lang="zh-CN" altLang="en-US" sz="1200"/>
          </a:p>
          <a:p>
            <a:r>
              <a:rPr lang="zh-CN" altLang="en-US" sz="1200">
                <a:sym typeface="+mn-ea"/>
              </a:rPr>
              <a:t>(A</a:t>
            </a:r>
            <a:r>
              <a:rPr lang="en-US" altLang="zh-CN" sz="1200">
                <a:sym typeface="+mn-ea"/>
              </a:rPr>
              <a:t>,</a:t>
            </a:r>
            <a:r>
              <a:rPr lang="zh-CN" altLang="en-US" sz="1200">
                <a:sym typeface="+mn-ea"/>
              </a:rPr>
              <a:t> C) × (A</a:t>
            </a:r>
            <a:r>
              <a:rPr lang="en-US" altLang="zh-CN" sz="1200">
                <a:sym typeface="+mn-ea"/>
              </a:rPr>
              <a:t>,</a:t>
            </a:r>
            <a:r>
              <a:rPr lang="zh-CN" altLang="en-US" sz="1200">
                <a:sym typeface="+mn-ea"/>
              </a:rPr>
              <a:t> not D) ×(B</a:t>
            </a:r>
            <a:r>
              <a:rPr lang="en-US" altLang="zh-CN" sz="1200">
                <a:sym typeface="+mn-ea"/>
              </a:rPr>
              <a:t>,</a:t>
            </a:r>
            <a:r>
              <a:rPr lang="zh-CN" altLang="en-US" sz="1200">
                <a:sym typeface="+mn-ea"/>
              </a:rPr>
              <a:t> C) ×(B</a:t>
            </a:r>
            <a:r>
              <a:rPr lang="en-US" altLang="zh-CN" sz="1200">
                <a:sym typeface="+mn-ea"/>
              </a:rPr>
              <a:t>,</a:t>
            </a:r>
            <a:r>
              <a:rPr lang="zh-CN" altLang="en-US" sz="1200">
                <a:sym typeface="+mn-ea"/>
              </a:rPr>
              <a:t> not D)</a:t>
            </a:r>
            <a:r>
              <a:rPr lang="zh-CN" altLang="en-US" sz="1200"/>
              <a:t>十六种情况</a:t>
            </a:r>
            <a:endParaRPr lang="zh-CN" altLang="en-US" sz="1200"/>
          </a:p>
          <a:p>
            <a:endParaRPr lang="zh-CN" altLang="en-US" sz="1200"/>
          </a:p>
          <a:p>
            <a:r>
              <a:rPr lang="en-US" altLang="zh-CN" sz="1200"/>
              <a:t>False: </a:t>
            </a:r>
            <a:r>
              <a:rPr lang="zh-CN" altLang="en-US" sz="1200">
                <a:sym typeface="+mn-ea"/>
              </a:rPr>
              <a:t>(</a:t>
            </a:r>
            <a:r>
              <a:rPr lang="en-US" altLang="zh-CN" sz="1200">
                <a:sym typeface="+mn-ea"/>
              </a:rPr>
              <a:t>not </a:t>
            </a:r>
            <a:r>
              <a:rPr lang="zh-CN" altLang="en-US" sz="1200">
                <a:sym typeface="+mn-ea"/>
              </a:rPr>
              <a:t>A </a:t>
            </a:r>
            <a:r>
              <a:rPr lang="en-US" altLang="zh-CN" sz="1200">
                <a:sym typeface="+mn-ea"/>
              </a:rPr>
              <a:t>and not </a:t>
            </a:r>
            <a:r>
              <a:rPr lang="zh-CN" altLang="en-US" sz="1200">
                <a:sym typeface="+mn-ea"/>
              </a:rPr>
              <a:t>C)</a:t>
            </a:r>
            <a:r>
              <a:rPr lang="en-US" altLang="zh-CN" sz="1200">
                <a:sym typeface="+mn-ea"/>
              </a:rPr>
              <a:t> or </a:t>
            </a:r>
            <a:r>
              <a:rPr lang="zh-CN" altLang="en-US" sz="1200">
                <a:sym typeface="+mn-ea"/>
              </a:rPr>
              <a:t>(not</a:t>
            </a:r>
            <a:r>
              <a:rPr lang="en-US" altLang="zh-CN" sz="1200">
                <a:sym typeface="+mn-ea"/>
              </a:rPr>
              <a:t> </a:t>
            </a:r>
            <a:r>
              <a:rPr lang="zh-CN" altLang="en-US" sz="1200">
                <a:sym typeface="+mn-ea"/>
              </a:rPr>
              <a:t>A </a:t>
            </a:r>
            <a:r>
              <a:rPr lang="en-US" altLang="zh-CN" sz="1200">
                <a:sym typeface="+mn-ea"/>
              </a:rPr>
              <a:t>and </a:t>
            </a:r>
            <a:r>
              <a:rPr lang="zh-CN" altLang="en-US" sz="1200">
                <a:sym typeface="+mn-ea"/>
              </a:rPr>
              <a:t>D)</a:t>
            </a:r>
            <a:r>
              <a:rPr lang="en-US" altLang="zh-CN" sz="1200">
                <a:sym typeface="+mn-ea"/>
              </a:rPr>
              <a:t> or </a:t>
            </a:r>
            <a:r>
              <a:rPr lang="zh-CN" altLang="en-US" sz="1200">
                <a:sym typeface="+mn-ea"/>
              </a:rPr>
              <a:t>(not B </a:t>
            </a:r>
            <a:r>
              <a:rPr lang="en-US" altLang="zh-CN" sz="1200">
                <a:sym typeface="+mn-ea"/>
              </a:rPr>
              <a:t>and </a:t>
            </a:r>
            <a:r>
              <a:rPr lang="zh-CN" altLang="en-US" sz="1200">
                <a:sym typeface="+mn-ea"/>
              </a:rPr>
              <a:t>not C) </a:t>
            </a:r>
            <a:r>
              <a:rPr lang="en-US" altLang="zh-CN" sz="1200">
                <a:sym typeface="+mn-ea"/>
              </a:rPr>
              <a:t>or </a:t>
            </a:r>
            <a:r>
              <a:rPr lang="zh-CN" altLang="en-US" sz="1200">
                <a:sym typeface="+mn-ea"/>
              </a:rPr>
              <a:t>(not B </a:t>
            </a:r>
            <a:r>
              <a:rPr lang="en-US" altLang="zh-CN" sz="1200">
                <a:sym typeface="+mn-ea"/>
              </a:rPr>
              <a:t>and </a:t>
            </a:r>
            <a:r>
              <a:rPr lang="zh-CN" altLang="en-US" sz="1200">
                <a:sym typeface="+mn-ea"/>
              </a:rPr>
              <a:t>D)</a:t>
            </a:r>
            <a:endParaRPr lang="zh-CN" altLang="en-US" sz="1200">
              <a:sym typeface="+mn-ea"/>
            </a:endParaRPr>
          </a:p>
          <a:p>
            <a:r>
              <a:rPr lang="zh-CN" altLang="en-US" sz="1200">
                <a:sym typeface="+mn-ea"/>
              </a:rPr>
              <a:t>(</a:t>
            </a:r>
            <a:r>
              <a:rPr lang="en-US" altLang="zh-CN" sz="1200">
                <a:sym typeface="+mn-ea"/>
              </a:rPr>
              <a:t>not </a:t>
            </a:r>
            <a:r>
              <a:rPr lang="zh-CN" altLang="en-US" sz="1200">
                <a:sym typeface="+mn-ea"/>
              </a:rPr>
              <a:t>A </a:t>
            </a:r>
            <a:r>
              <a:rPr lang="en-US" altLang="zh-CN" sz="1200">
                <a:sym typeface="+mn-ea"/>
              </a:rPr>
              <a:t>and not </a:t>
            </a:r>
            <a:r>
              <a:rPr lang="zh-CN" altLang="en-US" sz="1200">
                <a:sym typeface="+mn-ea"/>
              </a:rPr>
              <a:t>C)</a:t>
            </a:r>
            <a:r>
              <a:rPr lang="en-US" altLang="zh-CN" sz="1200">
                <a:sym typeface="+mn-ea"/>
              </a:rPr>
              <a:t>, </a:t>
            </a:r>
            <a:r>
              <a:rPr lang="zh-CN" altLang="en-US" sz="1200">
                <a:sym typeface="+mn-ea"/>
              </a:rPr>
              <a:t>(not</a:t>
            </a:r>
            <a:r>
              <a:rPr lang="en-US" altLang="zh-CN" sz="1200">
                <a:sym typeface="+mn-ea"/>
              </a:rPr>
              <a:t> </a:t>
            </a:r>
            <a:r>
              <a:rPr lang="zh-CN" altLang="en-US" sz="1200">
                <a:sym typeface="+mn-ea"/>
              </a:rPr>
              <a:t>A </a:t>
            </a:r>
            <a:r>
              <a:rPr lang="en-US" altLang="zh-CN" sz="1200">
                <a:sym typeface="+mn-ea"/>
              </a:rPr>
              <a:t>and </a:t>
            </a:r>
            <a:r>
              <a:rPr lang="zh-CN" altLang="en-US" sz="1200">
                <a:sym typeface="+mn-ea"/>
              </a:rPr>
              <a:t>D)</a:t>
            </a:r>
            <a:r>
              <a:rPr lang="en-US" altLang="zh-CN" sz="1200">
                <a:sym typeface="+mn-ea"/>
              </a:rPr>
              <a:t>, </a:t>
            </a:r>
            <a:r>
              <a:rPr lang="zh-CN" altLang="en-US" sz="1200">
                <a:sym typeface="+mn-ea"/>
              </a:rPr>
              <a:t>(not B </a:t>
            </a:r>
            <a:r>
              <a:rPr lang="en-US" altLang="zh-CN" sz="1200">
                <a:sym typeface="+mn-ea"/>
              </a:rPr>
              <a:t>and </a:t>
            </a:r>
            <a:r>
              <a:rPr lang="zh-CN" altLang="en-US" sz="1200">
                <a:sym typeface="+mn-ea"/>
              </a:rPr>
              <a:t>not C)</a:t>
            </a:r>
            <a:r>
              <a:rPr lang="en-US" sz="1200">
                <a:sym typeface="+mn-ea"/>
              </a:rPr>
              <a:t>,</a:t>
            </a:r>
            <a:r>
              <a:rPr lang="en-US" altLang="zh-CN" sz="1200">
                <a:sym typeface="+mn-ea"/>
              </a:rPr>
              <a:t> </a:t>
            </a:r>
            <a:r>
              <a:rPr lang="zh-CN" altLang="en-US" sz="1200">
                <a:sym typeface="+mn-ea"/>
              </a:rPr>
              <a:t>(not B </a:t>
            </a:r>
            <a:r>
              <a:rPr lang="en-US" altLang="zh-CN" sz="1200">
                <a:sym typeface="+mn-ea"/>
              </a:rPr>
              <a:t>and </a:t>
            </a:r>
            <a:r>
              <a:rPr lang="zh-CN" altLang="en-US" sz="1200">
                <a:sym typeface="+mn-ea"/>
              </a:rPr>
              <a:t>D)四种情况</a:t>
            </a:r>
            <a:endParaRPr lang="en-US" altLang="zh-CN" sz="1200">
              <a:sym typeface="+mn-ea"/>
            </a:endParaRPr>
          </a:p>
          <a:p>
            <a:endParaRPr lang="en-US" altLang="zh-CN" sz="1200">
              <a:sym typeface="+mn-ea"/>
            </a:endParaRPr>
          </a:p>
          <a:p>
            <a:r>
              <a:rPr lang="en-US" altLang="zh-CN" sz="1200">
                <a:sym typeface="+mn-ea"/>
              </a:rPr>
              <a:t>3.</a:t>
            </a:r>
            <a:r>
              <a:rPr lang="zh-CN" altLang="en-US" sz="1200">
                <a:sym typeface="+mn-ea"/>
              </a:rPr>
              <a:t>边界条件分解</a:t>
            </a:r>
            <a:endParaRPr lang="zh-CN" altLang="en-US" sz="1200"/>
          </a:p>
          <a:p>
            <a:r>
              <a:rPr lang="en-US" altLang="zh-CN" sz="1200">
                <a:sym typeface="+mn-ea"/>
              </a:rPr>
              <a:t>A and B</a:t>
            </a:r>
            <a:endParaRPr lang="en-US" altLang="zh-CN" sz="1200">
              <a:sym typeface="+mn-ea"/>
            </a:endParaRPr>
          </a:p>
          <a:p>
            <a:r>
              <a:rPr lang="en-US" altLang="zh-CN" sz="1200">
                <a:sym typeface="+mn-ea"/>
              </a:rPr>
              <a:t>A: x&gt;=y -&gt; A1: x&gt;y, A2: x=y</a:t>
            </a:r>
            <a:endParaRPr lang="en-US" altLang="zh-CN" sz="1200">
              <a:sym typeface="+mn-ea"/>
            </a:endParaRPr>
          </a:p>
          <a:p>
            <a:r>
              <a:rPr lang="en-US" altLang="zh-CN" sz="1200">
                <a:sym typeface="+mn-ea"/>
              </a:rPr>
              <a:t>B: y&gt;=z -&gt; B1: y&gt;z, B2: y=z</a:t>
            </a:r>
            <a:endParaRPr lang="en-US" altLang="zh-CN" sz="1200">
              <a:sym typeface="+mn-ea"/>
            </a:endParaRPr>
          </a:p>
          <a:p>
            <a:r>
              <a:rPr lang="zh-CN" altLang="en-US" sz="1200">
                <a:sym typeface="+mn-ea"/>
              </a:rPr>
              <a:t>(</a:t>
            </a:r>
            <a:r>
              <a:rPr lang="en-US" altLang="zh-CN" sz="1200">
                <a:sym typeface="+mn-ea"/>
              </a:rPr>
              <a:t>A1 and B1</a:t>
            </a:r>
            <a:r>
              <a:rPr lang="zh-CN" altLang="en-US" sz="1200">
                <a:sym typeface="+mn-ea"/>
              </a:rPr>
              <a:t>)</a:t>
            </a:r>
            <a:r>
              <a:rPr lang="en-US" altLang="zh-CN" sz="1200">
                <a:sym typeface="+mn-ea"/>
              </a:rPr>
              <a:t>, </a:t>
            </a:r>
            <a:r>
              <a:rPr lang="zh-CN" altLang="en-US" sz="1200">
                <a:sym typeface="+mn-ea"/>
              </a:rPr>
              <a:t>(</a:t>
            </a:r>
            <a:r>
              <a:rPr lang="en-US" altLang="zh-CN" sz="1200">
                <a:sym typeface="+mn-ea"/>
              </a:rPr>
              <a:t>A1 and B2</a:t>
            </a:r>
            <a:r>
              <a:rPr lang="zh-CN" altLang="en-US" sz="1200">
                <a:sym typeface="+mn-ea"/>
              </a:rPr>
              <a:t>)</a:t>
            </a:r>
            <a:r>
              <a:rPr lang="en-US" altLang="zh-CN" sz="1200">
                <a:sym typeface="+mn-ea"/>
              </a:rPr>
              <a:t>, </a:t>
            </a:r>
            <a:r>
              <a:rPr lang="zh-CN" altLang="en-US" sz="1200">
                <a:sym typeface="+mn-ea"/>
              </a:rPr>
              <a:t>(</a:t>
            </a:r>
            <a:r>
              <a:rPr lang="en-US" altLang="zh-CN" sz="1200">
                <a:sym typeface="+mn-ea"/>
              </a:rPr>
              <a:t>A2 and B1</a:t>
            </a:r>
            <a:r>
              <a:rPr lang="zh-CN" altLang="en-US" sz="1200">
                <a:sym typeface="+mn-ea"/>
              </a:rPr>
              <a:t>)</a:t>
            </a:r>
            <a:r>
              <a:rPr lang="en-US" sz="1200">
                <a:sym typeface="+mn-ea"/>
              </a:rPr>
              <a:t>,</a:t>
            </a:r>
            <a:r>
              <a:rPr lang="en-US" altLang="zh-CN" sz="1200">
                <a:sym typeface="+mn-ea"/>
              </a:rPr>
              <a:t> </a:t>
            </a:r>
            <a:r>
              <a:rPr lang="zh-CN" altLang="en-US" sz="1200">
                <a:sym typeface="+mn-ea"/>
              </a:rPr>
              <a:t>(</a:t>
            </a:r>
            <a:r>
              <a:rPr lang="en-US" altLang="zh-CN" sz="1200">
                <a:sym typeface="+mn-ea"/>
              </a:rPr>
              <a:t>A2 and B2</a:t>
            </a:r>
            <a:r>
              <a:rPr lang="zh-CN" altLang="en-US" sz="1200">
                <a:sym typeface="+mn-ea"/>
              </a:rPr>
              <a:t>)</a:t>
            </a:r>
            <a:endParaRPr lang="zh-CN" altLang="en-US" sz="1200">
              <a:sym typeface="+mn-ea"/>
            </a:endParaRPr>
          </a:p>
        </p:txBody>
      </p:sp>
      <p:sp>
        <p:nvSpPr>
          <p:cNvPr id="10" name="文本框 9"/>
          <p:cNvSpPr txBox="1"/>
          <p:nvPr/>
        </p:nvSpPr>
        <p:spPr>
          <a:xfrm>
            <a:off x="7641590" y="1685925"/>
            <a:ext cx="3519170" cy="2061210"/>
          </a:xfrm>
          <a:prstGeom prst="rect">
            <a:avLst/>
          </a:prstGeom>
          <a:noFill/>
        </p:spPr>
        <p:txBody>
          <a:bodyPr wrap="square" rtlCol="0" anchor="t">
            <a:spAutoFit/>
          </a:bodyPr>
          <a:p>
            <a:pPr algn="l">
              <a:buClrTx/>
              <a:buSzTx/>
              <a:buFontTx/>
            </a:pPr>
            <a:r>
              <a:rPr lang="zh-CN" sz="1600">
                <a:sym typeface="+mn-ea"/>
              </a:rPr>
              <a:t>在生成前过滤</a:t>
            </a:r>
            <a:endParaRPr lang="zh-CN" sz="1600"/>
          </a:p>
          <a:p>
            <a:pPr algn="l">
              <a:buClrTx/>
              <a:buSzTx/>
              <a:buFontTx/>
            </a:pPr>
            <a:endParaRPr lang="zh-CN" altLang="en-US" sz="1600"/>
          </a:p>
          <a:p>
            <a:pPr algn="l">
              <a:buClrTx/>
              <a:buSzTx/>
              <a:buFontTx/>
            </a:pPr>
            <a:r>
              <a:rPr lang="zh-CN" altLang="en-US" sz="1600"/>
              <a:t>不考虑上下文的过滤和简化：</a:t>
            </a:r>
            <a:endParaRPr lang="zh-CN" altLang="en-US" sz="1600"/>
          </a:p>
          <a:p>
            <a:pPr algn="l">
              <a:buClrTx/>
              <a:buSzTx/>
              <a:buFontTx/>
            </a:pPr>
            <a:r>
              <a:rPr lang="en-US" sz="1600"/>
              <a:t>x&gt;2 and x&gt;1 -&gt; x&gt;2</a:t>
            </a:r>
            <a:endParaRPr lang="en-US" sz="1600"/>
          </a:p>
          <a:p>
            <a:pPr algn="l">
              <a:buClrTx/>
              <a:buSzTx/>
              <a:buFontTx/>
            </a:pPr>
            <a:r>
              <a:rPr lang="en-US" sz="1600"/>
              <a:t>x&gt;2 and x&lt;1 -&gt; </a:t>
            </a:r>
            <a:r>
              <a:rPr lang="zh-CN" altLang="en-US" sz="1600"/>
              <a:t>过滤</a:t>
            </a:r>
            <a:endParaRPr lang="zh-CN" altLang="en-US" sz="1600"/>
          </a:p>
          <a:p>
            <a:pPr algn="l">
              <a:buClrTx/>
              <a:buSzTx/>
              <a:buFontTx/>
            </a:pPr>
            <a:endParaRPr lang="zh-CN" altLang="en-US" sz="1600"/>
          </a:p>
          <a:p>
            <a:pPr algn="l">
              <a:buClrTx/>
              <a:buSzTx/>
              <a:buFontTx/>
            </a:pPr>
            <a:r>
              <a:rPr lang="zh-CN" altLang="en-US" sz="1600"/>
              <a:t>考虑上下文的过滤：</a:t>
            </a:r>
            <a:endParaRPr lang="zh-CN" altLang="en-US" sz="1600"/>
          </a:p>
          <a:p>
            <a:pPr algn="l">
              <a:buClrTx/>
              <a:buSzTx/>
              <a:buFontTx/>
            </a:pPr>
            <a:r>
              <a:rPr lang="en-US" altLang="zh-CN" sz="1600"/>
              <a:t>Symbolic execution? (costly)</a:t>
            </a:r>
            <a:endParaRPr lang="zh-CN" altLang="en-US" sz="1600"/>
          </a:p>
        </p:txBody>
      </p:sp>
      <p:sp>
        <p:nvSpPr>
          <p:cNvPr id="18" name="文本框 17"/>
          <p:cNvSpPr txBox="1"/>
          <p:nvPr/>
        </p:nvSpPr>
        <p:spPr>
          <a:xfrm>
            <a:off x="7641590" y="4269105"/>
            <a:ext cx="3865880" cy="1322070"/>
          </a:xfrm>
          <a:prstGeom prst="rect">
            <a:avLst/>
          </a:prstGeom>
          <a:noFill/>
        </p:spPr>
        <p:txBody>
          <a:bodyPr wrap="square" rtlCol="0" anchor="t">
            <a:spAutoFit/>
          </a:bodyPr>
          <a:p>
            <a:pPr algn="l">
              <a:buClrTx/>
              <a:buSzTx/>
              <a:buFontTx/>
            </a:pPr>
            <a:r>
              <a:rPr lang="zh-CN" sz="1600">
                <a:sym typeface="+mn-ea"/>
              </a:rPr>
              <a:t>在生成时过滤</a:t>
            </a:r>
            <a:endParaRPr lang="zh-CN" sz="1600"/>
          </a:p>
          <a:p>
            <a:pPr algn="l">
              <a:buClrTx/>
              <a:buSzTx/>
              <a:buFontTx/>
            </a:pPr>
            <a:endParaRPr lang="zh-CN" altLang="en-US" sz="1600"/>
          </a:p>
          <a:p>
            <a:pPr algn="l">
              <a:buClrTx/>
              <a:buSzTx/>
              <a:buFontTx/>
            </a:pPr>
            <a:r>
              <a:rPr lang="zh-CN" altLang="en-US" sz="1600"/>
              <a:t>让</a:t>
            </a:r>
            <a:r>
              <a:rPr lang="en-US" altLang="zh-CN" sz="1600"/>
              <a:t>LLM step-by-step</a:t>
            </a:r>
            <a:r>
              <a:rPr lang="zh-CN" altLang="en-US" sz="1600"/>
              <a:t>的来</a:t>
            </a:r>
            <a:r>
              <a:rPr lang="zh-CN" sz="1600"/>
              <a:t>分析每一行的变量的取值范围</a:t>
            </a:r>
            <a:r>
              <a:rPr lang="zh-CN" altLang="en-US" sz="1600"/>
              <a:t>（extend scratchpad to </a:t>
            </a:r>
            <a:r>
              <a:rPr lang="en-US" altLang="zh-CN" sz="1600"/>
              <a:t>the</a:t>
            </a:r>
            <a:r>
              <a:rPr lang="zh-CN" altLang="en-US" sz="1600"/>
              <a:t> abstract level）？</a:t>
            </a:r>
            <a:endParaRPr lang="zh-CN" altLang="en-US" sz="1600"/>
          </a:p>
        </p:txBody>
      </p:sp>
    </p:spTree>
  </p:cSld>
  <p:clrMapOvr>
    <a:masterClrMapping/>
  </p:clrMapOvr>
</p:sld>
</file>

<file path=ppt/tags/tag1.xml><?xml version="1.0" encoding="utf-8"?>
<p:tagLst xmlns:p="http://schemas.openxmlformats.org/presentationml/2006/main">
  <p:tag name="KSO_WM_BEAUTIFY_FLAG" val=""/>
</p:tagLst>
</file>

<file path=ppt/tags/tag10.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4.xml><?xml version="1.0" encoding="utf-8"?>
<p:tagLst xmlns:p="http://schemas.openxmlformats.org/presentationml/2006/main">
  <p:tag name="KSO_WM_BEAUTIFY_FLAG" val=""/>
</p:tagLst>
</file>

<file path=ppt/tags/tag15.xml><?xml version="1.0" encoding="utf-8"?>
<p:tagLst xmlns:p="http://schemas.openxmlformats.org/presentationml/2006/main">
  <p:tag name="KSO_WM_BEAUTIFY_FLAG" val=""/>
</p:tagLst>
</file>

<file path=ppt/tags/tag16.xml><?xml version="1.0" encoding="utf-8"?>
<p:tagLst xmlns:p="http://schemas.openxmlformats.org/presentationml/2006/main">
  <p:tag name="KSO_WM_BEAUTIFY_FLAG" val=""/>
</p:tagLst>
</file>

<file path=ppt/tags/tag17.xml><?xml version="1.0" encoding="utf-8"?>
<p:tagLst xmlns:p="http://schemas.openxmlformats.org/presentationml/2006/main">
  <p:tag name="KSO_WM_BEAUTIFY_FLAG" val=""/>
</p:tagLst>
</file>

<file path=ppt/tags/tag18.xml><?xml version="1.0" encoding="utf-8"?>
<p:tagLst xmlns:p="http://schemas.openxmlformats.org/presentationml/2006/main">
  <p:tag name="KSO_WM_BEAUTIFY_FLAG" val=""/>
</p:tagLst>
</file>

<file path=ppt/tags/tag19.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20.xml><?xml version="1.0" encoding="utf-8"?>
<p:tagLst xmlns:p="http://schemas.openxmlformats.org/presentationml/2006/main">
  <p:tag name="KSO_WM_BEAUTIFY_FLAG" val=""/>
</p:tagLst>
</file>

<file path=ppt/tags/tag21.xml><?xml version="1.0" encoding="utf-8"?>
<p:tagLst xmlns:p="http://schemas.openxmlformats.org/presentationml/2006/main">
  <p:tag name="KSO_WM_BEAUTIFY_FLAG" val=""/>
</p:tagLst>
</file>

<file path=ppt/tags/tag22.xml><?xml version="1.0" encoding="utf-8"?>
<p:tagLst xmlns:p="http://schemas.openxmlformats.org/presentationml/2006/main">
  <p:tag name="KSO_WM_BEAUTIFY_FLAG" val=""/>
</p:tagLst>
</file>

<file path=ppt/tags/tag23.xml><?xml version="1.0" encoding="utf-8"?>
<p:tagLst xmlns:p="http://schemas.openxmlformats.org/presentationml/2006/main">
  <p:tag name="KSO_WM_BEAUTIFY_FLAG" val=""/>
</p:tagLst>
</file>

<file path=ppt/tags/tag24.xml><?xml version="1.0" encoding="utf-8"?>
<p:tagLst xmlns:p="http://schemas.openxmlformats.org/presentationml/2006/main">
  <p:tag name="KSO_WM_BEAUTIFY_FLAG" val=""/>
</p:tagLst>
</file>

<file path=ppt/tags/tag25.xml><?xml version="1.0" encoding="utf-8"?>
<p:tagLst xmlns:p="http://schemas.openxmlformats.org/presentationml/2006/main">
  <p:tag name="KSO_WM_BEAUTIFY_FLAG" val=""/>
</p:tagLst>
</file>

<file path=ppt/tags/tag26.xml><?xml version="1.0" encoding="utf-8"?>
<p:tagLst xmlns:p="http://schemas.openxmlformats.org/presentationml/2006/main">
  <p:tag name="KSO_WM_BEAUTIFY_FLAG" val=""/>
</p:tagLst>
</file>

<file path=ppt/tags/tag27.xml><?xml version="1.0" encoding="utf-8"?>
<p:tagLst xmlns:p="http://schemas.openxmlformats.org/presentationml/2006/main">
  <p:tag name="KSO_WM_BEAUTIFY_FLAG" val=""/>
</p:tagLst>
</file>

<file path=ppt/tags/tag28.xml><?xml version="1.0" encoding="utf-8"?>
<p:tagLst xmlns:p="http://schemas.openxmlformats.org/presentationml/2006/main">
  <p:tag name="KSO_WM_BEAUTIFY_FLAG" val=""/>
</p:tagLst>
</file>

<file path=ppt/tags/tag29.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30.xml><?xml version="1.0" encoding="utf-8"?>
<p:tagLst xmlns:p="http://schemas.openxmlformats.org/presentationml/2006/main">
  <p:tag name="KSO_WM_BEAUTIFY_FLAG" val=""/>
</p:tagLst>
</file>

<file path=ppt/tags/tag31.xml><?xml version="1.0" encoding="utf-8"?>
<p:tagLst xmlns:p="http://schemas.openxmlformats.org/presentationml/2006/main">
  <p:tag name="KSO_WM_BEAUTIFY_FLAG" val=""/>
</p:tagLst>
</file>

<file path=ppt/tags/tag32.xml><?xml version="1.0" encoding="utf-8"?>
<p:tagLst xmlns:p="http://schemas.openxmlformats.org/presentationml/2006/main">
  <p:tag name="KSO_WM_BEAUTIFY_FLAG" val=""/>
</p:tagLst>
</file>

<file path=ppt/tags/tag33.xml><?xml version="1.0" encoding="utf-8"?>
<p:tagLst xmlns:p="http://schemas.openxmlformats.org/presentationml/2006/main">
  <p:tag name="KSO_WM_BEAUTIFY_FLAG" val=""/>
</p:tagLst>
</file>

<file path=ppt/tags/tag34.xml><?xml version="1.0" encoding="utf-8"?>
<p:tagLst xmlns:p="http://schemas.openxmlformats.org/presentationml/2006/main">
  <p:tag name="KSO_WM_BEAUTIFY_FLAG" val=""/>
</p:tagLst>
</file>

<file path=ppt/tags/tag35.xml><?xml version="1.0" encoding="utf-8"?>
<p:tagLst xmlns:p="http://schemas.openxmlformats.org/presentationml/2006/main">
  <p:tag name="KSO_WM_BEAUTIFY_FLAG" val=""/>
</p:tagLst>
</file>

<file path=ppt/tags/tag36.xml><?xml version="1.0" encoding="utf-8"?>
<p:tagLst xmlns:p="http://schemas.openxmlformats.org/presentationml/2006/main">
  <p:tag name="KSO_WM_BEAUTIFY_FLAG" val=""/>
</p:tagLst>
</file>

<file path=ppt/tags/tag37.xml><?xml version="1.0" encoding="utf-8"?>
<p:tagLst xmlns:p="http://schemas.openxmlformats.org/presentationml/2006/main">
  <p:tag name="KSO_WM_BEAUTIFY_FLAG" val=""/>
</p:tagLst>
</file>

<file path=ppt/tags/tag38.xml><?xml version="1.0" encoding="utf-8"?>
<p:tagLst xmlns:p="http://schemas.openxmlformats.org/presentationml/2006/main">
  <p:tag name="KSO_WM_BEAUTIFY_FLAG" val=""/>
</p:tagLst>
</file>

<file path=ppt/tags/tag39.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40.xml><?xml version="1.0" encoding="utf-8"?>
<p:tagLst xmlns:p="http://schemas.openxmlformats.org/presentationml/2006/main">
  <p:tag name="KSO_WM_BEAUTIFY_FLAG" val=""/>
</p:tagLst>
</file>

<file path=ppt/tags/tag41.xml><?xml version="1.0" encoding="utf-8"?>
<p:tagLst xmlns:p="http://schemas.openxmlformats.org/presentationml/2006/main">
  <p:tag name="KSO_WM_BEAUTIFY_FLAG" val=""/>
</p:tagLst>
</file>

<file path=ppt/tags/tag42.xml><?xml version="1.0" encoding="utf-8"?>
<p:tagLst xmlns:p="http://schemas.openxmlformats.org/presentationml/2006/main">
  <p:tag name="KSO_WM_BEAUTIFY_FLAG" val=""/>
</p:tagLst>
</file>

<file path=ppt/tags/tag43.xml><?xml version="1.0" encoding="utf-8"?>
<p:tagLst xmlns:p="http://schemas.openxmlformats.org/presentationml/2006/main">
  <p:tag name="KSO_WM_BEAUTIFY_FLAG" val=""/>
</p:tagLst>
</file>

<file path=ppt/tags/tag44.xml><?xml version="1.0" encoding="utf-8"?>
<p:tagLst xmlns:p="http://schemas.openxmlformats.org/presentationml/2006/main">
  <p:tag name="KSO_WM_BEAUTIFY_FLAG" val=""/>
</p:tagLst>
</file>

<file path=ppt/tags/tag45.xml><?xml version="1.0" encoding="utf-8"?>
<p:tagLst xmlns:p="http://schemas.openxmlformats.org/presentationml/2006/main">
  <p:tag name="KSO_WM_BEAUTIFY_FLAG" val=""/>
</p:tagLst>
</file>

<file path=ppt/tags/tag46.xml><?xml version="1.0" encoding="utf-8"?>
<p:tagLst xmlns:p="http://schemas.openxmlformats.org/presentationml/2006/main">
  <p:tag name="KSO_WM_BEAUTIFY_FLAG" val=""/>
</p:tagLst>
</file>

<file path=ppt/tags/tag47.xml><?xml version="1.0" encoding="utf-8"?>
<p:tagLst xmlns:p="http://schemas.openxmlformats.org/presentationml/2006/main">
  <p:tag name="KSO_WM_BEAUTIFY_FLAG" val=""/>
</p:tagLst>
</file>

<file path=ppt/tags/tag48.xml><?xml version="1.0" encoding="utf-8"?>
<p:tagLst xmlns:p="http://schemas.openxmlformats.org/presentationml/2006/main">
  <p:tag name="KSO_WM_BEAUTIFY_FLAG" val=""/>
</p:tagLst>
</file>

<file path=ppt/tags/tag49.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50.xml><?xml version="1.0" encoding="utf-8"?>
<p:tagLst xmlns:p="http://schemas.openxmlformats.org/presentationml/2006/main">
  <p:tag name="KSO_WM_BEAUTIFY_FLAG" val=""/>
</p:tagLst>
</file>

<file path=ppt/tags/tag51.xml><?xml version="1.0" encoding="utf-8"?>
<p:tagLst xmlns:p="http://schemas.openxmlformats.org/presentationml/2006/main">
  <p:tag name="KSO_WM_BEAUTIFY_FLAG" val=""/>
</p:tagLst>
</file>

<file path=ppt/tags/tag52.xml><?xml version="1.0" encoding="utf-8"?>
<p:tagLst xmlns:p="http://schemas.openxmlformats.org/presentationml/2006/main">
  <p:tag name="KSO_WM_BEAUTIFY_FLAG" val=""/>
</p:tagLst>
</file>

<file path=ppt/tags/tag53.xml><?xml version="1.0" encoding="utf-8"?>
<p:tagLst xmlns:p="http://schemas.openxmlformats.org/presentationml/2006/main">
  <p:tag name="KSO_WM_BEAUTIFY_FLAG" val=""/>
</p:tagLst>
</file>

<file path=ppt/tags/tag54.xml><?xml version="1.0" encoding="utf-8"?>
<p:tagLst xmlns:p="http://schemas.openxmlformats.org/presentationml/2006/main">
  <p:tag name="KSO_WM_BEAUTIFY_FLAG" val=""/>
</p:tagLst>
</file>

<file path=ppt/tags/tag55.xml><?xml version="1.0" encoding="utf-8"?>
<p:tagLst xmlns:p="http://schemas.openxmlformats.org/presentationml/2006/main">
  <p:tag name="KSO_WM_BEAUTIFY_FLAG" val=""/>
</p:tagLst>
</file>

<file path=ppt/tags/tag56.xml><?xml version="1.0" encoding="utf-8"?>
<p:tagLst xmlns:p="http://schemas.openxmlformats.org/presentationml/2006/main">
  <p:tag name="KSO_WM_BEAUTIFY_FLAG" val=""/>
</p:tagLst>
</file>

<file path=ppt/tags/tag57.xml><?xml version="1.0" encoding="utf-8"?>
<p:tagLst xmlns:p="http://schemas.openxmlformats.org/presentationml/2006/main">
  <p:tag name="KSO_WM_BEAUTIFY_FLAG" val=""/>
</p:tagLst>
</file>

<file path=ppt/tags/tag58.xml><?xml version="1.0" encoding="utf-8"?>
<p:tagLst xmlns:p="http://schemas.openxmlformats.org/presentationml/2006/main">
  <p:tag name="KSO_WM_BEAUTIFY_FLAG" val=""/>
</p:tagLst>
</file>

<file path=ppt/tags/tag59.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60.xml><?xml version="1.0" encoding="utf-8"?>
<p:tagLst xmlns:p="http://schemas.openxmlformats.org/presentationml/2006/main">
  <p:tag name="KSO_WM_BEAUTIFY_FLAG" val=""/>
</p:tagLst>
</file>

<file path=ppt/tags/tag61.xml><?xml version="1.0" encoding="utf-8"?>
<p:tagLst xmlns:p="http://schemas.openxmlformats.org/presentationml/2006/main">
  <p:tag name="KSO_WM_BEAUTIFY_FLAG" val=""/>
</p:tagLst>
</file>

<file path=ppt/tags/tag62.xml><?xml version="1.0" encoding="utf-8"?>
<p:tagLst xmlns:p="http://schemas.openxmlformats.org/presentationml/2006/main">
  <p:tag name="KSO_WM_BEAUTIFY_FLAG" val=""/>
</p:tagLst>
</file>

<file path=ppt/tags/tag63.xml><?xml version="1.0" encoding="utf-8"?>
<p:tagLst xmlns:p="http://schemas.openxmlformats.org/presentationml/2006/main">
  <p:tag name="KSO_WM_BEAUTIFY_FLAG" val=""/>
</p:tagLst>
</file>

<file path=ppt/tags/tag64.xml><?xml version="1.0" encoding="utf-8"?>
<p:tagLst xmlns:p="http://schemas.openxmlformats.org/presentationml/2006/main">
  <p:tag name="KSO_WM_BEAUTIFY_FLAG" val=""/>
</p:tagLst>
</file>

<file path=ppt/tags/tag65.xml><?xml version="1.0" encoding="utf-8"?>
<p:tagLst xmlns:p="http://schemas.openxmlformats.org/presentationml/2006/main">
  <p:tag name="KSO_WM_BEAUTIFY_FLAG" val=""/>
</p:tagLst>
</file>

<file path=ppt/tags/tag66.xml><?xml version="1.0" encoding="utf-8"?>
<p:tagLst xmlns:p="http://schemas.openxmlformats.org/presentationml/2006/main">
  <p:tag name="KSO_WM_BEAUTIFY_FLAG" val=""/>
</p:tagLst>
</file>

<file path=ppt/tags/tag67.xml><?xml version="1.0" encoding="utf-8"?>
<p:tagLst xmlns:p="http://schemas.openxmlformats.org/presentationml/2006/main">
  <p:tag name="KSO_WM_BEAUTIFY_FLAG" val=""/>
</p:tagLst>
</file>

<file path=ppt/tags/tag68.xml><?xml version="1.0" encoding="utf-8"?>
<p:tagLst xmlns:p="http://schemas.openxmlformats.org/presentationml/2006/main">
  <p:tag name="KSO_WM_BEAUTIFY_FLAG" val=""/>
</p:tagLst>
</file>

<file path=ppt/tags/tag69.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70.xml><?xml version="1.0" encoding="utf-8"?>
<p:tagLst xmlns:p="http://schemas.openxmlformats.org/presentationml/2006/main">
  <p:tag name="KSO_WM_BEAUTIFY_FLAG" val=""/>
</p:tagLst>
</file>

<file path=ppt/tags/tag71.xml><?xml version="1.0" encoding="utf-8"?>
<p:tagLst xmlns:p="http://schemas.openxmlformats.org/presentationml/2006/main">
  <p:tag name="KSO_WM_BEAUTIFY_FLAG" val=""/>
</p:tagLst>
</file>

<file path=ppt/tags/tag72.xml><?xml version="1.0" encoding="utf-8"?>
<p:tagLst xmlns:p="http://schemas.openxmlformats.org/presentationml/2006/main">
  <p:tag name="KSO_WM_BEAUTIFY_FLAG" val=""/>
</p:tagLst>
</file>

<file path=ppt/tags/tag73.xml><?xml version="1.0" encoding="utf-8"?>
<p:tagLst xmlns:p="http://schemas.openxmlformats.org/presentationml/2006/main">
  <p:tag name="KSO_WM_BEAUTIFY_FLAG" val=""/>
</p:tagLst>
</file>

<file path=ppt/tags/tag74.xml><?xml version="1.0" encoding="utf-8"?>
<p:tagLst xmlns:p="http://schemas.openxmlformats.org/presentationml/2006/main">
  <p:tag name="KSO_WM_BEAUTIFY_FLAG" val=""/>
</p:tagLst>
</file>

<file path=ppt/tags/tag75.xml><?xml version="1.0" encoding="utf-8"?>
<p:tagLst xmlns:p="http://schemas.openxmlformats.org/presentationml/2006/main">
  <p:tag name="KSO_WM_BEAUTIFY_FLAG" val=""/>
</p:tagLst>
</file>

<file path=ppt/tags/tag76.xml><?xml version="1.0" encoding="utf-8"?>
<p:tagLst xmlns:p="http://schemas.openxmlformats.org/presentationml/2006/main">
  <p:tag name="KSO_WM_BEAUTIFY_FLAG" val=""/>
</p:tagLst>
</file>

<file path=ppt/tags/tag77.xml><?xml version="1.0" encoding="utf-8"?>
<p:tagLst xmlns:p="http://schemas.openxmlformats.org/presentationml/2006/main">
  <p:tag name="KSO_WM_BEAUTIFY_FLAG" val=""/>
</p:tagLst>
</file>

<file path=ppt/tags/tag78.xml><?xml version="1.0" encoding="utf-8"?>
<p:tagLst xmlns:p="http://schemas.openxmlformats.org/presentationml/2006/main">
  <p:tag name="KSO_WM_BEAUTIFY_FLAG" val=""/>
</p:tagLst>
</file>

<file path=ppt/tags/tag79.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80.xml><?xml version="1.0" encoding="utf-8"?>
<p:tagLst xmlns:p="http://schemas.openxmlformats.org/presentationml/2006/main">
  <p:tag name="KSO_WM_BEAUTIFY_FLAG" val=""/>
</p:tagLst>
</file>

<file path=ppt/tags/tag81.xml><?xml version="1.0" encoding="utf-8"?>
<p:tagLst xmlns:p="http://schemas.openxmlformats.org/presentationml/2006/main">
  <p:tag name="KSO_WM_BEAUTIFY_FLAG" val=""/>
</p:tagLst>
</file>

<file path=ppt/tags/tag82.xml><?xml version="1.0" encoding="utf-8"?>
<p:tagLst xmlns:p="http://schemas.openxmlformats.org/presentationml/2006/main">
  <p:tag name="KSO_WM_BEAUTIFY_FLAG" val=""/>
</p:tagLst>
</file>

<file path=ppt/tags/tag83.xml><?xml version="1.0" encoding="utf-8"?>
<p:tagLst xmlns:p="http://schemas.openxmlformats.org/presentationml/2006/main">
  <p:tag name="KSO_WM_BEAUTIFY_FLAG" val=""/>
</p:tagLst>
</file>

<file path=ppt/tags/tag84.xml><?xml version="1.0" encoding="utf-8"?>
<p:tagLst xmlns:p="http://schemas.openxmlformats.org/presentationml/2006/main">
  <p:tag name="KSO_WM_BEAUTIFY_FLAG" val=""/>
</p:tagLst>
</file>

<file path=ppt/tags/tag85.xml><?xml version="1.0" encoding="utf-8"?>
<p:tagLst xmlns:p="http://schemas.openxmlformats.org/presentationml/2006/main">
  <p:tag name="KSO_WM_BEAUTIFY_FLAG" val=""/>
</p:tagLst>
</file>

<file path=ppt/tags/tag86.xml><?xml version="1.0" encoding="utf-8"?>
<p:tagLst xmlns:p="http://schemas.openxmlformats.org/presentationml/2006/main">
  <p:tag name="commondata" val="eyJoZGlkIjoiMDZmOTI4NGNiMTQ2NzQ4NWRiOTNlMTc0NWE0Zjg0NjUifQ=="/>
</p:tagLst>
</file>

<file path=ppt/tags/tag9.xml><?xml version="1.0" encoding="utf-8"?>
<p:tagLst xmlns:p="http://schemas.openxmlformats.org/presentationml/2006/main">
  <p:tag name="KSO_WM_BEAUTIFY_FLAG" val=""/>
</p:tagLst>
</file>

<file path=ppt/theme/theme1.xml><?xml version="1.0" encoding="utf-8"?>
<a:theme xmlns:a="http://schemas.openxmlformats.org/drawingml/2006/main" name="WPS">
  <a:themeElements>
    <a:clrScheme name="WPS">
      <a:dk1>
        <a:sysClr val="windowText" lastClr="000000"/>
      </a:dk1>
      <a:lt1>
        <a:sysClr val="window" lastClr="FFFFFF"/>
      </a:lt1>
      <a:dk2>
        <a:srgbClr val="44546A"/>
      </a:dk2>
      <a:lt2>
        <a:srgbClr val="E7E6E6"/>
      </a:lt2>
      <a:accent1>
        <a:srgbClr val="4874CB"/>
      </a:accent1>
      <a:accent2>
        <a:srgbClr val="EE822F"/>
      </a:accent2>
      <a:accent3>
        <a:srgbClr val="F2BA02"/>
      </a:accent3>
      <a:accent4>
        <a:srgbClr val="75BD42"/>
      </a:accent4>
      <a:accent5>
        <a:srgbClr val="30C0B4"/>
      </a:accent5>
      <a:accent6>
        <a:srgbClr val="E54C5E"/>
      </a:accent6>
      <a:hlink>
        <a:srgbClr val="0026E5"/>
      </a:hlink>
      <a:folHlink>
        <a:srgbClr val="7E1FAD"/>
      </a:folHlink>
    </a:clrScheme>
    <a:fontScheme name="WPS">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WPS">
      <a:fillStyleLst>
        <a:solidFill>
          <a:schemeClr val="phClr"/>
        </a:solidFill>
        <a:gradFill>
          <a:gsLst>
            <a:gs pos="0">
              <a:schemeClr val="phClr">
                <a:lumOff val="17500"/>
              </a:schemeClr>
            </a:gs>
            <a:gs pos="100000">
              <a:schemeClr val="phClr"/>
            </a:gs>
          </a:gsLst>
          <a:lin ang="2700000" scaled="0"/>
        </a:gradFill>
        <a:gradFill>
          <a:gsLst>
            <a:gs pos="0">
              <a:schemeClr val="phClr">
                <a:hueOff val="-2520000"/>
              </a:schemeClr>
            </a:gs>
            <a:gs pos="100000">
              <a:schemeClr val="phClr"/>
            </a:gs>
          </a:gsLst>
          <a:lin ang="2700000" scaled="0"/>
        </a:gradFill>
      </a:fillStyleLst>
      <a:lnStyleLst>
        <a:ln w="12700" cap="flat" cmpd="sng" algn="ctr">
          <a:solidFill>
            <a:schemeClr val="phClr"/>
          </a:solidFill>
          <a:prstDash val="solid"/>
          <a:miter lim="800000"/>
        </a:ln>
        <a:ln w="12700" cap="flat" cmpd="sng" algn="ctr">
          <a:solidFill>
            <a:schemeClr val="phClr"/>
          </a:solidFill>
          <a:prstDash val="solid"/>
          <a:miter lim="800000"/>
        </a:ln>
        <a:ln w="12700" cap="flat" cmpd="sng" algn="ctr">
          <a:gradFill>
            <a:gsLst>
              <a:gs pos="0">
                <a:schemeClr val="phClr">
                  <a:hueOff val="-4200000"/>
                </a:schemeClr>
              </a:gs>
              <a:gs pos="100000">
                <a:schemeClr val="phClr"/>
              </a:gs>
            </a:gsLst>
            <a:lin ang="2700000" scaled="1"/>
          </a:gradFill>
          <a:prstDash val="solid"/>
          <a:miter lim="800000"/>
        </a:ln>
      </a:lnStyleLst>
      <a:effectStyleLst>
        <a:effectStyle>
          <a:effectLst>
            <a:outerShdw blurRad="101600" dist="50800" dir="5400000" algn="ctr" rotWithShape="0">
              <a:schemeClr val="phClr">
                <a:alpha val="60000"/>
              </a:schemeClr>
            </a:outerShdw>
          </a:effectLst>
        </a:effectStyle>
        <a:effectStyle>
          <a:effectLst>
            <a:reflection stA="50000" endA="300" endPos="40000" dist="25400" dir="5400000" sy="-100000" algn="bl" rotWithShape="0"/>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9524</Words>
  <Application>WPS 演示</Application>
  <PresentationFormat>宽屏</PresentationFormat>
  <Paragraphs>423</Paragraphs>
  <Slides>29</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29</vt:i4>
      </vt:variant>
    </vt:vector>
  </HeadingPairs>
  <TitlesOfParts>
    <vt:vector size="37" baseType="lpstr">
      <vt:lpstr>Arial</vt:lpstr>
      <vt:lpstr>宋体</vt:lpstr>
      <vt:lpstr>Wingdings</vt:lpstr>
      <vt:lpstr>Wingdings</vt:lpstr>
      <vt:lpstr>Calibri</vt:lpstr>
      <vt:lpstr>微软雅黑</vt:lpstr>
      <vt:lpstr>Arial Unicode MS</vt:lpstr>
      <vt:lpstr>WPS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树政高</dc:creator>
  <cp:lastModifiedBy>WPS_1559536678</cp:lastModifiedBy>
  <cp:revision>189</cp:revision>
  <dcterms:created xsi:type="dcterms:W3CDTF">2023-08-09T12:44:00Z</dcterms:created>
  <dcterms:modified xsi:type="dcterms:W3CDTF">2024-04-03T02:41:03Z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3B0086CAF875411CACBDA13AB9801EF4_13</vt:lpwstr>
  </property>
  <property fmtid="{D5CDD505-2E9C-101B-9397-08002B2CF9AE}" pid="3" name="KSOProductBuildVer">
    <vt:lpwstr>2052-12.1.0.16417</vt:lpwstr>
  </property>
</Properties>
</file>