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72" r:id="rId5"/>
    <p:sldId id="273" r:id="rId6"/>
    <p:sldId id="274" r:id="rId7"/>
    <p:sldId id="264" r:id="rId8"/>
    <p:sldId id="275" r:id="rId9"/>
    <p:sldId id="276" r:id="rId10"/>
    <p:sldId id="277" r:id="rId11"/>
    <p:sldId id="278" r:id="rId12"/>
    <p:sldId id="27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程序设计</a:t>
            </a:r>
            <a:r>
              <a:rPr lang="en-US" altLang="zh-CN" dirty="0" smtClean="0"/>
              <a:t>-java</a:t>
            </a:r>
            <a:r>
              <a:rPr lang="zh-CN" altLang="en-US" dirty="0" smtClean="0"/>
              <a:t>与异常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章铁飞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为什么需要异常？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保持代码简洁；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方便将错误上传到目标方法；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 </a:t>
            </a:r>
            <a:r>
              <a:rPr lang="zh-CN" altLang="en-US" dirty="0" smtClean="0"/>
              <a:t>保持代码简洁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257544" cy="468632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readFile</a:t>
            </a:r>
            <a:r>
              <a:rPr lang="zh-CN" altLang="en-US" sz="2000" dirty="0" smtClean="0"/>
              <a:t>伪代码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smtClean="0"/>
              <a:t>{   </a:t>
            </a:r>
            <a:endParaRPr lang="en-US" sz="2000" dirty="0" smtClean="0"/>
          </a:p>
          <a:p>
            <a:pPr lvl="1"/>
            <a:r>
              <a:rPr lang="en-US" sz="1600" dirty="0" smtClean="0"/>
              <a:t> </a:t>
            </a:r>
            <a:r>
              <a:rPr lang="en-US" sz="1600" b="1" i="1" dirty="0" smtClean="0"/>
              <a:t>open the file;    </a:t>
            </a:r>
            <a:endParaRPr lang="en-US" sz="1600" b="1" i="1" dirty="0" smtClean="0"/>
          </a:p>
          <a:p>
            <a:pPr lvl="1"/>
            <a:r>
              <a:rPr lang="en-US" sz="1600" b="1" i="1" dirty="0" smtClean="0"/>
              <a:t>determine </a:t>
            </a:r>
            <a:r>
              <a:rPr lang="en-US" sz="1600" b="1" i="1" dirty="0" smtClean="0"/>
              <a:t>its size;   </a:t>
            </a:r>
            <a:endParaRPr lang="en-US" sz="1600" b="1" i="1" dirty="0" smtClean="0"/>
          </a:p>
          <a:p>
            <a:pPr lvl="1"/>
            <a:r>
              <a:rPr lang="en-US" sz="1600" b="1" i="1" dirty="0" smtClean="0"/>
              <a:t>allocate </a:t>
            </a:r>
            <a:r>
              <a:rPr lang="en-US" sz="1600" b="1" i="1" dirty="0" smtClean="0"/>
              <a:t>that much memory;    </a:t>
            </a:r>
            <a:endParaRPr lang="en-US" sz="1600" b="1" i="1" dirty="0" smtClean="0"/>
          </a:p>
          <a:p>
            <a:pPr lvl="1"/>
            <a:r>
              <a:rPr lang="en-US" sz="1600" b="1" i="1" dirty="0" smtClean="0"/>
              <a:t>read </a:t>
            </a:r>
            <a:r>
              <a:rPr lang="en-US" sz="1600" b="1" i="1" dirty="0" smtClean="0"/>
              <a:t>the file into memory;    </a:t>
            </a:r>
            <a:endParaRPr lang="en-US" sz="1600" b="1" i="1" dirty="0" smtClean="0"/>
          </a:p>
          <a:p>
            <a:pPr lvl="1"/>
            <a:r>
              <a:rPr lang="en-US" sz="1600" b="1" i="1" dirty="0" smtClean="0"/>
              <a:t>close </a:t>
            </a:r>
            <a:r>
              <a:rPr lang="en-US" sz="1600" b="1" i="1" dirty="0" smtClean="0"/>
              <a:t>the file</a:t>
            </a:r>
            <a:r>
              <a:rPr lang="en-US" sz="1600" b="1" i="1" dirty="0" smtClean="0"/>
              <a:t>;</a:t>
            </a:r>
          </a:p>
          <a:p>
            <a:r>
              <a:rPr lang="en-US" sz="2000" dirty="0" smtClean="0"/>
              <a:t>}</a:t>
            </a:r>
          </a:p>
          <a:p>
            <a:endParaRPr lang="zh-CN" altLang="en-US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929058" y="1714488"/>
            <a:ext cx="3257544" cy="135732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对比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语言版本；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</a:pPr>
            <a:r>
              <a:rPr lang="zh-CN" altLang="en-US" sz="2000" dirty="0" smtClean="0"/>
              <a:t>和</a:t>
            </a:r>
            <a:endParaRPr lang="en-US" altLang="zh-CN" sz="2000" dirty="0" smtClean="0"/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语言的实现版本；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2. </a:t>
            </a:r>
            <a:r>
              <a:rPr lang="zh-CN" altLang="en-US" dirty="0" smtClean="0"/>
              <a:t>错误上传到目标方法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method1 {    </a:t>
            </a:r>
            <a:endParaRPr lang="en-US" sz="1800" dirty="0" smtClean="0"/>
          </a:p>
          <a:p>
            <a:r>
              <a:rPr lang="en-US" sz="1800" b="1" i="1" dirty="0" smtClean="0"/>
              <a:t>    call </a:t>
            </a:r>
            <a:r>
              <a:rPr lang="en-US" sz="1800" b="1" i="1" dirty="0" smtClean="0"/>
              <a:t>method2</a:t>
            </a:r>
            <a:r>
              <a:rPr lang="en-US" sz="1800" b="1" i="1" dirty="0" smtClean="0"/>
              <a:t>;</a:t>
            </a:r>
            <a:r>
              <a:rPr lang="en-US" sz="1800" dirty="0" smtClean="0"/>
              <a:t>}</a:t>
            </a:r>
          </a:p>
          <a:p>
            <a:r>
              <a:rPr lang="en-US" sz="1800" dirty="0" smtClean="0"/>
              <a:t>method2 </a:t>
            </a:r>
            <a:r>
              <a:rPr lang="en-US" sz="1800" dirty="0" smtClean="0"/>
              <a:t>{ </a:t>
            </a:r>
            <a:endParaRPr lang="en-US" sz="1800" dirty="0" smtClean="0"/>
          </a:p>
          <a:p>
            <a:r>
              <a:rPr lang="en-US" sz="1800" b="1" i="1" dirty="0" smtClean="0"/>
              <a:t> </a:t>
            </a:r>
            <a:r>
              <a:rPr lang="en-US" sz="1800" b="1" i="1" dirty="0" smtClean="0"/>
              <a:t>   call </a:t>
            </a:r>
            <a:r>
              <a:rPr lang="en-US" sz="1800" b="1" i="1" dirty="0" smtClean="0"/>
              <a:t>method3</a:t>
            </a:r>
            <a:r>
              <a:rPr lang="en-US" sz="1800" b="1" i="1" dirty="0" smtClean="0"/>
              <a:t>;</a:t>
            </a:r>
            <a:r>
              <a:rPr lang="en-US" sz="1800" dirty="0" smtClean="0"/>
              <a:t>}</a:t>
            </a:r>
          </a:p>
          <a:p>
            <a:r>
              <a:rPr lang="en-US" sz="1800" dirty="0" smtClean="0"/>
              <a:t>method3 {</a:t>
            </a:r>
          </a:p>
          <a:p>
            <a:r>
              <a:rPr lang="en-US" sz="1800" b="1" i="1" dirty="0" smtClean="0"/>
              <a:t> </a:t>
            </a:r>
            <a:r>
              <a:rPr lang="en-US" sz="1800" b="1" i="1" dirty="0" smtClean="0"/>
              <a:t>   call </a:t>
            </a:r>
            <a:r>
              <a:rPr lang="en-US" sz="1800" b="1" i="1" dirty="0" err="1" smtClean="0"/>
              <a:t>readFile</a:t>
            </a:r>
            <a:r>
              <a:rPr lang="en-US" sz="1800" b="1" i="1" dirty="0" smtClean="0"/>
              <a:t>;</a:t>
            </a:r>
            <a:r>
              <a:rPr lang="en-US" sz="1800" dirty="0" smtClean="0"/>
              <a:t>}</a:t>
            </a:r>
          </a:p>
          <a:p>
            <a:endParaRPr lang="en-US" sz="1800" dirty="0" smtClean="0"/>
          </a:p>
          <a:p>
            <a:r>
              <a:rPr lang="en-US" sz="2400" dirty="0" smtClean="0"/>
              <a:t>Method1</a:t>
            </a:r>
            <a:r>
              <a:rPr lang="zh-CN" altLang="en-US" sz="2400" dirty="0" smtClean="0"/>
              <a:t>调用</a:t>
            </a:r>
            <a:r>
              <a:rPr lang="en-US" sz="2400" dirty="0" smtClean="0"/>
              <a:t>Method2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method2</a:t>
            </a:r>
            <a:r>
              <a:rPr lang="zh-CN" altLang="en-US" sz="2400" dirty="0" smtClean="0"/>
              <a:t>调用</a:t>
            </a:r>
            <a:r>
              <a:rPr lang="en-US" sz="2400" dirty="0" smtClean="0"/>
              <a:t>method3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method3</a:t>
            </a:r>
            <a:r>
              <a:rPr lang="zh-CN" altLang="en-US" sz="2400" dirty="0" smtClean="0"/>
              <a:t>中调用方法</a:t>
            </a:r>
            <a:r>
              <a:rPr lang="en-US" sz="2400" dirty="0" err="1" smtClean="0"/>
              <a:t>readFile</a:t>
            </a:r>
            <a:r>
              <a:rPr lang="zh-CN" altLang="en-US" sz="2400" dirty="0" smtClean="0"/>
              <a:t>；</a:t>
            </a:r>
            <a:r>
              <a:rPr lang="en-US" sz="2400" dirty="0" smtClean="0"/>
              <a:t>Method1</a:t>
            </a:r>
            <a:r>
              <a:rPr lang="zh-CN" altLang="en-US" sz="2400" dirty="0" smtClean="0"/>
              <a:t>对</a:t>
            </a:r>
            <a:r>
              <a:rPr lang="en-US" sz="2400" dirty="0" err="1" smtClean="0"/>
              <a:t>readFile</a:t>
            </a:r>
            <a:r>
              <a:rPr lang="zh-CN" altLang="en-US" sz="2400" dirty="0" smtClean="0"/>
              <a:t>中发生的错误感兴趣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C</a:t>
            </a:r>
            <a:r>
              <a:rPr lang="zh-CN" altLang="en-US" sz="2400" dirty="0" smtClean="0"/>
              <a:t>语言实现版本  与  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实现版本的区别。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什么是异常？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异常发生的原因是</a:t>
            </a:r>
            <a:r>
              <a:rPr lang="en-US" dirty="0" smtClean="0"/>
              <a:t>Java</a:t>
            </a:r>
            <a:r>
              <a:rPr lang="zh-CN" altLang="en-US" dirty="0" smtClean="0"/>
              <a:t>执行过程中发生干扰程序正常执行流的事件，程序通过生成并且抛出</a:t>
            </a:r>
            <a:r>
              <a:rPr lang="en-US" dirty="0" smtClean="0"/>
              <a:t>Exception</a:t>
            </a:r>
            <a:r>
              <a:rPr lang="zh-CN" altLang="en-US" dirty="0" smtClean="0"/>
              <a:t>对象告知系统出现意外事件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对象</a:t>
            </a:r>
            <a:r>
              <a:rPr lang="zh-CN" altLang="en-US" dirty="0" smtClean="0"/>
              <a:t>中的方法生成并且抛出异常，而系统则负责捕捉并且将其交与特定的</a:t>
            </a:r>
            <a:r>
              <a:rPr lang="en-US" dirty="0" smtClean="0"/>
              <a:t>Exception handler</a:t>
            </a:r>
            <a:r>
              <a:rPr lang="zh-CN" altLang="en-US" dirty="0" smtClean="0"/>
              <a:t>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 smtClean="0"/>
              <a:t>没有合理的</a:t>
            </a:r>
            <a:r>
              <a:rPr lang="en-US" dirty="0" smtClean="0"/>
              <a:t>Exception handler</a:t>
            </a:r>
            <a:r>
              <a:rPr lang="zh-CN" altLang="en-US" dirty="0" smtClean="0"/>
              <a:t>来处理该异常，则程序终止，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案例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除零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258072" cy="4757758"/>
          </a:xfrm>
        </p:spPr>
        <p:txBody>
          <a:bodyPr>
            <a:normAutofit fontScale="70000" lnSpcReduction="20000"/>
          </a:bodyPr>
          <a:lstStyle/>
          <a:p>
            <a:endParaRPr lang="en-US" altLang="zh-CN" dirty="0" smtClean="0"/>
          </a:p>
          <a:p>
            <a:r>
              <a:rPr lang="en-US" dirty="0" smtClean="0"/>
              <a:t>ZeroDiv.java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ZeroDiv</a:t>
            </a:r>
            <a:r>
              <a:rPr lang="en-US" dirty="0" smtClean="0"/>
              <a:t>{</a:t>
            </a:r>
            <a:endParaRPr lang="zh-CN" altLang="en-US" dirty="0" smtClean="0"/>
          </a:p>
          <a:p>
            <a:r>
              <a:rPr lang="en-US" dirty="0" smtClean="0"/>
              <a:t>	public void div(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b){</a:t>
            </a:r>
            <a:endParaRPr lang="zh-CN" alt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c = a/b;</a:t>
            </a:r>
            <a:endParaRPr lang="zh-CN" alt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("the result = "+c);</a:t>
            </a:r>
            <a:endParaRPr lang="zh-CN" altLang="en-US" dirty="0" smtClean="0"/>
          </a:p>
          <a:p>
            <a:r>
              <a:rPr lang="en-US" dirty="0" smtClean="0"/>
              <a:t>	}</a:t>
            </a:r>
            <a:endParaRPr lang="zh-CN" altLang="en-US" dirty="0" smtClean="0"/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  <a:endParaRPr lang="zh-CN" alt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ZeroDiv</a:t>
            </a:r>
            <a:r>
              <a:rPr lang="en-US" dirty="0" smtClean="0"/>
              <a:t> </a:t>
            </a:r>
            <a:r>
              <a:rPr lang="en-US" dirty="0" err="1" smtClean="0"/>
              <a:t>zd</a:t>
            </a:r>
            <a:r>
              <a:rPr lang="en-US" dirty="0" smtClean="0"/>
              <a:t> = new </a:t>
            </a:r>
            <a:r>
              <a:rPr lang="en-US" dirty="0" err="1" smtClean="0"/>
              <a:t>ZeroDiv</a:t>
            </a:r>
            <a:r>
              <a:rPr lang="en-US" dirty="0" smtClean="0"/>
              <a:t>();</a:t>
            </a:r>
            <a:endParaRPr lang="zh-CN" altLang="en-US" dirty="0" smtClean="0"/>
          </a:p>
          <a:p>
            <a:r>
              <a:rPr lang="en-US" dirty="0" smtClean="0"/>
              <a:t>		zd.div(10, 0);</a:t>
            </a:r>
            <a:endParaRPr lang="zh-CN" altLang="en-US" dirty="0" smtClean="0"/>
          </a:p>
          <a:p>
            <a:r>
              <a:rPr lang="en-US" dirty="0" smtClean="0"/>
              <a:t>	}</a:t>
            </a:r>
            <a:endParaRPr lang="zh-CN" altLang="en-US" dirty="0" smtClean="0"/>
          </a:p>
          <a:p>
            <a:r>
              <a:rPr lang="en-US" dirty="0" smtClean="0"/>
              <a:t>}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捕捉异常与抛出异常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zh-CN" altLang="en-US" dirty="0" smtClean="0"/>
              <a:t>将可能发生异常的操作放置在</a:t>
            </a:r>
            <a:r>
              <a:rPr lang="en-US" dirty="0" smtClean="0"/>
              <a:t>try{}</a:t>
            </a:r>
            <a:r>
              <a:rPr lang="zh-CN" altLang="en-US" dirty="0" smtClean="0"/>
              <a:t>语句中，并且提供对应的</a:t>
            </a:r>
            <a:r>
              <a:rPr lang="en-US" dirty="0" smtClean="0"/>
              <a:t>Exception handler</a:t>
            </a:r>
            <a:r>
              <a:rPr lang="zh-CN" altLang="en-US" dirty="0" smtClean="0"/>
              <a:t>（异常处理方法）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dirty="0" smtClean="0"/>
              <a:t>2. </a:t>
            </a:r>
            <a:r>
              <a:rPr lang="zh-CN" altLang="en-US" dirty="0" smtClean="0"/>
              <a:t>将可能产生异常的方法用关键词</a:t>
            </a:r>
            <a:r>
              <a:rPr lang="en-US" dirty="0" smtClean="0"/>
              <a:t>throw</a:t>
            </a:r>
            <a:r>
              <a:rPr lang="zh-CN" altLang="en-US" dirty="0" smtClean="0"/>
              <a:t>声明，明确抛出何种类型的异常；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异常的实现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Exception Handler</a:t>
            </a:r>
            <a:r>
              <a:rPr lang="zh-CN" altLang="en-US" dirty="0" smtClean="0"/>
              <a:t>由三个代码块构成：</a:t>
            </a:r>
            <a:r>
              <a:rPr lang="en-US" dirty="0" smtClean="0"/>
              <a:t>try, catch</a:t>
            </a:r>
            <a:r>
              <a:rPr lang="zh-CN" altLang="en-US" dirty="0" smtClean="0"/>
              <a:t>和</a:t>
            </a:r>
            <a:r>
              <a:rPr lang="en-US" dirty="0" smtClean="0"/>
              <a:t>finally</a:t>
            </a:r>
            <a:r>
              <a:rPr lang="zh-CN" altLang="en-US" dirty="0" smtClean="0"/>
              <a:t>。</a:t>
            </a:r>
            <a:r>
              <a:rPr lang="en-US" dirty="0" smtClean="0"/>
              <a:t>try</a:t>
            </a:r>
            <a:r>
              <a:rPr lang="zh-CN" altLang="en-US" dirty="0" smtClean="0"/>
              <a:t>块之后一定要跟上</a:t>
            </a:r>
            <a:r>
              <a:rPr lang="en-US" dirty="0" smtClean="0"/>
              <a:t>catch</a:t>
            </a:r>
            <a:r>
              <a:rPr lang="zh-CN" altLang="en-US" dirty="0" smtClean="0"/>
              <a:t>块。</a:t>
            </a:r>
            <a:r>
              <a:rPr lang="en-US" dirty="0" smtClean="0"/>
              <a:t>try</a:t>
            </a:r>
            <a:r>
              <a:rPr lang="zh-CN" altLang="en-US" dirty="0" smtClean="0"/>
              <a:t>块限定异常捕捉的范围，</a:t>
            </a:r>
            <a:r>
              <a:rPr lang="en-US" dirty="0" smtClean="0"/>
              <a:t>catch</a:t>
            </a:r>
            <a:r>
              <a:rPr lang="zh-CN" altLang="en-US" dirty="0" smtClean="0"/>
              <a:t>则是捕捉并且处理异常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dirty="0" smtClean="0"/>
              <a:t>try </a:t>
            </a:r>
            <a:r>
              <a:rPr lang="en-US" dirty="0" smtClean="0"/>
              <a:t>{</a:t>
            </a:r>
          </a:p>
          <a:p>
            <a:r>
              <a:rPr lang="en-US" dirty="0" smtClean="0"/>
              <a:t> </a:t>
            </a:r>
            <a:r>
              <a:rPr lang="en-US" dirty="0" smtClean="0"/>
              <a:t>}</a:t>
            </a:r>
          </a:p>
          <a:p>
            <a:r>
              <a:rPr lang="en-US" dirty="0" smtClean="0"/>
              <a:t>catch </a:t>
            </a:r>
            <a:r>
              <a:rPr lang="en-US" dirty="0" smtClean="0"/>
              <a:t>(</a:t>
            </a:r>
            <a:r>
              <a:rPr lang="en-US" i="1" dirty="0" smtClean="0"/>
              <a:t>ExceptionType1 name</a:t>
            </a:r>
            <a:r>
              <a:rPr lang="en-US" dirty="0" smtClean="0"/>
              <a:t>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 } </a:t>
            </a:r>
            <a:endParaRPr lang="en-US" dirty="0" smtClean="0"/>
          </a:p>
          <a:p>
            <a:r>
              <a:rPr lang="en-US" dirty="0" smtClean="0"/>
              <a:t>catch </a:t>
            </a:r>
            <a:r>
              <a:rPr lang="en-US" dirty="0" smtClean="0"/>
              <a:t>(</a:t>
            </a:r>
            <a:r>
              <a:rPr lang="en-US" i="1" dirty="0" smtClean="0"/>
              <a:t>ExceptionType2 name</a:t>
            </a:r>
            <a:r>
              <a:rPr lang="en-US" dirty="0" smtClean="0"/>
              <a:t>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 }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除零操作的修改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257676" cy="468632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ZeroDiv</a:t>
            </a:r>
            <a:r>
              <a:rPr lang="en-US" dirty="0" smtClean="0"/>
              <a:t>{</a:t>
            </a:r>
            <a:endParaRPr lang="zh-CN" altLang="en-US" dirty="0" smtClean="0"/>
          </a:p>
          <a:p>
            <a:r>
              <a:rPr lang="en-US" dirty="0" smtClean="0"/>
              <a:t>	public void div(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b){</a:t>
            </a:r>
            <a:endParaRPr lang="zh-CN" alt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c = 0;</a:t>
            </a:r>
            <a:endParaRPr lang="zh-CN" alt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    try{</a:t>
            </a:r>
            <a:r>
              <a:rPr lang="zh-CN" altLang="en-US" dirty="0" smtClean="0"/>
              <a:t>  </a:t>
            </a:r>
            <a:r>
              <a:rPr lang="en-US" dirty="0" smtClean="0"/>
              <a:t>c </a:t>
            </a:r>
            <a:r>
              <a:rPr lang="en-US" dirty="0" smtClean="0"/>
              <a:t>= a/b;</a:t>
            </a:r>
            <a:endParaRPr lang="zh-CN" alt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    }</a:t>
            </a:r>
            <a:r>
              <a:rPr lang="en-US" dirty="0" smtClean="0"/>
              <a:t>catch(</a:t>
            </a:r>
            <a:r>
              <a:rPr lang="en-US" dirty="0" err="1" smtClean="0"/>
              <a:t>ArithmeticException</a:t>
            </a:r>
            <a:r>
              <a:rPr lang="en-US" dirty="0" smtClean="0"/>
              <a:t> e){</a:t>
            </a:r>
            <a:endParaRPr lang="zh-CN" alt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("can not divide zero");</a:t>
            </a:r>
            <a:endParaRPr lang="zh-CN" alt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          }</a:t>
            </a:r>
            <a:r>
              <a:rPr lang="en-US" dirty="0" smtClean="0"/>
              <a:t>catch(Exception e){</a:t>
            </a:r>
            <a:endParaRPr lang="zh-CN" alt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("some other errors than dividing zero");</a:t>
            </a:r>
            <a:endParaRPr lang="zh-CN" alt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}</a:t>
            </a:r>
            <a:r>
              <a:rPr lang="en-US" dirty="0" smtClean="0"/>
              <a:t>finally{</a:t>
            </a:r>
            <a:endParaRPr lang="zh-CN" alt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("please try again");</a:t>
            </a:r>
            <a:endParaRPr lang="zh-CN" alt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}</a:t>
            </a:r>
            <a:endParaRPr lang="zh-CN" alt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("the result = "+c);</a:t>
            </a:r>
            <a:endParaRPr lang="zh-CN" alt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        ….</a:t>
            </a:r>
            <a:endParaRPr lang="zh-CN" altLang="en-US" dirty="0" smtClean="0"/>
          </a:p>
          <a:p>
            <a:r>
              <a:rPr lang="en-US" dirty="0" smtClean="0"/>
              <a:t>}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0" y="1428736"/>
            <a:ext cx="4829212" cy="4686320"/>
          </a:xfrm>
          <a:prstGeom prst="rect">
            <a:avLst/>
          </a:prstGeom>
        </p:spPr>
        <p:txBody>
          <a:bodyPr vert="horz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Char char="ß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class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ZeroDiv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Char char="ß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    </a:t>
            </a:r>
            <a:r>
              <a:rPr lang="en-US" sz="3200" dirty="0" smtClean="0"/>
              <a:t>…..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Char char="ß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public static void main(String[]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){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Char char="ß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ZeroDiv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new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ZeroDiv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Char char="ß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zd.div(10, 0);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Char char="ß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("---------------");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Char char="ß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zd.div(10, 1);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Char char="ß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Char char="ß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方法如何抛出异常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2006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 smtClean="0"/>
              <a:t>. </a:t>
            </a:r>
            <a:r>
              <a:rPr lang="zh-CN" altLang="en-US" dirty="0" smtClean="0"/>
              <a:t>声明：</a:t>
            </a:r>
            <a:r>
              <a:rPr lang="en-US" dirty="0" smtClean="0"/>
              <a:t>public </a:t>
            </a:r>
            <a:r>
              <a:rPr lang="en-US" dirty="0" smtClean="0"/>
              <a:t>void </a:t>
            </a:r>
            <a:r>
              <a:rPr lang="zh-CN" altLang="en-US" dirty="0" smtClean="0"/>
              <a:t>函数名</a:t>
            </a:r>
            <a:r>
              <a:rPr lang="en-US" dirty="0" smtClean="0"/>
              <a:t> throws ExceptionType1, </a:t>
            </a:r>
            <a:r>
              <a:rPr lang="en-US" dirty="0" smtClean="0"/>
              <a:t>ExceptionType2</a:t>
            </a:r>
            <a:r>
              <a:rPr lang="zh-CN" altLang="en-US" dirty="0" smtClean="0"/>
              <a:t>； 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如下</a:t>
            </a:r>
            <a:r>
              <a:rPr lang="zh-CN" altLang="en-US" dirty="0" smtClean="0"/>
              <a:t>是摘自</a:t>
            </a:r>
            <a:r>
              <a:rPr lang="en-US" dirty="0" err="1" smtClean="0"/>
              <a:t>java.util.Stack</a:t>
            </a:r>
            <a:r>
              <a:rPr lang="zh-CN" altLang="en-US" dirty="0" smtClean="0"/>
              <a:t>中的示例代码：</a:t>
            </a:r>
          </a:p>
          <a:p>
            <a:r>
              <a:rPr lang="en-US" dirty="0" smtClean="0"/>
              <a:t>    public synchronized E pop() {</a:t>
            </a:r>
            <a:endParaRPr lang="zh-CN" altLang="en-US" dirty="0" smtClean="0"/>
          </a:p>
          <a:p>
            <a:r>
              <a:rPr lang="en-US" dirty="0" smtClean="0"/>
              <a:t>        E       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  <a:endParaRPr lang="zh-CN" alt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    </a:t>
            </a:r>
            <a:r>
              <a:rPr lang="en-US" dirty="0" err="1" smtClean="0"/>
              <a:t>len</a:t>
            </a:r>
            <a:r>
              <a:rPr lang="en-US" dirty="0" smtClean="0"/>
              <a:t> = size();</a:t>
            </a:r>
            <a:endParaRPr lang="zh-CN" alt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obj</a:t>
            </a:r>
            <a:r>
              <a:rPr lang="en-US" dirty="0" smtClean="0"/>
              <a:t> = peek();</a:t>
            </a:r>
            <a:endParaRPr lang="zh-CN" alt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removeElementAt</a:t>
            </a:r>
            <a:r>
              <a:rPr lang="en-US" dirty="0" smtClean="0"/>
              <a:t>(</a:t>
            </a:r>
            <a:r>
              <a:rPr lang="en-US" dirty="0" err="1" smtClean="0"/>
              <a:t>len</a:t>
            </a:r>
            <a:r>
              <a:rPr lang="en-US" dirty="0" smtClean="0"/>
              <a:t> - 1);</a:t>
            </a:r>
            <a:endParaRPr lang="zh-CN" altLang="en-US" dirty="0" smtClean="0"/>
          </a:p>
          <a:p>
            <a:r>
              <a:rPr lang="en-US" dirty="0" smtClean="0"/>
              <a:t>        return 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  <a:endParaRPr lang="zh-CN" altLang="en-US" dirty="0" smtClean="0"/>
          </a:p>
          <a:p>
            <a:r>
              <a:rPr lang="en-US" dirty="0" smtClean="0"/>
              <a:t>    </a:t>
            </a:r>
            <a:r>
              <a:rPr lang="en-US" dirty="0" smtClean="0"/>
              <a:t>}</a:t>
            </a:r>
            <a:endParaRPr lang="zh-CN" altLang="en-US" dirty="0" smtClean="0"/>
          </a:p>
          <a:p>
            <a:r>
              <a:rPr lang="en-US" dirty="0" smtClean="0"/>
              <a:t>    public synchronized E peek() {</a:t>
            </a:r>
            <a:endParaRPr lang="zh-CN" alt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    </a:t>
            </a:r>
            <a:r>
              <a:rPr lang="en-US" dirty="0" err="1" smtClean="0"/>
              <a:t>len</a:t>
            </a:r>
            <a:r>
              <a:rPr lang="en-US" dirty="0" smtClean="0"/>
              <a:t> = size();</a:t>
            </a:r>
            <a:endParaRPr lang="zh-CN" altLang="en-US" dirty="0" smtClean="0"/>
          </a:p>
          <a:p>
            <a:r>
              <a:rPr lang="en-US" dirty="0" smtClean="0"/>
              <a:t>        if (</a:t>
            </a:r>
            <a:r>
              <a:rPr lang="en-US" dirty="0" err="1" smtClean="0"/>
              <a:t>len</a:t>
            </a:r>
            <a:r>
              <a:rPr lang="en-US" dirty="0" smtClean="0"/>
              <a:t> == 0)</a:t>
            </a:r>
            <a:endParaRPr lang="zh-CN" altLang="en-US" dirty="0" smtClean="0"/>
          </a:p>
          <a:p>
            <a:r>
              <a:rPr lang="en-US" dirty="0" smtClean="0"/>
              <a:t>            </a:t>
            </a:r>
            <a:r>
              <a:rPr lang="en-US" b="1" dirty="0" smtClean="0"/>
              <a:t>throw new </a:t>
            </a:r>
            <a:r>
              <a:rPr lang="en-US" b="1" dirty="0" err="1" smtClean="0"/>
              <a:t>EmptyStackException</a:t>
            </a:r>
            <a:r>
              <a:rPr lang="en-US" b="1" dirty="0" smtClean="0"/>
              <a:t>();</a:t>
            </a:r>
            <a:endParaRPr lang="zh-CN" altLang="en-US" dirty="0" smtClean="0"/>
          </a:p>
          <a:p>
            <a:r>
              <a:rPr lang="en-US" dirty="0" smtClean="0"/>
              <a:t>        return </a:t>
            </a:r>
            <a:r>
              <a:rPr lang="en-US" dirty="0" err="1" smtClean="0"/>
              <a:t>elementAt</a:t>
            </a:r>
            <a:r>
              <a:rPr lang="en-US" dirty="0" smtClean="0"/>
              <a:t>(</a:t>
            </a:r>
            <a:r>
              <a:rPr lang="en-US" dirty="0" err="1" smtClean="0"/>
              <a:t>len</a:t>
            </a:r>
            <a:r>
              <a:rPr lang="en-US" dirty="0" smtClean="0"/>
              <a:t> - 1);</a:t>
            </a:r>
            <a:endParaRPr lang="zh-CN" altLang="en-US" dirty="0" smtClean="0"/>
          </a:p>
          <a:p>
            <a:r>
              <a:rPr lang="en-US" dirty="0" smtClean="0"/>
              <a:t>    }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异常的类结构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296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http://docs.oracle.com/javase/tutorial/figures/essential/exceptions-throwable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714488"/>
            <a:ext cx="635798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小目标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5990"/>
          </a:xfrm>
        </p:spPr>
        <p:txBody>
          <a:bodyPr/>
          <a:lstStyle/>
          <a:p>
            <a:r>
              <a:rPr lang="zh-CN" altLang="en-US" dirty="0" smtClean="0"/>
              <a:t>示例程序要求用户，从终端输入学生的成绩</a:t>
            </a:r>
            <a:r>
              <a:rPr lang="en-US" dirty="0" smtClean="0"/>
              <a:t>0~100</a:t>
            </a:r>
            <a:r>
              <a:rPr lang="zh-CN" altLang="en-US" dirty="0" smtClean="0"/>
              <a:t>，如果出现超越范围的数据，抛出</a:t>
            </a:r>
            <a:r>
              <a:rPr lang="zh-CN" altLang="en-US" dirty="0" smtClean="0"/>
              <a:t>异常通知用户。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116</TotalTime>
  <Words>461</Words>
  <PresentationFormat>全屏显示(4:3)</PresentationFormat>
  <Paragraphs>107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暗香扑面</vt:lpstr>
      <vt:lpstr>Java程序设计-java与异常</vt:lpstr>
      <vt:lpstr>什么是异常？</vt:lpstr>
      <vt:lpstr>案例-除零</vt:lpstr>
      <vt:lpstr>捕捉异常与抛出异常</vt:lpstr>
      <vt:lpstr>异常的实现</vt:lpstr>
      <vt:lpstr>除零操作的修改</vt:lpstr>
      <vt:lpstr>方法如何抛出异常</vt:lpstr>
      <vt:lpstr>异常的类结构</vt:lpstr>
      <vt:lpstr>小目标1</vt:lpstr>
      <vt:lpstr>为什么需要异常？</vt:lpstr>
      <vt:lpstr>1. 保持代码简洁</vt:lpstr>
      <vt:lpstr>2. 错误上传到目标方法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Java程序设计-第4次课</dc:title>
  <dc:creator>tfzhang</dc:creator>
  <cp:lastModifiedBy>tfzhang</cp:lastModifiedBy>
  <cp:revision>112</cp:revision>
  <dcterms:created xsi:type="dcterms:W3CDTF">2017-09-26T07:19:53Z</dcterms:created>
  <dcterms:modified xsi:type="dcterms:W3CDTF">2017-10-24T06:06:54Z</dcterms:modified>
</cp:coreProperties>
</file>