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80" r:id="rId3"/>
    <p:sldId id="283" r:id="rId4"/>
    <p:sldId id="281" r:id="rId5"/>
    <p:sldId id="282" r:id="rId6"/>
    <p:sldId id="284" r:id="rId7"/>
    <p:sldId id="285" r:id="rId8"/>
    <p:sldId id="286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52F5F9-F35B-43AF-AC8A-195AF60250FD}">
  <a:tblStyle styleId="{2052F5F9-F35B-43AF-AC8A-195AF6025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qtcore.html" TargetMode="External"/><Relationship Id="rId2" Type="http://schemas.openxmlformats.org/officeDocument/2006/relationships/hyperlink" Target="http://doc.crossplatform.ru/qt/4.7.x/qpaint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Проектная</a:t>
            </a:r>
            <a:r>
              <a:rPr lang="en" dirty="0">
                <a:latin typeface="+mj-lt"/>
              </a:rPr>
              <a:t> </a:t>
            </a:r>
            <a:r>
              <a:rPr lang="ru-RU" dirty="0">
                <a:solidFill>
                  <a:schemeClr val="accent2"/>
                </a:solidFill>
                <a:latin typeface="+mj-lt"/>
              </a:rPr>
              <a:t>работа</a:t>
            </a:r>
            <a:endParaRPr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&lt; </a:t>
            </a:r>
            <a:r>
              <a:rPr lang="ru-RU" dirty="0">
                <a:latin typeface="+mj-lt"/>
              </a:rPr>
              <a:t>выполнила Шин Валерия</a:t>
            </a:r>
            <a:r>
              <a:rPr lang="en" dirty="0">
                <a:latin typeface="+mj-lt"/>
              </a:rPr>
              <a:t> &gt;</a:t>
            </a:r>
            <a:endParaRPr dirty="0">
              <a:latin typeface="+mj-lt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j-lt"/>
              </a:rPr>
              <a:t>NOTEPAD</a:t>
            </a:r>
            <a:endParaRPr sz="1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+mj-lt"/>
              </a:rPr>
              <a:t>PyQt</a:t>
            </a:r>
            <a:endParaRPr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+mj-lt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j-lt"/>
              </a:rPr>
              <a:t>PyQtproject</a:t>
            </a:r>
            <a:endParaRPr sz="1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+mj-lt"/>
              </a:rPr>
              <a:t>PyQtproject</a:t>
            </a:r>
            <a:endParaRPr sz="14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DF6A6-21C6-45E8-9A63-47E0C344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670" y="737191"/>
            <a:ext cx="6025655" cy="924559"/>
          </a:xfrm>
        </p:spPr>
        <p:txBody>
          <a:bodyPr/>
          <a:lstStyle/>
          <a:p>
            <a:r>
              <a:rPr lang="ru-RU" sz="2000" dirty="0">
                <a:latin typeface="+mj-lt"/>
              </a:rPr>
              <a:t>Цель проекта: написать программу для рисования и заметок. 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A000A38-592A-445E-ACAE-151F3B9DC2F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12874" y="956930"/>
            <a:ext cx="6464651" cy="3771014"/>
          </a:xfrm>
        </p:spPr>
        <p:txBody>
          <a:bodyPr/>
          <a:lstStyle/>
          <a:p>
            <a:r>
              <a:rPr lang="ru-RU" sz="2000" dirty="0">
                <a:latin typeface="+mj-lt"/>
              </a:rPr>
              <a:t>Задачи: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Изучить библиотеки </a:t>
            </a:r>
            <a:r>
              <a:rPr lang="en-US" sz="2000" dirty="0">
                <a:latin typeface="+mj-lt"/>
              </a:rPr>
              <a:t>PyQt, Pillow </a:t>
            </a:r>
            <a:r>
              <a:rPr lang="ru-RU" sz="2000" dirty="0">
                <a:latin typeface="+mj-lt"/>
              </a:rPr>
              <a:t>и их классы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Реализовать возможность письма и рисования мышкой на основе </a:t>
            </a:r>
            <a:r>
              <a:rPr lang="ru-RU" sz="2000">
                <a:latin typeface="+mj-lt"/>
              </a:rPr>
              <a:t>изученного материала</a:t>
            </a:r>
            <a:endParaRPr lang="ru-RU" sz="2000" dirty="0">
              <a:latin typeface="+mj-lt"/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Создать удобный и приятный для глаз интерфейс программе при помощи </a:t>
            </a:r>
            <a:r>
              <a:rPr lang="en-US" sz="2000" dirty="0">
                <a:latin typeface="+mj-lt"/>
              </a:rPr>
              <a:t>Qt Designer</a:t>
            </a:r>
            <a:endParaRPr lang="ru-RU" sz="2000" dirty="0">
              <a:latin typeface="+mj-lt"/>
            </a:endParaRPr>
          </a:p>
          <a:p>
            <a:endParaRPr lang="ru-RU" dirty="0"/>
          </a:p>
        </p:txBody>
      </p:sp>
      <p:grpSp>
        <p:nvGrpSpPr>
          <p:cNvPr id="7" name="Google Shape;2689;p50">
            <a:extLst>
              <a:ext uri="{FF2B5EF4-FFF2-40B4-BE49-F238E27FC236}">
                <a16:creationId xmlns:a16="http://schemas.microsoft.com/office/drawing/2014/main" id="{03C99FA5-F4A1-418D-B19F-68DAC91E8EE9}"/>
              </a:ext>
            </a:extLst>
          </p:cNvPr>
          <p:cNvGrpSpPr/>
          <p:nvPr/>
        </p:nvGrpSpPr>
        <p:grpSpPr>
          <a:xfrm rot="654054">
            <a:off x="7483093" y="2696786"/>
            <a:ext cx="466945" cy="452914"/>
            <a:chOff x="1898088" y="2292925"/>
            <a:chExt cx="269275" cy="285400"/>
          </a:xfrm>
        </p:grpSpPr>
        <p:sp>
          <p:nvSpPr>
            <p:cNvPr id="8" name="Google Shape;2690;p50">
              <a:extLst>
                <a:ext uri="{FF2B5EF4-FFF2-40B4-BE49-F238E27FC236}">
                  <a16:creationId xmlns:a16="http://schemas.microsoft.com/office/drawing/2014/main" id="{ABA2C444-EF13-4200-9891-2FA1B4280041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91;p50">
              <a:extLst>
                <a:ext uri="{FF2B5EF4-FFF2-40B4-BE49-F238E27FC236}">
                  <a16:creationId xmlns:a16="http://schemas.microsoft.com/office/drawing/2014/main" id="{402FBFC9-045F-4842-AF9E-F8939AF9FA66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92;p50">
              <a:extLst>
                <a:ext uri="{FF2B5EF4-FFF2-40B4-BE49-F238E27FC236}">
                  <a16:creationId xmlns:a16="http://schemas.microsoft.com/office/drawing/2014/main" id="{B5D5DCBD-EF5B-4754-8813-45695E376926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1" name="Google Shape;2693;p50">
              <a:extLst>
                <a:ext uri="{FF2B5EF4-FFF2-40B4-BE49-F238E27FC236}">
                  <a16:creationId xmlns:a16="http://schemas.microsoft.com/office/drawing/2014/main" id="{D3D2F898-AA5D-4591-AF12-B529EDD3227D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94;p50">
              <a:extLst>
                <a:ext uri="{FF2B5EF4-FFF2-40B4-BE49-F238E27FC236}">
                  <a16:creationId xmlns:a16="http://schemas.microsoft.com/office/drawing/2014/main" id="{756B3AF4-B6C0-45BF-9FBC-98FC6D4CDDFE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95;p50">
              <a:extLst>
                <a:ext uri="{FF2B5EF4-FFF2-40B4-BE49-F238E27FC236}">
                  <a16:creationId xmlns:a16="http://schemas.microsoft.com/office/drawing/2014/main" id="{37AAB538-DBDD-45C2-B3D2-B8CC2C8DA494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607;p50">
            <a:extLst>
              <a:ext uri="{FF2B5EF4-FFF2-40B4-BE49-F238E27FC236}">
                <a16:creationId xmlns:a16="http://schemas.microsoft.com/office/drawing/2014/main" id="{7B1268D2-AEB6-43B8-9ECE-0E8F78CEE294}"/>
              </a:ext>
            </a:extLst>
          </p:cNvPr>
          <p:cNvGrpSpPr/>
          <p:nvPr/>
        </p:nvGrpSpPr>
        <p:grpSpPr>
          <a:xfrm>
            <a:off x="7417127" y="3285309"/>
            <a:ext cx="472261" cy="444201"/>
            <a:chOff x="2363663" y="1358025"/>
            <a:chExt cx="595750" cy="525475"/>
          </a:xfrm>
        </p:grpSpPr>
        <p:sp>
          <p:nvSpPr>
            <p:cNvPr id="15" name="Google Shape;2608;p50">
              <a:extLst>
                <a:ext uri="{FF2B5EF4-FFF2-40B4-BE49-F238E27FC236}">
                  <a16:creationId xmlns:a16="http://schemas.microsoft.com/office/drawing/2014/main" id="{F261AE41-909C-4B40-B3AE-D153FF4FCA16}"/>
                </a:ext>
              </a:extLst>
            </p:cNvPr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9;p50">
              <a:extLst>
                <a:ext uri="{FF2B5EF4-FFF2-40B4-BE49-F238E27FC236}">
                  <a16:creationId xmlns:a16="http://schemas.microsoft.com/office/drawing/2014/main" id="{C632E85D-3577-4F3F-8424-2CAD9821390A}"/>
                </a:ext>
              </a:extLst>
            </p:cNvPr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10;p50">
              <a:extLst>
                <a:ext uri="{FF2B5EF4-FFF2-40B4-BE49-F238E27FC236}">
                  <a16:creationId xmlns:a16="http://schemas.microsoft.com/office/drawing/2014/main" id="{7D9CBE72-5C89-4721-A72F-DD3701E34963}"/>
                </a:ext>
              </a:extLst>
            </p:cNvPr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11;p50">
              <a:extLst>
                <a:ext uri="{FF2B5EF4-FFF2-40B4-BE49-F238E27FC236}">
                  <a16:creationId xmlns:a16="http://schemas.microsoft.com/office/drawing/2014/main" id="{2E440BB2-8477-492E-BB37-937DEE76BA80}"/>
                </a:ext>
              </a:extLst>
            </p:cNvPr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12;p50">
              <a:extLst>
                <a:ext uri="{FF2B5EF4-FFF2-40B4-BE49-F238E27FC236}">
                  <a16:creationId xmlns:a16="http://schemas.microsoft.com/office/drawing/2014/main" id="{54A44783-88ED-4D17-B24B-7B59137FF436}"/>
                </a:ext>
              </a:extLst>
            </p:cNvPr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13;p50">
              <a:extLst>
                <a:ext uri="{FF2B5EF4-FFF2-40B4-BE49-F238E27FC236}">
                  <a16:creationId xmlns:a16="http://schemas.microsoft.com/office/drawing/2014/main" id="{6AD02A90-4CFF-4E3D-AF3D-858F104540F1}"/>
                </a:ext>
              </a:extLst>
            </p:cNvPr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14;p50">
              <a:extLst>
                <a:ext uri="{FF2B5EF4-FFF2-40B4-BE49-F238E27FC236}">
                  <a16:creationId xmlns:a16="http://schemas.microsoft.com/office/drawing/2014/main" id="{9C4084CC-6386-47D4-B808-5047AF196B56}"/>
                </a:ext>
              </a:extLst>
            </p:cNvPr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15;p50">
              <a:extLst>
                <a:ext uri="{FF2B5EF4-FFF2-40B4-BE49-F238E27FC236}">
                  <a16:creationId xmlns:a16="http://schemas.microsoft.com/office/drawing/2014/main" id="{B6A6F9A5-86D0-4472-A042-50FB196D586A}"/>
                </a:ext>
              </a:extLst>
            </p:cNvPr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16;p50">
              <a:extLst>
                <a:ext uri="{FF2B5EF4-FFF2-40B4-BE49-F238E27FC236}">
                  <a16:creationId xmlns:a16="http://schemas.microsoft.com/office/drawing/2014/main" id="{0ADC19B8-282F-4C17-8688-DE137AFD7141}"/>
                </a:ext>
              </a:extLst>
            </p:cNvPr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17;p50">
              <a:extLst>
                <a:ext uri="{FF2B5EF4-FFF2-40B4-BE49-F238E27FC236}">
                  <a16:creationId xmlns:a16="http://schemas.microsoft.com/office/drawing/2014/main" id="{89F0C441-B7D4-4265-BBBA-70D6246B890D}"/>
                </a:ext>
              </a:extLst>
            </p:cNvPr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8;p50">
              <a:extLst>
                <a:ext uri="{FF2B5EF4-FFF2-40B4-BE49-F238E27FC236}">
                  <a16:creationId xmlns:a16="http://schemas.microsoft.com/office/drawing/2014/main" id="{9AEC1A64-830C-4556-8EC4-BC41E4A7B2B1}"/>
                </a:ext>
              </a:extLst>
            </p:cNvPr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894;p50">
            <a:extLst>
              <a:ext uri="{FF2B5EF4-FFF2-40B4-BE49-F238E27FC236}">
                <a16:creationId xmlns:a16="http://schemas.microsoft.com/office/drawing/2014/main" id="{227D93D9-682B-4D2D-9190-8572847AEFD3}"/>
              </a:ext>
            </a:extLst>
          </p:cNvPr>
          <p:cNvGrpSpPr/>
          <p:nvPr/>
        </p:nvGrpSpPr>
        <p:grpSpPr>
          <a:xfrm>
            <a:off x="7479377" y="2002698"/>
            <a:ext cx="365768" cy="365768"/>
            <a:chOff x="1562938" y="4248450"/>
            <a:chExt cx="475950" cy="475950"/>
          </a:xfrm>
        </p:grpSpPr>
        <p:sp>
          <p:nvSpPr>
            <p:cNvPr id="27" name="Google Shape;2895;p50">
              <a:extLst>
                <a:ext uri="{FF2B5EF4-FFF2-40B4-BE49-F238E27FC236}">
                  <a16:creationId xmlns:a16="http://schemas.microsoft.com/office/drawing/2014/main" id="{EAFB388E-5D2B-4FB6-B9B6-29948FEA482F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96;p50">
              <a:extLst>
                <a:ext uri="{FF2B5EF4-FFF2-40B4-BE49-F238E27FC236}">
                  <a16:creationId xmlns:a16="http://schemas.microsoft.com/office/drawing/2014/main" id="{36317A45-ED8D-4CD9-88F6-4796DDB812E1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97;p50">
              <a:extLst>
                <a:ext uri="{FF2B5EF4-FFF2-40B4-BE49-F238E27FC236}">
                  <a16:creationId xmlns:a16="http://schemas.microsoft.com/office/drawing/2014/main" id="{3E0D4546-3CDF-402E-9DD0-2DF057C5C02E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98;p50">
              <a:extLst>
                <a:ext uri="{FF2B5EF4-FFF2-40B4-BE49-F238E27FC236}">
                  <a16:creationId xmlns:a16="http://schemas.microsoft.com/office/drawing/2014/main" id="{43892E38-5472-456B-9CF2-97FC782CBE36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99;p50">
              <a:extLst>
                <a:ext uri="{FF2B5EF4-FFF2-40B4-BE49-F238E27FC236}">
                  <a16:creationId xmlns:a16="http://schemas.microsoft.com/office/drawing/2014/main" id="{B37950E5-C154-4F47-908F-F182DC96635F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00;p50">
              <a:extLst>
                <a:ext uri="{FF2B5EF4-FFF2-40B4-BE49-F238E27FC236}">
                  <a16:creationId xmlns:a16="http://schemas.microsoft.com/office/drawing/2014/main" id="{BAA2DCE8-4548-46B7-B630-26C7B260710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01;p50">
              <a:extLst>
                <a:ext uri="{FF2B5EF4-FFF2-40B4-BE49-F238E27FC236}">
                  <a16:creationId xmlns:a16="http://schemas.microsoft.com/office/drawing/2014/main" id="{139C09A4-0C85-41DD-9A31-8236D11E3473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02;p50">
              <a:extLst>
                <a:ext uri="{FF2B5EF4-FFF2-40B4-BE49-F238E27FC236}">
                  <a16:creationId xmlns:a16="http://schemas.microsoft.com/office/drawing/2014/main" id="{2D39E391-414D-4196-8B80-C70C68F43711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03;p50">
              <a:extLst>
                <a:ext uri="{FF2B5EF4-FFF2-40B4-BE49-F238E27FC236}">
                  <a16:creationId xmlns:a16="http://schemas.microsoft.com/office/drawing/2014/main" id="{5DF0B423-9035-4053-9431-BA48F5420371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04;p50">
              <a:extLst>
                <a:ext uri="{FF2B5EF4-FFF2-40B4-BE49-F238E27FC236}">
                  <a16:creationId xmlns:a16="http://schemas.microsoft.com/office/drawing/2014/main" id="{B7CAC4D2-7686-4D9C-99C3-E411DE86CDA7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05;p50">
              <a:extLst>
                <a:ext uri="{FF2B5EF4-FFF2-40B4-BE49-F238E27FC236}">
                  <a16:creationId xmlns:a16="http://schemas.microsoft.com/office/drawing/2014/main" id="{66988A19-A508-4B93-B78A-3791AA48489C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06;p50">
              <a:extLst>
                <a:ext uri="{FF2B5EF4-FFF2-40B4-BE49-F238E27FC236}">
                  <a16:creationId xmlns:a16="http://schemas.microsoft.com/office/drawing/2014/main" id="{02BF8C35-EE73-4FAC-A104-2F6B3CB07C28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07;p50">
              <a:extLst>
                <a:ext uri="{FF2B5EF4-FFF2-40B4-BE49-F238E27FC236}">
                  <a16:creationId xmlns:a16="http://schemas.microsoft.com/office/drawing/2014/main" id="{54AD7C00-27A4-4E71-909A-69F3E1F56472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08;p50">
              <a:extLst>
                <a:ext uri="{FF2B5EF4-FFF2-40B4-BE49-F238E27FC236}">
                  <a16:creationId xmlns:a16="http://schemas.microsoft.com/office/drawing/2014/main" id="{5A502545-6069-499A-83D9-3C6B365AA979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09;p50">
              <a:extLst>
                <a:ext uri="{FF2B5EF4-FFF2-40B4-BE49-F238E27FC236}">
                  <a16:creationId xmlns:a16="http://schemas.microsoft.com/office/drawing/2014/main" id="{997ED132-4952-4F2D-8265-66CFF2DA2DEB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43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96F06-1E47-4CF1-ADCA-4BECD684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127591"/>
            <a:ext cx="7290600" cy="1864241"/>
          </a:xfrm>
        </p:spPr>
        <p:txBody>
          <a:bodyPr/>
          <a:lstStyle/>
          <a:p>
            <a:pPr algn="ctr"/>
            <a:r>
              <a:rPr lang="ru-RU" sz="2400" dirty="0">
                <a:latin typeface="+mj-lt"/>
              </a:rPr>
              <a:t>В своём проекте я создала программу «</a:t>
            </a:r>
            <a:r>
              <a:rPr lang="en-US" sz="2400" dirty="0">
                <a:latin typeface="+mj-lt"/>
              </a:rPr>
              <a:t>NOTEPAD</a:t>
            </a:r>
            <a:r>
              <a:rPr lang="ru-RU" sz="2400" dirty="0">
                <a:latin typeface="+mj-lt"/>
              </a:rPr>
              <a:t>», позволяющую делать заметки и рисовать с помощью мыши.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2D06E2-823A-4570-9B41-AFF79046C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4" t="12404" r="26589" b="20206"/>
          <a:stretch/>
        </p:blipFill>
        <p:spPr>
          <a:xfrm>
            <a:off x="2640773" y="1418561"/>
            <a:ext cx="4295554" cy="34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3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D7FC3-CC97-4851-87EB-AECFE47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Классы, которые я использовала: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07AE0-756E-4EA6-B062-725E3C52DE65}"/>
              </a:ext>
            </a:extLst>
          </p:cNvPr>
          <p:cNvSpPr txBox="1"/>
          <p:nvPr/>
        </p:nvSpPr>
        <p:spPr>
          <a:xfrm flipH="1">
            <a:off x="1143249" y="1247554"/>
            <a:ext cx="6845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Класс </a:t>
            </a:r>
            <a:r>
              <a:rPr lang="ru-RU" i="0" dirty="0" err="1">
                <a:solidFill>
                  <a:schemeClr val="accent2"/>
                </a:solidFill>
                <a:effectLst/>
                <a:latin typeface="+mj-lt"/>
              </a:rPr>
              <a:t>QApplication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 руководит управляющей логикой и основными настройками.</a:t>
            </a:r>
          </a:p>
          <a:p>
            <a:r>
              <a:rPr lang="ru-RU" i="0" dirty="0" err="1">
                <a:solidFill>
                  <a:schemeClr val="accent2"/>
                </a:solidFill>
                <a:effectLst/>
                <a:latin typeface="+mj-lt"/>
              </a:rPr>
              <a:t>QWidget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 — этот класс является простейшим виджетом.</a:t>
            </a:r>
            <a:endParaRPr lang="en-US" i="0" dirty="0">
              <a:solidFill>
                <a:schemeClr val="accent2"/>
              </a:solidFill>
              <a:effectLst/>
              <a:latin typeface="+mj-lt"/>
            </a:endParaRPr>
          </a:p>
          <a:p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Класс </a:t>
            </a:r>
            <a:r>
              <a:rPr lang="ru-RU" i="0" dirty="0" err="1">
                <a:solidFill>
                  <a:schemeClr val="accent2"/>
                </a:solidFill>
                <a:effectLst/>
                <a:latin typeface="+mj-lt"/>
              </a:rPr>
              <a:t>QMainWindow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 предоставляет главное окно приложения.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dirty="0">
                <a:solidFill>
                  <a:schemeClr val="accent2"/>
                </a:solidFill>
                <a:latin typeface="+mj-lt"/>
              </a:rPr>
              <a:t>Класс </a:t>
            </a:r>
            <a:r>
              <a:rPr lang="en-US" dirty="0" err="1">
                <a:solidFill>
                  <a:schemeClr val="accent2"/>
                </a:solidFill>
                <a:latin typeface="+mj-lt"/>
              </a:rPr>
              <a:t>QColor</a:t>
            </a:r>
            <a:r>
              <a:rPr lang="ru-RU" dirty="0">
                <a:solidFill>
                  <a:schemeClr val="accent2"/>
                </a:solidFill>
                <a:latin typeface="+mj-lt"/>
              </a:rPr>
              <a:t> предоставляет цвета на основе значений RGB, HSV или CMYK.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dirty="0">
                <a:solidFill>
                  <a:schemeClr val="accent2"/>
                </a:solidFill>
                <a:latin typeface="+mj-lt"/>
              </a:rPr>
              <a:t>Класс </a:t>
            </a:r>
            <a:r>
              <a:rPr lang="ru-RU" dirty="0" err="1">
                <a:solidFill>
                  <a:schemeClr val="accent2"/>
                </a:solidFill>
                <a:latin typeface="+mj-lt"/>
              </a:rPr>
              <a:t>QPainter</a:t>
            </a:r>
            <a:r>
              <a:rPr lang="ru-RU" dirty="0">
                <a:solidFill>
                  <a:schemeClr val="accent2"/>
                </a:solidFill>
                <a:latin typeface="+mj-lt"/>
              </a:rPr>
              <a:t> выполняет низкоуровневое рисование на виджетах и других устройствах рисования.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Класс </a:t>
            </a:r>
            <a:r>
              <a:rPr lang="ru-RU" i="0" dirty="0" err="1">
                <a:solidFill>
                  <a:schemeClr val="accent2"/>
                </a:solidFill>
                <a:effectLst/>
                <a:latin typeface="+mj-lt"/>
              </a:rPr>
              <a:t>QPen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 определяет, как должен </a:t>
            </a:r>
            <a:r>
              <a:rPr lang="ru-RU" i="0" u="none" strike="noStrike" dirty="0" err="1">
                <a:solidFill>
                  <a:schemeClr val="accent2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QPainter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 рисовать линии и контуры фигур.</a:t>
            </a:r>
            <a:endParaRPr lang="en-US" i="0" dirty="0">
              <a:solidFill>
                <a:schemeClr val="accent2"/>
              </a:solidFill>
              <a:effectLst/>
              <a:latin typeface="+mj-lt"/>
            </a:endParaRPr>
          </a:p>
          <a:p>
            <a:r>
              <a:rPr lang="ru-RU" dirty="0">
                <a:solidFill>
                  <a:schemeClr val="accent2"/>
                </a:solidFill>
                <a:latin typeface="+mj-lt"/>
              </a:rPr>
              <a:t>Виджет </a:t>
            </a:r>
            <a:r>
              <a:rPr lang="ru-RU" dirty="0" err="1">
                <a:solidFill>
                  <a:schemeClr val="accent2"/>
                </a:solidFill>
                <a:latin typeface="+mj-lt"/>
              </a:rPr>
              <a:t>QPushButton</a:t>
            </a:r>
            <a:r>
              <a:rPr lang="ru-RU" dirty="0">
                <a:solidFill>
                  <a:schemeClr val="accent2"/>
                </a:solidFill>
                <a:latin typeface="+mj-lt"/>
              </a:rPr>
              <a:t> предоставляет командную кнопку.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dirty="0">
                <a:solidFill>
                  <a:schemeClr val="accent2"/>
                </a:solidFill>
                <a:latin typeface="+mj-lt"/>
              </a:rPr>
              <a:t>Класс </a:t>
            </a:r>
            <a:r>
              <a:rPr lang="ru-RU" dirty="0" err="1">
                <a:solidFill>
                  <a:schemeClr val="accent2"/>
                </a:solidFill>
                <a:latin typeface="+mj-lt"/>
              </a:rPr>
              <a:t>QColorDialog</a:t>
            </a:r>
            <a:r>
              <a:rPr lang="ru-RU" dirty="0">
                <a:solidFill>
                  <a:schemeClr val="accent2"/>
                </a:solidFill>
                <a:latin typeface="+mj-lt"/>
              </a:rPr>
              <a:t> предоставляет виджет диалогового окна для указания цветов.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dirty="0">
                <a:solidFill>
                  <a:schemeClr val="accent2"/>
                </a:solidFill>
                <a:latin typeface="+mj-lt"/>
              </a:rPr>
              <a:t>Класс </a:t>
            </a:r>
            <a:r>
              <a:rPr lang="ru-RU" dirty="0" err="1">
                <a:solidFill>
                  <a:schemeClr val="accent2"/>
                </a:solidFill>
                <a:latin typeface="+mj-lt"/>
              </a:rPr>
              <a:t>QInputDialog</a:t>
            </a:r>
            <a:r>
              <a:rPr lang="ru-RU" dirty="0">
                <a:solidFill>
                  <a:schemeClr val="accent2"/>
                </a:solidFill>
                <a:latin typeface="+mj-lt"/>
              </a:rPr>
              <a:t> предоставляет простой удобный диалог для получения одного значения от пользователя.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Модуль </a:t>
            </a:r>
            <a:r>
              <a:rPr lang="ru-RU" i="0" dirty="0" err="1">
                <a:solidFill>
                  <a:schemeClr val="accent2"/>
                </a:solidFill>
                <a:effectLst/>
                <a:latin typeface="+mj-lt"/>
              </a:rPr>
              <a:t>QtCore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 содержит ядро функциональности, не касающейся GUI.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Модуль </a:t>
            </a:r>
            <a:r>
              <a:rPr lang="ru-RU" i="0" dirty="0" err="1">
                <a:solidFill>
                  <a:schemeClr val="accent2"/>
                </a:solidFill>
                <a:effectLst/>
                <a:latin typeface="+mj-lt"/>
              </a:rPr>
              <a:t>QtGui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 дополняет </a:t>
            </a:r>
            <a:r>
              <a:rPr lang="ru-RU" i="0" u="none" strike="noStrike" dirty="0" err="1">
                <a:solidFill>
                  <a:schemeClr val="accent2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QtCore</a:t>
            </a:r>
            <a:r>
              <a:rPr lang="ru-RU" i="0" dirty="0">
                <a:solidFill>
                  <a:schemeClr val="accent2"/>
                </a:solidFill>
                <a:effectLst/>
                <a:latin typeface="+mj-lt"/>
              </a:rPr>
              <a:t> функциональностью GUI.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ru-RU" dirty="0">
              <a:solidFill>
                <a:schemeClr val="accent2"/>
              </a:solidFill>
              <a:latin typeface="Fira Code "/>
            </a:endParaRPr>
          </a:p>
        </p:txBody>
      </p:sp>
    </p:spTree>
    <p:extLst>
      <p:ext uri="{BB962C8B-B14F-4D97-AF65-F5344CB8AC3E}">
        <p14:creationId xmlns:p14="http://schemas.microsoft.com/office/powerpoint/2010/main" val="150633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455D6-E4D3-4585-B0A3-320E67BA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06" y="859147"/>
            <a:ext cx="3513810" cy="3649058"/>
          </a:xfrm>
        </p:spPr>
        <p:txBody>
          <a:bodyPr/>
          <a:lstStyle/>
          <a:p>
            <a:r>
              <a:rPr lang="ru-RU" sz="2800" dirty="0">
                <a:latin typeface="+mj-lt"/>
              </a:rPr>
              <a:t>Рисование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реализовано</a:t>
            </a:r>
            <a:r>
              <a:rPr lang="en-US" sz="2800" dirty="0">
                <a:latin typeface="+mj-lt"/>
              </a:rPr>
              <a:t> с </a:t>
            </a:r>
            <a:r>
              <a:rPr lang="ru-RU" sz="2800" dirty="0">
                <a:latin typeface="+mj-lt"/>
              </a:rPr>
              <a:t>помощью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нескольких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методов, которые представлены</a:t>
            </a:r>
            <a:r>
              <a:rPr lang="ru-RU" dirty="0">
                <a:latin typeface="+mj-lt"/>
              </a:rPr>
              <a:t> на экране.</a:t>
            </a:r>
            <a:br>
              <a:rPr lang="en-US" sz="2800" dirty="0">
                <a:latin typeface="+mj-lt"/>
                <a:cs typeface="Calibri"/>
              </a:rPr>
            </a:br>
            <a:endParaRPr lang="ru-RU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303352-5C78-412D-9591-E7E5F7132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2" t="27562" r="76434" b="58519"/>
          <a:stretch/>
        </p:blipFill>
        <p:spPr>
          <a:xfrm>
            <a:off x="3749751" y="326660"/>
            <a:ext cx="3168501" cy="15385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BF4F66-D200-408C-A1BD-DC7B2D2B8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7" t="34453" r="59147" b="48734"/>
          <a:stretch/>
        </p:blipFill>
        <p:spPr>
          <a:xfrm>
            <a:off x="4796806" y="2017448"/>
            <a:ext cx="3898282" cy="11086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2E5B5A-37C2-4ED5-8C34-63805B2A09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52" t="27149" r="60853" b="58381"/>
          <a:stretch/>
        </p:blipFill>
        <p:spPr>
          <a:xfrm>
            <a:off x="4175051" y="3381154"/>
            <a:ext cx="4046444" cy="1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ADDFB-8AC2-4190-9F1F-7F97EB55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582699"/>
            <a:ext cx="3428750" cy="3960947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+mn-lt"/>
              </a:rPr>
              <a:t>Также в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NOTEPAD</a:t>
            </a:r>
            <a:r>
              <a:rPr lang="ru-RU" dirty="0">
                <a:solidFill>
                  <a:schemeClr val="accent2"/>
                </a:solidFill>
                <a:latin typeface="+mn-lt"/>
              </a:rPr>
              <a:t> реализованы кнопки выбора цвета, очистки и сохранения. Их методы представлены на экране.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098557-457A-48F7-9BF4-4D394B30E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1" t="47270" r="63954" b="34125"/>
          <a:stretch/>
        </p:blipFill>
        <p:spPr>
          <a:xfrm>
            <a:off x="4572000" y="772633"/>
            <a:ext cx="3820633" cy="13259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E2802D-6FF7-4874-8C2D-763180F90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4" t="31567" r="57209" b="47218"/>
          <a:stretch/>
        </p:blipFill>
        <p:spPr>
          <a:xfrm>
            <a:off x="4302640" y="2771375"/>
            <a:ext cx="4599543" cy="14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8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C29A5-30CC-4C68-95B7-AC1829F9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50" y="582699"/>
            <a:ext cx="3322424" cy="3960947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Calibri"/>
              </a:rPr>
              <a:t>NOTEPAD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Calibri"/>
              </a:rPr>
              <a:t> позволяет пользователю сохранять его рисунок. Нажав на кнопку "Сохранить" и введя итоговое имя файла, вы получите файл в формате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alibri"/>
              </a:rPr>
              <a:t>jpg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56B43D-17E4-4CCA-BB55-D2C014A7F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9" t="44651" r="65504" b="23928"/>
          <a:stretch/>
        </p:blipFill>
        <p:spPr>
          <a:xfrm>
            <a:off x="4465674" y="985284"/>
            <a:ext cx="4006051" cy="2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9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EBCEF2-22BA-4F27-BEB5-6A4CE0E60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2" t="12403" r="26511" b="22136"/>
          <a:stretch/>
        </p:blipFill>
        <p:spPr>
          <a:xfrm>
            <a:off x="276446" y="127146"/>
            <a:ext cx="4295554" cy="33669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10E64A-5FB0-427B-B8C8-2C598E393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4" t="12403" r="26821" b="19931"/>
          <a:stretch/>
        </p:blipFill>
        <p:spPr>
          <a:xfrm>
            <a:off x="4274287" y="1251254"/>
            <a:ext cx="4593267" cy="37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08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242</Words>
  <Application>Microsoft Office PowerPoint</Application>
  <PresentationFormat>Экран (16:9)</PresentationFormat>
  <Paragraphs>27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Fira Code</vt:lpstr>
      <vt:lpstr>Fira Code </vt:lpstr>
      <vt:lpstr>Arial</vt:lpstr>
      <vt:lpstr>Programming Language Workshop for Beginners by Slidesgo</vt:lpstr>
      <vt:lpstr>Проектная работа</vt:lpstr>
      <vt:lpstr>Цель проекта: написать программу для рисования и заметок. </vt:lpstr>
      <vt:lpstr>В своём проекте я создала программу «NOTEPAD», позволяющую делать заметки и рисовать с помощью мыши.</vt:lpstr>
      <vt:lpstr>Классы, которые я использовала:</vt:lpstr>
      <vt:lpstr>Рисование реализовано с помощью нескольких методов, которые представлены на экране. </vt:lpstr>
      <vt:lpstr>Также в NOTEPAD реализованы кнопки выбора цвета, очистки и сохранения. Их методы представлены на экране.</vt:lpstr>
      <vt:lpstr>NOTEPAD позволяет пользователю сохранять его рисунок. Нажав на кнопку "Сохранить" и введя итоговое имя файла, вы получите файл в формате jpg.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cp:lastModifiedBy>shin_valerii@outlook.com</cp:lastModifiedBy>
  <cp:revision>17</cp:revision>
  <dcterms:modified xsi:type="dcterms:W3CDTF">2021-11-11T06:01:26Z</dcterms:modified>
</cp:coreProperties>
</file>