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88" r:id="rId5"/>
    <p:sldId id="276" r:id="rId6"/>
    <p:sldId id="277" r:id="rId7"/>
    <p:sldId id="27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4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53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655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3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2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9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6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3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0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1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8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3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A6A6D-E7E9-D654-C0B9-29EDD9FF174F}"/>
              </a:ext>
            </a:extLst>
          </p:cNvPr>
          <p:cNvSpPr txBox="1"/>
          <p:nvPr/>
        </p:nvSpPr>
        <p:spPr>
          <a:xfrm>
            <a:off x="3558988" y="914400"/>
            <a:ext cx="473024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Business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B9A42-23F9-276E-8ACA-E81A31C7FE3B}"/>
              </a:ext>
            </a:extLst>
          </p:cNvPr>
          <p:cNvSpPr txBox="1"/>
          <p:nvPr/>
        </p:nvSpPr>
        <p:spPr>
          <a:xfrm>
            <a:off x="1210235" y="1801906"/>
            <a:ext cx="10345271" cy="4510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we all know the importance of maintaining consistency in any industry is difficult. And every organisation maintains a certain method of reaching the public to know if the service provided by them is acceptable? 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So, in the present generation every company/Organisation holds a social media account. Now we will develop a sort of application which can help different customers to know the customer's interest, which is very important nowadays.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a Data scientist, we will analyse the data available in YouTube to help our clients in different ways.</a:t>
            </a:r>
          </a:p>
          <a:p>
            <a:pPr>
              <a:lnSpc>
                <a:spcPct val="115000"/>
              </a:lnSpc>
            </a:pP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Our Objective is to Support a Car Industry on which factors they are lagging back while carefully analysing the comments of people who own the cars and the Positive and Negative Sentiments.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24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5F48B-BC5E-5C56-FACB-2FA0FC31B3D7}"/>
              </a:ext>
            </a:extLst>
          </p:cNvPr>
          <p:cNvSpPr txBox="1"/>
          <p:nvPr/>
        </p:nvSpPr>
        <p:spPr>
          <a:xfrm>
            <a:off x="2223436" y="76195"/>
            <a:ext cx="695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MAXIMUM NUMBER OF REPLY ON THE COMMENT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60C14-C5C6-4327-BC1B-1A99DE97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78" y="743857"/>
            <a:ext cx="8236373" cy="124466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E93A7AD-6AD9-799C-706D-CE560252E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4" y="2436998"/>
            <a:ext cx="7623208" cy="410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1E30B-90B0-E5E7-6C91-5AF962674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44" y="2436998"/>
            <a:ext cx="3700218" cy="394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C2EA7-C12A-4680-B72E-825F4C85DCA2}"/>
              </a:ext>
            </a:extLst>
          </p:cNvPr>
          <p:cNvSpPr txBox="1"/>
          <p:nvPr/>
        </p:nvSpPr>
        <p:spPr>
          <a:xfrm>
            <a:off x="-539015" y="361609"/>
            <a:ext cx="745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LIKES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E862C-0057-5C66-6CE5-B0314E06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24" y="932924"/>
            <a:ext cx="7982360" cy="209560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BF38E64-209C-BC36-4B07-79D264A8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1" y="3224462"/>
            <a:ext cx="7565457" cy="36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8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4B4DE-6A28-F507-C9FC-0C591A9F4E4F}"/>
              </a:ext>
            </a:extLst>
          </p:cNvPr>
          <p:cNvSpPr/>
          <p:nvPr/>
        </p:nvSpPr>
        <p:spPr>
          <a:xfrm>
            <a:off x="3359217" y="327258"/>
            <a:ext cx="4639377" cy="121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FREQUENTLY USED WORDS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7F3D4E-5447-8D7D-C15A-667EE1A4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46" y="1761424"/>
            <a:ext cx="9769641" cy="484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47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CD0F0F-CA10-1676-1E2A-BA2EC99959CD}"/>
              </a:ext>
            </a:extLst>
          </p:cNvPr>
          <p:cNvSpPr/>
          <p:nvPr/>
        </p:nvSpPr>
        <p:spPr>
          <a:xfrm>
            <a:off x="3898232" y="211756"/>
            <a:ext cx="4109987" cy="1260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TF-IDF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32CF8-DB79-DE26-1A19-35CBFD33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01" y="1883376"/>
            <a:ext cx="7844589" cy="43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1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DC4937-E7F4-8A02-191C-74227D5BA214}"/>
              </a:ext>
            </a:extLst>
          </p:cNvPr>
          <p:cNvSpPr/>
          <p:nvPr/>
        </p:nvSpPr>
        <p:spPr>
          <a:xfrm>
            <a:off x="635267" y="356135"/>
            <a:ext cx="4687504" cy="1193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SENTIMENTAL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BE90B-8DCE-86FE-96B4-C2DF4D0D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19" y="267066"/>
            <a:ext cx="5926928" cy="1371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20EF0C-B129-40FA-5107-AC62B06BC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61" y="2377440"/>
            <a:ext cx="3705971" cy="250256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94F7846-25BE-D54A-4EA8-593F70FDF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2" y="1896629"/>
            <a:ext cx="5908107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6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1754590-29D5-10F3-45F1-379B5A098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03" y="1891763"/>
            <a:ext cx="4771525" cy="28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52A745D-F6DE-EE51-BF7A-3D51B3ABEBD7}"/>
              </a:ext>
            </a:extLst>
          </p:cNvPr>
          <p:cNvSpPr/>
          <p:nvPr/>
        </p:nvSpPr>
        <p:spPr>
          <a:xfrm>
            <a:off x="5820077" y="3197994"/>
            <a:ext cx="798897" cy="231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2EFEE0-8A03-7184-67F7-356212E1EED3}"/>
              </a:ext>
            </a:extLst>
          </p:cNvPr>
          <p:cNvSpPr/>
          <p:nvPr/>
        </p:nvSpPr>
        <p:spPr>
          <a:xfrm>
            <a:off x="7295949" y="2107933"/>
            <a:ext cx="3503596" cy="1838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MOST COMMON STOP WORDS</a:t>
            </a:r>
          </a:p>
        </p:txBody>
      </p:sp>
    </p:spTree>
    <p:extLst>
      <p:ext uri="{BB962C8B-B14F-4D97-AF65-F5344CB8AC3E}">
        <p14:creationId xmlns:p14="http://schemas.microsoft.com/office/powerpoint/2010/main" val="65325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027344D-2FAA-A0E4-54E5-292F60730FFA}"/>
              </a:ext>
            </a:extLst>
          </p:cNvPr>
          <p:cNvSpPr/>
          <p:nvPr/>
        </p:nvSpPr>
        <p:spPr>
          <a:xfrm>
            <a:off x="3657601" y="442762"/>
            <a:ext cx="3561347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N-GRAM EXPLORATION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7AADB1A-07CE-16B5-35BA-73894D4ED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8" y="2357137"/>
            <a:ext cx="847183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97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43DC1C-1F48-FEFA-3E72-DDC20935FB08}"/>
              </a:ext>
            </a:extLst>
          </p:cNvPr>
          <p:cNvSpPr/>
          <p:nvPr/>
        </p:nvSpPr>
        <p:spPr>
          <a:xfrm>
            <a:off x="3493971" y="462013"/>
            <a:ext cx="3821229" cy="1068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NAMED ENTITY RECOGNITION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8CD97B-7105-C168-A61F-AE0248A1D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73" y="1665171"/>
            <a:ext cx="923062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8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89E26C-46E3-6E48-C1E3-7A1BAFF446D7}"/>
              </a:ext>
            </a:extLst>
          </p:cNvPr>
          <p:cNvSpPr/>
          <p:nvPr/>
        </p:nvSpPr>
        <p:spPr>
          <a:xfrm>
            <a:off x="1280159" y="510139"/>
            <a:ext cx="3445844" cy="90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Mulish"/>
              </a:rPr>
              <a:t>MOST COMMON TOKENS PER ENTITY (GPE)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8CEF967-15CE-D2EF-309B-5DC3DFBD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" y="1843240"/>
            <a:ext cx="5231331" cy="396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688A96-F1BE-5634-26B7-327FF0C5155F}"/>
              </a:ext>
            </a:extLst>
          </p:cNvPr>
          <p:cNvSpPr/>
          <p:nvPr/>
        </p:nvSpPr>
        <p:spPr>
          <a:xfrm>
            <a:off x="7613583" y="490889"/>
            <a:ext cx="3445844" cy="1039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Mulish"/>
              </a:rPr>
              <a:t>MOST COMMON TOKENS PER ENTITY (NAME)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975FD9A-8D3E-334D-EEA3-D24185429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53" y="1843240"/>
            <a:ext cx="6179419" cy="45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2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587512-A2B6-8274-D42F-DF31CF91E713}"/>
              </a:ext>
            </a:extLst>
          </p:cNvPr>
          <p:cNvSpPr txBox="1"/>
          <p:nvPr/>
        </p:nvSpPr>
        <p:spPr>
          <a:xfrm>
            <a:off x="673769" y="394636"/>
            <a:ext cx="8210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212529"/>
                </a:solidFill>
                <a:effectLst/>
                <a:latin typeface="Mulish"/>
              </a:rPr>
              <a:t>Exploring through text complexity -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Mulish"/>
              </a:rPr>
              <a:t>how readable (difficult to read) the text is</a:t>
            </a:r>
            <a:endParaRPr lang="en-IN" sz="2400" b="0" i="0" dirty="0">
              <a:solidFill>
                <a:srgbClr val="212529"/>
              </a:solidFill>
              <a:effectLst/>
              <a:latin typeface="Mulish"/>
            </a:endParaRPr>
          </a:p>
          <a:p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6C206AC-A2A2-242D-9362-A1D19CAF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4" y="1666261"/>
            <a:ext cx="6853186" cy="41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71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/>
              <a:t>Project Analysis</a:t>
            </a:r>
            <a:br>
              <a:rPr lang="en-US" sz="2800" u="sng" dirty="0"/>
            </a:br>
            <a:endParaRPr lang="en-US" sz="28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487175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Building 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Visualizations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Deployment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Business Objective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Scrapping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2148" y="5154978"/>
            <a:ext cx="396612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Cleaning/Preprocessing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/>
              <a:t>YouTube Video Comments for Car Company Reviews</a:t>
            </a:r>
            <a:br>
              <a:rPr lang="en-US" sz="2800" u="sng" dirty="0"/>
            </a:br>
            <a:endParaRPr lang="en-US" sz="2800" u="sng" dirty="0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244749" y="2841424"/>
            <a:ext cx="4336142" cy="17119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Youtube</a:t>
            </a:r>
            <a:r>
              <a:rPr lang="en-US" sz="1600" b="1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199" y="269648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Public Sentiment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6999" y="2886560"/>
            <a:ext cx="162975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Building the System Product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95494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Comments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And YouTube Video Data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Scrapping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Goggle Client API</a:t>
            </a:r>
          </a:p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Youtube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Data API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Selenium</a:t>
            </a:r>
          </a:p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Beautifulsoup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For Scrapping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8" y="3478998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Helping the Automobile Industry for the Supply of the New Vehicle in Market through NLP techniques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/>
              <a:t>Project Architecture</a:t>
            </a:r>
            <a:br>
              <a:rPr lang="en-US" sz="2800" u="sng" dirty="0"/>
            </a:br>
            <a:endParaRPr lang="en-US" sz="2800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4356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7" y="2928814"/>
            <a:ext cx="1795697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the required Visuals on Dashboard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75237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731856" y="3722564"/>
            <a:ext cx="76340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1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210722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/>
              <a:t>YOUTUBE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/>
              <a:t>VIDEO URL LINK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588077"/>
            <a:ext cx="13716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dirty="0"/>
              <a:t>USER INPUTS VIDEO URLS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353233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/>
              <a:t>Fetch the Video Comments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/>
              <a:t>Preprocess the Comments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843418" y="3623563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cs typeface="Segoe UI" panose="020B0502040204020203" pitchFamily="34" charset="0"/>
              </a:rPr>
              <a:t>NLP Visuals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B16DA-BE8A-2127-2ED8-09ADA9D0B4BD}"/>
              </a:ext>
            </a:extLst>
          </p:cNvPr>
          <p:cNvSpPr txBox="1"/>
          <p:nvPr/>
        </p:nvSpPr>
        <p:spPr>
          <a:xfrm>
            <a:off x="268356" y="1152144"/>
            <a:ext cx="4780721" cy="3072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YouTube Channel Details Scrapping using: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GOOGLE API key &amp; YOUTUBE DATA API Documentation for fetching Views and Comments for Manual Vs </a:t>
            </a:r>
            <a:r>
              <a:rPr lang="en-US" sz="2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iMT</a:t>
            </a: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AMT Vs DCT Vs CVT Vs Automation Transmission Video!!!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BE7C5-40E6-548A-E141-4C20399D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580" y="577516"/>
            <a:ext cx="6754748" cy="59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7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31C51-A736-B6C2-364D-7169C52D595E}"/>
              </a:ext>
            </a:extLst>
          </p:cNvPr>
          <p:cNvSpPr txBox="1"/>
          <p:nvPr/>
        </p:nvSpPr>
        <p:spPr>
          <a:xfrm>
            <a:off x="2743201" y="404260"/>
            <a:ext cx="6487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Data 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4E8E7-DF56-304C-95E0-32D2794B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32" y="1491680"/>
            <a:ext cx="6240336" cy="148252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823194B-CF5F-00D7-DD63-F6F8EE5CFB7C}"/>
              </a:ext>
            </a:extLst>
          </p:cNvPr>
          <p:cNvSpPr/>
          <p:nvPr/>
        </p:nvSpPr>
        <p:spPr>
          <a:xfrm>
            <a:off x="7344076" y="2021305"/>
            <a:ext cx="519764" cy="327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CA697D-33C2-BC7C-96BD-060D57AD9146}"/>
              </a:ext>
            </a:extLst>
          </p:cNvPr>
          <p:cNvSpPr/>
          <p:nvPr/>
        </p:nvSpPr>
        <p:spPr>
          <a:xfrm>
            <a:off x="8133348" y="1491680"/>
            <a:ext cx="2666198" cy="148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Converting to Lower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B2F77-EE82-7F1A-CD86-20F21BF0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8" y="3718609"/>
            <a:ext cx="6826601" cy="251856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34F6748-2746-0C76-FA2A-7D34C5FCC6A3}"/>
              </a:ext>
            </a:extLst>
          </p:cNvPr>
          <p:cNvSpPr/>
          <p:nvPr/>
        </p:nvSpPr>
        <p:spPr>
          <a:xfrm>
            <a:off x="7757962" y="4620126"/>
            <a:ext cx="625642" cy="21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15B0E-D388-39A4-5DC6-994DBF8CE7EB}"/>
              </a:ext>
            </a:extLst>
          </p:cNvPr>
          <p:cNvSpPr/>
          <p:nvPr/>
        </p:nvSpPr>
        <p:spPr>
          <a:xfrm>
            <a:off x="8999621" y="3946358"/>
            <a:ext cx="2666198" cy="1665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Removing Punctuations</a:t>
            </a:r>
          </a:p>
        </p:txBody>
      </p:sp>
    </p:spTree>
    <p:extLst>
      <p:ext uri="{BB962C8B-B14F-4D97-AF65-F5344CB8AC3E}">
        <p14:creationId xmlns:p14="http://schemas.microsoft.com/office/powerpoint/2010/main" val="121930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B36A602F-5405-1C6C-EC71-D1F77EF05DC4}"/>
              </a:ext>
            </a:extLst>
          </p:cNvPr>
          <p:cNvSpPr/>
          <p:nvPr/>
        </p:nvSpPr>
        <p:spPr>
          <a:xfrm rot="19333626">
            <a:off x="7720812" y="2019703"/>
            <a:ext cx="635268" cy="38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ED87AC-8AF9-FD9B-8D84-4837CA067C48}"/>
              </a:ext>
            </a:extLst>
          </p:cNvPr>
          <p:cNvSpPr/>
          <p:nvPr/>
        </p:nvSpPr>
        <p:spPr>
          <a:xfrm>
            <a:off x="8296976" y="337761"/>
            <a:ext cx="3606121" cy="2033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Removing STOP 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9C413-FA41-1083-AF21-53F785F4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8" y="1986612"/>
            <a:ext cx="7455283" cy="42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5DD5D-ABE5-343A-28F2-9839A928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59" y="314523"/>
            <a:ext cx="5035809" cy="1397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D5E80-6540-B232-E114-5C914F433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40" y="2327200"/>
            <a:ext cx="6578938" cy="1587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713A2-F538-B896-2C13-113B0A40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59" y="4530387"/>
            <a:ext cx="8083965" cy="141612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805ADC9-9EDF-42C0-E62C-2A9247596628}"/>
              </a:ext>
            </a:extLst>
          </p:cNvPr>
          <p:cNvSpPr/>
          <p:nvPr/>
        </p:nvSpPr>
        <p:spPr>
          <a:xfrm>
            <a:off x="5784783" y="943276"/>
            <a:ext cx="931151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F27101-7067-1D17-3538-2A735AA5F85A}"/>
              </a:ext>
            </a:extLst>
          </p:cNvPr>
          <p:cNvSpPr/>
          <p:nvPr/>
        </p:nvSpPr>
        <p:spPr>
          <a:xfrm>
            <a:off x="7363326" y="295472"/>
            <a:ext cx="3744228" cy="1416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TOKENAZIATION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AAB2F6-4305-662F-4DAD-F3E9F94D51FD}"/>
              </a:ext>
            </a:extLst>
          </p:cNvPr>
          <p:cNvSpPr/>
          <p:nvPr/>
        </p:nvSpPr>
        <p:spPr>
          <a:xfrm>
            <a:off x="7363326" y="3041582"/>
            <a:ext cx="577516" cy="221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196D8B-D732-E6AC-EBAD-8E52619C8EE9}"/>
              </a:ext>
            </a:extLst>
          </p:cNvPr>
          <p:cNvSpPr/>
          <p:nvPr/>
        </p:nvSpPr>
        <p:spPr>
          <a:xfrm>
            <a:off x="8393229" y="2531444"/>
            <a:ext cx="3339967" cy="1416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STEMMING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42807E-255A-376D-434F-E7C2C9326A2E}"/>
              </a:ext>
            </a:extLst>
          </p:cNvPr>
          <p:cNvSpPr/>
          <p:nvPr/>
        </p:nvSpPr>
        <p:spPr>
          <a:xfrm>
            <a:off x="8787865" y="5322770"/>
            <a:ext cx="519764" cy="192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69EDE3-AC0B-F8E5-AE5B-5DEF426A0E72}"/>
              </a:ext>
            </a:extLst>
          </p:cNvPr>
          <p:cNvSpPr/>
          <p:nvPr/>
        </p:nvSpPr>
        <p:spPr>
          <a:xfrm>
            <a:off x="9615638" y="4908884"/>
            <a:ext cx="2576362" cy="1416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366936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35C32-2A8A-5180-536B-10D8D26A45E5}"/>
              </a:ext>
            </a:extLst>
          </p:cNvPr>
          <p:cNvSpPr txBox="1"/>
          <p:nvPr/>
        </p:nvSpPr>
        <p:spPr>
          <a:xfrm>
            <a:off x="2069432" y="211756"/>
            <a:ext cx="8268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/>
              <a:t>COMMENT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BBBC27-916E-1B05-3CC5-76AF67C9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06" y="1232034"/>
            <a:ext cx="9597490" cy="541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91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353</Words>
  <Application>Microsoft Office PowerPoint</Application>
  <PresentationFormat>Widescreen</PresentationFormat>
  <Paragraphs>66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Mulish</vt:lpstr>
      <vt:lpstr>Trebuchet MS</vt:lpstr>
      <vt:lpstr>Wingdings 3</vt:lpstr>
      <vt:lpstr>Facet</vt:lpstr>
      <vt:lpstr>PowerPoint Presentation</vt:lpstr>
      <vt:lpstr>Project analysis slide 2</vt:lpstr>
      <vt:lpstr>Project analysis slide 3</vt:lpstr>
      <vt:lpstr>Project analysis slide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saikiran dasari</dc:creator>
  <cp:lastModifiedBy>Shubh Verma</cp:lastModifiedBy>
  <cp:revision>12</cp:revision>
  <dcterms:created xsi:type="dcterms:W3CDTF">2022-10-07T12:10:04Z</dcterms:created>
  <dcterms:modified xsi:type="dcterms:W3CDTF">2023-04-03T10:36:10Z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