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Roboto"/>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iuvRgq1yeHYn3bKjJIvmREG9q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66629e8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166629e82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4853e2f683f605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853e2f683f605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832d16de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1832d16dea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832d16de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1832d16dea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832d16de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1832d16dea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832d16de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1832d16dea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832d16de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1832d16dea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832d16de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1832d16dea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832d16de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1832d16dea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832d16de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1832d16dea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832d16de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1832d16dea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844a7a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1844a7a0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844a7a0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1844a7a0b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850a881ab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11850a881ab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850a881ab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1850a881ab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832d16de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1832d16de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1fef190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d1fef190e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66629e821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166629e82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1"/>
          <p:cNvGrpSpPr/>
          <p:nvPr/>
        </p:nvGrpSpPr>
        <p:grpSpPr>
          <a:xfrm>
            <a:off x="830392" y="1191256"/>
            <a:ext cx="745763" cy="45826"/>
            <a:chOff x="4580561" y="2589004"/>
            <a:chExt cx="1064464" cy="25200"/>
          </a:xfrm>
        </p:grpSpPr>
        <p:sp>
          <p:nvSpPr>
            <p:cNvPr id="12" name="Google Shape;12;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4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4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9"/>
          <p:cNvGrpSpPr/>
          <p:nvPr/>
        </p:nvGrpSpPr>
        <p:grpSpPr>
          <a:xfrm>
            <a:off x="830392" y="1191256"/>
            <a:ext cx="745763" cy="45826"/>
            <a:chOff x="4580561" y="2589004"/>
            <a:chExt cx="1064464" cy="25200"/>
          </a:xfrm>
        </p:grpSpPr>
        <p:sp>
          <p:nvSpPr>
            <p:cNvPr id="72" name="Google Shape;72;p4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4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75" name="Google Shape;75;p4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6" name="Google Shape;76;p4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7" name="Google Shape;77;p4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5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80" name="Google Shape;80;p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1" name="Shape 81"/>
        <p:cNvGrpSpPr/>
        <p:nvPr/>
      </p:nvGrpSpPr>
      <p:grpSpPr>
        <a:xfrm>
          <a:off x="0" y="0"/>
          <a:ext cx="0" cy="0"/>
          <a:chOff x="0" y="0"/>
          <a:chExt cx="0" cy="0"/>
        </a:xfrm>
      </p:grpSpPr>
      <p:grpSp>
        <p:nvGrpSpPr>
          <p:cNvPr id="82" name="Google Shape;82;p51"/>
          <p:cNvGrpSpPr/>
          <p:nvPr/>
        </p:nvGrpSpPr>
        <p:grpSpPr>
          <a:xfrm>
            <a:off x="830392" y="4169130"/>
            <a:ext cx="745763" cy="45826"/>
            <a:chOff x="4580561" y="2589004"/>
            <a:chExt cx="1064464" cy="25200"/>
          </a:xfrm>
        </p:grpSpPr>
        <p:sp>
          <p:nvSpPr>
            <p:cNvPr id="83" name="Google Shape;83;p5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5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6" name="Google Shape;86;p5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7" name="Google Shape;87;p5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42"/>
          <p:cNvGrpSpPr/>
          <p:nvPr/>
        </p:nvGrpSpPr>
        <p:grpSpPr>
          <a:xfrm>
            <a:off x="830392" y="1191256"/>
            <a:ext cx="745763" cy="45826"/>
            <a:chOff x="4580561" y="2589004"/>
            <a:chExt cx="1064464" cy="25200"/>
          </a:xfrm>
        </p:grpSpPr>
        <p:sp>
          <p:nvSpPr>
            <p:cNvPr id="20" name="Google Shape;20;p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4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4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5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4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30" name="Google Shape;30;p4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1" name="Google Shape;31;p4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2" name="Google Shape;32;p4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3" name="Shape 33"/>
        <p:cNvGrpSpPr/>
        <p:nvPr/>
      </p:nvGrpSpPr>
      <p:grpSpPr>
        <a:xfrm>
          <a:off x="0" y="0"/>
          <a:ext cx="0" cy="0"/>
          <a:chOff x="0" y="0"/>
          <a:chExt cx="0" cy="0"/>
        </a:xfrm>
      </p:grpSpPr>
      <p:grpSp>
        <p:nvGrpSpPr>
          <p:cNvPr id="34" name="Google Shape;34;p44"/>
          <p:cNvGrpSpPr/>
          <p:nvPr/>
        </p:nvGrpSpPr>
        <p:grpSpPr>
          <a:xfrm>
            <a:off x="830392" y="1191256"/>
            <a:ext cx="745763" cy="45826"/>
            <a:chOff x="4580561" y="2589004"/>
            <a:chExt cx="1064464" cy="25200"/>
          </a:xfrm>
        </p:grpSpPr>
        <p:sp>
          <p:nvSpPr>
            <p:cNvPr id="35" name="Google Shape;35;p4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4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8" name="Google Shape;38;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4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45"/>
          <p:cNvGrpSpPr/>
          <p:nvPr/>
        </p:nvGrpSpPr>
        <p:grpSpPr>
          <a:xfrm>
            <a:off x="830392" y="1191256"/>
            <a:ext cx="745763" cy="45826"/>
            <a:chOff x="4580561" y="2589004"/>
            <a:chExt cx="1064464" cy="25200"/>
          </a:xfrm>
        </p:grpSpPr>
        <p:sp>
          <p:nvSpPr>
            <p:cNvPr id="42" name="Google Shape;42;p4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4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5" name="Google Shape;45;p4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 name="Google Shape;46;p4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4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46"/>
          <p:cNvGrpSpPr/>
          <p:nvPr/>
        </p:nvGrpSpPr>
        <p:grpSpPr>
          <a:xfrm>
            <a:off x="830392" y="1191256"/>
            <a:ext cx="745763" cy="45826"/>
            <a:chOff x="4580561" y="2589004"/>
            <a:chExt cx="1064464" cy="25200"/>
          </a:xfrm>
        </p:grpSpPr>
        <p:sp>
          <p:nvSpPr>
            <p:cNvPr id="51" name="Google Shape;51;p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4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4" name="Google Shape;54;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4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47"/>
          <p:cNvGrpSpPr/>
          <p:nvPr/>
        </p:nvGrpSpPr>
        <p:grpSpPr>
          <a:xfrm>
            <a:off x="830392" y="1191256"/>
            <a:ext cx="745763" cy="45826"/>
            <a:chOff x="4580561" y="2589004"/>
            <a:chExt cx="1064464" cy="25200"/>
          </a:xfrm>
        </p:grpSpPr>
        <p:sp>
          <p:nvSpPr>
            <p:cNvPr id="58" name="Google Shape;58;p4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1" name="Google Shape;61;p4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3" name="Shape 63"/>
        <p:cNvGrpSpPr/>
        <p:nvPr/>
      </p:nvGrpSpPr>
      <p:grpSpPr>
        <a:xfrm>
          <a:off x="0" y="0"/>
          <a:ext cx="0" cy="0"/>
          <a:chOff x="0" y="0"/>
          <a:chExt cx="0" cy="0"/>
        </a:xfrm>
      </p:grpSpPr>
      <p:grpSp>
        <p:nvGrpSpPr>
          <p:cNvPr id="64" name="Google Shape;64;p48"/>
          <p:cNvGrpSpPr/>
          <p:nvPr/>
        </p:nvGrpSpPr>
        <p:grpSpPr>
          <a:xfrm>
            <a:off x="830392" y="4169130"/>
            <a:ext cx="745763" cy="45826"/>
            <a:chOff x="4580561" y="2589004"/>
            <a:chExt cx="1064464" cy="25200"/>
          </a:xfrm>
        </p:grpSpPr>
        <p:sp>
          <p:nvSpPr>
            <p:cNvPr id="65" name="Google Shape;65;p4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8" name="Google Shape;68;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1" Type="http://schemas.openxmlformats.org/officeDocument/2006/relationships/hyperlink" Target="https://github.com/OmdenaAI/giza-egypt-chapter-analysing-open-data/tree/main/src/tasks/task_1_data_organization" TargetMode="External"/><Relationship Id="rId10" Type="http://schemas.openxmlformats.org/officeDocument/2006/relationships/hyperlink" Target="https://github.com/OmdenaAI/giza-egypt-chapter-analysing-open-data/tree/main/src/tasks/task_1_data_organization#economic-datasets" TargetMode="External"/><Relationship Id="rId12"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OmdenaAI/giza-egypt-chapter-analysing-open-data/tree/main/src/tasks/task_1_data_organization#data-organization" TargetMode="External"/><Relationship Id="rId4" Type="http://schemas.openxmlformats.org/officeDocument/2006/relationships/hyperlink" Target="https://github.com/OmdenaAI/giza-egypt-chapter-analysing-open-data/tree/main/src/tasks/task_1_data_organization#datasets" TargetMode="External"/><Relationship Id="rId9" Type="http://schemas.openxmlformats.org/officeDocument/2006/relationships/hyperlink" Target="https://github.com/OmdenaAI/giza-egypt-chapter-analysing-open-data/tree/main/src/tasks/task_1_data_organization#population-datasets" TargetMode="External"/><Relationship Id="rId5" Type="http://schemas.openxmlformats.org/officeDocument/2006/relationships/hyperlink" Target="https://github.com/OmdenaAI/giza-egypt-chapter-analysing-open-data/tree/main/src/tasks/task_1_data_organization#egypt-dataset-repositories" TargetMode="External"/><Relationship Id="rId6" Type="http://schemas.openxmlformats.org/officeDocument/2006/relationships/hyperlink" Target="https://github.com/OmdenaAI/giza-egypt-chapter-analysing-open-data/tree/main/src/tasks/task_1_data_organization#climate-datasets" TargetMode="External"/><Relationship Id="rId7" Type="http://schemas.openxmlformats.org/officeDocument/2006/relationships/hyperlink" Target="https://github.com/OmdenaAI/giza-egypt-chapter-analysing-open-data/tree/main/src/tasks/task_1_data_organization#healthcare-datasets" TargetMode="External"/><Relationship Id="rId8" Type="http://schemas.openxmlformats.org/officeDocument/2006/relationships/hyperlink" Target="https://github.com/OmdenaAI/giza-egypt-chapter-analysing-open-data/tree/main/src/tasks/task_1_data_organization#cultural-and-linguistic-datase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rgbClr val="000000"/>
              </a:buClr>
              <a:buSzPct val="31979"/>
              <a:buFont typeface="Arial"/>
              <a:buNone/>
            </a:pPr>
            <a:r>
              <a:rPr lang="en-GB" sz="4377">
                <a:solidFill>
                  <a:schemeClr val="accent1"/>
                </a:solidFill>
                <a:latin typeface="Arial"/>
                <a:ea typeface="Arial"/>
                <a:cs typeface="Arial"/>
                <a:sym typeface="Arial"/>
              </a:rPr>
              <a:t>[Creating &amp; Analyzing Open Data About Egypt]</a:t>
            </a:r>
            <a:br>
              <a:rPr b="0" lang="en-GB" sz="3877" u="sng">
                <a:solidFill>
                  <a:schemeClr val="accent1"/>
                </a:solidFill>
                <a:latin typeface="Calibri"/>
                <a:ea typeface="Calibri"/>
                <a:cs typeface="Calibri"/>
                <a:sym typeface="Calibri"/>
              </a:rPr>
            </a:br>
            <a:br>
              <a:rPr lang="en-GB" sz="3877" u="sng">
                <a:solidFill>
                  <a:schemeClr val="accent1"/>
                </a:solidFill>
                <a:latin typeface="Calibri"/>
                <a:ea typeface="Calibri"/>
                <a:cs typeface="Calibri"/>
                <a:sym typeface="Calibri"/>
              </a:rPr>
            </a:br>
            <a:endParaRPr sz="3877" u="sng">
              <a:solidFill>
                <a:schemeClr val="accent1"/>
              </a:solidFill>
              <a:latin typeface="Calibri"/>
              <a:ea typeface="Calibri"/>
              <a:cs typeface="Calibri"/>
              <a:sym typeface="Calibri"/>
            </a:endParaRPr>
          </a:p>
          <a:p>
            <a:pPr indent="0" lvl="0" marL="0" rtl="0" algn="l">
              <a:lnSpc>
                <a:spcPct val="85000"/>
              </a:lnSpc>
              <a:spcBef>
                <a:spcPts val="0"/>
              </a:spcBef>
              <a:spcAft>
                <a:spcPts val="0"/>
              </a:spcAft>
              <a:buClr>
                <a:srgbClr val="262626"/>
              </a:buClr>
              <a:buSzPct val="135593"/>
              <a:buFont typeface="Calibri"/>
              <a:buNone/>
            </a:pPr>
            <a:r>
              <a:t/>
            </a:r>
            <a:endParaRPr b="0" sz="5900">
              <a:solidFill>
                <a:srgbClr val="262626"/>
              </a:solidFill>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p>
        </p:txBody>
      </p:sp>
      <p:sp>
        <p:nvSpPr>
          <p:cNvPr id="93" name="Google Shape;93;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85000"/>
              </a:lnSpc>
              <a:spcBef>
                <a:spcPts val="0"/>
              </a:spcBef>
              <a:spcAft>
                <a:spcPts val="0"/>
              </a:spcAft>
              <a:buClr>
                <a:srgbClr val="262626"/>
              </a:buClr>
              <a:buSzPct val="205128"/>
              <a:buFont typeface="Calibri"/>
              <a:buNone/>
            </a:pPr>
            <a:r>
              <a:rPr lang="en-GB" sz="3900">
                <a:solidFill>
                  <a:srgbClr val="262626"/>
                </a:solidFill>
                <a:latin typeface="Calibri"/>
                <a:ea typeface="Calibri"/>
                <a:cs typeface="Calibri"/>
                <a:sym typeface="Calibri"/>
              </a:rPr>
              <a:t>Final Presentation</a:t>
            </a:r>
            <a:endParaRPr sz="3900">
              <a:solidFill>
                <a:srgbClr val="262626"/>
              </a:solidFill>
              <a:latin typeface="Calibri"/>
              <a:ea typeface="Calibri"/>
              <a:cs typeface="Calibri"/>
              <a:sym typeface="Calibri"/>
            </a:endParaRPr>
          </a:p>
          <a:p>
            <a:pPr indent="0" lvl="0" marL="0" rtl="0" algn="l">
              <a:lnSpc>
                <a:spcPct val="100000"/>
              </a:lnSpc>
              <a:spcBef>
                <a:spcPts val="0"/>
              </a:spcBef>
              <a:spcAft>
                <a:spcPts val="0"/>
              </a:spcAft>
              <a:buSzPct val="181818"/>
              <a:buNone/>
            </a:pPr>
            <a:r>
              <a:t/>
            </a:r>
            <a:endParaRPr/>
          </a:p>
        </p:txBody>
      </p:sp>
      <p:pic>
        <p:nvPicPr>
          <p:cNvPr id="94" name="Google Shape;94;p1"/>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95" name="Google Shape;95;p1"/>
          <p:cNvSpPr txBox="1"/>
          <p:nvPr/>
        </p:nvSpPr>
        <p:spPr>
          <a:xfrm>
            <a:off x="729450" y="286838"/>
            <a:ext cx="4286700" cy="7434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000000"/>
              </a:buClr>
              <a:buSzPts val="2400"/>
              <a:buFont typeface="Arial"/>
              <a:buNone/>
            </a:pPr>
            <a:r>
              <a:rPr b="0" i="0" lang="en-GB" sz="2400" u="none" cap="none" strike="noStrike">
                <a:solidFill>
                  <a:srgbClr val="262626"/>
                </a:solidFill>
                <a:latin typeface="Calibri"/>
                <a:ea typeface="Calibri"/>
                <a:cs typeface="Calibri"/>
                <a:sym typeface="Calibri"/>
              </a:rPr>
              <a:t>February 2022</a:t>
            </a:r>
            <a:endParaRPr b="0" i="1" sz="2000" u="none" cap="none" strike="noStrike">
              <a:solidFill>
                <a:srgbClr val="26262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166629e821_0_2"/>
          <p:cNvSpPr txBox="1"/>
          <p:nvPr>
            <p:ph idx="1" type="body"/>
          </p:nvPr>
        </p:nvSpPr>
        <p:spPr>
          <a:xfrm>
            <a:off x="727650" y="1441200"/>
            <a:ext cx="7688700" cy="3411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5600">
              <a:solidFill>
                <a:schemeClr val="dk2"/>
              </a:solidFill>
              <a:highlight>
                <a:schemeClr val="lt1"/>
              </a:highlight>
              <a:latin typeface="Arial"/>
              <a:ea typeface="Arial"/>
              <a:cs typeface="Arial"/>
              <a:sym typeface="Arial"/>
            </a:endParaRPr>
          </a:p>
          <a:p>
            <a:pPr indent="0" lvl="0" marL="0" rtl="0" algn="l">
              <a:spcBef>
                <a:spcPts val="1200"/>
              </a:spcBef>
              <a:spcAft>
                <a:spcPts val="0"/>
              </a:spcAft>
              <a:buNone/>
            </a:pPr>
            <a:r>
              <a:rPr lang="en-GB" sz="5600">
                <a:solidFill>
                  <a:schemeClr val="dk2"/>
                </a:solidFill>
                <a:highlight>
                  <a:schemeClr val="lt1"/>
                </a:highlight>
                <a:latin typeface="Arial"/>
                <a:ea typeface="Arial"/>
                <a:cs typeface="Arial"/>
                <a:sym typeface="Arial"/>
              </a:rPr>
              <a:t>This is an initial outline: Dataset categories, descriptions, etc. can be decided on and edited later.</a:t>
            </a:r>
            <a:endParaRPr sz="5600">
              <a:solidFill>
                <a:schemeClr val="dk2"/>
              </a:solidFill>
              <a:highlight>
                <a:schemeClr val="lt1"/>
              </a:highlight>
              <a:latin typeface="Arial"/>
              <a:ea typeface="Arial"/>
              <a:cs typeface="Arial"/>
              <a:sym typeface="Arial"/>
            </a:endParaRPr>
          </a:p>
          <a:p>
            <a:pPr indent="-317500" lvl="0" marL="457200" rtl="0" algn="l">
              <a:spcBef>
                <a:spcPts val="1200"/>
              </a:spcBef>
              <a:spcAft>
                <a:spcPts val="0"/>
              </a:spcAft>
              <a:buClr>
                <a:schemeClr val="dk2"/>
              </a:buClr>
              <a:buSzPct val="100000"/>
              <a:buFont typeface="Arial"/>
              <a:buChar char="●"/>
            </a:pPr>
            <a:r>
              <a:rPr lang="en-GB" sz="5600">
                <a:solidFill>
                  <a:schemeClr val="dk2"/>
                </a:solidFill>
                <a:highlight>
                  <a:schemeClr val="lt1"/>
                </a:highlight>
                <a:uFill>
                  <a:noFill/>
                </a:uFill>
                <a:latin typeface="Arial"/>
                <a:ea typeface="Arial"/>
                <a:cs typeface="Arial"/>
                <a:sym typeface="Arial"/>
                <a:hlinkClick r:id="rId3">
                  <a:extLst>
                    <a:ext uri="{A12FA001-AC4F-418D-AE19-62706E023703}">
                      <ahyp:hlinkClr val="tx"/>
                    </a:ext>
                  </a:extLst>
                </a:hlinkClick>
              </a:rPr>
              <a:t>Data Organization</a:t>
            </a:r>
            <a:endParaRPr sz="5600">
              <a:solidFill>
                <a:schemeClr val="dk2"/>
              </a:solidFill>
              <a:highlight>
                <a:schemeClr val="lt1"/>
              </a:highlight>
              <a:latin typeface="Arial"/>
              <a:ea typeface="Arial"/>
              <a:cs typeface="Arial"/>
              <a:sym typeface="Arial"/>
            </a:endParaRPr>
          </a:p>
          <a:p>
            <a:pPr indent="0" lvl="0" marL="914400" rtl="0" algn="l">
              <a:spcBef>
                <a:spcPts val="1200"/>
              </a:spcBef>
              <a:spcAft>
                <a:spcPts val="0"/>
              </a:spcAft>
              <a:buNone/>
            </a:pPr>
            <a:r>
              <a:rPr lang="en-GB" sz="5600">
                <a:solidFill>
                  <a:schemeClr val="dk2"/>
                </a:solidFill>
                <a:highlight>
                  <a:schemeClr val="lt1"/>
                </a:highlight>
                <a:uFill>
                  <a:noFill/>
                </a:uFill>
                <a:latin typeface="Arial"/>
                <a:ea typeface="Arial"/>
                <a:cs typeface="Arial"/>
                <a:sym typeface="Arial"/>
                <a:hlinkClick r:id="rId4">
                  <a:extLst>
                    <a:ext uri="{A12FA001-AC4F-418D-AE19-62706E023703}">
                      <ahyp:hlinkClr val="tx"/>
                    </a:ext>
                  </a:extLst>
                </a:hlinkClick>
              </a:rPr>
              <a:t>Datasets</a:t>
            </a:r>
            <a:endParaRPr sz="5600">
              <a:solidFill>
                <a:schemeClr val="dk2"/>
              </a:solidFill>
              <a:highlight>
                <a:schemeClr val="lt1"/>
              </a:highlight>
              <a:latin typeface="Arial"/>
              <a:ea typeface="Arial"/>
              <a:cs typeface="Arial"/>
              <a:sym typeface="Arial"/>
            </a:endParaRPr>
          </a:p>
          <a:p>
            <a:pPr indent="-317500" lvl="2" marL="1371600" rtl="0" algn="l">
              <a:spcBef>
                <a:spcPts val="1200"/>
              </a:spcBef>
              <a:spcAft>
                <a:spcPts val="0"/>
              </a:spcAft>
              <a:buClr>
                <a:schemeClr val="dk2"/>
              </a:buClr>
              <a:buSzPct val="100000"/>
              <a:buFont typeface="Arial"/>
              <a:buChar char="■"/>
            </a:pPr>
            <a:r>
              <a:rPr lang="en-GB" sz="5600">
                <a:solidFill>
                  <a:schemeClr val="dk2"/>
                </a:solidFill>
                <a:highlight>
                  <a:schemeClr val="lt1"/>
                </a:highlight>
                <a:uFill>
                  <a:noFill/>
                </a:uFill>
                <a:latin typeface="Arial"/>
                <a:ea typeface="Arial"/>
                <a:cs typeface="Arial"/>
                <a:sym typeface="Arial"/>
                <a:hlinkClick r:id="rId5">
                  <a:extLst>
                    <a:ext uri="{A12FA001-AC4F-418D-AE19-62706E023703}">
                      <ahyp:hlinkClr val="tx"/>
                    </a:ext>
                  </a:extLst>
                </a:hlinkClick>
              </a:rPr>
              <a:t>Egypt Dataset Repositories</a:t>
            </a:r>
            <a:endParaRPr sz="5600">
              <a:solidFill>
                <a:schemeClr val="dk2"/>
              </a:solidFill>
              <a:highlight>
                <a:schemeClr val="lt1"/>
              </a:highlight>
              <a:latin typeface="Arial"/>
              <a:ea typeface="Arial"/>
              <a:cs typeface="Arial"/>
              <a:sym typeface="Arial"/>
            </a:endParaRPr>
          </a:p>
          <a:p>
            <a:pPr indent="-317500" lvl="2" marL="1371600" rtl="0" algn="l">
              <a:spcBef>
                <a:spcPts val="0"/>
              </a:spcBef>
              <a:spcAft>
                <a:spcPts val="0"/>
              </a:spcAft>
              <a:buClr>
                <a:schemeClr val="dk2"/>
              </a:buClr>
              <a:buSzPct val="100000"/>
              <a:buFont typeface="Arial"/>
              <a:buChar char="■"/>
            </a:pPr>
            <a:r>
              <a:rPr lang="en-GB" sz="5600">
                <a:solidFill>
                  <a:schemeClr val="dk2"/>
                </a:solidFill>
                <a:highlight>
                  <a:schemeClr val="lt1"/>
                </a:highlight>
                <a:uFill>
                  <a:noFill/>
                </a:uFill>
                <a:latin typeface="Arial"/>
                <a:ea typeface="Arial"/>
                <a:cs typeface="Arial"/>
                <a:sym typeface="Arial"/>
                <a:hlinkClick r:id="rId6">
                  <a:extLst>
                    <a:ext uri="{A12FA001-AC4F-418D-AE19-62706E023703}">
                      <ahyp:hlinkClr val="tx"/>
                    </a:ext>
                  </a:extLst>
                </a:hlinkClick>
              </a:rPr>
              <a:t>Climate and Other Geographical Datasets</a:t>
            </a:r>
            <a:endParaRPr sz="5600">
              <a:solidFill>
                <a:schemeClr val="dk2"/>
              </a:solidFill>
              <a:highlight>
                <a:schemeClr val="lt1"/>
              </a:highlight>
              <a:latin typeface="Arial"/>
              <a:ea typeface="Arial"/>
              <a:cs typeface="Arial"/>
              <a:sym typeface="Arial"/>
            </a:endParaRPr>
          </a:p>
          <a:p>
            <a:pPr indent="-317500" lvl="2" marL="1371600" rtl="0" algn="l">
              <a:spcBef>
                <a:spcPts val="0"/>
              </a:spcBef>
              <a:spcAft>
                <a:spcPts val="0"/>
              </a:spcAft>
              <a:buClr>
                <a:schemeClr val="dk2"/>
              </a:buClr>
              <a:buSzPct val="100000"/>
              <a:buFont typeface="Arial"/>
              <a:buChar char="■"/>
            </a:pPr>
            <a:r>
              <a:rPr lang="en-GB" sz="5600">
                <a:solidFill>
                  <a:schemeClr val="dk2"/>
                </a:solidFill>
                <a:highlight>
                  <a:schemeClr val="lt1"/>
                </a:highlight>
                <a:uFill>
                  <a:noFill/>
                </a:uFill>
                <a:latin typeface="Arial"/>
                <a:ea typeface="Arial"/>
                <a:cs typeface="Arial"/>
                <a:sym typeface="Arial"/>
                <a:hlinkClick r:id="rId7">
                  <a:extLst>
                    <a:ext uri="{A12FA001-AC4F-418D-AE19-62706E023703}">
                      <ahyp:hlinkClr val="tx"/>
                    </a:ext>
                  </a:extLst>
                </a:hlinkClick>
              </a:rPr>
              <a:t>Healthcare Datasets</a:t>
            </a:r>
            <a:endParaRPr sz="5600">
              <a:solidFill>
                <a:schemeClr val="dk2"/>
              </a:solidFill>
              <a:highlight>
                <a:schemeClr val="lt1"/>
              </a:highlight>
              <a:latin typeface="Arial"/>
              <a:ea typeface="Arial"/>
              <a:cs typeface="Arial"/>
              <a:sym typeface="Arial"/>
            </a:endParaRPr>
          </a:p>
          <a:p>
            <a:pPr indent="-317500" lvl="2" marL="1371600" rtl="0" algn="l">
              <a:spcBef>
                <a:spcPts val="0"/>
              </a:spcBef>
              <a:spcAft>
                <a:spcPts val="0"/>
              </a:spcAft>
              <a:buClr>
                <a:schemeClr val="dk2"/>
              </a:buClr>
              <a:buSzPct val="100000"/>
              <a:buFont typeface="Arial"/>
              <a:buChar char="■"/>
            </a:pPr>
            <a:r>
              <a:rPr lang="en-GB" sz="5600">
                <a:solidFill>
                  <a:schemeClr val="dk2"/>
                </a:solidFill>
                <a:highlight>
                  <a:schemeClr val="lt1"/>
                </a:highlight>
                <a:uFill>
                  <a:noFill/>
                </a:uFill>
                <a:latin typeface="Arial"/>
                <a:ea typeface="Arial"/>
                <a:cs typeface="Arial"/>
                <a:sym typeface="Arial"/>
                <a:hlinkClick r:id="rId8">
                  <a:extLst>
                    <a:ext uri="{A12FA001-AC4F-418D-AE19-62706E023703}">
                      <ahyp:hlinkClr val="tx"/>
                    </a:ext>
                  </a:extLst>
                </a:hlinkClick>
              </a:rPr>
              <a:t>Cultural and Linguistic Datasets</a:t>
            </a:r>
            <a:endParaRPr sz="5600">
              <a:solidFill>
                <a:schemeClr val="dk2"/>
              </a:solidFill>
              <a:highlight>
                <a:schemeClr val="lt1"/>
              </a:highlight>
              <a:latin typeface="Arial"/>
              <a:ea typeface="Arial"/>
              <a:cs typeface="Arial"/>
              <a:sym typeface="Arial"/>
            </a:endParaRPr>
          </a:p>
          <a:p>
            <a:pPr indent="-317500" lvl="2" marL="1371600" rtl="0" algn="l">
              <a:spcBef>
                <a:spcPts val="0"/>
              </a:spcBef>
              <a:spcAft>
                <a:spcPts val="0"/>
              </a:spcAft>
              <a:buClr>
                <a:schemeClr val="dk2"/>
              </a:buClr>
              <a:buSzPct val="100000"/>
              <a:buFont typeface="Arial"/>
              <a:buChar char="■"/>
            </a:pPr>
            <a:r>
              <a:rPr lang="en-GB" sz="5600">
                <a:solidFill>
                  <a:schemeClr val="dk2"/>
                </a:solidFill>
                <a:highlight>
                  <a:schemeClr val="lt1"/>
                </a:highlight>
                <a:uFill>
                  <a:noFill/>
                </a:uFill>
                <a:latin typeface="Arial"/>
                <a:ea typeface="Arial"/>
                <a:cs typeface="Arial"/>
                <a:sym typeface="Arial"/>
                <a:hlinkClick r:id="rId9">
                  <a:extLst>
                    <a:ext uri="{A12FA001-AC4F-418D-AE19-62706E023703}">
                      <ahyp:hlinkClr val="tx"/>
                    </a:ext>
                  </a:extLst>
                </a:hlinkClick>
              </a:rPr>
              <a:t>Population Datasets</a:t>
            </a:r>
            <a:endParaRPr sz="5600">
              <a:solidFill>
                <a:schemeClr val="dk2"/>
              </a:solidFill>
              <a:highlight>
                <a:schemeClr val="lt1"/>
              </a:highlight>
              <a:latin typeface="Arial"/>
              <a:ea typeface="Arial"/>
              <a:cs typeface="Arial"/>
              <a:sym typeface="Arial"/>
            </a:endParaRPr>
          </a:p>
          <a:p>
            <a:pPr indent="-317500" lvl="2" marL="1371600" rtl="0" algn="l">
              <a:spcBef>
                <a:spcPts val="0"/>
              </a:spcBef>
              <a:spcAft>
                <a:spcPts val="0"/>
              </a:spcAft>
              <a:buClr>
                <a:schemeClr val="dk2"/>
              </a:buClr>
              <a:buSzPct val="100000"/>
              <a:buFont typeface="Arial"/>
              <a:buChar char="■"/>
            </a:pPr>
            <a:r>
              <a:rPr lang="en-GB" sz="5600">
                <a:solidFill>
                  <a:schemeClr val="dk2"/>
                </a:solidFill>
                <a:highlight>
                  <a:schemeClr val="lt1"/>
                </a:highlight>
                <a:uFill>
                  <a:noFill/>
                </a:uFill>
                <a:latin typeface="Arial"/>
                <a:ea typeface="Arial"/>
                <a:cs typeface="Arial"/>
                <a:sym typeface="Arial"/>
                <a:hlinkClick r:id="rId10">
                  <a:extLst>
                    <a:ext uri="{A12FA001-AC4F-418D-AE19-62706E023703}">
                      <ahyp:hlinkClr val="tx"/>
                    </a:ext>
                  </a:extLst>
                </a:hlinkClick>
              </a:rPr>
              <a:t>Economic Datasets</a:t>
            </a:r>
            <a:endParaRPr sz="5600">
              <a:solidFill>
                <a:schemeClr val="dk2"/>
              </a:solidFill>
              <a:highlight>
                <a:schemeClr val="lt1"/>
              </a:highlight>
              <a:latin typeface="Arial"/>
              <a:ea typeface="Arial"/>
              <a:cs typeface="Arial"/>
              <a:sym typeface="Arial"/>
            </a:endParaRPr>
          </a:p>
          <a:p>
            <a:pPr indent="0" lvl="0" marL="0" rtl="0" algn="l">
              <a:spcBef>
                <a:spcPts val="1200"/>
              </a:spcBef>
              <a:spcAft>
                <a:spcPts val="0"/>
              </a:spcAft>
              <a:buNone/>
            </a:pPr>
            <a:r>
              <a:rPr lang="en-GB" sz="4800">
                <a:solidFill>
                  <a:schemeClr val="dk2"/>
                </a:solidFill>
                <a:highlight>
                  <a:schemeClr val="lt1"/>
                </a:highlight>
                <a:latin typeface="Arial"/>
                <a:ea typeface="Arial"/>
                <a:cs typeface="Arial"/>
                <a:sym typeface="Arial"/>
              </a:rPr>
              <a:t>Github link: </a:t>
            </a:r>
            <a:r>
              <a:rPr lang="en-GB" sz="4800" u="sng">
                <a:solidFill>
                  <a:schemeClr val="hlink"/>
                </a:solidFill>
                <a:latin typeface="Arial"/>
                <a:ea typeface="Arial"/>
                <a:cs typeface="Arial"/>
                <a:sym typeface="Arial"/>
                <a:hlinkClick r:id="rId11"/>
              </a:rPr>
              <a:t>giza-egypt-chapter-analysing-open-data/src/tasks/task_1_data_organization at main · OmdenaAI/giza-egypt-chapter-analysing-open-data (github.com)</a:t>
            </a:r>
            <a:endParaRPr sz="4800">
              <a:solidFill>
                <a:schemeClr val="dk2"/>
              </a:solidFill>
              <a:highlight>
                <a:schemeClr val="lt1"/>
              </a:highlight>
              <a:latin typeface="Arial"/>
              <a:ea typeface="Arial"/>
              <a:cs typeface="Arial"/>
              <a:sym typeface="Arial"/>
            </a:endParaRPr>
          </a:p>
          <a:p>
            <a:pPr indent="0" lvl="0" marL="0" rtl="0" algn="just">
              <a:lnSpc>
                <a:spcPct val="170000"/>
              </a:lnSpc>
              <a:spcBef>
                <a:spcPts val="1200"/>
              </a:spcBef>
              <a:spcAft>
                <a:spcPts val="0"/>
              </a:spcAft>
              <a:buSzPct val="54166"/>
              <a:buNone/>
            </a:pPr>
            <a:r>
              <a:t/>
            </a:r>
            <a:endParaRPr sz="2400">
              <a:solidFill>
                <a:srgbClr val="000000"/>
              </a:solidFill>
              <a:latin typeface="Arial"/>
              <a:ea typeface="Arial"/>
              <a:cs typeface="Arial"/>
              <a:sym typeface="Arial"/>
            </a:endParaRPr>
          </a:p>
          <a:p>
            <a:pPr indent="0" lvl="0" marL="457200" rtl="0" algn="l">
              <a:lnSpc>
                <a:spcPct val="90000"/>
              </a:lnSpc>
              <a:spcBef>
                <a:spcPts val="0"/>
              </a:spcBef>
              <a:spcAft>
                <a:spcPts val="0"/>
              </a:spcAft>
              <a:buSzPct val="54166"/>
              <a:buNone/>
            </a:pPr>
            <a:r>
              <a:t/>
            </a:r>
            <a:endParaRPr sz="2400">
              <a:solidFill>
                <a:srgbClr val="3F3F3F"/>
              </a:solidFill>
              <a:highlight>
                <a:srgbClr val="F8F8F8"/>
              </a:highlight>
              <a:latin typeface="Arial"/>
              <a:ea typeface="Arial"/>
              <a:cs typeface="Arial"/>
              <a:sym typeface="Arial"/>
            </a:endParaRPr>
          </a:p>
        </p:txBody>
      </p:sp>
      <p:pic>
        <p:nvPicPr>
          <p:cNvPr id="169" name="Google Shape;169;g1166629e821_0_2"/>
          <p:cNvPicPr preferRelativeResize="0"/>
          <p:nvPr/>
        </p:nvPicPr>
        <p:blipFill rotWithShape="1">
          <a:blip r:embed="rId12">
            <a:alphaModFix/>
          </a:blip>
          <a:srcRect b="0" l="0" r="0" t="0"/>
          <a:stretch/>
        </p:blipFill>
        <p:spPr>
          <a:xfrm>
            <a:off x="6364765" y="356102"/>
            <a:ext cx="2289873" cy="604872"/>
          </a:xfrm>
          <a:prstGeom prst="rect">
            <a:avLst/>
          </a:prstGeom>
          <a:noFill/>
          <a:ln>
            <a:noFill/>
          </a:ln>
        </p:spPr>
      </p:pic>
      <p:sp>
        <p:nvSpPr>
          <p:cNvPr id="170" name="Google Shape;170;g1166629e821_0_2"/>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SzPct val="49808"/>
              <a:buNone/>
            </a:pPr>
            <a:r>
              <a:rPr b="0" lang="en-GB" sz="5800">
                <a:solidFill>
                  <a:srgbClr val="3F3F3F"/>
                </a:solidFill>
                <a:latin typeface="Calibri"/>
                <a:ea typeface="Calibri"/>
                <a:cs typeface="Calibri"/>
                <a:sym typeface="Calibri"/>
              </a:rPr>
              <a:t>Data Organization</a:t>
            </a:r>
            <a:endParaRPr b="0" sz="5800">
              <a:solidFill>
                <a:srgbClr val="3F3F3F"/>
              </a:solidFill>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p>
        </p:txBody>
      </p:sp>
      <p:sp>
        <p:nvSpPr>
          <p:cNvPr id="171" name="Google Shape;171;g1166629e821_0_2"/>
          <p:cNvSpPr txBox="1"/>
          <p:nvPr>
            <p:ph idx="1" type="body"/>
          </p:nvPr>
        </p:nvSpPr>
        <p:spPr>
          <a:xfrm>
            <a:off x="6899738" y="4715925"/>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Lilian Ugwu </a:t>
            </a:r>
            <a:endParaRPr b="1" sz="975">
              <a:solidFill>
                <a:srgbClr val="000000"/>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64853e2f683f6059_8"/>
          <p:cNvSpPr txBox="1"/>
          <p:nvPr>
            <p:ph type="ctrTitle"/>
          </p:nvPr>
        </p:nvSpPr>
        <p:spPr>
          <a:xfrm>
            <a:off x="729450" y="1322450"/>
            <a:ext cx="5408100" cy="76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Visualisation </a:t>
            </a:r>
            <a:endParaRPr/>
          </a:p>
        </p:txBody>
      </p:sp>
      <p:sp>
        <p:nvSpPr>
          <p:cNvPr id="177" name="Google Shape;177;g64853e2f683f6059_8"/>
          <p:cNvSpPr txBox="1"/>
          <p:nvPr>
            <p:ph idx="1" type="subTitle"/>
          </p:nvPr>
        </p:nvSpPr>
        <p:spPr>
          <a:xfrm>
            <a:off x="727952" y="24998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Showcasing the visualization and </a:t>
            </a:r>
            <a:r>
              <a:rPr lang="en-GB"/>
              <a:t>interpretation</a:t>
            </a:r>
            <a:r>
              <a:rPr lang="en-GB"/>
              <a:t> of the Egypt Datasets </a:t>
            </a:r>
            <a:endParaRPr/>
          </a:p>
        </p:txBody>
      </p:sp>
      <p:sp>
        <p:nvSpPr>
          <p:cNvPr id="178" name="Google Shape;178;g64853e2f683f6059_8"/>
          <p:cNvSpPr txBox="1"/>
          <p:nvPr>
            <p:ph idx="4294967295"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180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Central_Eygpt_temperature_explotory_data_analysis_and_visualizaton</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180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Collaborator: Hazem </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1800"/>
              </a:spcBef>
              <a:spcAft>
                <a:spcPts val="0"/>
              </a:spcAft>
              <a:buNone/>
            </a:pPr>
            <a:r>
              <a:rPr b="1" i="1" lang="en-GB" sz="1200">
                <a:solidFill>
                  <a:srgbClr val="000000"/>
                </a:solidFill>
                <a:highlight>
                  <a:srgbClr val="FFFFFF"/>
                </a:highlight>
                <a:latin typeface="Times New Roman"/>
                <a:ea typeface="Times New Roman"/>
                <a:cs typeface="Times New Roman"/>
                <a:sym typeface="Times New Roman"/>
              </a:rPr>
              <a:t>Conclusion</a:t>
            </a:r>
            <a:endParaRPr b="1" i="1" sz="1200">
              <a:solidFill>
                <a:srgbClr val="000000"/>
              </a:solidFill>
              <a:highlight>
                <a:srgbClr val="FFFFFF"/>
              </a:highlight>
              <a:latin typeface="Times New Roman"/>
              <a:ea typeface="Times New Roman"/>
              <a:cs typeface="Times New Roman"/>
              <a:sym typeface="Times New Roman"/>
            </a:endParaRPr>
          </a:p>
          <a:p>
            <a:pPr indent="-304800" lvl="0" marL="457200" rtl="0" algn="l">
              <a:spcBef>
                <a:spcPts val="110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We could see that how climate change in central egypt over the years</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In winter the climate becomes colder than before</a:t>
            </a:r>
            <a:endParaRPr sz="1200">
              <a:solidFill>
                <a:srgbClr val="000000"/>
              </a:solidFill>
              <a:highlight>
                <a:srgbClr val="FFFFFF"/>
              </a:highlight>
              <a:latin typeface="Times New Roman"/>
              <a:ea typeface="Times New Roman"/>
              <a:cs typeface="Times New Roman"/>
              <a:sym typeface="Times New Roman"/>
            </a:endParaRPr>
          </a:p>
          <a:p>
            <a:pPr indent="-295275" lvl="0" marL="457200" rtl="0" algn="l">
              <a:spcBef>
                <a:spcPts val="0"/>
              </a:spcBef>
              <a:spcAft>
                <a:spcPts val="0"/>
              </a:spcAft>
              <a:buClr>
                <a:srgbClr val="000000"/>
              </a:buClr>
              <a:buSzPts val="1050"/>
              <a:buFont typeface="Arial"/>
              <a:buChar char="●"/>
            </a:pPr>
            <a:r>
              <a:rPr lang="en-GB" sz="1200">
                <a:solidFill>
                  <a:srgbClr val="000000"/>
                </a:solidFill>
                <a:highlight>
                  <a:srgbClr val="FFFFFF"/>
                </a:highlight>
                <a:latin typeface="Times New Roman"/>
                <a:ea typeface="Times New Roman"/>
                <a:cs typeface="Times New Roman"/>
                <a:sym typeface="Times New Roman"/>
              </a:rPr>
              <a:t>And summer gets hotter every yea</a:t>
            </a:r>
            <a:r>
              <a:rPr lang="en-GB" sz="1050">
                <a:solidFill>
                  <a:srgbClr val="000000"/>
                </a:solidFill>
                <a:highlight>
                  <a:srgbClr val="FFFFFF"/>
                </a:highlight>
                <a:latin typeface="Arial"/>
                <a:ea typeface="Arial"/>
                <a:cs typeface="Arial"/>
                <a:sym typeface="Arial"/>
              </a:rPr>
              <a:t>r</a:t>
            </a:r>
            <a:endParaRPr sz="105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184" name="Google Shape;184;p37"/>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185" name="Google Shape;185;p37"/>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pic>
        <p:nvPicPr>
          <p:cNvPr id="186" name="Google Shape;186;p37"/>
          <p:cNvPicPr preferRelativeResize="0"/>
          <p:nvPr/>
        </p:nvPicPr>
        <p:blipFill>
          <a:blip r:embed="rId4">
            <a:alphaModFix/>
          </a:blip>
          <a:stretch>
            <a:fillRect/>
          </a:stretch>
        </p:blipFill>
        <p:spPr>
          <a:xfrm>
            <a:off x="3472030" y="1174500"/>
            <a:ext cx="5586245" cy="3796225"/>
          </a:xfrm>
          <a:prstGeom prst="rect">
            <a:avLst/>
          </a:prstGeom>
          <a:noFill/>
          <a:ln>
            <a:noFill/>
          </a:ln>
        </p:spPr>
      </p:pic>
      <p:sp>
        <p:nvSpPr>
          <p:cNvPr id="187" name="Google Shape;187;p37"/>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1832d16dea_0_45"/>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LDA Topic Modelling for Political Reviews in Egypt </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180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Collaborator: Armielyn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Interpretation: The events that had happened in Egpyt in terms of the politics such as the terrorism, bilateral talks, and other related issues which has been uncovered in this topic modelling.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193" name="Google Shape;193;g11832d16dea_0_45"/>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194" name="Google Shape;194;g11832d16dea_0_45"/>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pic>
        <p:nvPicPr>
          <p:cNvPr id="195" name="Google Shape;195;g11832d16dea_0_45"/>
          <p:cNvPicPr preferRelativeResize="0"/>
          <p:nvPr/>
        </p:nvPicPr>
        <p:blipFill>
          <a:blip r:embed="rId4">
            <a:alphaModFix/>
          </a:blip>
          <a:stretch>
            <a:fillRect/>
          </a:stretch>
        </p:blipFill>
        <p:spPr>
          <a:xfrm>
            <a:off x="3695550" y="1113375"/>
            <a:ext cx="5296050" cy="3471325"/>
          </a:xfrm>
          <a:prstGeom prst="rect">
            <a:avLst/>
          </a:prstGeom>
          <a:noFill/>
          <a:ln>
            <a:noFill/>
          </a:ln>
        </p:spPr>
      </p:pic>
      <p:sp>
        <p:nvSpPr>
          <p:cNvPr id="196" name="Google Shape;196;g11832d16dea_0_45"/>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1832d16dea_0_54"/>
          <p:cNvSpPr txBox="1"/>
          <p:nvPr>
            <p:ph idx="1" type="body"/>
          </p:nvPr>
        </p:nvSpPr>
        <p:spPr>
          <a:xfrm>
            <a:off x="727650" y="1282700"/>
            <a:ext cx="33618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Food Prices in Egypt (2010-2020)</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180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Collaborator: Ahmed Khaled</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1100"/>
              </a:spcBef>
              <a:spcAft>
                <a:spcPts val="0"/>
              </a:spcAft>
              <a:buNone/>
            </a:pPr>
            <a:r>
              <a:rPr lang="en-GB" sz="1200">
                <a:solidFill>
                  <a:schemeClr val="dk2"/>
                </a:solidFill>
                <a:highlight>
                  <a:schemeClr val="lt1"/>
                </a:highlight>
                <a:latin typeface="Times New Roman"/>
                <a:ea typeface="Times New Roman"/>
                <a:cs typeface="Times New Roman"/>
                <a:sym typeface="Times New Roman"/>
              </a:rPr>
              <a:t> Average Prices for each commodity along the period 2010-2020</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1100"/>
              </a:spcBef>
              <a:spcAft>
                <a:spcPts val="0"/>
              </a:spcAft>
              <a:buNone/>
            </a:pPr>
            <a:r>
              <a:rPr lang="en-GB" sz="1200">
                <a:solidFill>
                  <a:schemeClr val="dk2"/>
                </a:solidFill>
                <a:highlight>
                  <a:schemeClr val="lt1"/>
                </a:highlight>
                <a:latin typeface="Times New Roman"/>
                <a:ea typeface="Times New Roman"/>
                <a:cs typeface="Times New Roman"/>
                <a:sym typeface="Times New Roman"/>
              </a:rPr>
              <a:t>Interpretation: Here, we can see that Beef, Ghee, and Oils were the products with the highest average prices. Cheese and Chicken are not so far behind</a:t>
            </a:r>
            <a:endParaRPr b="1" i="1" sz="1200">
              <a:solidFill>
                <a:schemeClr val="dk2"/>
              </a:solidFill>
              <a:highlight>
                <a:schemeClr val="lt1"/>
              </a:highlight>
              <a:latin typeface="Times New Roman"/>
              <a:ea typeface="Times New Roman"/>
              <a:cs typeface="Times New Roman"/>
              <a:sym typeface="Times New Roman"/>
            </a:endParaRPr>
          </a:p>
          <a:p>
            <a:pPr indent="0" lvl="0" marL="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202" name="Google Shape;202;g11832d16dea_0_54"/>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203" name="Google Shape;203;g11832d16dea_0_54"/>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pic>
        <p:nvPicPr>
          <p:cNvPr id="204" name="Google Shape;204;g11832d16dea_0_54"/>
          <p:cNvPicPr preferRelativeResize="0"/>
          <p:nvPr/>
        </p:nvPicPr>
        <p:blipFill>
          <a:blip r:embed="rId4">
            <a:alphaModFix/>
          </a:blip>
          <a:stretch>
            <a:fillRect/>
          </a:stretch>
        </p:blipFill>
        <p:spPr>
          <a:xfrm>
            <a:off x="4572000" y="1037174"/>
            <a:ext cx="4139218" cy="3877727"/>
          </a:xfrm>
          <a:prstGeom prst="rect">
            <a:avLst/>
          </a:prstGeom>
          <a:noFill/>
          <a:ln>
            <a:noFill/>
          </a:ln>
        </p:spPr>
      </p:pic>
      <p:sp>
        <p:nvSpPr>
          <p:cNvPr id="205" name="Google Shape;205;g11832d16dea_0_54"/>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1832d16dea_0_63"/>
          <p:cNvSpPr txBox="1"/>
          <p:nvPr>
            <p:ph idx="1" type="body"/>
          </p:nvPr>
        </p:nvSpPr>
        <p:spPr>
          <a:xfrm>
            <a:off x="727650" y="1282700"/>
            <a:ext cx="3361800" cy="35694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110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GDP by Governorate 2012-2016</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110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Collaborator: Ahmed Khaled</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1100"/>
              </a:spcBef>
              <a:spcAft>
                <a:spcPts val="0"/>
              </a:spcAft>
              <a:buNone/>
            </a:pPr>
            <a:r>
              <a:rPr lang="en-GB" sz="1200">
                <a:solidFill>
                  <a:schemeClr val="dk2"/>
                </a:solidFill>
                <a:highlight>
                  <a:schemeClr val="lt1"/>
                </a:highlight>
                <a:latin typeface="Times New Roman"/>
                <a:ea typeface="Times New Roman"/>
                <a:cs typeface="Times New Roman"/>
                <a:sym typeface="Times New Roman"/>
              </a:rPr>
              <a:t>Visualization: Total GDP of each region in Egypt for each year.</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1100"/>
              </a:spcBef>
              <a:spcAft>
                <a:spcPts val="0"/>
              </a:spcAft>
              <a:buNone/>
            </a:pPr>
            <a:r>
              <a:rPr lang="en-GB" sz="1200">
                <a:solidFill>
                  <a:schemeClr val="dk2"/>
                </a:solidFill>
                <a:highlight>
                  <a:schemeClr val="lt1"/>
                </a:highlight>
                <a:latin typeface="Times New Roman"/>
                <a:ea typeface="Times New Roman"/>
                <a:cs typeface="Times New Roman"/>
                <a:sym typeface="Times New Roman"/>
              </a:rPr>
              <a:t>Interpretation: Here we can see that the Great Cairo region contributes the most to the total GDP of Egypt and Central Upper Egypt contributes the least. We can also notice that the GDP of each region rose the following year except for the case of South Upper Egypt from 2014-2015 to 2015-2016.</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211" name="Google Shape;211;g11832d16dea_0_63"/>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212" name="Google Shape;212;g11832d16dea_0_63"/>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pic>
        <p:nvPicPr>
          <p:cNvPr id="213" name="Google Shape;213;g11832d16dea_0_63"/>
          <p:cNvPicPr preferRelativeResize="0"/>
          <p:nvPr/>
        </p:nvPicPr>
        <p:blipFill>
          <a:blip r:embed="rId4">
            <a:alphaModFix/>
          </a:blip>
          <a:stretch>
            <a:fillRect/>
          </a:stretch>
        </p:blipFill>
        <p:spPr>
          <a:xfrm>
            <a:off x="4089450" y="1354674"/>
            <a:ext cx="4749751" cy="2958445"/>
          </a:xfrm>
          <a:prstGeom prst="rect">
            <a:avLst/>
          </a:prstGeom>
          <a:noFill/>
          <a:ln>
            <a:noFill/>
          </a:ln>
        </p:spPr>
      </p:pic>
      <p:sp>
        <p:nvSpPr>
          <p:cNvPr id="214" name="Google Shape;214;g11832d16dea_0_63"/>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1832d16dea_0_28"/>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220" name="Google Shape;220;g11832d16dea_0_28"/>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221" name="Google Shape;221;g11832d16dea_0_28"/>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222" name="Google Shape;222;g11832d16dea_0_28"/>
          <p:cNvSpPr txBox="1"/>
          <p:nvPr>
            <p:ph idx="1" type="body"/>
          </p:nvPr>
        </p:nvSpPr>
        <p:spPr>
          <a:xfrm>
            <a:off x="5670113" y="49022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
        <p:nvSpPr>
          <p:cNvPr id="223" name="Google Shape;223;g11832d16dea_0_28"/>
          <p:cNvSpPr txBox="1"/>
          <p:nvPr>
            <p:ph idx="1" type="body"/>
          </p:nvPr>
        </p:nvSpPr>
        <p:spPr>
          <a:xfrm>
            <a:off x="651450" y="1282700"/>
            <a:ext cx="3361800" cy="3569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Title: Egypt Energy</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Collaborator: Abdulaziz Alamri</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GB" sz="1200">
                <a:solidFill>
                  <a:schemeClr val="dk2"/>
                </a:solidFill>
                <a:highlight>
                  <a:schemeClr val="lt1"/>
                </a:highlight>
                <a:latin typeface="Times New Roman"/>
                <a:ea typeface="Times New Roman"/>
                <a:cs typeface="Times New Roman"/>
                <a:sym typeface="Times New Roman"/>
              </a:rPr>
              <a:t>Visualization: Total natural resources rents (% of GDP)</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SzPts val="1300"/>
              <a:buNone/>
            </a:pPr>
            <a:r>
              <a:rPr lang="en-GB" sz="1200">
                <a:solidFill>
                  <a:schemeClr val="dk2"/>
                </a:solidFill>
                <a:highlight>
                  <a:schemeClr val="lt1"/>
                </a:highlight>
                <a:latin typeface="Times New Roman"/>
                <a:ea typeface="Times New Roman"/>
                <a:cs typeface="Times New Roman"/>
                <a:sym typeface="Times New Roman"/>
              </a:rPr>
              <a:t>Interpretation: We can see that Total natural resources rents across the majority of the years range from 5% to 20% of the GDP</a:t>
            </a:r>
            <a:r>
              <a:rPr lang="en-GB" sz="1400">
                <a:solidFill>
                  <a:schemeClr val="dk2"/>
                </a:solidFill>
                <a:highlight>
                  <a:schemeClr val="lt1"/>
                </a:highlight>
                <a:latin typeface="Times New Roman"/>
                <a:ea typeface="Times New Roman"/>
                <a:cs typeface="Times New Roman"/>
                <a:sym typeface="Times New Roman"/>
              </a:rPr>
              <a:t>.</a:t>
            </a:r>
            <a:endParaRPr sz="1400">
              <a:solidFill>
                <a:schemeClr val="dk2"/>
              </a:solidFill>
              <a:highlight>
                <a:schemeClr val="lt1"/>
              </a:highlight>
              <a:latin typeface="Times New Roman"/>
              <a:ea typeface="Times New Roman"/>
              <a:cs typeface="Times New Roman"/>
              <a:sym typeface="Times New Roman"/>
            </a:endParaRPr>
          </a:p>
        </p:txBody>
      </p:sp>
      <p:pic>
        <p:nvPicPr>
          <p:cNvPr id="224" name="Google Shape;224;g11832d16dea_0_28"/>
          <p:cNvPicPr preferRelativeResize="0"/>
          <p:nvPr/>
        </p:nvPicPr>
        <p:blipFill>
          <a:blip r:embed="rId4">
            <a:alphaModFix/>
          </a:blip>
          <a:stretch>
            <a:fillRect/>
          </a:stretch>
        </p:blipFill>
        <p:spPr>
          <a:xfrm>
            <a:off x="4216000" y="1204911"/>
            <a:ext cx="4438650" cy="273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1832d16dea_0_72"/>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230" name="Google Shape;230;g11832d16dea_0_72"/>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231" name="Google Shape;231;g11832d16dea_0_72"/>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232" name="Google Shape;232;g11832d16dea_0_72"/>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
        <p:nvSpPr>
          <p:cNvPr id="233" name="Google Shape;233;g11832d16dea_0_72"/>
          <p:cNvSpPr txBox="1"/>
          <p:nvPr>
            <p:ph idx="1" type="body"/>
          </p:nvPr>
        </p:nvSpPr>
        <p:spPr>
          <a:xfrm>
            <a:off x="727650" y="1282700"/>
            <a:ext cx="3361800" cy="3569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Title: Egypt Population</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Collaborator: Shivam Negi</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GB" sz="1200">
                <a:solidFill>
                  <a:schemeClr val="dk2"/>
                </a:solidFill>
                <a:highlight>
                  <a:schemeClr val="lt1"/>
                </a:highlight>
                <a:latin typeface="Times New Roman"/>
                <a:ea typeface="Times New Roman"/>
                <a:cs typeface="Times New Roman"/>
                <a:sym typeface="Times New Roman"/>
              </a:rPr>
              <a:t>Visualization: Population growth (% annual)</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SzPts val="1300"/>
              <a:buNone/>
            </a:pPr>
            <a:r>
              <a:rPr lang="en-GB" sz="1200">
                <a:solidFill>
                  <a:schemeClr val="dk2"/>
                </a:solidFill>
                <a:highlight>
                  <a:schemeClr val="lt1"/>
                </a:highlight>
                <a:latin typeface="Times New Roman"/>
                <a:ea typeface="Times New Roman"/>
                <a:cs typeface="Times New Roman"/>
                <a:sym typeface="Times New Roman"/>
              </a:rPr>
              <a:t>Interpretation: Though Egypt Population has increased from 26.6 million (1960) to 102.3 million (2020) , but the annual population growth has decreased from 2.7% to 1.9% (1960-2020)</a:t>
            </a:r>
            <a:endParaRPr sz="1200">
              <a:solidFill>
                <a:schemeClr val="dk2"/>
              </a:solidFill>
              <a:highlight>
                <a:schemeClr val="lt1"/>
              </a:highlight>
              <a:latin typeface="Times New Roman"/>
              <a:ea typeface="Times New Roman"/>
              <a:cs typeface="Times New Roman"/>
              <a:sym typeface="Times New Roman"/>
            </a:endParaRPr>
          </a:p>
        </p:txBody>
      </p:sp>
      <p:pic>
        <p:nvPicPr>
          <p:cNvPr id="234" name="Google Shape;234;g11832d16dea_0_72"/>
          <p:cNvPicPr preferRelativeResize="0"/>
          <p:nvPr/>
        </p:nvPicPr>
        <p:blipFill>
          <a:blip r:embed="rId4">
            <a:alphaModFix/>
          </a:blip>
          <a:stretch>
            <a:fillRect/>
          </a:stretch>
        </p:blipFill>
        <p:spPr>
          <a:xfrm>
            <a:off x="4241850" y="1261199"/>
            <a:ext cx="4749750" cy="2621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1832d16dea_0_37"/>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240" name="Google Shape;240;g11832d16dea_0_37"/>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241" name="Google Shape;241;g11832d16dea_0_37"/>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242" name="Google Shape;242;g11832d16dea_0_37"/>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
        <p:nvSpPr>
          <p:cNvPr id="243" name="Google Shape;243;g11832d16dea_0_37"/>
          <p:cNvSpPr txBox="1"/>
          <p:nvPr>
            <p:ph idx="1" type="body"/>
          </p:nvPr>
        </p:nvSpPr>
        <p:spPr>
          <a:xfrm>
            <a:off x="727650" y="1358900"/>
            <a:ext cx="3361800" cy="3569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Title: Egypt Climate Change</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Collaborator: Shivam Negi</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GB" sz="1200">
                <a:solidFill>
                  <a:schemeClr val="dk2"/>
                </a:solidFill>
                <a:highlight>
                  <a:schemeClr val="lt1"/>
                </a:highlight>
                <a:latin typeface="Times New Roman"/>
                <a:ea typeface="Times New Roman"/>
                <a:cs typeface="Times New Roman"/>
                <a:sym typeface="Times New Roman"/>
              </a:rPr>
              <a:t>Visualization: CO2 emissions (kt) 1960-2018</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SzPts val="1300"/>
              <a:buNone/>
            </a:pPr>
            <a:r>
              <a:rPr lang="en-GB" sz="1200">
                <a:solidFill>
                  <a:schemeClr val="dk2"/>
                </a:solidFill>
                <a:highlight>
                  <a:schemeClr val="lt1"/>
                </a:highlight>
                <a:latin typeface="Times New Roman"/>
                <a:ea typeface="Times New Roman"/>
                <a:cs typeface="Times New Roman"/>
                <a:sym typeface="Times New Roman"/>
              </a:rPr>
              <a:t>Interpretation: CO2 emissions has gradually increased from 16 thousand kilo ton to 246.8 thousand kilo tonn from 1960 to 2018 respectively.</a:t>
            </a:r>
            <a:endParaRPr sz="1200">
              <a:solidFill>
                <a:schemeClr val="dk2"/>
              </a:solidFill>
              <a:highlight>
                <a:schemeClr val="lt1"/>
              </a:highlight>
              <a:latin typeface="Times New Roman"/>
              <a:ea typeface="Times New Roman"/>
              <a:cs typeface="Times New Roman"/>
              <a:sym typeface="Times New Roman"/>
            </a:endParaRPr>
          </a:p>
        </p:txBody>
      </p:sp>
      <p:pic>
        <p:nvPicPr>
          <p:cNvPr id="244" name="Google Shape;244;g11832d16dea_0_37"/>
          <p:cNvPicPr preferRelativeResize="0"/>
          <p:nvPr/>
        </p:nvPicPr>
        <p:blipFill>
          <a:blip r:embed="rId4">
            <a:alphaModFix/>
          </a:blip>
          <a:stretch>
            <a:fillRect/>
          </a:stretch>
        </p:blipFill>
        <p:spPr>
          <a:xfrm>
            <a:off x="4191050" y="1358899"/>
            <a:ext cx="4749750" cy="25999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832d16dea_0_95"/>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250" name="Google Shape;250;g11832d16dea_0_95"/>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251" name="Google Shape;251;g11832d16dea_0_95"/>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252" name="Google Shape;252;g11832d16dea_0_95"/>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
        <p:nvSpPr>
          <p:cNvPr id="253" name="Google Shape;253;g11832d16dea_0_95"/>
          <p:cNvSpPr txBox="1"/>
          <p:nvPr>
            <p:ph idx="1" type="body"/>
          </p:nvPr>
        </p:nvSpPr>
        <p:spPr>
          <a:xfrm>
            <a:off x="727650" y="1282700"/>
            <a:ext cx="3361800" cy="3569400"/>
          </a:xfrm>
          <a:prstGeom prst="rect">
            <a:avLst/>
          </a:prstGeom>
          <a:noFill/>
          <a:ln>
            <a:noFill/>
          </a:ln>
        </p:spPr>
        <p:txBody>
          <a:bodyPr anchorCtr="0" anchor="t" bIns="91425" lIns="91425" spcFirstLastPara="1" rIns="91425" wrap="square" tIns="91425">
            <a:normAutofit/>
          </a:bodyPr>
          <a:lstStyle/>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Title: </a:t>
            </a:r>
            <a:r>
              <a:rPr b="1" lang="en-GB" sz="1200">
                <a:solidFill>
                  <a:srgbClr val="000000"/>
                </a:solidFill>
                <a:latin typeface="Times New Roman"/>
                <a:ea typeface="Times New Roman"/>
                <a:cs typeface="Times New Roman"/>
                <a:sym typeface="Times New Roman"/>
              </a:rPr>
              <a:t>Egyptian Currency Price</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Collaborator: Ahmed Samy </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Interpretation</a:t>
            </a:r>
            <a:r>
              <a:rPr lang="en-GB" sz="1200">
                <a:solidFill>
                  <a:srgbClr val="000000"/>
                </a:solidFill>
                <a:highlight>
                  <a:srgbClr val="FFFFFF"/>
                </a:highlight>
                <a:latin typeface="Times New Roman"/>
                <a:ea typeface="Times New Roman"/>
                <a:cs typeface="Times New Roman"/>
                <a:sym typeface="Times New Roman"/>
              </a:rPr>
              <a:t>: The price of the Egyptian pound compared to the dollar during 2020</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400"/>
              </a:spcAft>
              <a:buNone/>
            </a:pPr>
            <a:r>
              <a:rPr b="1" lang="en-GB" sz="1200">
                <a:solidFill>
                  <a:srgbClr val="000000"/>
                </a:solidFill>
                <a:highlight>
                  <a:srgbClr val="FFFFFF"/>
                </a:highlight>
                <a:latin typeface="Times New Roman"/>
                <a:ea typeface="Times New Roman"/>
                <a:cs typeface="Times New Roman"/>
                <a:sym typeface="Times New Roman"/>
              </a:rPr>
              <a:t>Note: </a:t>
            </a:r>
            <a:r>
              <a:rPr lang="en-GB" sz="1200">
                <a:solidFill>
                  <a:srgbClr val="000000"/>
                </a:solidFill>
                <a:highlight>
                  <a:srgbClr val="FFFFFF"/>
                </a:highlight>
                <a:latin typeface="Times New Roman"/>
                <a:ea typeface="Times New Roman"/>
                <a:cs typeface="Times New Roman"/>
                <a:sym typeface="Times New Roman"/>
              </a:rPr>
              <a:t>Here you can distinguish the abnormal stability in the price of the Egyptian pound in recent years... This is an indication that the state is interfering by injecting funds to control the price of the pound against the dollar.</a:t>
            </a:r>
            <a:endParaRPr sz="1200">
              <a:solidFill>
                <a:srgbClr val="000000"/>
              </a:solidFill>
              <a:highlight>
                <a:srgbClr val="FFFFFF"/>
              </a:highlight>
              <a:latin typeface="Times New Roman"/>
              <a:ea typeface="Times New Roman"/>
              <a:cs typeface="Times New Roman"/>
              <a:sym typeface="Times New Roman"/>
            </a:endParaRPr>
          </a:p>
        </p:txBody>
      </p:sp>
      <p:pic>
        <p:nvPicPr>
          <p:cNvPr id="254" name="Google Shape;254;g11832d16dea_0_95"/>
          <p:cNvPicPr preferRelativeResize="0"/>
          <p:nvPr/>
        </p:nvPicPr>
        <p:blipFill>
          <a:blip r:embed="rId4">
            <a:alphaModFix/>
          </a:blip>
          <a:stretch>
            <a:fillRect/>
          </a:stretch>
        </p:blipFill>
        <p:spPr>
          <a:xfrm>
            <a:off x="4000500" y="1282700"/>
            <a:ext cx="4900400" cy="289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SzPct val="49808"/>
              <a:buNone/>
            </a:pPr>
            <a:r>
              <a:rPr b="0" lang="en-GB" sz="5800">
                <a:solidFill>
                  <a:srgbClr val="3F3F3F"/>
                </a:solidFill>
                <a:latin typeface="Calibri"/>
                <a:ea typeface="Calibri"/>
                <a:cs typeface="Calibri"/>
                <a:sym typeface="Calibri"/>
              </a:rPr>
              <a:t>Overview</a:t>
            </a:r>
            <a:endParaRPr b="0" sz="5800">
              <a:solidFill>
                <a:srgbClr val="3F3F3F"/>
              </a:solidFill>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p>
        </p:txBody>
      </p:sp>
      <p:sp>
        <p:nvSpPr>
          <p:cNvPr id="101" name="Google Shape;101;p2"/>
          <p:cNvSpPr txBox="1"/>
          <p:nvPr>
            <p:ph idx="1" type="body"/>
          </p:nvPr>
        </p:nvSpPr>
        <p:spPr>
          <a:xfrm>
            <a:off x="727650" y="1441200"/>
            <a:ext cx="7688700" cy="3411000"/>
          </a:xfrm>
          <a:prstGeom prst="rect">
            <a:avLst/>
          </a:prstGeom>
          <a:noFill/>
          <a:ln>
            <a:noFill/>
          </a:ln>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Clr>
                <a:schemeClr val="accent5"/>
              </a:buClr>
              <a:buSzPts val="1900"/>
              <a:buAutoNum type="arabicPeriod"/>
            </a:pPr>
            <a:r>
              <a:rPr b="1" lang="en-GB" sz="1900">
                <a:solidFill>
                  <a:schemeClr val="accent5"/>
                </a:solidFill>
              </a:rPr>
              <a:t>Problem Statement</a:t>
            </a:r>
            <a:endParaRPr b="1" sz="1900">
              <a:solidFill>
                <a:schemeClr val="accent5"/>
              </a:solidFill>
            </a:endParaRPr>
          </a:p>
          <a:p>
            <a:pPr indent="-349250" lvl="0" marL="457200" rtl="0" algn="l">
              <a:lnSpc>
                <a:spcPct val="200000"/>
              </a:lnSpc>
              <a:spcBef>
                <a:spcPts val="0"/>
              </a:spcBef>
              <a:spcAft>
                <a:spcPts val="0"/>
              </a:spcAft>
              <a:buClr>
                <a:schemeClr val="accent5"/>
              </a:buClr>
              <a:buSzPts val="1900"/>
              <a:buAutoNum type="arabicPeriod"/>
            </a:pPr>
            <a:r>
              <a:rPr b="1" lang="en-GB" sz="1900">
                <a:solidFill>
                  <a:schemeClr val="accent5"/>
                </a:solidFill>
              </a:rPr>
              <a:t>Project Objectives </a:t>
            </a:r>
            <a:endParaRPr b="1" sz="1900">
              <a:solidFill>
                <a:schemeClr val="accent5"/>
              </a:solidFill>
            </a:endParaRPr>
          </a:p>
          <a:p>
            <a:pPr indent="-349250" lvl="0" marL="457200" rtl="0" algn="l">
              <a:lnSpc>
                <a:spcPct val="200000"/>
              </a:lnSpc>
              <a:spcBef>
                <a:spcPts val="0"/>
              </a:spcBef>
              <a:spcAft>
                <a:spcPts val="0"/>
              </a:spcAft>
              <a:buClr>
                <a:schemeClr val="accent5"/>
              </a:buClr>
              <a:buSzPts val="1900"/>
              <a:buAutoNum type="arabicPeriod"/>
            </a:pPr>
            <a:r>
              <a:rPr b="1" lang="en-GB" sz="1900">
                <a:solidFill>
                  <a:schemeClr val="accent5"/>
                </a:solidFill>
              </a:rPr>
              <a:t>Roadmap</a:t>
            </a:r>
            <a:endParaRPr b="1" sz="1900">
              <a:solidFill>
                <a:schemeClr val="accent5"/>
              </a:solidFill>
            </a:endParaRPr>
          </a:p>
          <a:p>
            <a:pPr indent="-349250" lvl="0" marL="457200" rtl="0" algn="l">
              <a:lnSpc>
                <a:spcPct val="200000"/>
              </a:lnSpc>
              <a:spcBef>
                <a:spcPts val="0"/>
              </a:spcBef>
              <a:spcAft>
                <a:spcPts val="0"/>
              </a:spcAft>
              <a:buClr>
                <a:schemeClr val="accent5"/>
              </a:buClr>
              <a:buSzPts val="1900"/>
              <a:buAutoNum type="arabicPeriod"/>
            </a:pPr>
            <a:r>
              <a:rPr b="1" lang="en-GB" sz="1900">
                <a:solidFill>
                  <a:schemeClr val="accent5"/>
                </a:solidFill>
              </a:rPr>
              <a:t>Progress</a:t>
            </a:r>
            <a:endParaRPr b="1" sz="1900">
              <a:solidFill>
                <a:schemeClr val="accent5"/>
              </a:solidFill>
            </a:endParaRPr>
          </a:p>
          <a:p>
            <a:pPr indent="-349250" lvl="0" marL="457200" rtl="0" algn="l">
              <a:lnSpc>
                <a:spcPct val="200000"/>
              </a:lnSpc>
              <a:spcBef>
                <a:spcPts val="0"/>
              </a:spcBef>
              <a:spcAft>
                <a:spcPts val="0"/>
              </a:spcAft>
              <a:buClr>
                <a:schemeClr val="accent5"/>
              </a:buClr>
              <a:buSzPts val="1900"/>
              <a:buAutoNum type="arabicPeriod"/>
            </a:pPr>
            <a:r>
              <a:rPr b="1" lang="en-GB" sz="1900">
                <a:solidFill>
                  <a:schemeClr val="accent5"/>
                </a:solidFill>
              </a:rPr>
              <a:t>Future Plans</a:t>
            </a:r>
            <a:endParaRPr b="1" sz="1900">
              <a:solidFill>
                <a:schemeClr val="accent5"/>
              </a:solidFill>
            </a:endParaRPr>
          </a:p>
          <a:p>
            <a:pPr indent="-349250" lvl="0" marL="457200" rtl="0" algn="l">
              <a:lnSpc>
                <a:spcPct val="200000"/>
              </a:lnSpc>
              <a:spcBef>
                <a:spcPts val="0"/>
              </a:spcBef>
              <a:spcAft>
                <a:spcPts val="0"/>
              </a:spcAft>
              <a:buClr>
                <a:schemeClr val="accent5"/>
              </a:buClr>
              <a:buSzPts val="1900"/>
              <a:buAutoNum type="arabicPeriod"/>
            </a:pPr>
            <a:r>
              <a:rPr b="1" lang="en-GB" sz="1900">
                <a:solidFill>
                  <a:schemeClr val="accent5"/>
                </a:solidFill>
              </a:rPr>
              <a:t>Deliverables</a:t>
            </a:r>
            <a:endParaRPr b="1" sz="1900">
              <a:solidFill>
                <a:schemeClr val="accent5"/>
              </a:solidFill>
            </a:endParaRPr>
          </a:p>
        </p:txBody>
      </p:sp>
      <p:pic>
        <p:nvPicPr>
          <p:cNvPr id="102" name="Google Shape;102;p2"/>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1832d16dea_0_102"/>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260" name="Google Shape;260;g11832d16dea_0_102"/>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261" name="Google Shape;261;g11832d16dea_0_102"/>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262" name="Google Shape;262;g11832d16dea_0_102"/>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
        <p:nvSpPr>
          <p:cNvPr id="263" name="Google Shape;263;g11832d16dea_0_102"/>
          <p:cNvSpPr txBox="1"/>
          <p:nvPr>
            <p:ph idx="1" type="body"/>
          </p:nvPr>
        </p:nvSpPr>
        <p:spPr>
          <a:xfrm>
            <a:off x="727650" y="1282700"/>
            <a:ext cx="3361800" cy="3569400"/>
          </a:xfrm>
          <a:prstGeom prst="rect">
            <a:avLst/>
          </a:prstGeom>
          <a:noFill/>
          <a:ln>
            <a:noFill/>
          </a:ln>
        </p:spPr>
        <p:txBody>
          <a:bodyPr anchorCtr="0" anchor="t" bIns="91425" lIns="91425" spcFirstLastPara="1" rIns="91425" wrap="square" tIns="91425">
            <a:normAutofit/>
          </a:bodyPr>
          <a:lstStyle/>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Title: </a:t>
            </a:r>
            <a:r>
              <a:rPr b="1" lang="en-GB" sz="1200">
                <a:solidFill>
                  <a:srgbClr val="000000"/>
                </a:solidFill>
                <a:latin typeface="Times New Roman"/>
                <a:ea typeface="Times New Roman"/>
                <a:cs typeface="Times New Roman"/>
                <a:sym typeface="Times New Roman"/>
              </a:rPr>
              <a:t>Egypt’s Accidents </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Collaborator: Ahmed Samy </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Interpretation</a:t>
            </a:r>
            <a:r>
              <a:rPr lang="en-GB" sz="1200">
                <a:solidFill>
                  <a:srgbClr val="000000"/>
                </a:solidFill>
                <a:highlight>
                  <a:srgbClr val="FFFFFF"/>
                </a:highlight>
                <a:latin typeface="Times New Roman"/>
                <a:ea typeface="Times New Roman"/>
                <a:cs typeface="Times New Roman"/>
                <a:sym typeface="Times New Roman"/>
              </a:rPr>
              <a:t>:</a:t>
            </a:r>
            <a:r>
              <a:rPr lang="en-GB" sz="1200">
                <a:solidFill>
                  <a:srgbClr val="000000"/>
                </a:solidFill>
                <a:latin typeface="Times New Roman"/>
                <a:ea typeface="Times New Roman"/>
                <a:cs typeface="Times New Roman"/>
                <a:sym typeface="Times New Roman"/>
              </a:rPr>
              <a:t>WordCloud of the most repeated words on twitter about this topic</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400"/>
              </a:spcAft>
              <a:buNone/>
            </a:pPr>
            <a:r>
              <a:t/>
            </a:r>
            <a:endParaRPr/>
          </a:p>
        </p:txBody>
      </p:sp>
      <p:pic>
        <p:nvPicPr>
          <p:cNvPr id="264" name="Google Shape;264;g11832d16dea_0_102"/>
          <p:cNvPicPr preferRelativeResize="0"/>
          <p:nvPr/>
        </p:nvPicPr>
        <p:blipFill>
          <a:blip r:embed="rId4">
            <a:alphaModFix/>
          </a:blip>
          <a:stretch>
            <a:fillRect/>
          </a:stretch>
        </p:blipFill>
        <p:spPr>
          <a:xfrm>
            <a:off x="4241850" y="1113374"/>
            <a:ext cx="4749750" cy="30471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1832d16dea_0_88"/>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270" name="Google Shape;270;g11832d16dea_0_88"/>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271" name="Google Shape;271;g11832d16dea_0_88"/>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272" name="Google Shape;272;g11832d16dea_0_88"/>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
        <p:nvSpPr>
          <p:cNvPr id="273" name="Google Shape;273;g11832d16dea_0_88"/>
          <p:cNvSpPr txBox="1"/>
          <p:nvPr>
            <p:ph idx="1" type="body"/>
          </p:nvPr>
        </p:nvSpPr>
        <p:spPr>
          <a:xfrm>
            <a:off x="727650" y="1282700"/>
            <a:ext cx="3361800" cy="3569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1150">
                <a:solidFill>
                  <a:schemeClr val="dk2"/>
                </a:solidFill>
                <a:highlight>
                  <a:schemeClr val="lt1"/>
                </a:highlight>
                <a:latin typeface="Times New Roman"/>
                <a:ea typeface="Times New Roman"/>
                <a:cs typeface="Times New Roman"/>
                <a:sym typeface="Times New Roman"/>
              </a:rPr>
              <a:t>Title: Suicides in Egypt</a:t>
            </a:r>
            <a:endParaRPr b="1" sz="115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GB" sz="1150">
                <a:solidFill>
                  <a:schemeClr val="dk2"/>
                </a:solidFill>
                <a:highlight>
                  <a:schemeClr val="lt1"/>
                </a:highlight>
                <a:latin typeface="Times New Roman"/>
                <a:ea typeface="Times New Roman"/>
                <a:cs typeface="Times New Roman"/>
                <a:sym typeface="Times New Roman"/>
              </a:rPr>
              <a:t>Collaborator: Michael Ghaly</a:t>
            </a:r>
            <a:endParaRPr b="1" sz="115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GB" sz="1150">
                <a:solidFill>
                  <a:schemeClr val="dk2"/>
                </a:solidFill>
                <a:highlight>
                  <a:schemeClr val="lt1"/>
                </a:highlight>
                <a:latin typeface="Times New Roman"/>
                <a:ea typeface="Times New Roman"/>
                <a:cs typeface="Times New Roman"/>
                <a:sym typeface="Times New Roman"/>
              </a:rPr>
              <a:t>Visualization: Cause of Suicide</a:t>
            </a:r>
            <a:endParaRPr sz="115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GB" sz="1150">
                <a:solidFill>
                  <a:schemeClr val="dk2"/>
                </a:solidFill>
                <a:highlight>
                  <a:schemeClr val="lt1"/>
                </a:highlight>
                <a:latin typeface="Times New Roman"/>
                <a:ea typeface="Times New Roman"/>
                <a:cs typeface="Times New Roman"/>
                <a:sym typeface="Times New Roman"/>
              </a:rPr>
              <a:t>Interpretation: A</a:t>
            </a:r>
            <a:r>
              <a:rPr b="1" lang="en-GB" sz="1150">
                <a:solidFill>
                  <a:schemeClr val="dk2"/>
                </a:solidFill>
                <a:highlight>
                  <a:schemeClr val="lt1"/>
                </a:highlight>
                <a:latin typeface="Times New Roman"/>
                <a:ea typeface="Times New Roman"/>
                <a:cs typeface="Times New Roman"/>
                <a:sym typeface="Times New Roman"/>
              </a:rPr>
              <a:t>s we can see the cause of suicide vary between:</a:t>
            </a:r>
            <a:r>
              <a:rPr lang="en-GB" sz="1150">
                <a:solidFill>
                  <a:schemeClr val="dk2"/>
                </a:solidFill>
                <a:highlight>
                  <a:schemeClr val="lt1"/>
                </a:highlight>
                <a:latin typeface="Times New Roman"/>
                <a:ea typeface="Times New Roman"/>
                <a:cs typeface="Times New Roman"/>
                <a:sym typeface="Times New Roman"/>
              </a:rPr>
              <a:t>most of the causes for male and female are family_or_martial_disputes</a:t>
            </a:r>
            <a:endParaRPr sz="115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GB" sz="1150">
                <a:solidFill>
                  <a:schemeClr val="dk2"/>
                </a:solidFill>
                <a:highlight>
                  <a:schemeClr val="lt1"/>
                </a:highlight>
                <a:latin typeface="Times New Roman"/>
                <a:ea typeface="Times New Roman"/>
                <a:cs typeface="Times New Roman"/>
                <a:sym typeface="Times New Roman"/>
              </a:rPr>
              <a:t>There is an increase in financial_crisis,mental_illness,psychological_crisis</a:t>
            </a:r>
            <a:endParaRPr sz="1150">
              <a:solidFill>
                <a:schemeClr val="dk2"/>
              </a:solidFill>
              <a:highlight>
                <a:schemeClr val="lt1"/>
              </a:highlight>
              <a:latin typeface="Times New Roman"/>
              <a:ea typeface="Times New Roman"/>
              <a:cs typeface="Times New Roman"/>
              <a:sym typeface="Times New Roman"/>
            </a:endParaRPr>
          </a:p>
        </p:txBody>
      </p:sp>
      <p:pic>
        <p:nvPicPr>
          <p:cNvPr id="274" name="Google Shape;274;g11832d16dea_0_88"/>
          <p:cNvPicPr preferRelativeResize="0"/>
          <p:nvPr/>
        </p:nvPicPr>
        <p:blipFill>
          <a:blip r:embed="rId4">
            <a:alphaModFix/>
          </a:blip>
          <a:stretch>
            <a:fillRect/>
          </a:stretch>
        </p:blipFill>
        <p:spPr>
          <a:xfrm>
            <a:off x="4241850" y="1113374"/>
            <a:ext cx="4749750" cy="31298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1844a7a0bb_0_0"/>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280" name="Google Shape;280;g11844a7a0bb_0_0"/>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281" name="Google Shape;281;g11844a7a0bb_0_0"/>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282" name="Google Shape;282;g11844a7a0bb_0_0"/>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
        <p:nvSpPr>
          <p:cNvPr id="283" name="Google Shape;283;g11844a7a0bb_0_0"/>
          <p:cNvSpPr txBox="1"/>
          <p:nvPr>
            <p:ph idx="1" type="body"/>
          </p:nvPr>
        </p:nvSpPr>
        <p:spPr>
          <a:xfrm>
            <a:off x="346650" y="1282700"/>
            <a:ext cx="3361800" cy="35694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Title : Conflict_data</a:t>
            </a:r>
            <a:endParaRPr b="1" sz="1200">
              <a:solidFill>
                <a:schemeClr val="dk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Visualization : Top 5 death by town</a:t>
            </a:r>
            <a:endParaRPr b="1" sz="1200">
              <a:solidFill>
                <a:schemeClr val="dk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Collaborator: Lilian</a:t>
            </a:r>
            <a:endParaRPr b="1" sz="1200">
              <a:solidFill>
                <a:schemeClr val="dk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GB" sz="1200">
                <a:solidFill>
                  <a:schemeClr val="dk2"/>
                </a:solidFill>
                <a:highlight>
                  <a:schemeClr val="lt1"/>
                </a:highlight>
                <a:latin typeface="Times New Roman"/>
                <a:ea typeface="Times New Roman"/>
                <a:cs typeface="Times New Roman"/>
                <a:sym typeface="Times New Roman"/>
              </a:rPr>
              <a:t>Interpretation: Al-Rawdah had the the highest number of death</a:t>
            </a:r>
            <a:endParaRPr sz="1200">
              <a:solidFill>
                <a:schemeClr val="dk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GB" sz="1200">
                <a:solidFill>
                  <a:schemeClr val="dk2"/>
                </a:solidFill>
                <a:highlight>
                  <a:schemeClr val="lt1"/>
                </a:highlight>
                <a:latin typeface="Times New Roman"/>
                <a:ea typeface="Times New Roman"/>
                <a:cs typeface="Times New Roman"/>
                <a:sym typeface="Times New Roman"/>
              </a:rPr>
              <a:t>Civilian where mostly victims of the conflict in Al-Rawdah</a:t>
            </a:r>
            <a:endParaRPr b="1" sz="1200">
              <a:solidFill>
                <a:schemeClr val="dk2"/>
              </a:solidFill>
              <a:highlight>
                <a:schemeClr val="lt1"/>
              </a:highlight>
              <a:latin typeface="Times New Roman"/>
              <a:ea typeface="Times New Roman"/>
              <a:cs typeface="Times New Roman"/>
              <a:sym typeface="Times New Roman"/>
            </a:endParaRPr>
          </a:p>
        </p:txBody>
      </p:sp>
      <p:pic>
        <p:nvPicPr>
          <p:cNvPr id="284" name="Google Shape;284;g11844a7a0bb_0_0"/>
          <p:cNvPicPr preferRelativeResize="0"/>
          <p:nvPr/>
        </p:nvPicPr>
        <p:blipFill>
          <a:blip r:embed="rId4">
            <a:alphaModFix/>
          </a:blip>
          <a:stretch>
            <a:fillRect/>
          </a:stretch>
        </p:blipFill>
        <p:spPr>
          <a:xfrm>
            <a:off x="3869450" y="1549396"/>
            <a:ext cx="5220574" cy="157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1844a7a0bb_0_10"/>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290" name="Google Shape;290;g11844a7a0bb_0_10"/>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291" name="Google Shape;291;g11844a7a0bb_0_10"/>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292" name="Google Shape;292;g11844a7a0bb_0_10"/>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
        <p:nvSpPr>
          <p:cNvPr id="293" name="Google Shape;293;g11844a7a0bb_0_10"/>
          <p:cNvSpPr txBox="1"/>
          <p:nvPr>
            <p:ph idx="1" type="body"/>
          </p:nvPr>
        </p:nvSpPr>
        <p:spPr>
          <a:xfrm>
            <a:off x="727650" y="1282700"/>
            <a:ext cx="3361800" cy="3569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Title : Economy Tweet</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Visualization: Multiple languages used in tweeting about Egypt Economy</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chemeClr val="dk2"/>
                </a:solidFill>
                <a:highlight>
                  <a:schemeClr val="lt1"/>
                </a:highlight>
                <a:latin typeface="Times New Roman"/>
                <a:ea typeface="Times New Roman"/>
                <a:cs typeface="Times New Roman"/>
                <a:sym typeface="Times New Roman"/>
              </a:rPr>
              <a:t>Collaborator : Lilian</a:t>
            </a:r>
            <a:endParaRPr b="1"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GB" sz="1200">
                <a:solidFill>
                  <a:schemeClr val="dk2"/>
                </a:solidFill>
                <a:highlight>
                  <a:schemeClr val="lt1"/>
                </a:highlight>
                <a:latin typeface="Times New Roman"/>
                <a:ea typeface="Times New Roman"/>
                <a:cs typeface="Times New Roman"/>
                <a:sym typeface="Times New Roman"/>
              </a:rPr>
              <a:t>Interpretation:</a:t>
            </a:r>
            <a:endParaRPr sz="1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GB" sz="1200">
                <a:solidFill>
                  <a:schemeClr val="dk2"/>
                </a:solidFill>
                <a:highlight>
                  <a:schemeClr val="lt1"/>
                </a:highlight>
                <a:latin typeface="Times New Roman"/>
                <a:ea typeface="Times New Roman"/>
                <a:cs typeface="Times New Roman"/>
                <a:sym typeface="Times New Roman"/>
              </a:rPr>
              <a:t>English is mostly was used to tweet about Egyptian Economy.</a:t>
            </a:r>
            <a:endParaRPr b="1" sz="1200">
              <a:solidFill>
                <a:schemeClr val="dk2"/>
              </a:solidFill>
              <a:highlight>
                <a:schemeClr val="lt1"/>
              </a:highlight>
              <a:latin typeface="Times New Roman"/>
              <a:ea typeface="Times New Roman"/>
              <a:cs typeface="Times New Roman"/>
              <a:sym typeface="Times New Roman"/>
            </a:endParaRPr>
          </a:p>
        </p:txBody>
      </p:sp>
      <p:pic>
        <p:nvPicPr>
          <p:cNvPr id="294" name="Google Shape;294;g11844a7a0bb_0_10"/>
          <p:cNvPicPr preferRelativeResize="0"/>
          <p:nvPr/>
        </p:nvPicPr>
        <p:blipFill rotWithShape="1">
          <a:blip r:embed="rId4">
            <a:alphaModFix/>
          </a:blip>
          <a:srcRect b="0" l="0" r="0" t="0"/>
          <a:stretch/>
        </p:blipFill>
        <p:spPr>
          <a:xfrm>
            <a:off x="5498275" y="1107175"/>
            <a:ext cx="2919877" cy="3569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1850a881ab_2_27"/>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300" name="Google Shape;300;g11850a881ab_2_27"/>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301" name="Google Shape;301;g11850a881ab_2_27"/>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302" name="Google Shape;302;g11850a881ab_2_27"/>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
        <p:nvSpPr>
          <p:cNvPr id="303" name="Google Shape;303;g11850a881ab_2_27"/>
          <p:cNvSpPr txBox="1"/>
          <p:nvPr>
            <p:ph idx="1" type="body"/>
          </p:nvPr>
        </p:nvSpPr>
        <p:spPr>
          <a:xfrm>
            <a:off x="727650" y="1282700"/>
            <a:ext cx="3361800" cy="3569400"/>
          </a:xfrm>
          <a:prstGeom prst="rect">
            <a:avLst/>
          </a:prstGeom>
          <a:noFill/>
          <a:ln>
            <a:noFill/>
          </a:ln>
        </p:spPr>
        <p:txBody>
          <a:bodyPr anchorCtr="0" anchor="t" bIns="91425" lIns="91425" spcFirstLastPara="1" rIns="91425" wrap="square" tIns="91425">
            <a:normAutofit/>
          </a:bodyPr>
          <a:lstStyle/>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Title: </a:t>
            </a:r>
            <a:r>
              <a:rPr b="1" lang="en-GB" sz="1200">
                <a:solidFill>
                  <a:srgbClr val="000000"/>
                </a:solidFill>
                <a:latin typeface="Times New Roman"/>
                <a:ea typeface="Times New Roman"/>
                <a:cs typeface="Times New Roman"/>
                <a:sym typeface="Times New Roman"/>
              </a:rPr>
              <a:t>Covid Tweets</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Collaborator: Samuel D. Boadi </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Visualization</a:t>
            </a:r>
            <a:r>
              <a:rPr lang="en-GB" sz="1200">
                <a:solidFill>
                  <a:srgbClr val="000000"/>
                </a:solidFill>
                <a:highlight>
                  <a:srgbClr val="FFFFFF"/>
                </a:highlight>
                <a:latin typeface="Times New Roman"/>
                <a:ea typeface="Times New Roman"/>
                <a:cs typeface="Times New Roman"/>
                <a:sym typeface="Times New Roman"/>
              </a:rPr>
              <a:t>: The top 5 languages used in tweeting about Covid</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400"/>
              </a:spcAft>
              <a:buNone/>
            </a:pPr>
            <a:r>
              <a:rPr b="1" lang="en-GB" sz="1200">
                <a:solidFill>
                  <a:srgbClr val="000000"/>
                </a:solidFill>
                <a:highlight>
                  <a:srgbClr val="FFFFFF"/>
                </a:highlight>
                <a:latin typeface="Times New Roman"/>
                <a:ea typeface="Times New Roman"/>
                <a:cs typeface="Times New Roman"/>
                <a:sym typeface="Times New Roman"/>
              </a:rPr>
              <a:t>Interpretation: </a:t>
            </a:r>
            <a:r>
              <a:rPr lang="en-GB" sz="1200">
                <a:solidFill>
                  <a:srgbClr val="000000"/>
                </a:solidFill>
                <a:highlight>
                  <a:srgbClr val="FFFFFF"/>
                </a:highlight>
                <a:latin typeface="Times New Roman"/>
                <a:ea typeface="Times New Roman"/>
                <a:cs typeface="Times New Roman"/>
                <a:sym typeface="Times New Roman"/>
              </a:rPr>
              <a:t>English had the highest tweet count. Tweets in Italian had the most count in retweets, likes and replies.</a:t>
            </a:r>
            <a:endParaRPr sz="1200">
              <a:solidFill>
                <a:srgbClr val="000000"/>
              </a:solidFill>
              <a:highlight>
                <a:srgbClr val="FFFFFF"/>
              </a:highlight>
              <a:latin typeface="Times New Roman"/>
              <a:ea typeface="Times New Roman"/>
              <a:cs typeface="Times New Roman"/>
              <a:sym typeface="Times New Roman"/>
            </a:endParaRPr>
          </a:p>
        </p:txBody>
      </p:sp>
      <p:pic>
        <p:nvPicPr>
          <p:cNvPr id="304" name="Google Shape;304;g11850a881ab_2_27"/>
          <p:cNvPicPr preferRelativeResize="0"/>
          <p:nvPr/>
        </p:nvPicPr>
        <p:blipFill rotWithShape="1">
          <a:blip r:embed="rId4">
            <a:alphaModFix/>
          </a:blip>
          <a:srcRect b="0" l="2838" r="2848" t="0"/>
          <a:stretch/>
        </p:blipFill>
        <p:spPr>
          <a:xfrm>
            <a:off x="3956400" y="1317600"/>
            <a:ext cx="4900779" cy="2895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1850a881ab_2_36"/>
          <p:cNvSpPr txBox="1"/>
          <p:nvPr>
            <p:ph idx="1" type="body"/>
          </p:nvPr>
        </p:nvSpPr>
        <p:spPr>
          <a:xfrm>
            <a:off x="727650" y="1282700"/>
            <a:ext cx="2815500" cy="3569400"/>
          </a:xfrm>
          <a:prstGeom prst="rect">
            <a:avLst/>
          </a:prstGeom>
          <a:noFill/>
          <a:ln>
            <a:noFill/>
          </a:ln>
        </p:spPr>
        <p:txBody>
          <a:bodyPr anchorCtr="0" anchor="t" bIns="91425" lIns="91425" spcFirstLastPara="1" rIns="91425" wrap="square" tIns="91425">
            <a:normAutofit/>
          </a:bodyPr>
          <a:lstStyle/>
          <a:p>
            <a:pPr indent="0" lvl="0" marL="0" rtl="0" algn="l">
              <a:spcBef>
                <a:spcPts val="1800"/>
              </a:spcBef>
              <a:spcAft>
                <a:spcPts val="0"/>
              </a:spcAft>
              <a:buNone/>
            </a:pPr>
            <a:r>
              <a:t/>
            </a:r>
            <a:endParaRPr b="1"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8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310" name="Google Shape;310;g11850a881ab_2_36"/>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311" name="Google Shape;311;g11850a881ab_2_36"/>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Data Visualization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312" name="Google Shape;312;g11850a881ab_2_36"/>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
        <p:nvSpPr>
          <p:cNvPr id="313" name="Google Shape;313;g11850a881ab_2_36"/>
          <p:cNvSpPr txBox="1"/>
          <p:nvPr>
            <p:ph idx="1" type="body"/>
          </p:nvPr>
        </p:nvSpPr>
        <p:spPr>
          <a:xfrm>
            <a:off x="727650" y="1282700"/>
            <a:ext cx="3361800" cy="3569400"/>
          </a:xfrm>
          <a:prstGeom prst="rect">
            <a:avLst/>
          </a:prstGeom>
          <a:noFill/>
          <a:ln>
            <a:noFill/>
          </a:ln>
        </p:spPr>
        <p:txBody>
          <a:bodyPr anchorCtr="0" anchor="t" bIns="91425" lIns="91425" spcFirstLastPara="1" rIns="91425" wrap="square" tIns="91425">
            <a:normAutofit/>
          </a:bodyPr>
          <a:lstStyle/>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Title: </a:t>
            </a:r>
            <a:r>
              <a:rPr b="1" lang="en-GB" sz="1200">
                <a:solidFill>
                  <a:srgbClr val="000000"/>
                </a:solidFill>
                <a:latin typeface="Times New Roman"/>
                <a:ea typeface="Times New Roman"/>
                <a:cs typeface="Times New Roman"/>
                <a:sym typeface="Times New Roman"/>
              </a:rPr>
              <a:t>Train Accident</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Collaborator: Samuel D. Boadi </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Visualization</a:t>
            </a:r>
            <a:r>
              <a:rPr lang="en-GB" sz="1200">
                <a:solidFill>
                  <a:srgbClr val="000000"/>
                </a:solidFill>
                <a:highlight>
                  <a:srgbClr val="FFFFFF"/>
                </a:highlight>
                <a:latin typeface="Times New Roman"/>
                <a:ea typeface="Times New Roman"/>
                <a:cs typeface="Times New Roman"/>
                <a:sym typeface="Times New Roman"/>
              </a:rPr>
              <a:t>: Count by accident type based on casualty</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400"/>
              </a:spcAft>
              <a:buNone/>
            </a:pPr>
            <a:r>
              <a:rPr b="1" lang="en-GB" sz="1200">
                <a:solidFill>
                  <a:srgbClr val="000000"/>
                </a:solidFill>
                <a:highlight>
                  <a:srgbClr val="FFFFFF"/>
                </a:highlight>
                <a:latin typeface="Times New Roman"/>
                <a:ea typeface="Times New Roman"/>
                <a:cs typeface="Times New Roman"/>
                <a:sym typeface="Times New Roman"/>
              </a:rPr>
              <a:t>Interpretation: </a:t>
            </a:r>
            <a:r>
              <a:rPr lang="en-GB" sz="1200">
                <a:solidFill>
                  <a:srgbClr val="000000"/>
                </a:solidFill>
                <a:highlight>
                  <a:srgbClr val="FFFFFF"/>
                </a:highlight>
                <a:latin typeface="Times New Roman"/>
                <a:ea typeface="Times New Roman"/>
                <a:cs typeface="Times New Roman"/>
                <a:sym typeface="Times New Roman"/>
              </a:rPr>
              <a:t>The accident type “Collision” had the highest casualty since it most </a:t>
            </a:r>
            <a:r>
              <a:rPr lang="en-GB" sz="1200">
                <a:solidFill>
                  <a:srgbClr val="000000"/>
                </a:solidFill>
                <a:highlight>
                  <a:srgbClr val="FFFFFF"/>
                </a:highlight>
                <a:latin typeface="Times New Roman"/>
                <a:ea typeface="Times New Roman"/>
                <a:cs typeface="Times New Roman"/>
                <a:sym typeface="Times New Roman"/>
              </a:rPr>
              <a:t>occurring</a:t>
            </a:r>
            <a:r>
              <a:rPr lang="en-GB" sz="1200">
                <a:solidFill>
                  <a:srgbClr val="000000"/>
                </a:solidFill>
                <a:highlight>
                  <a:srgbClr val="FFFFFF"/>
                </a:highlight>
                <a:latin typeface="Times New Roman"/>
                <a:ea typeface="Times New Roman"/>
                <a:cs typeface="Times New Roman"/>
                <a:sym typeface="Times New Roman"/>
              </a:rPr>
              <a:t> type of accident in Egypt.</a:t>
            </a:r>
            <a:r>
              <a:rPr b="1" lang="en-GB" sz="1200">
                <a:solidFill>
                  <a:srgbClr val="000000"/>
                </a:solidFill>
                <a:highlight>
                  <a:srgbClr val="FFFFFF"/>
                </a:highlight>
                <a:latin typeface="Times New Roman"/>
                <a:ea typeface="Times New Roman"/>
                <a:cs typeface="Times New Roman"/>
                <a:sym typeface="Times New Roman"/>
              </a:rPr>
              <a:t> </a:t>
            </a:r>
            <a:endParaRPr sz="1200">
              <a:solidFill>
                <a:srgbClr val="000000"/>
              </a:solidFill>
              <a:highlight>
                <a:srgbClr val="FFFFFF"/>
              </a:highlight>
              <a:latin typeface="Times New Roman"/>
              <a:ea typeface="Times New Roman"/>
              <a:cs typeface="Times New Roman"/>
              <a:sym typeface="Times New Roman"/>
            </a:endParaRPr>
          </a:p>
        </p:txBody>
      </p:sp>
      <p:pic>
        <p:nvPicPr>
          <p:cNvPr id="314" name="Google Shape;314;g11850a881ab_2_36"/>
          <p:cNvPicPr preferRelativeResize="0"/>
          <p:nvPr/>
        </p:nvPicPr>
        <p:blipFill rotWithShape="1">
          <a:blip r:embed="rId4">
            <a:alphaModFix/>
          </a:blip>
          <a:srcRect b="5261" l="0" r="0" t="5261"/>
          <a:stretch/>
        </p:blipFill>
        <p:spPr>
          <a:xfrm>
            <a:off x="4000500" y="1282700"/>
            <a:ext cx="4900400" cy="304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8"/>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320" name="Google Shape;320;p38"/>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SzPct val="49808"/>
              <a:buNone/>
            </a:pPr>
            <a:r>
              <a:rPr b="0" lang="en-GB" sz="5800">
                <a:solidFill>
                  <a:srgbClr val="3F3F3F"/>
                </a:solidFill>
                <a:latin typeface="Calibri"/>
                <a:ea typeface="Calibri"/>
                <a:cs typeface="Calibri"/>
                <a:sym typeface="Calibri"/>
              </a:rPr>
              <a:t>Demonstration</a:t>
            </a:r>
            <a:endParaRPr b="0" sz="5800">
              <a:solidFill>
                <a:srgbClr val="3F3F3F"/>
              </a:solidFill>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p>
        </p:txBody>
      </p:sp>
      <p:sp>
        <p:nvSpPr>
          <p:cNvPr id="321" name="Google Shape;321;p38"/>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Lachin Fernando </a:t>
            </a:r>
            <a:endParaRPr b="1" sz="975">
              <a:solidFill>
                <a:srgbClr val="000000"/>
              </a:solidFill>
              <a:highlight>
                <a:srgbClr val="FFFFFF"/>
              </a:highlight>
              <a:latin typeface="Roboto"/>
              <a:ea typeface="Roboto"/>
              <a:cs typeface="Roboto"/>
              <a:sym typeface="Roboto"/>
            </a:endParaRPr>
          </a:p>
        </p:txBody>
      </p:sp>
      <p:pic>
        <p:nvPicPr>
          <p:cNvPr id="322" name="Google Shape;322;p38"/>
          <p:cNvPicPr preferRelativeResize="0"/>
          <p:nvPr/>
        </p:nvPicPr>
        <p:blipFill>
          <a:blip r:embed="rId4">
            <a:alphaModFix/>
          </a:blip>
          <a:stretch>
            <a:fillRect/>
          </a:stretch>
        </p:blipFill>
        <p:spPr>
          <a:xfrm>
            <a:off x="851300" y="1194225"/>
            <a:ext cx="7879551" cy="3466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1832d16dea_0_19"/>
          <p:cNvSpPr txBox="1"/>
          <p:nvPr>
            <p:ph idx="1" type="body"/>
          </p:nvPr>
        </p:nvSpPr>
        <p:spPr>
          <a:xfrm>
            <a:off x="727650" y="1441200"/>
            <a:ext cx="7688700" cy="3411000"/>
          </a:xfrm>
          <a:prstGeom prst="rect">
            <a:avLst/>
          </a:prstGeom>
          <a:noFill/>
          <a:ln>
            <a:noFill/>
          </a:ln>
        </p:spPr>
        <p:txBody>
          <a:bodyPr anchorCtr="0" anchor="t" bIns="91425" lIns="91425" spcFirstLastPara="1" rIns="91425" wrap="square" tIns="91425">
            <a:normAutofit/>
          </a:bodyPr>
          <a:lstStyle/>
          <a:p>
            <a:pPr indent="-326390" lvl="0" marL="457200" rtl="0" algn="just">
              <a:lnSpc>
                <a:spcPct val="150000"/>
              </a:lnSpc>
              <a:spcBef>
                <a:spcPts val="0"/>
              </a:spcBef>
              <a:spcAft>
                <a:spcPts val="0"/>
              </a:spcAft>
              <a:buClr>
                <a:srgbClr val="000000"/>
              </a:buClr>
              <a:buSzPts val="1540"/>
              <a:buFont typeface="Arial"/>
              <a:buChar char="●"/>
            </a:pPr>
            <a:r>
              <a:rPr lang="en-GB" sz="1540">
                <a:solidFill>
                  <a:srgbClr val="000000"/>
                </a:solidFill>
                <a:latin typeface="Arial"/>
                <a:ea typeface="Arial"/>
                <a:cs typeface="Arial"/>
                <a:sym typeface="Arial"/>
              </a:rPr>
              <a:t>Further scraping and data collection can be done on the following category </a:t>
            </a:r>
            <a:endParaRPr sz="1540">
              <a:solidFill>
                <a:srgbClr val="000000"/>
              </a:solidFill>
              <a:latin typeface="Arial"/>
              <a:ea typeface="Arial"/>
              <a:cs typeface="Arial"/>
              <a:sym typeface="Arial"/>
            </a:endParaRPr>
          </a:p>
          <a:p>
            <a:pPr indent="-326390" lvl="0" marL="457200" rtl="0" algn="just">
              <a:lnSpc>
                <a:spcPct val="150000"/>
              </a:lnSpc>
              <a:spcBef>
                <a:spcPts val="0"/>
              </a:spcBef>
              <a:spcAft>
                <a:spcPts val="0"/>
              </a:spcAft>
              <a:buClr>
                <a:srgbClr val="000000"/>
              </a:buClr>
              <a:buSzPts val="1540"/>
              <a:buFont typeface="Arial"/>
              <a:buChar char="-"/>
            </a:pPr>
            <a:r>
              <a:rPr lang="en-GB" sz="1540">
                <a:solidFill>
                  <a:srgbClr val="000000"/>
                </a:solidFill>
                <a:latin typeface="Arial"/>
                <a:ea typeface="Arial"/>
                <a:cs typeface="Arial"/>
                <a:sym typeface="Arial"/>
              </a:rPr>
              <a:t>Health </a:t>
            </a:r>
            <a:endParaRPr sz="1540">
              <a:solidFill>
                <a:srgbClr val="000000"/>
              </a:solidFill>
              <a:latin typeface="Arial"/>
              <a:ea typeface="Arial"/>
              <a:cs typeface="Arial"/>
              <a:sym typeface="Arial"/>
            </a:endParaRPr>
          </a:p>
          <a:p>
            <a:pPr indent="-326390" lvl="0" marL="457200" rtl="0" algn="just">
              <a:lnSpc>
                <a:spcPct val="150000"/>
              </a:lnSpc>
              <a:spcBef>
                <a:spcPts val="0"/>
              </a:spcBef>
              <a:spcAft>
                <a:spcPts val="0"/>
              </a:spcAft>
              <a:buClr>
                <a:srgbClr val="000000"/>
              </a:buClr>
              <a:buSzPts val="1540"/>
              <a:buFont typeface="Arial"/>
              <a:buChar char="-"/>
            </a:pPr>
            <a:r>
              <a:rPr lang="en-GB" sz="1540">
                <a:solidFill>
                  <a:srgbClr val="000000"/>
                </a:solidFill>
                <a:latin typeface="Arial"/>
                <a:ea typeface="Arial"/>
                <a:cs typeface="Arial"/>
                <a:sym typeface="Arial"/>
              </a:rPr>
              <a:t>Food </a:t>
            </a:r>
            <a:endParaRPr sz="1540">
              <a:solidFill>
                <a:srgbClr val="000000"/>
              </a:solidFill>
              <a:latin typeface="Arial"/>
              <a:ea typeface="Arial"/>
              <a:cs typeface="Arial"/>
              <a:sym typeface="Arial"/>
            </a:endParaRPr>
          </a:p>
          <a:p>
            <a:pPr indent="-326390" lvl="0" marL="457200" rtl="0" algn="just">
              <a:lnSpc>
                <a:spcPct val="150000"/>
              </a:lnSpc>
              <a:spcBef>
                <a:spcPts val="0"/>
              </a:spcBef>
              <a:spcAft>
                <a:spcPts val="0"/>
              </a:spcAft>
              <a:buClr>
                <a:srgbClr val="000000"/>
              </a:buClr>
              <a:buSzPts val="1540"/>
              <a:buFont typeface="Arial"/>
              <a:buChar char="-"/>
            </a:pPr>
            <a:r>
              <a:rPr lang="en-GB" sz="1540">
                <a:solidFill>
                  <a:srgbClr val="000000"/>
                </a:solidFill>
                <a:latin typeface="Arial"/>
                <a:ea typeface="Arial"/>
                <a:cs typeface="Arial"/>
                <a:sym typeface="Arial"/>
              </a:rPr>
              <a:t>Economic </a:t>
            </a:r>
            <a:endParaRPr sz="1540">
              <a:solidFill>
                <a:srgbClr val="000000"/>
              </a:solidFill>
              <a:latin typeface="Arial"/>
              <a:ea typeface="Arial"/>
              <a:cs typeface="Arial"/>
              <a:sym typeface="Arial"/>
            </a:endParaRPr>
          </a:p>
          <a:p>
            <a:pPr indent="-326390" lvl="0" marL="457200" rtl="0" algn="just">
              <a:lnSpc>
                <a:spcPct val="150000"/>
              </a:lnSpc>
              <a:spcBef>
                <a:spcPts val="0"/>
              </a:spcBef>
              <a:spcAft>
                <a:spcPts val="0"/>
              </a:spcAft>
              <a:buClr>
                <a:srgbClr val="000000"/>
              </a:buClr>
              <a:buSzPts val="1540"/>
              <a:buFont typeface="Arial"/>
              <a:buChar char="-"/>
            </a:pPr>
            <a:r>
              <a:rPr lang="en-GB" sz="1540">
                <a:solidFill>
                  <a:srgbClr val="000000"/>
                </a:solidFill>
                <a:latin typeface="Arial"/>
                <a:ea typeface="Arial"/>
                <a:cs typeface="Arial"/>
                <a:sym typeface="Arial"/>
              </a:rPr>
              <a:t>Environmental </a:t>
            </a:r>
            <a:endParaRPr sz="1540">
              <a:solidFill>
                <a:srgbClr val="000000"/>
              </a:solidFill>
              <a:latin typeface="Arial"/>
              <a:ea typeface="Arial"/>
              <a:cs typeface="Arial"/>
              <a:sym typeface="Arial"/>
            </a:endParaRPr>
          </a:p>
          <a:p>
            <a:pPr indent="-326390" lvl="0" marL="457200" rtl="0" algn="just">
              <a:lnSpc>
                <a:spcPct val="150000"/>
              </a:lnSpc>
              <a:spcBef>
                <a:spcPts val="0"/>
              </a:spcBef>
              <a:spcAft>
                <a:spcPts val="0"/>
              </a:spcAft>
              <a:buClr>
                <a:srgbClr val="000000"/>
              </a:buClr>
              <a:buSzPts val="1540"/>
              <a:buFont typeface="Arial"/>
              <a:buChar char="-"/>
            </a:pPr>
            <a:r>
              <a:rPr lang="en-GB" sz="1540">
                <a:solidFill>
                  <a:srgbClr val="000000"/>
                </a:solidFill>
                <a:latin typeface="Arial"/>
                <a:ea typeface="Arial"/>
                <a:cs typeface="Arial"/>
                <a:sym typeface="Arial"/>
              </a:rPr>
              <a:t>Financial </a:t>
            </a:r>
            <a:endParaRPr sz="1540">
              <a:solidFill>
                <a:srgbClr val="000000"/>
              </a:solidFill>
              <a:latin typeface="Arial"/>
              <a:ea typeface="Arial"/>
              <a:cs typeface="Arial"/>
              <a:sym typeface="Arial"/>
            </a:endParaRPr>
          </a:p>
          <a:p>
            <a:pPr indent="-326390" lvl="0" marL="457200" rtl="0" algn="just">
              <a:lnSpc>
                <a:spcPct val="150000"/>
              </a:lnSpc>
              <a:spcBef>
                <a:spcPts val="0"/>
              </a:spcBef>
              <a:spcAft>
                <a:spcPts val="0"/>
              </a:spcAft>
              <a:buClr>
                <a:srgbClr val="000000"/>
              </a:buClr>
              <a:buSzPts val="1540"/>
              <a:buFont typeface="Arial"/>
              <a:buChar char="-"/>
            </a:pPr>
            <a:r>
              <a:rPr lang="en-GB" sz="1540">
                <a:solidFill>
                  <a:srgbClr val="000000"/>
                </a:solidFill>
                <a:latin typeface="Arial"/>
                <a:ea typeface="Arial"/>
                <a:cs typeface="Arial"/>
                <a:sym typeface="Arial"/>
              </a:rPr>
              <a:t>Other Categories </a:t>
            </a:r>
            <a:endParaRPr sz="1540">
              <a:solidFill>
                <a:srgbClr val="000000"/>
              </a:solidFill>
              <a:latin typeface="Arial"/>
              <a:ea typeface="Arial"/>
              <a:cs typeface="Arial"/>
              <a:sym typeface="Arial"/>
            </a:endParaRPr>
          </a:p>
          <a:p>
            <a:pPr indent="-326390" lvl="0" marL="457200" rtl="0" algn="just">
              <a:lnSpc>
                <a:spcPct val="150000"/>
              </a:lnSpc>
              <a:spcBef>
                <a:spcPts val="0"/>
              </a:spcBef>
              <a:spcAft>
                <a:spcPts val="0"/>
              </a:spcAft>
              <a:buClr>
                <a:srgbClr val="000000"/>
              </a:buClr>
              <a:buSzPts val="1540"/>
              <a:buFont typeface="Arial"/>
              <a:buChar char="●"/>
            </a:pPr>
            <a:r>
              <a:rPr lang="en-GB" sz="1540">
                <a:solidFill>
                  <a:srgbClr val="000000"/>
                </a:solidFill>
                <a:latin typeface="Arial"/>
                <a:ea typeface="Arial"/>
                <a:cs typeface="Arial"/>
                <a:sym typeface="Arial"/>
              </a:rPr>
              <a:t>Create more datasets in Egypt and visualized</a:t>
            </a:r>
            <a:endParaRPr sz="154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t/>
            </a:r>
            <a:endParaRPr sz="1540">
              <a:solidFill>
                <a:srgbClr val="000000"/>
              </a:solidFill>
              <a:latin typeface="Arial"/>
              <a:ea typeface="Arial"/>
              <a:cs typeface="Arial"/>
              <a:sym typeface="Arial"/>
            </a:endParaRPr>
          </a:p>
        </p:txBody>
      </p:sp>
      <p:pic>
        <p:nvPicPr>
          <p:cNvPr id="328" name="Google Shape;328;g11832d16dea_0_19"/>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329" name="Google Shape;329;g11832d16dea_0_19"/>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Future Scope</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
        <p:nvSpPr>
          <p:cNvPr id="330" name="Google Shape;330;g11832d16dea_0_19"/>
          <p:cNvSpPr txBox="1"/>
          <p:nvPr>
            <p:ph idx="1"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Armielyn Obinguar</a:t>
            </a:r>
            <a:endParaRPr b="1" sz="975">
              <a:solidFill>
                <a:srgbClr val="000000"/>
              </a:solidFill>
              <a:highlight>
                <a:srgbClr val="FFFFFF"/>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d1fef190e1_2_0"/>
          <p:cNvSpPr txBox="1"/>
          <p:nvPr>
            <p:ph idx="1" type="body"/>
          </p:nvPr>
        </p:nvSpPr>
        <p:spPr>
          <a:xfrm>
            <a:off x="727650" y="1441200"/>
            <a:ext cx="7688700" cy="3411000"/>
          </a:xfrm>
          <a:prstGeom prst="rect">
            <a:avLst/>
          </a:prstGeom>
          <a:noFill/>
          <a:ln>
            <a:noFill/>
          </a:ln>
        </p:spPr>
        <p:txBody>
          <a:bodyPr anchorCtr="0" anchor="t" bIns="91425" lIns="91425" spcFirstLastPara="1" rIns="91425" wrap="square" tIns="91425">
            <a:noAutofit/>
          </a:bodyPr>
          <a:lstStyle/>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Abdulaziz Alamri </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Ahmed Khaled </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Ahmed Samy </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Armielyn Obinguar </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Hala Jadallah</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Hazem Ashraf </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Lachin Fernando </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Lilian Ugwu</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Md Hidayat Rasool </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Michael Ghaly </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Mohammed El-Srogy </a:t>
            </a:r>
            <a:endParaRPr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Char char="●"/>
            </a:pPr>
            <a:r>
              <a:rPr lang="en-GB" sz="1000">
                <a:solidFill>
                  <a:srgbClr val="000000"/>
                </a:solidFill>
                <a:highlight>
                  <a:schemeClr val="lt1"/>
                </a:highlight>
                <a:latin typeface="Times New Roman"/>
                <a:ea typeface="Times New Roman"/>
                <a:cs typeface="Times New Roman"/>
                <a:sym typeface="Times New Roman"/>
              </a:rPr>
              <a:t>Samuel D. Boadi </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Santhosh K</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Seif Elfetni </a:t>
            </a:r>
            <a:endParaRPr sz="1000">
              <a:solidFill>
                <a:srgbClr val="000000"/>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000000"/>
              </a:buClr>
              <a:buSzPts val="1000"/>
              <a:buFont typeface="Times New Roman"/>
              <a:buChar char="●"/>
            </a:pPr>
            <a:r>
              <a:rPr lang="en-GB" sz="1000">
                <a:solidFill>
                  <a:srgbClr val="000000"/>
                </a:solidFill>
                <a:latin typeface="Times New Roman"/>
                <a:ea typeface="Times New Roman"/>
                <a:cs typeface="Times New Roman"/>
                <a:sym typeface="Times New Roman"/>
              </a:rPr>
              <a:t>Shivam Negi</a:t>
            </a:r>
            <a:endParaRPr sz="1000">
              <a:solidFill>
                <a:srgbClr val="000000"/>
              </a:solidFill>
              <a:latin typeface="Times New Roman"/>
              <a:ea typeface="Times New Roman"/>
              <a:cs typeface="Times New Roman"/>
              <a:sym typeface="Times New Roman"/>
            </a:endParaRPr>
          </a:p>
        </p:txBody>
      </p:sp>
      <p:pic>
        <p:nvPicPr>
          <p:cNvPr id="336" name="Google Shape;336;gd1fef190e1_2_0"/>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337" name="Google Shape;337;gd1fef190e1_2_0"/>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0" lang="en-GB" sz="3920">
                <a:solidFill>
                  <a:srgbClr val="3F3F3F"/>
                </a:solidFill>
                <a:latin typeface="Calibri"/>
                <a:ea typeface="Calibri"/>
                <a:cs typeface="Calibri"/>
                <a:sym typeface="Calibri"/>
              </a:rPr>
              <a:t>Collaborators </a:t>
            </a:r>
            <a:endParaRPr b="0" sz="3920">
              <a:solidFill>
                <a:srgbClr val="3F3F3F"/>
              </a:solidFill>
              <a:latin typeface="Calibri"/>
              <a:ea typeface="Calibri"/>
              <a:cs typeface="Calibri"/>
              <a:sym typeface="Calibri"/>
            </a:endParaRPr>
          </a:p>
          <a:p>
            <a:pPr indent="0" lvl="0" marL="0" rtl="0" algn="l">
              <a:lnSpc>
                <a:spcPct val="100000"/>
              </a:lnSpc>
              <a:spcBef>
                <a:spcPts val="0"/>
              </a:spcBef>
              <a:spcAft>
                <a:spcPts val="0"/>
              </a:spcAft>
              <a:buSzPts val="990"/>
              <a:buNone/>
            </a:pPr>
            <a:r>
              <a:t/>
            </a:r>
            <a:endParaRPr sz="234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39"/>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pic>
        <p:nvPicPr>
          <p:cNvPr id="343" name="Google Shape;343;p39"/>
          <p:cNvPicPr preferRelativeResize="0"/>
          <p:nvPr/>
        </p:nvPicPr>
        <p:blipFill rotWithShape="1">
          <a:blip r:embed="rId4">
            <a:alphaModFix/>
          </a:blip>
          <a:srcRect b="0" l="0" r="0" t="0"/>
          <a:stretch/>
        </p:blipFill>
        <p:spPr>
          <a:xfrm>
            <a:off x="2639500" y="1062376"/>
            <a:ext cx="3725275" cy="372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SzPct val="49808"/>
              <a:buNone/>
            </a:pPr>
            <a:r>
              <a:rPr b="0" lang="en-GB" sz="5800">
                <a:solidFill>
                  <a:srgbClr val="3F3F3F"/>
                </a:solidFill>
                <a:latin typeface="Calibri"/>
                <a:ea typeface="Calibri"/>
                <a:cs typeface="Calibri"/>
                <a:sym typeface="Calibri"/>
              </a:rPr>
              <a:t>Problem Statement</a:t>
            </a:r>
            <a:endParaRPr b="0" sz="5800">
              <a:solidFill>
                <a:srgbClr val="3F3F3F"/>
              </a:solidFill>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p>
        </p:txBody>
      </p:sp>
      <p:sp>
        <p:nvSpPr>
          <p:cNvPr id="108" name="Google Shape;108;p3"/>
          <p:cNvSpPr txBox="1"/>
          <p:nvPr>
            <p:ph idx="1" type="body"/>
          </p:nvPr>
        </p:nvSpPr>
        <p:spPr>
          <a:xfrm>
            <a:off x="727650" y="1657100"/>
            <a:ext cx="7688700" cy="34110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SzPts val="1529"/>
              <a:buNone/>
            </a:pPr>
            <a:r>
              <a:rPr b="1" lang="en-GB" sz="1600">
                <a:solidFill>
                  <a:schemeClr val="accent5"/>
                </a:solidFill>
                <a:highlight>
                  <a:srgbClr val="FFFFFF"/>
                </a:highlight>
                <a:latin typeface="Arial"/>
                <a:ea typeface="Arial"/>
                <a:cs typeface="Arial"/>
                <a:sym typeface="Arial"/>
              </a:rPr>
              <a:t>Collect, organise, and analyse different datasets directly about or related to Egypt. The results should serve as a starting point for anyone searching for datasets about Egypt. Providing dataset sources, visualisations, and reports that potentially use multiple datasets to tell a story with data. The results should also create a new dataset for Egypt and encourage the creation of more datasets by the community.</a:t>
            </a:r>
            <a:endParaRPr b="1" sz="1600">
              <a:solidFill>
                <a:schemeClr val="accent5"/>
              </a:solidFill>
              <a:highlight>
                <a:srgbClr val="FFFFFF"/>
              </a:highlight>
              <a:latin typeface="Arial"/>
              <a:ea typeface="Arial"/>
              <a:cs typeface="Arial"/>
              <a:sym typeface="Arial"/>
            </a:endParaRPr>
          </a:p>
          <a:p>
            <a:pPr indent="0" lvl="0" marL="0" rtl="0" algn="l">
              <a:lnSpc>
                <a:spcPct val="150000"/>
              </a:lnSpc>
              <a:spcBef>
                <a:spcPts val="0"/>
              </a:spcBef>
              <a:spcAft>
                <a:spcPts val="0"/>
              </a:spcAft>
              <a:buSzPts val="1529"/>
              <a:buNone/>
            </a:pPr>
            <a:r>
              <a:t/>
            </a:r>
            <a:endParaRPr b="1" sz="1900">
              <a:solidFill>
                <a:srgbClr val="000000"/>
              </a:solidFill>
              <a:highlight>
                <a:srgbClr val="FFFFFF"/>
              </a:highlight>
              <a:latin typeface="Roboto"/>
              <a:ea typeface="Roboto"/>
              <a:cs typeface="Roboto"/>
              <a:sym typeface="Roboto"/>
            </a:endParaRPr>
          </a:p>
          <a:p>
            <a:pPr indent="0" lvl="0" marL="0" rtl="0" algn="l">
              <a:lnSpc>
                <a:spcPct val="200000"/>
              </a:lnSpc>
              <a:spcBef>
                <a:spcPts val="0"/>
              </a:spcBef>
              <a:spcAft>
                <a:spcPts val="1200"/>
              </a:spcAft>
              <a:buSzPts val="1529"/>
              <a:buNone/>
            </a:pPr>
            <a:r>
              <a:t/>
            </a:r>
            <a:endParaRPr b="1" sz="1900">
              <a:solidFill>
                <a:srgbClr val="000000"/>
              </a:solidFill>
              <a:highlight>
                <a:srgbClr val="FFFFFF"/>
              </a:highlight>
              <a:latin typeface="Roboto"/>
              <a:ea typeface="Roboto"/>
              <a:cs typeface="Roboto"/>
              <a:sym typeface="Roboto"/>
            </a:endParaRPr>
          </a:p>
        </p:txBody>
      </p:sp>
      <p:pic>
        <p:nvPicPr>
          <p:cNvPr id="109" name="Google Shape;109;p3"/>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idx="1" type="body"/>
          </p:nvPr>
        </p:nvSpPr>
        <p:spPr>
          <a:xfrm>
            <a:off x="727650" y="1441200"/>
            <a:ext cx="7688700" cy="3411000"/>
          </a:xfrm>
          <a:prstGeom prst="rect">
            <a:avLst/>
          </a:prstGeom>
          <a:noFill/>
          <a:ln>
            <a:noFill/>
          </a:ln>
        </p:spPr>
        <p:txBody>
          <a:bodyPr anchorCtr="0" anchor="t" bIns="91425" lIns="91425" spcFirstLastPara="1" rIns="91425" wrap="square" tIns="91425">
            <a:normAutofit/>
          </a:bodyPr>
          <a:lstStyle/>
          <a:p>
            <a:pPr indent="-346075" lvl="0" marL="457200" rtl="0" algn="l">
              <a:lnSpc>
                <a:spcPct val="169565"/>
              </a:lnSpc>
              <a:spcBef>
                <a:spcPts val="0"/>
              </a:spcBef>
              <a:spcAft>
                <a:spcPts val="0"/>
              </a:spcAft>
              <a:buClr>
                <a:srgbClr val="002060"/>
              </a:buClr>
              <a:buSzPts val="1850"/>
              <a:buFont typeface="Arial"/>
              <a:buChar char="●"/>
            </a:pPr>
            <a:r>
              <a:rPr b="1" lang="en-GB" sz="1850">
                <a:solidFill>
                  <a:srgbClr val="002060"/>
                </a:solidFill>
                <a:highlight>
                  <a:srgbClr val="FFFFFF"/>
                </a:highlight>
                <a:latin typeface="Arial"/>
                <a:ea typeface="Arial"/>
                <a:cs typeface="Arial"/>
                <a:sym typeface="Arial"/>
              </a:rPr>
              <a:t>Create a comprehensive index of open datasets about Egypt.</a:t>
            </a:r>
            <a:endParaRPr b="1" sz="1850">
              <a:solidFill>
                <a:srgbClr val="002060"/>
              </a:solidFill>
              <a:highlight>
                <a:srgbClr val="FFFFFF"/>
              </a:highlight>
              <a:latin typeface="Arial"/>
              <a:ea typeface="Arial"/>
              <a:cs typeface="Arial"/>
              <a:sym typeface="Arial"/>
            </a:endParaRPr>
          </a:p>
          <a:p>
            <a:pPr indent="-346075" lvl="0" marL="457200" rtl="0" algn="l">
              <a:lnSpc>
                <a:spcPct val="169565"/>
              </a:lnSpc>
              <a:spcBef>
                <a:spcPts val="0"/>
              </a:spcBef>
              <a:spcAft>
                <a:spcPts val="0"/>
              </a:spcAft>
              <a:buClr>
                <a:srgbClr val="002060"/>
              </a:buClr>
              <a:buSzPts val="1850"/>
              <a:buFont typeface="Arial"/>
              <a:buChar char="●"/>
            </a:pPr>
            <a:r>
              <a:rPr b="1" lang="en-GB" sz="1850">
                <a:solidFill>
                  <a:srgbClr val="002060"/>
                </a:solidFill>
                <a:highlight>
                  <a:srgbClr val="FFFFFF"/>
                </a:highlight>
                <a:latin typeface="Arial"/>
                <a:ea typeface="Arial"/>
                <a:cs typeface="Arial"/>
                <a:sym typeface="Arial"/>
              </a:rPr>
              <a:t>Integrate, analyze, and visualize diverse open datasets about Egypt.</a:t>
            </a:r>
            <a:endParaRPr b="1" sz="1850">
              <a:solidFill>
                <a:srgbClr val="002060"/>
              </a:solidFill>
              <a:highlight>
                <a:srgbClr val="FFFFFF"/>
              </a:highlight>
              <a:latin typeface="Arial"/>
              <a:ea typeface="Arial"/>
              <a:cs typeface="Arial"/>
              <a:sym typeface="Arial"/>
            </a:endParaRPr>
          </a:p>
          <a:p>
            <a:pPr indent="-346075" lvl="0" marL="457200" rtl="0" algn="l">
              <a:lnSpc>
                <a:spcPct val="169565"/>
              </a:lnSpc>
              <a:spcBef>
                <a:spcPts val="0"/>
              </a:spcBef>
              <a:spcAft>
                <a:spcPts val="0"/>
              </a:spcAft>
              <a:buClr>
                <a:srgbClr val="002060"/>
              </a:buClr>
              <a:buSzPts val="1850"/>
              <a:buFont typeface="Arial"/>
              <a:buChar char="●"/>
            </a:pPr>
            <a:r>
              <a:rPr b="1" lang="en-GB" sz="1850">
                <a:solidFill>
                  <a:srgbClr val="002060"/>
                </a:solidFill>
                <a:highlight>
                  <a:srgbClr val="FFFFFF"/>
                </a:highlight>
                <a:latin typeface="Arial"/>
                <a:ea typeface="Arial"/>
                <a:cs typeface="Arial"/>
                <a:sym typeface="Arial"/>
              </a:rPr>
              <a:t>Create a new dataset related to Egypt.</a:t>
            </a:r>
            <a:endParaRPr b="1" sz="1850">
              <a:solidFill>
                <a:srgbClr val="002060"/>
              </a:solidFill>
              <a:highlight>
                <a:srgbClr val="FFFFFF"/>
              </a:highlight>
              <a:latin typeface="Arial"/>
              <a:ea typeface="Arial"/>
              <a:cs typeface="Arial"/>
              <a:sym typeface="Arial"/>
            </a:endParaRPr>
          </a:p>
          <a:p>
            <a:pPr indent="-346075" lvl="0" marL="457200" rtl="0" algn="l">
              <a:lnSpc>
                <a:spcPct val="169565"/>
              </a:lnSpc>
              <a:spcBef>
                <a:spcPts val="0"/>
              </a:spcBef>
              <a:spcAft>
                <a:spcPts val="0"/>
              </a:spcAft>
              <a:buClr>
                <a:srgbClr val="002060"/>
              </a:buClr>
              <a:buSzPts val="1850"/>
              <a:buFont typeface="Arial"/>
              <a:buChar char="●"/>
            </a:pPr>
            <a:r>
              <a:rPr b="1" lang="en-GB" sz="1850">
                <a:solidFill>
                  <a:srgbClr val="002060"/>
                </a:solidFill>
                <a:highlight>
                  <a:srgbClr val="FFFFFF"/>
                </a:highlight>
                <a:latin typeface="Arial"/>
                <a:ea typeface="Arial"/>
                <a:cs typeface="Arial"/>
                <a:sym typeface="Arial"/>
              </a:rPr>
              <a:t>Host results on a website</a:t>
            </a:r>
            <a:endParaRPr b="1" sz="1850">
              <a:solidFill>
                <a:srgbClr val="002060"/>
              </a:solidFill>
              <a:highlight>
                <a:srgbClr val="FFFFFF"/>
              </a:highlight>
              <a:latin typeface="Arial"/>
              <a:ea typeface="Arial"/>
              <a:cs typeface="Arial"/>
              <a:sym typeface="Arial"/>
            </a:endParaRPr>
          </a:p>
          <a:p>
            <a:pPr indent="0" lvl="0" marL="45720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p:txBody>
      </p:sp>
      <p:pic>
        <p:nvPicPr>
          <p:cNvPr id="115" name="Google Shape;115;p4"/>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116" name="Google Shape;116;p4"/>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SzPct val="49808"/>
              <a:buNone/>
            </a:pPr>
            <a:r>
              <a:rPr b="0" lang="en-GB" sz="5800">
                <a:solidFill>
                  <a:srgbClr val="3F3F3F"/>
                </a:solidFill>
                <a:latin typeface="Calibri"/>
                <a:ea typeface="Calibri"/>
                <a:cs typeface="Calibri"/>
                <a:sym typeface="Calibri"/>
              </a:rPr>
              <a:t>Project Objectives</a:t>
            </a:r>
            <a:endParaRPr b="0" sz="5800">
              <a:solidFill>
                <a:srgbClr val="3F3F3F"/>
              </a:solidFill>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5"/>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122" name="Google Shape;122;p5"/>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SzPct val="49808"/>
              <a:buNone/>
            </a:pPr>
            <a:r>
              <a:rPr b="0" lang="en-GB" sz="5800">
                <a:solidFill>
                  <a:srgbClr val="3F3F3F"/>
                </a:solidFill>
                <a:latin typeface="Calibri"/>
                <a:ea typeface="Calibri"/>
                <a:cs typeface="Calibri"/>
                <a:sym typeface="Calibri"/>
              </a:rPr>
              <a:t>Roadmap</a:t>
            </a:r>
            <a:endParaRPr b="0" sz="5800">
              <a:solidFill>
                <a:srgbClr val="3F3F3F"/>
              </a:solidFill>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p>
        </p:txBody>
      </p:sp>
      <p:sp>
        <p:nvSpPr>
          <p:cNvPr id="123" name="Google Shape;123;p5"/>
          <p:cNvSpPr txBox="1"/>
          <p:nvPr/>
        </p:nvSpPr>
        <p:spPr>
          <a:xfrm>
            <a:off x="4229547" y="1079796"/>
            <a:ext cx="1567500" cy="515700"/>
          </a:xfrm>
          <a:prstGeom prst="rect">
            <a:avLst/>
          </a:prstGeom>
          <a:solidFill>
            <a:schemeClr val="accent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Problem statement </a:t>
            </a:r>
            <a:endParaRPr>
              <a:solidFill>
                <a:srgbClr val="FFFFFF"/>
              </a:solidFill>
            </a:endParaRPr>
          </a:p>
        </p:txBody>
      </p:sp>
      <p:sp>
        <p:nvSpPr>
          <p:cNvPr id="124" name="Google Shape;124;p5"/>
          <p:cNvSpPr txBox="1"/>
          <p:nvPr/>
        </p:nvSpPr>
        <p:spPr>
          <a:xfrm>
            <a:off x="861866" y="2601512"/>
            <a:ext cx="1908900" cy="303900"/>
          </a:xfrm>
          <a:prstGeom prst="rect">
            <a:avLst/>
          </a:prstGeom>
          <a:solidFill>
            <a:schemeClr val="accent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Data </a:t>
            </a:r>
            <a:r>
              <a:rPr lang="en-GB">
                <a:solidFill>
                  <a:srgbClr val="FFFFFF"/>
                </a:solidFill>
              </a:rPr>
              <a:t>Deployment </a:t>
            </a:r>
            <a:endParaRPr>
              <a:solidFill>
                <a:srgbClr val="FFFFFF"/>
              </a:solidFill>
            </a:endParaRPr>
          </a:p>
        </p:txBody>
      </p:sp>
      <p:sp>
        <p:nvSpPr>
          <p:cNvPr id="125" name="Google Shape;125;p5"/>
          <p:cNvSpPr txBox="1"/>
          <p:nvPr/>
        </p:nvSpPr>
        <p:spPr>
          <a:xfrm>
            <a:off x="6862975" y="2705650"/>
            <a:ext cx="1908900" cy="303900"/>
          </a:xfrm>
          <a:prstGeom prst="rect">
            <a:avLst/>
          </a:prstGeom>
          <a:solidFill>
            <a:schemeClr val="accent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F3F3F3"/>
                </a:solidFill>
                <a:latin typeface="Arial"/>
                <a:ea typeface="Arial"/>
                <a:cs typeface="Arial"/>
                <a:sym typeface="Arial"/>
              </a:rPr>
              <a:t>Data </a:t>
            </a:r>
            <a:r>
              <a:rPr lang="en-GB">
                <a:solidFill>
                  <a:srgbClr val="F3F3F3"/>
                </a:solidFill>
              </a:rPr>
              <a:t>Collection </a:t>
            </a:r>
            <a:endParaRPr>
              <a:solidFill>
                <a:srgbClr val="F3F3F3"/>
              </a:solidFill>
            </a:endParaRPr>
          </a:p>
        </p:txBody>
      </p:sp>
      <p:sp>
        <p:nvSpPr>
          <p:cNvPr id="126" name="Google Shape;126;p5"/>
          <p:cNvSpPr txBox="1"/>
          <p:nvPr/>
        </p:nvSpPr>
        <p:spPr>
          <a:xfrm>
            <a:off x="4289043" y="3869347"/>
            <a:ext cx="1553700" cy="515700"/>
          </a:xfrm>
          <a:prstGeom prst="rect">
            <a:avLst/>
          </a:prstGeom>
          <a:solidFill>
            <a:schemeClr val="accent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Web </a:t>
            </a:r>
            <a:r>
              <a:rPr lang="en-GB">
                <a:solidFill>
                  <a:srgbClr val="FFFFFF"/>
                </a:solidFill>
              </a:rPr>
              <a:t>Visualisation </a:t>
            </a:r>
            <a:endParaRPr/>
          </a:p>
        </p:txBody>
      </p:sp>
      <p:cxnSp>
        <p:nvCxnSpPr>
          <p:cNvPr id="127" name="Google Shape;127;p5"/>
          <p:cNvCxnSpPr>
            <a:stCxn id="123" idx="3"/>
            <a:endCxn id="125" idx="0"/>
          </p:cNvCxnSpPr>
          <p:nvPr/>
        </p:nvCxnSpPr>
        <p:spPr>
          <a:xfrm>
            <a:off x="5797047" y="1337646"/>
            <a:ext cx="2020500" cy="1368000"/>
          </a:xfrm>
          <a:prstGeom prst="curvedConnector2">
            <a:avLst/>
          </a:prstGeom>
          <a:noFill/>
          <a:ln cap="flat" cmpd="sng" w="9525">
            <a:solidFill>
              <a:schemeClr val="dk2"/>
            </a:solidFill>
            <a:prstDash val="solid"/>
            <a:round/>
            <a:headEnd len="med" w="med" type="none"/>
            <a:tailEnd len="med" w="med" type="none"/>
          </a:ln>
        </p:spPr>
      </p:cxnSp>
      <p:cxnSp>
        <p:nvCxnSpPr>
          <p:cNvPr id="128" name="Google Shape;128;p5"/>
          <p:cNvCxnSpPr>
            <a:stCxn id="125" idx="2"/>
            <a:endCxn id="126" idx="3"/>
          </p:cNvCxnSpPr>
          <p:nvPr/>
        </p:nvCxnSpPr>
        <p:spPr>
          <a:xfrm rot="5400000">
            <a:off x="6271375" y="2581000"/>
            <a:ext cx="1117500" cy="1974600"/>
          </a:xfrm>
          <a:prstGeom prst="curvedConnector2">
            <a:avLst/>
          </a:prstGeom>
          <a:noFill/>
          <a:ln cap="flat" cmpd="sng" w="9525">
            <a:solidFill>
              <a:schemeClr val="dk2"/>
            </a:solidFill>
            <a:prstDash val="solid"/>
            <a:round/>
            <a:headEnd len="med" w="med" type="none"/>
            <a:tailEnd len="med" w="med" type="none"/>
          </a:ln>
        </p:spPr>
      </p:cxnSp>
      <p:cxnSp>
        <p:nvCxnSpPr>
          <p:cNvPr id="129" name="Google Shape;129;p5"/>
          <p:cNvCxnSpPr>
            <a:stCxn id="124" idx="2"/>
            <a:endCxn id="126" idx="1"/>
          </p:cNvCxnSpPr>
          <p:nvPr/>
        </p:nvCxnSpPr>
        <p:spPr>
          <a:xfrm flipH="1" rot="-5400000">
            <a:off x="2441666" y="2280062"/>
            <a:ext cx="1221900" cy="2472600"/>
          </a:xfrm>
          <a:prstGeom prst="curvedConnector2">
            <a:avLst/>
          </a:prstGeom>
          <a:noFill/>
          <a:ln cap="flat" cmpd="sng" w="9525">
            <a:solidFill>
              <a:schemeClr val="dk2"/>
            </a:solidFill>
            <a:prstDash val="solid"/>
            <a:round/>
            <a:headEnd len="med" w="med" type="none"/>
            <a:tailEnd len="med" w="med" type="none"/>
          </a:ln>
        </p:spPr>
      </p:cxnSp>
      <p:cxnSp>
        <p:nvCxnSpPr>
          <p:cNvPr id="130" name="Google Shape;130;p5"/>
          <p:cNvCxnSpPr>
            <a:stCxn id="124" idx="0"/>
            <a:endCxn id="123" idx="1"/>
          </p:cNvCxnSpPr>
          <p:nvPr/>
        </p:nvCxnSpPr>
        <p:spPr>
          <a:xfrm rot="-5400000">
            <a:off x="2390966" y="762962"/>
            <a:ext cx="1263900" cy="24132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66629e821_0_8"/>
          <p:cNvSpPr txBox="1"/>
          <p:nvPr>
            <p:ph idx="4294967295" type="body"/>
          </p:nvPr>
        </p:nvSpPr>
        <p:spPr>
          <a:xfrm>
            <a:off x="0" y="1441450"/>
            <a:ext cx="9144000" cy="3411538"/>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70000"/>
              </a:lnSpc>
              <a:spcBef>
                <a:spcPts val="0"/>
              </a:spcBef>
              <a:spcAft>
                <a:spcPts val="0"/>
              </a:spcAft>
              <a:buSzPts val="1300"/>
              <a:buNone/>
            </a:pPr>
            <a:r>
              <a:t/>
            </a:r>
            <a:endParaRPr sz="2400">
              <a:solidFill>
                <a:srgbClr val="000000"/>
              </a:solidFill>
              <a:latin typeface="Arial"/>
              <a:ea typeface="Arial"/>
              <a:cs typeface="Arial"/>
              <a:sym typeface="Arial"/>
            </a:endParaRPr>
          </a:p>
          <a:p>
            <a:pPr indent="-342900" lvl="0" marL="800100" rtl="0" algn="just">
              <a:lnSpc>
                <a:spcPct val="90000"/>
              </a:lnSpc>
              <a:spcBef>
                <a:spcPts val="0"/>
              </a:spcBef>
              <a:spcAft>
                <a:spcPts val="0"/>
              </a:spcAft>
              <a:buClr>
                <a:srgbClr val="0B5394"/>
              </a:buClr>
              <a:buSzPts val="1300"/>
              <a:buChar char="●"/>
            </a:pPr>
            <a:r>
              <a:rPr lang="en-GB" sz="2400">
                <a:solidFill>
                  <a:srgbClr val="0B5394"/>
                </a:solidFill>
                <a:highlight>
                  <a:srgbClr val="F8F8F8"/>
                </a:highlight>
                <a:latin typeface="Arial"/>
                <a:ea typeface="Arial"/>
                <a:cs typeface="Arial"/>
                <a:sym typeface="Arial"/>
              </a:rPr>
              <a:t>Data was </a:t>
            </a:r>
            <a:r>
              <a:rPr lang="en-GB" sz="2400">
                <a:solidFill>
                  <a:srgbClr val="0B5394"/>
                </a:solidFill>
                <a:highlight>
                  <a:srgbClr val="F8F8F8"/>
                </a:highlight>
                <a:latin typeface="Arial"/>
                <a:ea typeface="Arial"/>
                <a:cs typeface="Arial"/>
                <a:sym typeface="Arial"/>
              </a:rPr>
              <a:t>scraped</a:t>
            </a:r>
            <a:r>
              <a:rPr lang="en-GB" sz="2400">
                <a:solidFill>
                  <a:srgbClr val="0B5394"/>
                </a:solidFill>
                <a:highlight>
                  <a:srgbClr val="F8F8F8"/>
                </a:highlight>
                <a:latin typeface="Arial"/>
                <a:ea typeface="Arial"/>
                <a:cs typeface="Arial"/>
                <a:sym typeface="Arial"/>
              </a:rPr>
              <a:t> from Twitter, wikipedia, </a:t>
            </a:r>
            <a:endParaRPr>
              <a:solidFill>
                <a:srgbClr val="0B5394"/>
              </a:solidFill>
            </a:endParaRPr>
          </a:p>
          <a:p>
            <a:pPr indent="0" lvl="0" marL="457200" rtl="0" algn="just">
              <a:lnSpc>
                <a:spcPct val="90000"/>
              </a:lnSpc>
              <a:spcBef>
                <a:spcPts val="0"/>
              </a:spcBef>
              <a:spcAft>
                <a:spcPts val="0"/>
              </a:spcAft>
              <a:buSzPts val="1300"/>
              <a:buNone/>
            </a:pPr>
            <a:r>
              <a:rPr lang="en-GB" sz="2400">
                <a:solidFill>
                  <a:srgbClr val="0B5394"/>
                </a:solidFill>
                <a:highlight>
                  <a:srgbClr val="F8F8F8"/>
                </a:highlight>
                <a:latin typeface="Arial"/>
                <a:ea typeface="Arial"/>
                <a:cs typeface="Arial"/>
                <a:sym typeface="Arial"/>
              </a:rPr>
              <a:t>     news site.</a:t>
            </a:r>
            <a:endParaRPr>
              <a:solidFill>
                <a:srgbClr val="0B5394"/>
              </a:solidFill>
            </a:endParaRPr>
          </a:p>
          <a:p>
            <a:pPr indent="0" lvl="0" marL="457200" rtl="0" algn="just">
              <a:lnSpc>
                <a:spcPct val="90000"/>
              </a:lnSpc>
              <a:spcBef>
                <a:spcPts val="0"/>
              </a:spcBef>
              <a:spcAft>
                <a:spcPts val="0"/>
              </a:spcAft>
              <a:buSzPts val="1300"/>
              <a:buNone/>
            </a:pPr>
            <a:r>
              <a:rPr lang="en-GB" sz="2400">
                <a:solidFill>
                  <a:srgbClr val="0B5394"/>
                </a:solidFill>
                <a:highlight>
                  <a:srgbClr val="F8F8F8"/>
                </a:highlight>
                <a:latin typeface="Arial"/>
                <a:ea typeface="Arial"/>
                <a:cs typeface="Arial"/>
                <a:sym typeface="Arial"/>
              </a:rPr>
              <a:t> </a:t>
            </a:r>
            <a:endParaRPr>
              <a:solidFill>
                <a:srgbClr val="0B5394"/>
              </a:solidFill>
            </a:endParaRPr>
          </a:p>
          <a:p>
            <a:pPr indent="-342900" lvl="0" marL="800100" rtl="0" algn="just">
              <a:lnSpc>
                <a:spcPct val="90000"/>
              </a:lnSpc>
              <a:spcBef>
                <a:spcPts val="0"/>
              </a:spcBef>
              <a:spcAft>
                <a:spcPts val="0"/>
              </a:spcAft>
              <a:buClr>
                <a:srgbClr val="0B5394"/>
              </a:buClr>
              <a:buSzPts val="1300"/>
              <a:buChar char="●"/>
            </a:pPr>
            <a:r>
              <a:rPr lang="en-GB" sz="2400">
                <a:solidFill>
                  <a:srgbClr val="0B5394"/>
                </a:solidFill>
                <a:highlight>
                  <a:srgbClr val="F8F8F8"/>
                </a:highlight>
                <a:latin typeface="Arial"/>
                <a:ea typeface="Arial"/>
                <a:cs typeface="Arial"/>
                <a:sym typeface="Arial"/>
              </a:rPr>
              <a:t>Data was gotten from kaggle.</a:t>
            </a:r>
            <a:endParaRPr>
              <a:solidFill>
                <a:srgbClr val="0B5394"/>
              </a:solidFill>
            </a:endParaRPr>
          </a:p>
          <a:p>
            <a:pPr indent="0" lvl="0" marL="457200" rtl="0" algn="just">
              <a:lnSpc>
                <a:spcPct val="90000"/>
              </a:lnSpc>
              <a:spcBef>
                <a:spcPts val="0"/>
              </a:spcBef>
              <a:spcAft>
                <a:spcPts val="0"/>
              </a:spcAft>
              <a:buSzPts val="1300"/>
              <a:buNone/>
            </a:pPr>
            <a:r>
              <a:t/>
            </a:r>
            <a:endParaRPr sz="2400">
              <a:solidFill>
                <a:srgbClr val="0B5394"/>
              </a:solidFill>
              <a:highlight>
                <a:srgbClr val="F8F8F8"/>
              </a:highlight>
              <a:latin typeface="Arial"/>
              <a:ea typeface="Arial"/>
              <a:cs typeface="Arial"/>
              <a:sym typeface="Arial"/>
            </a:endParaRPr>
          </a:p>
          <a:p>
            <a:pPr indent="-342900" lvl="0" marL="800100" rtl="0" algn="just">
              <a:lnSpc>
                <a:spcPct val="90000"/>
              </a:lnSpc>
              <a:spcBef>
                <a:spcPts val="0"/>
              </a:spcBef>
              <a:spcAft>
                <a:spcPts val="0"/>
              </a:spcAft>
              <a:buClr>
                <a:srgbClr val="0B5394"/>
              </a:buClr>
              <a:buSzPts val="1300"/>
              <a:buChar char="●"/>
            </a:pPr>
            <a:r>
              <a:rPr lang="en-GB" sz="2400">
                <a:solidFill>
                  <a:srgbClr val="0B5394"/>
                </a:solidFill>
                <a:highlight>
                  <a:srgbClr val="F8F8F8"/>
                </a:highlight>
                <a:latin typeface="Arial"/>
                <a:ea typeface="Arial"/>
                <a:cs typeface="Arial"/>
                <a:sym typeface="Arial"/>
              </a:rPr>
              <a:t>Scrapped Landmark data from Google images.</a:t>
            </a:r>
            <a:endParaRPr>
              <a:solidFill>
                <a:srgbClr val="0B5394"/>
              </a:solidFill>
            </a:endParaRPr>
          </a:p>
          <a:p>
            <a:pPr indent="-260350" lvl="0" marL="800100" rtl="0" algn="l">
              <a:lnSpc>
                <a:spcPct val="90000"/>
              </a:lnSpc>
              <a:spcBef>
                <a:spcPts val="0"/>
              </a:spcBef>
              <a:spcAft>
                <a:spcPts val="0"/>
              </a:spcAft>
              <a:buSzPts val="1300"/>
              <a:buNone/>
            </a:pPr>
            <a:r>
              <a:t/>
            </a:r>
            <a:endParaRPr sz="2400">
              <a:solidFill>
                <a:srgbClr val="3F3F3F"/>
              </a:solidFill>
              <a:highlight>
                <a:srgbClr val="F8F8F8"/>
              </a:highlight>
              <a:latin typeface="Arial"/>
              <a:ea typeface="Arial"/>
              <a:cs typeface="Arial"/>
              <a:sym typeface="Arial"/>
            </a:endParaRPr>
          </a:p>
          <a:p>
            <a:pPr indent="-260350" lvl="0" marL="800100" rtl="0" algn="l">
              <a:lnSpc>
                <a:spcPct val="90000"/>
              </a:lnSpc>
              <a:spcBef>
                <a:spcPts val="0"/>
              </a:spcBef>
              <a:spcAft>
                <a:spcPts val="0"/>
              </a:spcAft>
              <a:buSzPts val="1300"/>
              <a:buNone/>
            </a:pPr>
            <a:r>
              <a:t/>
            </a:r>
            <a:endParaRPr sz="2400">
              <a:solidFill>
                <a:srgbClr val="3F3F3F"/>
              </a:solidFill>
              <a:highlight>
                <a:srgbClr val="F8F8F8"/>
              </a:highlight>
              <a:latin typeface="Arial"/>
              <a:ea typeface="Arial"/>
              <a:cs typeface="Arial"/>
              <a:sym typeface="Arial"/>
            </a:endParaRPr>
          </a:p>
          <a:p>
            <a:pPr indent="0" lvl="0" marL="457200" rtl="0" algn="l">
              <a:lnSpc>
                <a:spcPct val="90000"/>
              </a:lnSpc>
              <a:spcBef>
                <a:spcPts val="0"/>
              </a:spcBef>
              <a:spcAft>
                <a:spcPts val="0"/>
              </a:spcAft>
              <a:buSzPts val="1300"/>
              <a:buNone/>
            </a:pPr>
            <a:r>
              <a:t/>
            </a:r>
            <a:endParaRPr sz="2400">
              <a:solidFill>
                <a:srgbClr val="3F3F3F"/>
              </a:solidFill>
              <a:highlight>
                <a:srgbClr val="F8F8F8"/>
              </a:highlight>
              <a:latin typeface="Arial"/>
              <a:ea typeface="Arial"/>
              <a:cs typeface="Arial"/>
              <a:sym typeface="Arial"/>
            </a:endParaRPr>
          </a:p>
          <a:p>
            <a:pPr indent="0" lvl="0" marL="457200" rtl="0" algn="l">
              <a:lnSpc>
                <a:spcPct val="90000"/>
              </a:lnSpc>
              <a:spcBef>
                <a:spcPts val="0"/>
              </a:spcBef>
              <a:spcAft>
                <a:spcPts val="0"/>
              </a:spcAft>
              <a:buSzPts val="1300"/>
              <a:buNone/>
            </a:pPr>
            <a:r>
              <a:t/>
            </a:r>
            <a:endParaRPr sz="2400">
              <a:solidFill>
                <a:srgbClr val="3F3F3F"/>
              </a:solidFill>
              <a:highlight>
                <a:srgbClr val="F8F8F8"/>
              </a:highlight>
              <a:latin typeface="Arial"/>
              <a:ea typeface="Arial"/>
              <a:cs typeface="Arial"/>
              <a:sym typeface="Arial"/>
            </a:endParaRPr>
          </a:p>
        </p:txBody>
      </p:sp>
      <p:sp>
        <p:nvSpPr>
          <p:cNvPr id="136" name="Google Shape;136;g1166629e821_0_8"/>
          <p:cNvSpPr txBox="1"/>
          <p:nvPr>
            <p:ph idx="4294967295" type="title"/>
          </p:nvPr>
        </p:nvSpPr>
        <p:spPr>
          <a:xfrm>
            <a:off x="1454150" y="422275"/>
            <a:ext cx="7689850" cy="534988"/>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SzPct val="49808"/>
              <a:buNone/>
            </a:pPr>
            <a:r>
              <a:rPr b="0" lang="en-GB" sz="5800">
                <a:solidFill>
                  <a:srgbClr val="3F3F3F"/>
                </a:solidFill>
                <a:latin typeface="Calibri"/>
                <a:ea typeface="Calibri"/>
                <a:cs typeface="Calibri"/>
                <a:sym typeface="Calibri"/>
              </a:rPr>
              <a:t>Data Collection</a:t>
            </a:r>
            <a:endParaRPr b="0" sz="5800">
              <a:solidFill>
                <a:srgbClr val="3F3F3F"/>
              </a:solidFill>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p>
        </p:txBody>
      </p:sp>
      <p:pic>
        <p:nvPicPr>
          <p:cNvPr id="137" name="Google Shape;137;g1166629e821_0_8"/>
          <p:cNvPicPr preferRelativeResize="0"/>
          <p:nvPr/>
        </p:nvPicPr>
        <p:blipFill rotWithShape="1">
          <a:blip r:embed="rId3">
            <a:alphaModFix/>
          </a:blip>
          <a:srcRect b="0" l="0" r="0" t="0"/>
          <a:stretch/>
        </p:blipFill>
        <p:spPr>
          <a:xfrm>
            <a:off x="6355650" y="346987"/>
            <a:ext cx="2289873" cy="604872"/>
          </a:xfrm>
          <a:prstGeom prst="rect">
            <a:avLst/>
          </a:prstGeom>
          <a:noFill/>
          <a:ln>
            <a:noFill/>
          </a:ln>
        </p:spPr>
      </p:pic>
      <p:sp>
        <p:nvSpPr>
          <p:cNvPr id="138" name="Google Shape;138;g1166629e821_0_8"/>
          <p:cNvSpPr txBox="1"/>
          <p:nvPr>
            <p:ph idx="4294967295" type="body"/>
          </p:nvPr>
        </p:nvSpPr>
        <p:spPr>
          <a:xfrm>
            <a:off x="5670113" y="4826000"/>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Lilian Ugwu </a:t>
            </a:r>
            <a:endParaRPr b="1" sz="975">
              <a:solidFill>
                <a:srgbClr val="000000"/>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Data Collection </a:t>
            </a:r>
            <a:endParaRPr/>
          </a:p>
        </p:txBody>
      </p:sp>
      <p:sp>
        <p:nvSpPr>
          <p:cNvPr id="144" name="Google Shape;144;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GB">
                <a:solidFill>
                  <a:schemeClr val="accent5"/>
                </a:solidFill>
              </a:rPr>
              <a:t>Different domains data was gotten from:</a:t>
            </a:r>
            <a:endParaRPr>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a:solidFill>
                  <a:schemeClr val="accent5"/>
                </a:solidFill>
              </a:rPr>
              <a:t>Landmark </a:t>
            </a:r>
            <a:endParaRPr>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a:solidFill>
                  <a:schemeClr val="accent5"/>
                </a:solidFill>
              </a:rPr>
              <a:t>Accident and conflict</a:t>
            </a:r>
            <a:endParaRPr>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a:solidFill>
                  <a:schemeClr val="accent5"/>
                </a:solidFill>
              </a:rPr>
              <a:t>Literature</a:t>
            </a:r>
            <a:endParaRPr>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a:solidFill>
                  <a:schemeClr val="accent5"/>
                </a:solidFill>
              </a:rPr>
              <a:t>Economy </a:t>
            </a:r>
            <a:endParaRPr>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a:solidFill>
                  <a:schemeClr val="accent5"/>
                </a:solidFill>
              </a:rPr>
              <a:t>Politics </a:t>
            </a:r>
            <a:endParaRPr>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a:solidFill>
                  <a:schemeClr val="accent5"/>
                </a:solidFill>
              </a:rPr>
              <a:t>Environment </a:t>
            </a:r>
            <a:endParaRPr>
              <a:solidFill>
                <a:schemeClr val="accent5"/>
              </a:solidFill>
            </a:endParaRPr>
          </a:p>
          <a:p>
            <a:pPr indent="-311150" lvl="0" marL="457200" rtl="0" algn="l">
              <a:lnSpc>
                <a:spcPct val="115000"/>
              </a:lnSpc>
              <a:spcBef>
                <a:spcPts val="0"/>
              </a:spcBef>
              <a:spcAft>
                <a:spcPts val="0"/>
              </a:spcAft>
              <a:buSzPts val="1300"/>
              <a:buChar char="●"/>
            </a:pPr>
            <a:r>
              <a:rPr lang="en-GB">
                <a:solidFill>
                  <a:schemeClr val="accent5"/>
                </a:solidFill>
              </a:rPr>
              <a:t>Food and beverages</a:t>
            </a:r>
            <a:r>
              <a:rPr lang="en-GB"/>
              <a:t> </a:t>
            </a:r>
            <a:endParaRPr/>
          </a:p>
          <a:p>
            <a:pPr indent="-228600" lvl="0" marL="457200" rtl="0" algn="l">
              <a:lnSpc>
                <a:spcPct val="115000"/>
              </a:lnSpc>
              <a:spcBef>
                <a:spcPts val="0"/>
              </a:spcBef>
              <a:spcAft>
                <a:spcPts val="0"/>
              </a:spcAft>
              <a:buSzPts val="1300"/>
              <a:buNone/>
            </a:pPr>
            <a:r>
              <a:t/>
            </a:r>
            <a:endParaRPr/>
          </a:p>
        </p:txBody>
      </p:sp>
      <p:pic>
        <p:nvPicPr>
          <p:cNvPr id="145" name="Google Shape;145;p7"/>
          <p:cNvPicPr preferRelativeResize="0"/>
          <p:nvPr/>
        </p:nvPicPr>
        <p:blipFill rotWithShape="1">
          <a:blip r:embed="rId3">
            <a:alphaModFix/>
          </a:blip>
          <a:srcRect b="0" l="0" r="0" t="0"/>
          <a:stretch/>
        </p:blipFill>
        <p:spPr>
          <a:xfrm>
            <a:off x="6355650" y="558425"/>
            <a:ext cx="2521725" cy="929200"/>
          </a:xfrm>
          <a:prstGeom prst="rect">
            <a:avLst/>
          </a:prstGeom>
          <a:noFill/>
          <a:ln>
            <a:noFill/>
          </a:ln>
        </p:spPr>
      </p:pic>
      <p:sp>
        <p:nvSpPr>
          <p:cNvPr id="146" name="Google Shape;146;p7"/>
          <p:cNvSpPr txBox="1"/>
          <p:nvPr>
            <p:ph idx="1" type="body"/>
          </p:nvPr>
        </p:nvSpPr>
        <p:spPr>
          <a:xfrm>
            <a:off x="6899738" y="4715925"/>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Lilian Ugwu </a:t>
            </a:r>
            <a:endParaRPr b="1" sz="975">
              <a:solidFill>
                <a:srgbClr val="000000"/>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ctrTitle"/>
          </p:nvPr>
        </p:nvSpPr>
        <p:spPr>
          <a:xfrm>
            <a:off x="656267" y="1260094"/>
            <a:ext cx="5824500" cy="720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Data Collection </a:t>
            </a:r>
            <a:endParaRPr/>
          </a:p>
        </p:txBody>
      </p:sp>
      <p:sp>
        <p:nvSpPr>
          <p:cNvPr id="152" name="Google Shape;152;p8"/>
          <p:cNvSpPr txBox="1"/>
          <p:nvPr>
            <p:ph idx="1" type="subTitle"/>
          </p:nvPr>
        </p:nvSpPr>
        <p:spPr>
          <a:xfrm>
            <a:off x="600952" y="1980102"/>
            <a:ext cx="7688100" cy="2937600"/>
          </a:xfrm>
          <a:prstGeom prst="rect">
            <a:avLst/>
          </a:prstGeom>
          <a:noFill/>
          <a:ln>
            <a:noFill/>
          </a:ln>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600"/>
              <a:buNone/>
            </a:pPr>
            <a:r>
              <a:rPr lang="en-GB"/>
              <a:t>Domain and data set collected.</a:t>
            </a:r>
            <a:endParaRPr/>
          </a:p>
        </p:txBody>
      </p:sp>
      <p:pic>
        <p:nvPicPr>
          <p:cNvPr id="153" name="Google Shape;153;p8"/>
          <p:cNvPicPr preferRelativeResize="0"/>
          <p:nvPr/>
        </p:nvPicPr>
        <p:blipFill rotWithShape="1">
          <a:blip r:embed="rId3">
            <a:alphaModFix/>
          </a:blip>
          <a:srcRect b="0" l="0" r="0" t="0"/>
          <a:stretch/>
        </p:blipFill>
        <p:spPr>
          <a:xfrm>
            <a:off x="849502" y="2571750"/>
            <a:ext cx="7564871" cy="2448964"/>
          </a:xfrm>
          <a:prstGeom prst="rect">
            <a:avLst/>
          </a:prstGeom>
          <a:noFill/>
          <a:ln>
            <a:noFill/>
          </a:ln>
          <a:effectLst>
            <a:outerShdw blurRad="50800" rotWithShape="0" algn="tl" dir="2700000" dist="38100">
              <a:srgbClr val="000000">
                <a:alpha val="40000"/>
              </a:srgbClr>
            </a:outerShdw>
          </a:effectLst>
        </p:spPr>
      </p:pic>
      <p:sp>
        <p:nvSpPr>
          <p:cNvPr id="154" name="Google Shape;154;p8"/>
          <p:cNvSpPr txBox="1"/>
          <p:nvPr>
            <p:ph idx="4294967295" type="body"/>
          </p:nvPr>
        </p:nvSpPr>
        <p:spPr>
          <a:xfrm>
            <a:off x="7166438" y="4881025"/>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Lilian Ugwu </a:t>
            </a:r>
            <a:endParaRPr b="1" sz="975">
              <a:solidFill>
                <a:srgbClr val="000000"/>
              </a:solidFill>
              <a:highlight>
                <a:srgbClr val="FFFFFF"/>
              </a:highlight>
              <a:latin typeface="Roboto"/>
              <a:ea typeface="Roboto"/>
              <a:cs typeface="Roboto"/>
              <a:sym typeface="Roboto"/>
            </a:endParaRPr>
          </a:p>
        </p:txBody>
      </p:sp>
      <p:pic>
        <p:nvPicPr>
          <p:cNvPr id="155" name="Google Shape;155;p8"/>
          <p:cNvPicPr preferRelativeResize="0"/>
          <p:nvPr/>
        </p:nvPicPr>
        <p:blipFill rotWithShape="1">
          <a:blip r:embed="rId4">
            <a:alphaModFix/>
          </a:blip>
          <a:srcRect b="0" l="0" r="0" t="0"/>
          <a:stretch/>
        </p:blipFill>
        <p:spPr>
          <a:xfrm>
            <a:off x="6355650" y="655226"/>
            <a:ext cx="2725704" cy="72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idx="1" type="body"/>
          </p:nvPr>
        </p:nvSpPr>
        <p:spPr>
          <a:xfrm>
            <a:off x="727650" y="1441200"/>
            <a:ext cx="7688700" cy="3411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t/>
            </a:r>
            <a:endParaRPr sz="2400">
              <a:solidFill>
                <a:srgbClr val="000000"/>
              </a:solidFill>
              <a:latin typeface="Arial"/>
              <a:ea typeface="Arial"/>
              <a:cs typeface="Arial"/>
              <a:sym typeface="Arial"/>
            </a:endParaRPr>
          </a:p>
          <a:p>
            <a:pPr indent="-381000" lvl="0" marL="457200" rtl="0" algn="l">
              <a:lnSpc>
                <a:spcPct val="90000"/>
              </a:lnSpc>
              <a:spcBef>
                <a:spcPts val="0"/>
              </a:spcBef>
              <a:spcAft>
                <a:spcPts val="0"/>
              </a:spcAft>
              <a:buClr>
                <a:srgbClr val="000000"/>
              </a:buClr>
              <a:buSzPts val="2400"/>
              <a:buFont typeface="Arial"/>
              <a:buChar char="●"/>
            </a:pPr>
            <a:r>
              <a:rPr lang="en-GB" sz="2400">
                <a:solidFill>
                  <a:srgbClr val="000000"/>
                </a:solidFill>
                <a:latin typeface="Arial"/>
                <a:ea typeface="Arial"/>
                <a:cs typeface="Arial"/>
                <a:sym typeface="Arial"/>
              </a:rPr>
              <a:t>Data has been collected and push into the repository</a:t>
            </a:r>
            <a:endParaRPr sz="2400">
              <a:solidFill>
                <a:srgbClr val="000000"/>
              </a:solidFill>
              <a:latin typeface="Arial"/>
              <a:ea typeface="Arial"/>
              <a:cs typeface="Arial"/>
              <a:sym typeface="Arial"/>
            </a:endParaRPr>
          </a:p>
          <a:p>
            <a:pPr indent="0" lvl="0" marL="0" rtl="0" algn="l">
              <a:lnSpc>
                <a:spcPct val="90000"/>
              </a:lnSpc>
              <a:spcBef>
                <a:spcPts val="0"/>
              </a:spcBef>
              <a:spcAft>
                <a:spcPts val="0"/>
              </a:spcAft>
              <a:buNone/>
            </a:pPr>
            <a:r>
              <a:t/>
            </a:r>
            <a:endParaRPr sz="2400">
              <a:solidFill>
                <a:srgbClr val="000000"/>
              </a:solidFill>
              <a:latin typeface="Arial"/>
              <a:ea typeface="Arial"/>
              <a:cs typeface="Arial"/>
              <a:sym typeface="Arial"/>
            </a:endParaRPr>
          </a:p>
          <a:p>
            <a:pPr indent="-381000" lvl="0" marL="457200" rtl="0" algn="l">
              <a:lnSpc>
                <a:spcPct val="90000"/>
              </a:lnSpc>
              <a:spcBef>
                <a:spcPts val="0"/>
              </a:spcBef>
              <a:spcAft>
                <a:spcPts val="0"/>
              </a:spcAft>
              <a:buClr>
                <a:srgbClr val="000000"/>
              </a:buClr>
              <a:buSzPts val="2400"/>
              <a:buFont typeface="Arial"/>
              <a:buChar char="●"/>
            </a:pPr>
            <a:r>
              <a:rPr lang="en-GB" sz="2400">
                <a:solidFill>
                  <a:srgbClr val="000000"/>
                </a:solidFill>
                <a:latin typeface="Arial"/>
                <a:ea typeface="Arial"/>
                <a:cs typeface="Arial"/>
                <a:sym typeface="Arial"/>
              </a:rPr>
              <a:t>Data has been also arranged according to its respective category </a:t>
            </a:r>
            <a:endParaRPr sz="2400">
              <a:solidFill>
                <a:srgbClr val="000000"/>
              </a:solidFill>
              <a:latin typeface="Arial"/>
              <a:ea typeface="Arial"/>
              <a:cs typeface="Arial"/>
              <a:sym typeface="Arial"/>
            </a:endParaRPr>
          </a:p>
        </p:txBody>
      </p:sp>
      <p:pic>
        <p:nvPicPr>
          <p:cNvPr id="161" name="Google Shape;161;p6"/>
          <p:cNvPicPr preferRelativeResize="0"/>
          <p:nvPr/>
        </p:nvPicPr>
        <p:blipFill rotWithShape="1">
          <a:blip r:embed="rId3">
            <a:alphaModFix/>
          </a:blip>
          <a:srcRect b="0" l="0" r="0" t="0"/>
          <a:stretch/>
        </p:blipFill>
        <p:spPr>
          <a:xfrm>
            <a:off x="6364765" y="356102"/>
            <a:ext cx="2289873" cy="604872"/>
          </a:xfrm>
          <a:prstGeom prst="rect">
            <a:avLst/>
          </a:prstGeom>
          <a:noFill/>
          <a:ln>
            <a:noFill/>
          </a:ln>
        </p:spPr>
      </p:pic>
      <p:sp>
        <p:nvSpPr>
          <p:cNvPr id="162" name="Google Shape;162;p6"/>
          <p:cNvSpPr txBox="1"/>
          <p:nvPr>
            <p:ph type="title"/>
          </p:nvPr>
        </p:nvSpPr>
        <p:spPr>
          <a:xfrm>
            <a:off x="729450" y="422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SzPct val="49808"/>
              <a:buNone/>
            </a:pPr>
            <a:r>
              <a:rPr b="0" lang="en-GB" sz="5800">
                <a:solidFill>
                  <a:srgbClr val="3F3F3F"/>
                </a:solidFill>
                <a:latin typeface="Calibri"/>
                <a:ea typeface="Calibri"/>
                <a:cs typeface="Calibri"/>
                <a:sym typeface="Calibri"/>
              </a:rPr>
              <a:t>Data Organization</a:t>
            </a:r>
            <a:endParaRPr b="0" sz="5800">
              <a:solidFill>
                <a:srgbClr val="3F3F3F"/>
              </a:solidFill>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p>
        </p:txBody>
      </p:sp>
      <p:sp>
        <p:nvSpPr>
          <p:cNvPr id="163" name="Google Shape;163;p6"/>
          <p:cNvSpPr txBox="1"/>
          <p:nvPr>
            <p:ph idx="1" type="body"/>
          </p:nvPr>
        </p:nvSpPr>
        <p:spPr>
          <a:xfrm>
            <a:off x="6899738" y="4715925"/>
            <a:ext cx="3679200" cy="1914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SzPts val="325"/>
              <a:buNone/>
            </a:pPr>
            <a:r>
              <a:rPr b="1" lang="en-GB" sz="975">
                <a:solidFill>
                  <a:srgbClr val="000000"/>
                </a:solidFill>
                <a:highlight>
                  <a:srgbClr val="FFFFFF"/>
                </a:highlight>
                <a:latin typeface="Roboto"/>
                <a:ea typeface="Roboto"/>
                <a:cs typeface="Roboto"/>
                <a:sym typeface="Roboto"/>
              </a:rPr>
              <a:t>Presenter: Lilian Ugwu </a:t>
            </a:r>
            <a:endParaRPr b="1" sz="975">
              <a:solidFill>
                <a:srgbClr val="000000"/>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