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9" r:id="rId10"/>
    <p:sldId id="270" r:id="rId11"/>
    <p:sldId id="264" r:id="rId12"/>
    <p:sldId id="265" r:id="rId13"/>
    <p:sldId id="266" r:id="rId14"/>
    <p:sldId id="267" r:id="rId15"/>
    <p:sldId id="268" r:id="rId16"/>
    <p:sldId id="271" r:id="rId17"/>
  </p:sldIdLst>
  <p:sldSz cx="9144000" cy="5143500" type="screen16x9"/>
  <p:notesSz cx="6858000" cy="9144000"/>
  <p:embeddedFontLst>
    <p:embeddedFont>
      <p:font typeface="Maven Pro" panose="020B0604020202020204" charset="0"/>
      <p:regular r:id="rId19"/>
      <p:bold r:id="rId20"/>
    </p:embeddedFont>
    <p:embeddedFont>
      <p:font typeface="MS PGothic" panose="020B0600070205080204" pitchFamily="34" charset="-128"/>
      <p:regular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1T11:39:15.383"/>
    </inkml:context>
    <inkml:brush xml:id="br0">
      <inkml:brushProperty name="width" value="0.35" units="cm"/>
      <inkml:brushProperty name="height" value="0.35" units="cm"/>
      <inkml:brushProperty name="color" value="#FFFFFF"/>
    </inkml:brush>
  </inkml:definitions>
  <inkml:trace contextRef="#ctx0" brushRef="#br0">32 450 24575,'-1'0'0,"0"0"0,-1 0 0,1 1 0,0-1 0,-1 0 0,1 0 0,0 0 0,0 1 0,-1-1 0,1 1 0,0-1 0,0 1 0,0 0 0,0-1 0,-1 1 0,1 0 0,0 0 0,0-1 0,0 1 0,0 0 0,1 0 0,-1 0 0,0 0 0,0 0 0,1 1 0,-1-1 0,0 0 0,1 0 0,-1 0 0,1 2 0,0-2 0,-1-1 0,1 1 0,0-1 0,0 1 0,0-1 0,0 1 0,1-1 0,-1 1 0,0-1 0,0 1 0,0-1 0,0 1 0,0-1 0,1 1 0,-1-1 0,0 0 0,0 1 0,1-1 0,-1 1 0,0-1 0,1 1 0,-1-1 0,0 0 0,1 1 0,-1-1 0,1 1 0,1-1 0,-1 0 0,0 1 0,0-1 0,1 0 0,-1 1 0,0-1 0,0 0 0,1 0 0,-1 0 0,0 0 0,0-1 0,1 1 0,-1 0 0,0 0 0,0-1 0,2 0 0,3-1 0,-1 0 0,0-1 0,0 0 0,0 0 0,-1 0 0,1-1 0,-1 1 0,0-1 0,1 0 0,-2 0 0,1-1 0,0 1 0,2-6 0,1-1 0,0 0 0,-1-1 0,-1 0 0,7-20 0,-11 29 0,-1 1 0,1 0 0,0-1 0,0 1 0,1 0 0,-1-1 0,0 1 0,1 0 0,0 0 0,-1 0 0,1 0 0,0 1 0,0-1 0,0 0 0,0 1 0,0-1 0,0 1 0,0 0 0,5-3 0,-5 4 0,-1 0 0,1 0 0,-1 0 0,1 0 0,0 0 0,-1 0 0,1 0 0,-1 0 0,1 1 0,-1-1 0,1 1 0,-1-1 0,1 1 0,-1-1 0,1 1 0,-1 0 0,0 0 0,1 0 0,-1 0 0,0 0 0,0 0 0,1 0 0,-1 0 0,0 0 0,0 1 0,0-1 0,-1 0 0,1 1 0,0-1 0,0 0 0,-1 1 0,1-1 0,0 4 0,11 34 0,-2 0 0,-2 1 0,5 56 0,-15-154 0,0 21 0,1 1 0,2-1 0,9-54 0,-9 87 0,1-1 0,-1 1 0,1 0 0,0-1 0,0 1 0,0 0 0,4-5 0,-5 9 0,-1-1 0,1 1 0,-1-1 0,1 0 0,-1 1 0,1 0 0,-1-1 0,1 1 0,-1-1 0,1 1 0,0-1 0,-1 1 0,1 0 0,0 0 0,-1-1 0,1 1 0,0 0 0,-1 0 0,1 0 0,0 0 0,0 0 0,0 0 0,0 0 0,0 1 0,0-1 0,0 1 0,-1-1 0,1 1 0,0 0 0,0-1 0,-1 1 0,1 0 0,-1-1 0,1 1 0,0 0 0,-1 0 0,1 0 0,-1-1 0,0 1 0,1 0 0,-1 0 0,0 0 0,1 1 0,58 182 0,-49-161 0,-10-23 0,0 0 0,0 1 0,0-1 0,0 0 0,0 0 0,0 0 0,0 0 0,0 1 0,0-1 0,0 0 0,0 0 0,1 0 0,-1 0 0,0 0 0,0 1 0,0-1 0,0 0 0,0 0 0,0 0 0,1 0 0,-1 0 0,0 0 0,0 0 0,0 0 0,0 0 0,0 1 0,1-1 0,-1 0 0,0 0 0,0 0 0,0 0 0,0 0 0,1 0 0,-1 0 0,0 0 0,0 0 0,0 0 0,0 0 0,1 0 0,-1 0 0,0 0 0,0-1 0,0 1 0,0 0 0,0 0 0,1 0 0,-1 0 0,0 0 0,0 0 0,0 0 0,0 0 0,0 0 0,1-1 0,3-12 0,1-18 0,-6-52 0,0 61 0,0 0 0,2 0 0,0 0 0,2 0 0,7-33 0,-10 55 0,0-1 0,0 0 0,0 0 0,0 0 0,1 0 0,-1 1 0,0-1 0,1 0 0,-1 0 0,0 1 0,1-1 0,-1 0 0,1 1 0,-1-1 0,1 0 0,-1 1 0,1-1 0,-1 1 0,1-1 0,0 1 0,-1-1 0,1 1 0,0-1 0,0 1 0,0-1 0,0 2 0,0-1 0,0 0 0,-1 1 0,1-1 0,0 1 0,-1-1 0,1 1 0,0-1 0,-1 1 0,1 0 0,-1-1 0,1 1 0,-1 0 0,1-1 0,-1 1 0,0 0 0,1 0 0,-1-1 0,1 2 0,12 44 0,-8-11 0,-2-1 0,-1 40 0,0 12 0,3-60 0,0-19 0,-1-17 0,-1-20 0,0-1 0,-4-54 0,1-20 0,0 103 0,0 0 0,0-1 0,0 1 0,1 0 0,-1 0 0,1 0 0,-1 0 0,1 0 0,0 0 0,-1 0 0,1 1 0,0-1 0,1 0 0,-1 0 0,0 0 0,0 1 0,3-3 0,-3 3 0,0 1 0,0-1 0,1 0 0,-1 1 0,0-1 0,1 1 0,-1 0 0,0-1 0,1 1 0,-1 0 0,0 0 0,1 0 0,-1 0 0,1 0 0,-1 0 0,0 0 0,1 0 0,-1 1 0,3 0 0,0 0 0,0 1 0,0 0 0,0 0 0,0 0 0,0 1 0,-1-1 0,1 1 0,-1 0 0,0 0 0,0 0 0,0 0 0,0 1 0,0-1 0,4 8 0,-2 3 0,-1 0 0,0 0 0,-1 0 0,0 1 0,-1-1 0,-1 1 0,0-1 0,-1 1 0,-3 21 0,3-36 0,-1-75 0,2-81 0,0 141 0,1 0 0,1 1 0,0-1 0,0 1 0,2-1 0,0 1 0,0 0 0,12-20 0,-16 33 0,-1 0 0,1 0 0,0-1 0,0 1 0,0 0 0,0 0 0,0 0 0,0 0 0,0 0 0,0 0 0,0 0 0,1 0 0,-1 1 0,0-1 0,3-1 0,-4 2 0,1 0 0,0 0 0,0 0 0,-1 0 0,1 0 0,0 0 0,0 0 0,-1 1 0,1-1 0,0 0 0,-1 0 0,1 0 0,0 1 0,-1-1 0,1 0 0,0 1 0,-1-1 0,1 1 0,-1-1 0,1 1 0,-1-1 0,1 1 0,2 3 0,0-1 0,-1 1 0,0 0 0,0 0 0,0 0 0,0 0 0,-1 0 0,2 7 0,10 54 0,-4 0 0,3 111 0,-10-132 0,1-9 0,-2-22 0,0 0 0,0 0 0,-1 0 0,-1 0 0,-4 22 0,5-34 0,0-1 0,0 1 0,0-1 0,0 1 0,0-1 0,0 1 0,0-1 0,0 1 0,0-1 0,0 1 0,-1-1 0,1 1 0,0-1 0,0 0 0,-1 1 0,1-1 0,0 1 0,0-1 0,-1 0 0,1 1 0,0-1 0,-1 0 0,1 1 0,-1-1 0,1 0 0,0 1 0,-1-1 0,1 0 0,-1 0 0,1 0 0,-1 0 0,1 1 0,-2-1 0,-9-13 0,-5-27 0,7 1 0,3-1 0,1 0 0,2-1 0,1 1 0,8-76 0,-4 109 0,-1 1 0,1-1 0,0 1 0,0 0 0,1 0 0,0 0 0,0 0 0,0 1 0,1-1 0,0 1 0,0-1 0,0 2 0,1-1 0,0 0 0,0 1 0,10-7 0,-13 9 0,0 0 0,1 1 0,-1 0 0,1 0 0,-1-1 0,1 1 0,0 1 0,0-1 0,-1 0 0,1 1 0,0-1 0,0 1 0,0 0 0,0 0 0,-1 0 0,6 1 0,-5 0 0,0 0 0,-1 0 0,1 1 0,-1-1 0,0 1 0,0-1 0,1 1 0,-1 0 0,0 0 0,0 0 0,0 0 0,-1 0 0,1 0 0,0 1 0,-1-1 0,0 0 0,1 1 0,-1-1 0,0 1 0,1 4 0,5 15 0,-2 0 0,0 0 0,-1 1 0,1 41 0,-7 98 0,1-109 0,0-30 0,0-32 0,0-35 0,0-12 0,3-81 0,-2 135 0,-1 1 0,2-1 0,-1 0 0,0 1 0,0-1 0,0 0 0,1 1 0,-1-1 0,1 0 0,0 1 0,-1-1 0,1 1 0,0-1 0,0 1 0,0-1 0,0 1 0,0 0 0,0-1 0,0 1 0,0 0 0,1 0 0,-1 0 0,0 0 0,1 0 0,-1 0 0,1 0 0,-1 1 0,1-1 0,2-1 0,-2 2 0,1 0 0,-1 0 0,0 1 0,1-1 0,-1 0 0,0 1 0,1-1 0,-1 1 0,0 0 0,0 0 0,0 0 0,1 0 0,-1 0 0,0 0 0,-1 0 0,1 1 0,0-1 0,0 1 0,0-1 0,-1 1 0,3 3 0,13 20 0,-1 1 0,0 0 0,-3 1 0,0 0 0,-1 1 0,12 49 0,-22-71 0,1 2 0,-1-1 0,0 1 0,0-1 0,0 1 0,-1 0 0,-1-1 0,1 1 0,-1 0 0,-1 12 0,1-19 0,0-1 0,0 0 0,0 0 0,-1 1 0,1-1 0,0 0 0,0 0 0,0 0 0,0 1 0,0-1 0,0 0 0,0 0 0,-1 0 0,1 1 0,0-1 0,0 0 0,0 0 0,0 0 0,-1 0 0,1 1 0,0-1 0,0 0 0,0 0 0,-1 0 0,1 0 0,0 0 0,0 0 0,-1 0 0,1 0 0,0 0 0,0 0 0,-1 0 0,1 0 0,0 0 0,0 0 0,0 0 0,-1 0 0,1 0 0,0 0 0,0 0 0,-1 0 0,1 0 0,0 0 0,-11-11 0,-3-17 0,8-7 0,2 0 0,1 0 0,1 0 0,2 0 0,8-61 0,-8 91 0,1-6 0,0 0 0,1 0 0,0 1 0,6-18 0,-7 27 0,-1-1 0,1 1 0,-1 0 0,1-1 0,0 1 0,-1 0 0,1-1 0,0 1 0,0 0 0,0 0 0,0 0 0,0 0 0,0 0 0,0 0 0,0 0 0,1 0 0,-1 0 0,0 0 0,1 1 0,-1-1 0,0 0 0,1 1 0,-1-1 0,1 1 0,-1 0 0,0-1 0,1 1 0,-1 0 0,1 0 0,-1 0 0,1 0 0,-1 0 0,1 0 0,-1 1 0,1-1 0,-1 0 0,1 1 0,-1-1 0,1 1 0,-1-1 0,0 1 0,2 1 0,2 1 0,0 0 0,0 0 0,0 1 0,-1 0 0,1 0 0,-1 0 0,0 1 0,0-1 0,-1 1 0,5 6 0,26 57 0,-19-35 0,111 221 0,-175-381 0,41 101 0,0 0 0,3-1 0,0 0 0,-2-41 0,6 46 0,0 14 0,1 0 0,-1 0 0,1-1 0,1 1 0,-1 0 0,2 0 0,-1 0 0,1 0 0,0 0 0,1 0 0,3-8 0,-6 15 0,1 1 0,-1-1 0,0 1 0,1-1 0,-1 1 0,0-1 0,1 1 0,-1 0 0,1-1 0,-1 1 0,0-1 0,1 1 0,-1 0 0,1 0 0,-1-1 0,1 1 0,-1 0 0,1 0 0,0 0 0,-1-1 0,1 1 0,-1 0 0,1 0 0,-1 0 0,1 0 0,-1 0 0,1 0 0,0 0 0,-1 0 0,1 0 0,-1 1 0,1-1 0,-1 0 0,1 0 0,-1 0 0,1 1 0,-1-1 0,1 0 0,-1 0 0,1 1 0,-1-1 0,1 0 0,-1 1 0,1-1 0,-1 1 0,0-1 0,1 1 0,-1-1 0,0 1 0,1 0 0,17 31 0,-17-29 0,17 40 0,-3 0 0,-1 1 0,-2 1 0,-2 0 0,8 89 0,-18-121 0,-4-19 0,-3-23 0,-5-43 0,4 0 0,0-78 0,7 148 0,1 0 0,0-1 0,0 1 0,0 0 0,1-1 0,-1 1 0,1 0 0,-1 0 0,1-1 0,-1 1 0,1 0 0,0 0 0,0 0 0,0 0 0,1 0 0,-1 0 0,0 0 0,1 0 0,-1 1 0,1-1 0,-1 0 0,1 1 0,3-3 0,-3 4 0,0-1 0,0 1 0,1 0 0,-1 0 0,0-1 0,0 1 0,0 1 0,1-1 0,-1 0 0,0 1 0,0-1 0,0 1 0,1-1 0,-1 1 0,0 0 0,0 0 0,0 0 0,0 0 0,-1 1 0,1-1 0,0 0 0,0 1 0,-1-1 0,2 3 0,20 19 0,-2 1 0,0 2 0,-2 0 0,18 31 0,-37-56 0,1 0 0,-1 0 0,1 1 0,0-1 0,-1 0 0,1 0 0,0 0 0,0 0 0,0 0 0,0 0 0,0-1 0,0 1 0,0 0 0,0 0 0,2 0 0,-2-1 0,-1 0 0,1 0 0,-1 0 0,0 0 0,1 0 0,-1 0 0,0-1 0,1 1 0,-1 0 0,0 0 0,1 0 0,-1-1 0,0 1 0,0 0 0,1 0 0,-1-1 0,0 1 0,0 0 0,1-1 0,-1 1 0,0 0 0,0-1 0,0 1 0,0 0 0,0-1 0,1 1 0,-1-1 0,0 1 0,0 0 0,0-1 0,0 0 0,2-45 0,-2 33 0,0-3 0,1 1 0,4-20 0,-5 34 0,0 0 0,0 1 0,1-1 0,-1 0 0,0 0 0,0 1 0,0-1 0,1 0 0,-1 1 0,0-1 0,1 0 0,-1 1 0,1-1 0,-1 0 0,0 1 0,1-1 0,-1 1 0,1-1 0,0 1 0,-1-1 0,1 1 0,-1-1 0,2 0 0,-1 2 0,0-1 0,-1 0 0,1 0 0,-1 0 0,1 1 0,0-1 0,-1 0 0,1 0 0,-1 1 0,1-1 0,0 1 0,-1-1 0,1 0 0,-1 1 0,0-1 0,1 1 0,-1-1 0,1 1 0,-1 0 0,1 0 0,17 38 0,-3 22 0,-2 0 0,-3 1 0,-3 0 0,-2 1 0,-4 76 0,0-193 0,-2 18 0,2 1 0,2-1 0,1 1 0,1 0 0,18-60 0,-18 83 0,19-49 0,-22 56 0,0 1 0,1-1 0,0 1 0,-1-1 0,1 1 0,1 0 0,-1 0 0,1 0 0,4-3 0,-8 6 0,0 1 0,0 0 0,1 0 0,-1 0 0,0 0 0,0 0 0,1 0 0,-1 0 0,0 0 0,0 0 0,1 0 0,-1-1 0,0 1 0,0 0 0,1 0 0,-1 0 0,0 1 0,0-1 0,1 0 0,-1 0 0,0 0 0,0 0 0,1 0 0,-1 0 0,0 0 0,0 0 0,1 0 0,-1 1 0,0-1 0,0 0 0,0 0 0,1 0 0,-1 0 0,0 1 0,0-1 0,0 0 0,0 0 0,0 1 0,1-1 0,-1 0 0,6 17 0,-2 17 0,-4-34 0,-1 118 0,0-132 0,1 0 0,1-1 0,0 1 0,1 0 0,4-15 0,-5 26 0,0 0 0,0 0 0,0 0 0,0 0 0,0 0 0,1 0 0,-1 0 0,1 1 0,0-1 0,0 0 0,0 1 0,0 0 0,0-1 0,1 1 0,-1 0 0,1 0 0,-1 0 0,1 0 0,0 1 0,0-1 0,0 1 0,0 0 0,0-1 0,0 1 0,0 1 0,0-1 0,0 0 0,4 0 0,45-5-1365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1T12:16:47.028"/>
    </inkml:context>
    <inkml:brush xml:id="br0">
      <inkml:brushProperty name="width" value="0.35" units="cm"/>
      <inkml:brushProperty name="height" value="0.35" units="cm"/>
      <inkml:brushProperty name="color" value="#FFFFFF"/>
    </inkml:brush>
  </inkml:definitions>
  <inkml:trace contextRef="#ctx0" brushRef="#br0">5 280 24575,'-1'71'0,"-1"-40"0,1 0 0,2 0 0,1 0 0,11 58 0,-13-89 0,0 0 0,0 0 0,0 0 0,0 0 0,0 0 0,0 0 0,0 0 0,0 0 0,0-1 0,0 1 0,0 0 0,0 0 0,0 0 0,0 0 0,0 0 0,0 0 0,0 0 0,0 0 0,0 0 0,0 0 0,0-1 0,0 1 0,0 0 0,1 0 0,-1 0 0,0 0 0,0 0 0,0 0 0,0 0 0,0 0 0,0 0 0,0 0 0,0 0 0,0 0 0,0 0 0,0 0 0,0 0 0,0 0 0,1 0 0,-1 0 0,0 0 0,0 0 0,0 0 0,0 0 0,0 0 0,0 0 0,0 0 0,0 0 0,0 0 0,0 0 0,1 0 0,-1 0 0,0 0 0,0 0 0,0 0 0,0 0 0,0 0 0,0 0 0,0 0 0,0 0 0,0 0 0,0 0 0,0 0 0,0 0 0,1 0 0,3-14 0,4-18 0,-4 2 0,5-25 0,-8 51 0,0 0 0,1 0 0,-1 0 0,1 1 0,0-1 0,0 0 0,0 1 0,0 0 0,0-1 0,1 1 0,3-3 0,7-7 0,-1 0 0,-1 0 0,17-26 0,-7 9 0,-20 29 0,-1 0 0,1 0 0,0-1 0,0 1 0,0 0 0,0 0 0,0 0 0,0 0 0,0 0 0,0 0 0,0 0 0,0 1 0,1-1 0,-1 0 0,0 0 0,0 1 0,1-1 0,-1 1 0,1 0 0,-1-1 0,0 1 0,1 0 0,2 0 0,-3 0 0,0 1 0,1-1 0,-1 1 0,0 0 0,1 0 0,-1-1 0,0 1 0,0 0 0,0 0 0,0 1 0,0-1 0,0 0 0,0 0 0,0 0 0,0 0 0,-1 1 0,1-1 0,0 2 0,3 6 0,-1 0 0,0 0 0,0 1 0,-1-1 0,1 18 0,-3 32 0,-1-43 0,1 0 0,1 1 0,0-1 0,4 19 0,-1-28 0,-1-15 0,0-18 0,-2-117 0,-2 90 0,8-88 0,-6 136 0,0 0 0,0 1 0,1-1 0,-1 0 0,1 1 0,0-1 0,0 1 0,1 0 0,-1 0 0,1 0 0,0 0 0,0 0 0,1 1 0,-1-1 0,1 1 0,0 0 0,4-3 0,-6 4 0,0 1 0,0 0 0,1 0 0,-1 0 0,0 0 0,1 0 0,-1 0 0,1 1 0,-1-1 0,1 1 0,0-1 0,-1 1 0,1 0 0,-1 0 0,1 1 0,-1-1 0,1 0 0,0 1 0,-1-1 0,1 1 0,-1 0 0,0 0 0,1 0 0,-1 0 0,0 0 0,0 1 0,1-1 0,-1 1 0,0-1 0,0 1 0,0 0 0,-1 0 0,3 2 0,1 3 0,0 0 0,0 0 0,0 1 0,-1-1 0,-1 1 0,1 0 0,-1 0 0,-1 0 0,1 0 0,-1 1 0,1 10 0,0 12 0,-2 58 0,-2-60 0,5 56 0,0-62 0,2 17 0,-5-39 0,0-4 0,0-26 0,-3-60 0,4-99 0,-2 185 0,0-1 0,1 1 0,-1-1 0,1 1 0,0 0 0,0-1 0,0 1 0,0 0 0,1-1 0,-1 1 0,1 0 0,0 0 0,0 0 0,0 0 0,0 1 0,0-1 0,1 0 0,-1 1 0,1 0 0,5-4 0,-3 4 0,-1 0 0,1 0 0,-1 1 0,1-1 0,0 1 0,-1 1 0,1-1 0,0 1 0,0-1 0,0 1 0,0 1 0,-1-1 0,1 1 0,9 2 0,-8-2 0,0 1 0,-1 0 0,1 0 0,-1 0 0,1 1 0,-1 0 0,0 0 0,0 0 0,0 1 0,-1 0 0,1-1 0,-1 2 0,5 4 0,-3 0 0,0-1 0,0 1 0,-1 0 0,0 1 0,0-1 0,5 20 0,-3-3 0,-1 0 0,-2 1 0,0-1 0,-2 1 0,-1 29 0,-1-38 0,0-10 0,1 0 0,-2 0 0,1 0 0,-3 8 0,-1-11 0,-1-13 0,-1-11 0,4 4 0,1 1 0,0 0 0,2 0 0,-1 0 0,2 0 0,0-1 0,7-24 0,2 4 0,27-61 0,-33 85 0,-2 4 0,-1 1 0,2-1 0,-1 1 0,1 0 0,0 0 0,5-6 0,-8 11 0,0 0 0,0 0 0,0 0 0,0 0 0,0 1 0,0-1 0,1 1 0,-1-1 0,0 0 0,0 1 0,0 0 0,1-1 0,-1 1 0,0 0 0,1 0 0,-1 0 0,0 0 0,0 0 0,1 0 0,-1 0 0,0 0 0,1 0 0,-1 1 0,0-1 0,0 0 0,1 1 0,-1-1 0,0 1 0,0-1 0,0 1 0,0 0 0,0 0 0,0-1 0,0 1 0,0 0 0,0 0 0,0 0 0,0 0 0,0 0 0,1 2 0,5 6 0,1 0 0,-2 1 0,1 0 0,-1 0 0,-1 0 0,0 1 0,7 17 0,-1 9 0,6 39 0,-12-49 0,2 0 0,0-1 0,15 35 0,-17-58 0,1-11 0,2-17 0,-7 23 0,93-268 0,-92 264 0,0 0 0,0 0 0,1 0 0,5-9 0,-7 15 0,-1-1 0,0 1 0,1 0 0,-1-1 0,0 1 0,1-1 0,-1 1 0,1 0 0,-1-1 0,0 1 0,1 0 0,-1 0 0,1-1 0,-1 1 0,1 0 0,-1 0 0,1 0 0,-1-1 0,1 1 0,-1 0 0,1 0 0,-1 0 0,1 0 0,0 0 0,0 1 0,0-1 0,0 1 0,0-1 0,0 1 0,0 0 0,0-1 0,0 1 0,-1 0 0,1 0 0,0 0 0,0 0 0,-1 0 0,1 0 0,-1 0 0,1 0 0,-1 0 0,1 1 0,15 36 0,-2 2 0,15 65 0,14 39 0,-42-141 0,1 1 0,0 0 0,-1-1 0,1 1 0,0-1 0,1 1 0,3 3 0,-6-6 0,1-1 0,-1 1 0,1-1 0,0 1 0,-1-1 0,1 0 0,0 1 0,0-1 0,-1 0 0,1 1 0,0-1 0,0 0 0,0 0 0,-1 0 0,1 0 0,0 0 0,0 0 0,0 0 0,-1 0 0,1 0 0,0 0 0,0 0 0,0 0 0,-1-1 0,1 1 0,0 0 0,0-1 0,-1 1 0,1 0 0,0-1 0,-1 1 0,1-1 0,0 1 0,-1-1 0,1 1 0,-1-1 0,1 0 0,-1 1 0,1-1 0,0-1 0,8-11 0,0 0 0,0-1 0,-1 0 0,-1-1 0,0 0 0,-1 0 0,4-20 0,11-21 0,-10 28 0,0 0 0,-2-1 0,-1 0 0,4-31 0,-12 59 0,0 1 0,0-1 0,0 1 0,0-1 0,0 0 0,0 1 0,0-1 0,0 1 0,0-1 0,0 0 0,0 1 0,1-1 0,-1 1 0,0-1 0,0 1 0,0-1 0,1 1 0,-1-1 0,0 1 0,1-1 0,-1 1 0,0-1 0,1 1 0,-1-1 0,1 1 0,-1 0 0,1-1 0,7 14 0,5 35 0,-13-46 0,10 37 0,1 0 0,2 0 0,2-1 0,20 37 0,-35-74 0,1 0 0,-1-1 0,0 1 0,1 0 0,-1 0 0,0-1 0,1 1 0,-1 0 0,1-1 0,-1 1 0,1 0 0,0-1 0,-1 1 0,1-1 0,0 1 0,-1-1 0,1 0 0,0 1 0,0-1 0,-1 0 0,1 1 0,0-1 0,0 0 0,-1 0 0,1 1 0,1-1 0,-1-1 0,1 1 0,-1-1 0,0 1 0,0-1 0,0 1 0,0-1 0,0 0 0,0 1 0,0-1 0,0 0 0,0 0 0,0 0 0,0 0 0,-1 0 0,2-2 0,4-6 0,0-2 0,-1 1 0,4-12 0,-6 14 0,64-175 0,-14 36 0,-53 147 0,14-29 0,-14 28 0,1 1 0,-1 0 0,0-1 0,0 1 0,0 0 0,0-1 0,1 1 0,-1 0 0,0-1 0,0 1 0,1 0 0,-1-1 0,0 1 0,1 0 0,-1-1 0,0 1 0,1 0 0,-1 0 0,0 0 0,1-1 0,-1 1 0,0 0 0,1 0 0,-1 0 0,1 0 0,-1 0 0,1 0 0,-1 0 0,0 0 0,1 0 0,-1 0 0,1 0 0,-1 0 0,0 0 0,1 0 0,-1 0 0,1 0 0,-1 0 0,0 0 0,1 1 0,-1-1 0,0 0 0,1 0 0,-1 1 0,0-1 0,1 0 0,-1 0 0,0 1 0,1-1 0,-1 0 0,0 1 0,0-1 0,1 0 0,-1 1 0,0-1 0,0 0 0,0 1 0,1-1 0,-1 1 0,0-1 0,0 0 0,0 1 0,0-1 0,0 1 0,0 0 0,7 22 0,-2 0 0,0 1 0,-1-1 0,0 32 0,2 9 0,-3-45 0,2 22 0,1 0 0,19 63 0,-25-103 0,1 0 0,-1 0 0,0 0 0,0-1 0,0 1 0,1 0 0,-1 0 0,0-1 0,1 1 0,-1 0 0,1 0 0,-1-1 0,1 1 0,-1 0 0,1-1 0,0 1 0,-1-1 0,1 1 0,-1-1 0,1 1 0,0-1 0,0 1 0,-1-1 0,1 0 0,0 1 0,0-1 0,0 0 0,-1 0 0,1 0 0,0 0 0,0 1 0,0-1 0,-1 0 0,1 0 0,0 0 0,0-1 0,0 1 0,0 0 0,-1 0 0,1 0 0,0-1 0,0 1 0,-1 0 0,1-1 0,0 1 0,0 0 0,-1-1 0,1 1 0,0-1 0,-1 1 0,1-1 0,-1 0 0,1 1 0,0-1 0,-1 0 0,1 0 0,5-6 0,0 0 0,0 0 0,8-15 0,13-24 0,2-2 0,45-101 0,-68 133 0,-3 7 0,0 0 0,0 0 0,1 0 0,1 0 0,-1 1 0,1 0 0,10-13 0,-15 21 0,1 0 0,-1 0 0,0 0 0,0 0 0,1 0 0,-1 0 0,0 0 0,0 0 0,1 0 0,-1 0 0,0 0 0,0 0 0,1 0 0,-1 0 0,0 0 0,0 0 0,1 0 0,-1 0 0,0 0 0,0 0 0,1 0 0,-1 1 0,0-1 0,0 0 0,0 0 0,1 0 0,-1 0 0,0 0 0,0 1 0,0-1 0,1 0 0,-1 0 0,0 1 0,0-1 0,0 0 0,0 0 0,0 0 0,0 1 0,0-1 0,1 0 0,-1 0 0,0 1 0,0-1 0,0 0 0,0 0 0,0 1 0,0-1 0,0 0 0,0 1 0,2 16 0,-1-17 0,10 138 0,10 80 0,-19-199 0,-2-15 0,0 0 0,0 0 0,1 0 0,-1-1 0,1 1 0,0 0 0,2 5 0,13-28 0,73-171 0,-42 85 0,-45 101 0,0-1 0,0 1 0,0 0 0,1 0 0,0 0 0,-1 1 0,1-1 0,7-6 0,-10 10 0,1 0 0,-1 0 0,0 0 0,1-1 0,-1 1 0,0 0 0,1 0 0,-1 0 0,1 0 0,-1 0 0,0 0 0,1-1 0,-1 1 0,0 0 0,1 0 0,-1 0 0,1 0 0,-1 0 0,0 1 0,1-1 0,-1 0 0,0 0 0,1 0 0,-1 0 0,0 0 0,1 0 0,-1 1 0,0-1 0,1 0 0,-1 0 0,0 0 0,1 1 0,-1-1 0,0 0 0,0 1 0,1-1 0,0 3 0,0-1 0,0 0 0,0 1 0,0-1 0,0 1 0,-1-1 0,1 1 0,-1-1 0,0 6 0,3 59 0,-10 105 0,-10-81-1365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1T12:16:47.68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1T12:16:48.03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8d4ab44c9f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d4ab44c9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8d4ab44c9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8d4ab44c9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ivamsinha66@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anaconda.org/anaconda/anaconda-navigator/files?sort=ndownloads&amp;sort_order=desc" TargetMode="External"/><Relationship Id="rId2" Type="http://schemas.openxmlformats.org/officeDocument/2006/relationships/hyperlink" Target="https://www.kaggle.com/datasets/vivek468/superstore-dataset-final" TargetMode="Externa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https://www.python.org/download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customXml" Target="../ink/ink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64295"/>
            <a:ext cx="6719800" cy="1482906"/>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800" dirty="0">
                <a:latin typeface="MS PGothic" panose="020B0600070205080204" pitchFamily="34" charset="-128"/>
                <a:ea typeface="MS PGothic" panose="020B0600070205080204" pitchFamily="34" charset="-128"/>
              </a:rPr>
              <a:t>Case Study </a:t>
            </a:r>
            <a:br>
              <a:rPr lang="en-US" sz="2800" dirty="0">
                <a:latin typeface="MS PGothic" panose="020B0600070205080204" pitchFamily="34" charset="-128"/>
                <a:ea typeface="MS PGothic" panose="020B0600070205080204" pitchFamily="34" charset="-128"/>
              </a:rPr>
            </a:br>
            <a:r>
              <a:rPr lang="en-US" sz="2800" dirty="0">
                <a:latin typeface="MS PGothic" panose="020B0600070205080204" pitchFamily="34" charset="-128"/>
                <a:ea typeface="MS PGothic" panose="020B0600070205080204" pitchFamily="34" charset="-128"/>
              </a:rPr>
              <a:t> “Analysis of Super Store”</a:t>
            </a:r>
            <a:endParaRPr sz="2800" dirty="0">
              <a:latin typeface="MS PGothic" panose="020B0600070205080204" pitchFamily="34" charset="-128"/>
              <a:ea typeface="MS PGothic" panose="020B0600070205080204" pitchFamily="34" charset="-128"/>
            </a:endParaRPr>
          </a:p>
        </p:txBody>
      </p:sp>
      <p:sp>
        <p:nvSpPr>
          <p:cNvPr id="278" name="Google Shape;278;p13"/>
          <p:cNvSpPr txBox="1">
            <a:spLocks noGrp="1"/>
          </p:cNvSpPr>
          <p:nvPr>
            <p:ph type="subTitle" idx="1"/>
          </p:nvPr>
        </p:nvSpPr>
        <p:spPr>
          <a:xfrm>
            <a:off x="4143375" y="2378869"/>
            <a:ext cx="5000625" cy="255746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Name – Shashank Sinha</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err="1"/>
              <a:t>SkillBuild</a:t>
            </a:r>
            <a:r>
              <a:rPr lang="en-US" sz="1400" dirty="0"/>
              <a:t> Id – </a:t>
            </a:r>
            <a:r>
              <a:rPr lang="en-US" sz="1400" dirty="0">
                <a:hlinkClick r:id="rId3"/>
              </a:rPr>
              <a:t>shivamsinha66@gmail.com</a:t>
            </a: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College – Vishwavidyalaya Engineering College, </a:t>
            </a:r>
            <a:r>
              <a:rPr lang="en-US" sz="1400" dirty="0" err="1"/>
              <a:t>Ambikapur</a:t>
            </a: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College State – Chhattisgarh</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Domain – Data Analytics(DA)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From 09/06/2023 to 24/07/2023</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C919C189-B6E1-6DA6-5253-F569BC8907FD}"/>
              </a:ext>
            </a:extLst>
          </p:cNvPr>
          <p:cNvPicPr>
            <a:picLocks noChangeAspect="1"/>
          </p:cNvPicPr>
          <p:nvPr/>
        </p:nvPicPr>
        <p:blipFill>
          <a:blip r:embed="rId4"/>
          <a:stretch>
            <a:fillRect/>
          </a:stretch>
        </p:blipFill>
        <p:spPr>
          <a:xfrm>
            <a:off x="552451" y="2231232"/>
            <a:ext cx="2438400" cy="2438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92B1-A753-E83A-BB51-0F0901EF58E5}"/>
              </a:ext>
            </a:extLst>
          </p:cNvPr>
          <p:cNvSpPr>
            <a:spLocks noGrp="1"/>
          </p:cNvSpPr>
          <p:nvPr>
            <p:ph type="title"/>
          </p:nvPr>
        </p:nvSpPr>
        <p:spPr/>
        <p:txBody>
          <a:bodyPr/>
          <a:lstStyle/>
          <a:p>
            <a:r>
              <a:rPr lang="en-US" dirty="0"/>
              <a:t>Links :-</a:t>
            </a:r>
          </a:p>
        </p:txBody>
      </p:sp>
      <p:sp>
        <p:nvSpPr>
          <p:cNvPr id="3" name="Text Placeholder 2">
            <a:extLst>
              <a:ext uri="{FF2B5EF4-FFF2-40B4-BE49-F238E27FC236}">
                <a16:creationId xmlns:a16="http://schemas.microsoft.com/office/drawing/2014/main" id="{6653B8DD-BF9F-FB38-3499-74DD188EF216}"/>
              </a:ext>
            </a:extLst>
          </p:cNvPr>
          <p:cNvSpPr>
            <a:spLocks noGrp="1"/>
          </p:cNvSpPr>
          <p:nvPr>
            <p:ph type="body" idx="1"/>
          </p:nvPr>
        </p:nvSpPr>
        <p:spPr/>
        <p:txBody>
          <a:bodyPr/>
          <a:lstStyle/>
          <a:p>
            <a:r>
              <a:rPr lang="en-US" dirty="0">
                <a:hlinkClick r:id="rId2"/>
              </a:rPr>
              <a:t>https://www.kaggle.com/datasets/vivek468/superstore-dataset-final</a:t>
            </a:r>
            <a:endParaRPr lang="en-US" dirty="0"/>
          </a:p>
          <a:p>
            <a:endParaRPr lang="en-US" dirty="0"/>
          </a:p>
          <a:p>
            <a:r>
              <a:rPr lang="en-US" dirty="0">
                <a:hlinkClick r:id="rId3"/>
              </a:rPr>
              <a:t>https://anaconda.org/anaconda/anaconda-navigator/files?sort=ndownloads&amp;sort_order=desc</a:t>
            </a:r>
            <a:endParaRPr lang="en-US" dirty="0"/>
          </a:p>
          <a:p>
            <a:endParaRPr lang="en-US" dirty="0"/>
          </a:p>
          <a:p>
            <a:r>
              <a:rPr lang="en-US" dirty="0">
                <a:hlinkClick r:id="rId4"/>
              </a:rPr>
              <a:t>https://www.python.org/downloads/</a:t>
            </a: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0CFC4D4-7545-17D3-E51C-3E13D8583D01}"/>
              </a:ext>
            </a:extLst>
          </p:cNvPr>
          <p:cNvPicPr>
            <a:picLocks noChangeAspect="1"/>
          </p:cNvPicPr>
          <p:nvPr/>
        </p:nvPicPr>
        <p:blipFill>
          <a:blip r:embed="rId5"/>
          <a:stretch>
            <a:fillRect/>
          </a:stretch>
        </p:blipFill>
        <p:spPr>
          <a:xfrm>
            <a:off x="7619925" y="369"/>
            <a:ext cx="1428749" cy="1222962"/>
          </a:xfrm>
          <a:prstGeom prst="rect">
            <a:avLst/>
          </a:prstGeom>
        </p:spPr>
      </p:pic>
    </p:spTree>
    <p:extLst>
      <p:ext uri="{BB962C8B-B14F-4D97-AF65-F5344CB8AC3E}">
        <p14:creationId xmlns:p14="http://schemas.microsoft.com/office/powerpoint/2010/main" val="41056928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4C5CB5-EAE2-A6BB-BCE0-D324218920CA}"/>
              </a:ext>
            </a:extLst>
          </p:cNvPr>
          <p:cNvPicPr>
            <a:picLocks noChangeAspect="1"/>
          </p:cNvPicPr>
          <p:nvPr/>
        </p:nvPicPr>
        <p:blipFill>
          <a:blip r:embed="rId2"/>
          <a:stretch>
            <a:fillRect/>
          </a:stretch>
        </p:blipFill>
        <p:spPr>
          <a:xfrm>
            <a:off x="257175" y="1303170"/>
            <a:ext cx="4090846" cy="2739992"/>
          </a:xfrm>
          <a:prstGeom prst="rect">
            <a:avLst/>
          </a:prstGeom>
        </p:spPr>
      </p:pic>
      <p:pic>
        <p:nvPicPr>
          <p:cNvPr id="7" name="Picture 6">
            <a:extLst>
              <a:ext uri="{FF2B5EF4-FFF2-40B4-BE49-F238E27FC236}">
                <a16:creationId xmlns:a16="http://schemas.microsoft.com/office/drawing/2014/main" id="{9D7FFBC9-162D-737A-A181-EB00A33A5B56}"/>
              </a:ext>
            </a:extLst>
          </p:cNvPr>
          <p:cNvPicPr>
            <a:picLocks noChangeAspect="1"/>
          </p:cNvPicPr>
          <p:nvPr/>
        </p:nvPicPr>
        <p:blipFill>
          <a:blip r:embed="rId3"/>
          <a:stretch>
            <a:fillRect/>
          </a:stretch>
        </p:blipFill>
        <p:spPr>
          <a:xfrm>
            <a:off x="4212289" y="1303170"/>
            <a:ext cx="4795978" cy="2889869"/>
          </a:xfrm>
          <a:prstGeom prst="rect">
            <a:avLst/>
          </a:prstGeom>
        </p:spPr>
      </p:pic>
      <p:sp>
        <p:nvSpPr>
          <p:cNvPr id="2" name="TextBox 1">
            <a:extLst>
              <a:ext uri="{FF2B5EF4-FFF2-40B4-BE49-F238E27FC236}">
                <a16:creationId xmlns:a16="http://schemas.microsoft.com/office/drawing/2014/main" id="{94EA2D28-D60E-3FB3-582B-6EE078D9DB99}"/>
              </a:ext>
            </a:extLst>
          </p:cNvPr>
          <p:cNvSpPr txBox="1"/>
          <p:nvPr/>
        </p:nvSpPr>
        <p:spPr>
          <a:xfrm>
            <a:off x="3679030" y="250031"/>
            <a:ext cx="2428875" cy="307777"/>
          </a:xfrm>
          <a:prstGeom prst="rect">
            <a:avLst/>
          </a:prstGeom>
          <a:noFill/>
        </p:spPr>
        <p:txBody>
          <a:bodyPr wrap="square" rtlCol="0">
            <a:spAutoFit/>
          </a:bodyPr>
          <a:lstStyle/>
          <a:p>
            <a:r>
              <a:rPr lang="en-US" dirty="0"/>
              <a:t>Additional Slides</a:t>
            </a:r>
          </a:p>
        </p:txBody>
      </p:sp>
    </p:spTree>
    <p:extLst>
      <p:ext uri="{BB962C8B-B14F-4D97-AF65-F5344CB8AC3E}">
        <p14:creationId xmlns:p14="http://schemas.microsoft.com/office/powerpoint/2010/main" val="17806687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9BF104-10D1-C4A7-3A4D-80F9CCCC8F3A}"/>
              </a:ext>
            </a:extLst>
          </p:cNvPr>
          <p:cNvPicPr>
            <a:picLocks noChangeAspect="1"/>
          </p:cNvPicPr>
          <p:nvPr/>
        </p:nvPicPr>
        <p:blipFill>
          <a:blip r:embed="rId2"/>
          <a:stretch>
            <a:fillRect/>
          </a:stretch>
        </p:blipFill>
        <p:spPr>
          <a:xfrm>
            <a:off x="1314450" y="273550"/>
            <a:ext cx="7170418" cy="4712788"/>
          </a:xfrm>
          <a:prstGeom prst="rect">
            <a:avLst/>
          </a:prstGeom>
        </p:spPr>
      </p:pic>
    </p:spTree>
    <p:extLst>
      <p:ext uri="{BB962C8B-B14F-4D97-AF65-F5344CB8AC3E}">
        <p14:creationId xmlns:p14="http://schemas.microsoft.com/office/powerpoint/2010/main" val="1080560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0786ED-6D2C-1204-EB8A-DA26B489DFC6}"/>
              </a:ext>
            </a:extLst>
          </p:cNvPr>
          <p:cNvPicPr>
            <a:picLocks noChangeAspect="1"/>
          </p:cNvPicPr>
          <p:nvPr/>
        </p:nvPicPr>
        <p:blipFill>
          <a:blip r:embed="rId2"/>
          <a:stretch>
            <a:fillRect/>
          </a:stretch>
        </p:blipFill>
        <p:spPr>
          <a:xfrm>
            <a:off x="75010" y="178594"/>
            <a:ext cx="8590359" cy="4493419"/>
          </a:xfrm>
          <a:prstGeom prst="rect">
            <a:avLst/>
          </a:prstGeom>
        </p:spPr>
      </p:pic>
    </p:spTree>
    <p:extLst>
      <p:ext uri="{BB962C8B-B14F-4D97-AF65-F5344CB8AC3E}">
        <p14:creationId xmlns:p14="http://schemas.microsoft.com/office/powerpoint/2010/main" val="27281437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E90D87-D78E-35B6-BFD9-8B470BF71E1C}"/>
              </a:ext>
            </a:extLst>
          </p:cNvPr>
          <p:cNvPicPr>
            <a:picLocks noChangeAspect="1"/>
          </p:cNvPicPr>
          <p:nvPr/>
        </p:nvPicPr>
        <p:blipFill>
          <a:blip r:embed="rId2"/>
          <a:stretch>
            <a:fillRect/>
          </a:stretch>
        </p:blipFill>
        <p:spPr>
          <a:xfrm>
            <a:off x="878681" y="0"/>
            <a:ext cx="8036720" cy="5000951"/>
          </a:xfrm>
          <a:prstGeom prst="rect">
            <a:avLst/>
          </a:prstGeom>
        </p:spPr>
      </p:pic>
    </p:spTree>
    <p:extLst>
      <p:ext uri="{BB962C8B-B14F-4D97-AF65-F5344CB8AC3E}">
        <p14:creationId xmlns:p14="http://schemas.microsoft.com/office/powerpoint/2010/main" val="8333933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A2ABAF-DB7C-22A7-8548-4D4EA9CD2997}"/>
              </a:ext>
            </a:extLst>
          </p:cNvPr>
          <p:cNvPicPr>
            <a:picLocks noChangeAspect="1"/>
          </p:cNvPicPr>
          <p:nvPr/>
        </p:nvPicPr>
        <p:blipFill>
          <a:blip r:embed="rId2"/>
          <a:stretch>
            <a:fillRect/>
          </a:stretch>
        </p:blipFill>
        <p:spPr>
          <a:xfrm>
            <a:off x="970469" y="99814"/>
            <a:ext cx="6980525" cy="4572396"/>
          </a:xfrm>
          <a:prstGeom prst="rect">
            <a:avLst/>
          </a:prstGeom>
        </p:spPr>
      </p:pic>
      <p:sp>
        <p:nvSpPr>
          <p:cNvPr id="6" name="TextBox 5">
            <a:extLst>
              <a:ext uri="{FF2B5EF4-FFF2-40B4-BE49-F238E27FC236}">
                <a16:creationId xmlns:a16="http://schemas.microsoft.com/office/drawing/2014/main" id="{2E53427E-27AB-7A92-D472-44CD8C6C4426}"/>
              </a:ext>
            </a:extLst>
          </p:cNvPr>
          <p:cNvSpPr txBox="1"/>
          <p:nvPr/>
        </p:nvSpPr>
        <p:spPr>
          <a:xfrm>
            <a:off x="3271838" y="4872038"/>
            <a:ext cx="3000375" cy="307777"/>
          </a:xfrm>
          <a:prstGeom prst="rect">
            <a:avLst/>
          </a:prstGeom>
          <a:noFill/>
        </p:spPr>
        <p:txBody>
          <a:bodyPr wrap="square" rtlCol="0">
            <a:spAutoFit/>
          </a:bodyPr>
          <a:lstStyle/>
          <a:p>
            <a:r>
              <a:rPr lang="en-US" dirty="0"/>
              <a:t>Co relation graph</a:t>
            </a:r>
          </a:p>
        </p:txBody>
      </p:sp>
    </p:spTree>
    <p:extLst>
      <p:ext uri="{BB962C8B-B14F-4D97-AF65-F5344CB8AC3E}">
        <p14:creationId xmlns:p14="http://schemas.microsoft.com/office/powerpoint/2010/main" val="42902198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AA72-9158-1455-1B50-8BFE6A22002F}"/>
              </a:ext>
            </a:extLst>
          </p:cNvPr>
          <p:cNvSpPr>
            <a:spLocks noGrp="1"/>
          </p:cNvSpPr>
          <p:nvPr>
            <p:ph type="title"/>
          </p:nvPr>
        </p:nvSpPr>
        <p:spPr>
          <a:xfrm>
            <a:off x="1303800" y="2028825"/>
            <a:ext cx="7030500" cy="1335881"/>
          </a:xfrm>
        </p:spPr>
        <p:txBody>
          <a:bodyPr/>
          <a:lstStyle/>
          <a:p>
            <a:pPr algn="ctr"/>
            <a:r>
              <a:rPr lang="en-US" dirty="0"/>
              <a:t>Thank You!</a:t>
            </a:r>
          </a:p>
        </p:txBody>
      </p:sp>
    </p:spTree>
    <p:extLst>
      <p:ext uri="{BB962C8B-B14F-4D97-AF65-F5344CB8AC3E}">
        <p14:creationId xmlns:p14="http://schemas.microsoft.com/office/powerpoint/2010/main" val="7931184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1614487"/>
            <a:ext cx="7030500" cy="2357437"/>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800" dirty="0">
                <a:latin typeface="MS PGothic" panose="020B0600070205080204" pitchFamily="34" charset="-128"/>
                <a:ea typeface="MS PGothic" panose="020B0600070205080204" pitchFamily="34" charset="-128"/>
              </a:rPr>
              <a:t>Case Study </a:t>
            </a:r>
            <a:br>
              <a:rPr lang="en-US" sz="2800" dirty="0">
                <a:latin typeface="MS PGothic" panose="020B0600070205080204" pitchFamily="34" charset="-128"/>
                <a:ea typeface="MS PGothic" panose="020B0600070205080204" pitchFamily="34" charset="-128"/>
              </a:rPr>
            </a:br>
            <a:r>
              <a:rPr lang="en-US" sz="2800" dirty="0">
                <a:latin typeface="MS PGothic" panose="020B0600070205080204" pitchFamily="34" charset="-128"/>
                <a:ea typeface="MS PGothic" panose="020B0600070205080204" pitchFamily="34" charset="-128"/>
              </a:rPr>
              <a:t> “Analysis of Super Store”</a:t>
            </a:r>
            <a:endParaRPr dirty="0"/>
          </a:p>
        </p:txBody>
      </p:sp>
      <p:pic>
        <p:nvPicPr>
          <p:cNvPr id="1026" name="Picture 2" descr="analytics icon logo vector illustration. Data Analysis symbol template for  graphic and web design collection 9872358 Vector Art at Vecteezy">
            <a:extLst>
              <a:ext uri="{FF2B5EF4-FFF2-40B4-BE49-F238E27FC236}">
                <a16:creationId xmlns:a16="http://schemas.microsoft.com/office/drawing/2014/main" id="{489BEA4E-A96D-F481-2004-08EFCF84F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168874"/>
            <a:ext cx="2000250" cy="2000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A27D172B-C524-E48F-C09E-1DA6434742FC}"/>
                  </a:ext>
                </a:extLst>
              </p14:cNvPr>
              <p14:cNvContentPartPr/>
              <p14:nvPr/>
            </p14:nvContentPartPr>
            <p14:xfrm>
              <a:off x="7203431" y="1916764"/>
              <a:ext cx="680040" cy="252360"/>
            </p14:xfrm>
          </p:contentPart>
        </mc:Choice>
        <mc:Fallback>
          <p:pic>
            <p:nvPicPr>
              <p:cNvPr id="7" name="Ink 6">
                <a:extLst>
                  <a:ext uri="{FF2B5EF4-FFF2-40B4-BE49-F238E27FC236}">
                    <a16:creationId xmlns:a16="http://schemas.microsoft.com/office/drawing/2014/main" id="{A27D172B-C524-E48F-C09E-1DA6434742FC}"/>
                  </a:ext>
                </a:extLst>
              </p:cNvPr>
              <p:cNvPicPr/>
              <p:nvPr/>
            </p:nvPicPr>
            <p:blipFill>
              <a:blip r:embed="rId5"/>
              <a:stretch>
                <a:fillRect/>
              </a:stretch>
            </p:blipFill>
            <p:spPr>
              <a:xfrm>
                <a:off x="7140431" y="1853764"/>
                <a:ext cx="805680" cy="378000"/>
              </a:xfrm>
              <a:prstGeom prst="rect">
                <a:avLst/>
              </a:prstGeom>
            </p:spPr>
          </p:pic>
        </mc:Fallback>
      </mc:AlternateContent>
      <p:cxnSp>
        <p:nvCxnSpPr>
          <p:cNvPr id="11" name="Straight Arrow Connector 10">
            <a:extLst>
              <a:ext uri="{FF2B5EF4-FFF2-40B4-BE49-F238E27FC236}">
                <a16:creationId xmlns:a16="http://schemas.microsoft.com/office/drawing/2014/main" id="{7845A8CE-6CFD-9222-8544-751E1BE8D4FF}"/>
              </a:ext>
            </a:extLst>
          </p:cNvPr>
          <p:cNvCxnSpPr/>
          <p:nvPr/>
        </p:nvCxnSpPr>
        <p:spPr>
          <a:xfrm>
            <a:off x="7636669" y="1757363"/>
            <a:ext cx="907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Shopping Cart Icon Design Cart Icon Symbol Design Stock Illustration -  Download Image Now - Logo, Supermarket, Shopping Cart - iStock">
            <a:extLst>
              <a:ext uri="{FF2B5EF4-FFF2-40B4-BE49-F238E27FC236}">
                <a16:creationId xmlns:a16="http://schemas.microsoft.com/office/drawing/2014/main" id="{FAF0C0E8-BA82-4667-E384-B4ECE29FB6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307557"/>
            <a:ext cx="1835943" cy="183594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E205AFB-7296-A10E-1564-82EB96483D3E}"/>
              </a:ext>
            </a:extLst>
          </p:cNvPr>
          <p:cNvSpPr txBox="1"/>
          <p:nvPr/>
        </p:nvSpPr>
        <p:spPr>
          <a:xfrm>
            <a:off x="3700461" y="430015"/>
            <a:ext cx="2650331" cy="307777"/>
          </a:xfrm>
          <a:prstGeom prst="rect">
            <a:avLst/>
          </a:prstGeom>
          <a:noFill/>
        </p:spPr>
        <p:txBody>
          <a:bodyPr wrap="square" rtlCol="0">
            <a:spAutoFit/>
          </a:bodyPr>
          <a:lstStyle/>
          <a:p>
            <a:r>
              <a:rPr lang="en-US" b="1" u="sng" dirty="0"/>
              <a:t>PROJECT TOPIC</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AGENDA :- </a:t>
            </a:r>
            <a:endParaRPr dirty="0"/>
          </a:p>
        </p:txBody>
      </p:sp>
      <p:sp>
        <p:nvSpPr>
          <p:cNvPr id="290" name="Google Shape;290;p15"/>
          <p:cNvSpPr txBox="1">
            <a:spLocks noGrp="1"/>
          </p:cNvSpPr>
          <p:nvPr>
            <p:ph type="body" idx="1"/>
          </p:nvPr>
        </p:nvSpPr>
        <p:spPr>
          <a:xfrm>
            <a:off x="1303800" y="1757363"/>
            <a:ext cx="7030500" cy="2428875"/>
          </a:xfrm>
          <a:prstGeom prst="rect">
            <a:avLst/>
          </a:prstGeom>
        </p:spPr>
        <p:txBody>
          <a:bodyPr spcFirstLastPara="1" wrap="square" lIns="91425" tIns="91425" rIns="91425" bIns="91425" anchor="t" anchorCtr="0">
            <a:normAutofit/>
          </a:bodyPr>
          <a:lstStyle/>
          <a:p>
            <a:pPr marL="285750" indent="-285750">
              <a:spcAft>
                <a:spcPts val="1200"/>
              </a:spcAft>
            </a:pPr>
            <a:r>
              <a:rPr lang="en-US" dirty="0"/>
              <a:t>Agenda is to work on a Super store dataset and perform a comprehensive analysis to extract valuable insights from the available features.</a:t>
            </a:r>
          </a:p>
          <a:p>
            <a:pPr marL="285750" indent="-285750">
              <a:spcAft>
                <a:spcPts val="1200"/>
              </a:spcAft>
            </a:pPr>
            <a:r>
              <a:rPr lang="en-US" dirty="0"/>
              <a:t>The insights gained from this analysis will play a crucial role in helping the organization improve its business operations and boost profitability.</a:t>
            </a:r>
          </a:p>
          <a:p>
            <a:pPr marL="285750" indent="-285750">
              <a:spcAft>
                <a:spcPts val="1200"/>
              </a:spcAft>
            </a:pPr>
            <a:r>
              <a:rPr lang="en-US" dirty="0"/>
              <a:t>The chosen dataset is considered an ideal real-life dataset, making it a practical opportunity to apply the knowledge acquired from the data analytics internship conducted by IBM.</a:t>
            </a:r>
          </a:p>
          <a:p>
            <a:pPr marL="285750" indent="-285750">
              <a:spcAft>
                <a:spcPts val="1200"/>
              </a:spcAft>
            </a:pPr>
            <a:endParaRPr dirty="0"/>
          </a:p>
        </p:txBody>
      </p:sp>
      <p:pic>
        <p:nvPicPr>
          <p:cNvPr id="2050" name="Picture 2" descr="Agenda Logo Vector Art, Icons, and Graphics for Free Download">
            <a:extLst>
              <a:ext uri="{FF2B5EF4-FFF2-40B4-BE49-F238E27FC236}">
                <a16:creationId xmlns:a16="http://schemas.microsoft.com/office/drawing/2014/main" id="{789D74B4-C175-DCBF-8D1C-52C25D68E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9575" y="171924"/>
            <a:ext cx="914096" cy="1003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145E-BE9B-A41C-89A4-89188B23C3E5}"/>
              </a:ext>
            </a:extLst>
          </p:cNvPr>
          <p:cNvSpPr>
            <a:spLocks noGrp="1"/>
          </p:cNvSpPr>
          <p:nvPr>
            <p:ph type="title"/>
          </p:nvPr>
        </p:nvSpPr>
        <p:spPr/>
        <p:txBody>
          <a:bodyPr/>
          <a:lstStyle/>
          <a:p>
            <a:r>
              <a:rPr lang="en-US" dirty="0"/>
              <a:t>Project Overview :-</a:t>
            </a:r>
          </a:p>
        </p:txBody>
      </p:sp>
      <p:sp>
        <p:nvSpPr>
          <p:cNvPr id="3" name="Text Placeholder 2">
            <a:extLst>
              <a:ext uri="{FF2B5EF4-FFF2-40B4-BE49-F238E27FC236}">
                <a16:creationId xmlns:a16="http://schemas.microsoft.com/office/drawing/2014/main" id="{819130C8-EF6A-0FD3-26CC-9CF00CE22131}"/>
              </a:ext>
            </a:extLst>
          </p:cNvPr>
          <p:cNvSpPr>
            <a:spLocks noGrp="1"/>
          </p:cNvSpPr>
          <p:nvPr>
            <p:ph type="body" idx="1"/>
          </p:nvPr>
        </p:nvSpPr>
        <p:spPr>
          <a:xfrm>
            <a:off x="1303800" y="1597875"/>
            <a:ext cx="7030500" cy="3074138"/>
          </a:xfrm>
        </p:spPr>
        <p:txBody>
          <a:bodyPr>
            <a:normAutofit fontScale="70000" lnSpcReduction="20000"/>
          </a:bodyPr>
          <a:lstStyle/>
          <a:p>
            <a:pPr marL="146050" indent="0">
              <a:buNone/>
            </a:pPr>
            <a:r>
              <a:rPr lang="en-US" sz="2000" b="1" u="sng" dirty="0"/>
              <a:t>Purpose: </a:t>
            </a:r>
          </a:p>
          <a:p>
            <a:pPr marL="146050" indent="0">
              <a:buNone/>
            </a:pPr>
            <a:endParaRPr lang="en-US" dirty="0"/>
          </a:p>
          <a:p>
            <a:r>
              <a:rPr lang="en-US" sz="1700" dirty="0"/>
              <a:t>Analyze Super store dataset to improve business operations and profitability.</a:t>
            </a:r>
          </a:p>
          <a:p>
            <a:endParaRPr lang="en-US" dirty="0"/>
          </a:p>
          <a:p>
            <a:pPr marL="146050" indent="0">
              <a:buNone/>
            </a:pPr>
            <a:r>
              <a:rPr lang="en-US" sz="2000" b="1" u="sng" dirty="0"/>
              <a:t>Scope:</a:t>
            </a:r>
          </a:p>
          <a:p>
            <a:endParaRPr lang="en-US" dirty="0"/>
          </a:p>
          <a:p>
            <a:r>
              <a:rPr lang="en-US" sz="1700" dirty="0"/>
              <a:t>Analyzing a specific Super store dataset.</a:t>
            </a:r>
          </a:p>
          <a:p>
            <a:r>
              <a:rPr lang="en-US" sz="1700" dirty="0"/>
              <a:t>Exploring features for patterns, trends, and relationships.</a:t>
            </a:r>
          </a:p>
          <a:p>
            <a:r>
              <a:rPr lang="en-US" sz="1700" dirty="0"/>
              <a:t>Data cleaning and preprocessing.</a:t>
            </a:r>
          </a:p>
          <a:p>
            <a:endParaRPr lang="en-US" dirty="0"/>
          </a:p>
          <a:p>
            <a:pPr marL="146050" indent="0">
              <a:buNone/>
            </a:pPr>
            <a:r>
              <a:rPr lang="en-US" sz="2000" b="1" u="sng" dirty="0"/>
              <a:t>Objective:</a:t>
            </a:r>
          </a:p>
          <a:p>
            <a:endParaRPr lang="en-US" dirty="0"/>
          </a:p>
          <a:p>
            <a:r>
              <a:rPr lang="en-US" sz="1700" dirty="0"/>
              <a:t>Gain insights for optimizing organization's operations and customer behavior.</a:t>
            </a:r>
          </a:p>
          <a:p>
            <a:r>
              <a:rPr lang="en-US" sz="1700" dirty="0"/>
              <a:t>Apply skills learned from IBM Data Analytics Internship.</a:t>
            </a:r>
          </a:p>
          <a:p>
            <a:r>
              <a:rPr lang="en-US" sz="1700" dirty="0"/>
              <a:t>Improve business practices and drive profitability.</a:t>
            </a:r>
          </a:p>
          <a:p>
            <a:pPr marL="146050" indent="0">
              <a:buNone/>
            </a:pPr>
            <a:endParaRPr lang="en-US" dirty="0"/>
          </a:p>
          <a:p>
            <a:pPr marL="146050" indent="0">
              <a:buNone/>
            </a:pPr>
            <a:endParaRPr lang="en-US" dirty="0"/>
          </a:p>
          <a:p>
            <a:pPr marL="146050" indent="0">
              <a:buNone/>
            </a:pPr>
            <a:r>
              <a:rPr lang="en-US" i="1" u="sng" dirty="0"/>
              <a:t>By achieving these objectives, this project will contribute to the organization's growth and success.</a:t>
            </a:r>
          </a:p>
        </p:txBody>
      </p:sp>
      <p:pic>
        <p:nvPicPr>
          <p:cNvPr id="4" name="Picture 3">
            <a:extLst>
              <a:ext uri="{FF2B5EF4-FFF2-40B4-BE49-F238E27FC236}">
                <a16:creationId xmlns:a16="http://schemas.microsoft.com/office/drawing/2014/main" id="{2F96A6D1-5E63-22E2-4A2C-0635CA493760}"/>
              </a:ext>
            </a:extLst>
          </p:cNvPr>
          <p:cNvPicPr>
            <a:picLocks noChangeAspect="1"/>
          </p:cNvPicPr>
          <p:nvPr/>
        </p:nvPicPr>
        <p:blipFill>
          <a:blip r:embed="rId2"/>
          <a:stretch>
            <a:fillRect/>
          </a:stretch>
        </p:blipFill>
        <p:spPr>
          <a:xfrm>
            <a:off x="7372349" y="61968"/>
            <a:ext cx="1535907" cy="1535907"/>
          </a:xfrm>
          <a:prstGeom prst="rect">
            <a:avLst/>
          </a:prstGeom>
        </p:spPr>
      </p:pic>
    </p:spTree>
    <p:extLst>
      <p:ext uri="{BB962C8B-B14F-4D97-AF65-F5344CB8AC3E}">
        <p14:creationId xmlns:p14="http://schemas.microsoft.com/office/powerpoint/2010/main" val="168216778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02CE-B86A-D75B-DADF-E506684F5922}"/>
              </a:ext>
            </a:extLst>
          </p:cNvPr>
          <p:cNvSpPr>
            <a:spLocks noGrp="1"/>
          </p:cNvSpPr>
          <p:nvPr>
            <p:ph type="title"/>
          </p:nvPr>
        </p:nvSpPr>
        <p:spPr/>
        <p:txBody>
          <a:bodyPr/>
          <a:lstStyle/>
          <a:p>
            <a:r>
              <a:rPr lang="en-US" dirty="0"/>
              <a:t>Who are the end users ?</a:t>
            </a:r>
          </a:p>
        </p:txBody>
      </p:sp>
      <p:sp>
        <p:nvSpPr>
          <p:cNvPr id="3" name="Text Placeholder 2">
            <a:extLst>
              <a:ext uri="{FF2B5EF4-FFF2-40B4-BE49-F238E27FC236}">
                <a16:creationId xmlns:a16="http://schemas.microsoft.com/office/drawing/2014/main" id="{607B1341-7152-9D1D-4496-3F92801C3073}"/>
              </a:ext>
            </a:extLst>
          </p:cNvPr>
          <p:cNvSpPr>
            <a:spLocks noGrp="1"/>
          </p:cNvSpPr>
          <p:nvPr>
            <p:ph type="body" idx="1"/>
          </p:nvPr>
        </p:nvSpPr>
        <p:spPr>
          <a:xfrm>
            <a:off x="1303800" y="1385889"/>
            <a:ext cx="7030500" cy="3145762"/>
          </a:xfrm>
        </p:spPr>
        <p:txBody>
          <a:bodyPr/>
          <a:lstStyle/>
          <a:p>
            <a:pPr marL="146050" indent="0">
              <a:buNone/>
            </a:pPr>
            <a:r>
              <a:rPr lang="en-US" sz="1400" b="1" u="sng" dirty="0"/>
              <a:t>Target Audience/End Users:</a:t>
            </a:r>
          </a:p>
          <a:p>
            <a:endParaRPr lang="en-US" dirty="0"/>
          </a:p>
          <a:p>
            <a:r>
              <a:rPr lang="en-US" dirty="0"/>
              <a:t>Organization Management</a:t>
            </a:r>
          </a:p>
          <a:p>
            <a:r>
              <a:rPr lang="en-US" dirty="0"/>
              <a:t>Sales and Marketing Team</a:t>
            </a:r>
          </a:p>
          <a:p>
            <a:r>
              <a:rPr lang="en-US" dirty="0"/>
              <a:t>Operation and Supply Chain Team</a:t>
            </a:r>
          </a:p>
          <a:p>
            <a:r>
              <a:rPr lang="en-US" dirty="0"/>
              <a:t>Customer Service Team</a:t>
            </a:r>
          </a:p>
          <a:p>
            <a:r>
              <a:rPr lang="en-US" dirty="0"/>
              <a:t>Data Analysists and Data Scientists </a:t>
            </a:r>
          </a:p>
          <a:p>
            <a:pPr marL="146050" indent="0">
              <a:buNone/>
            </a:pPr>
            <a:endParaRPr lang="en-US" b="1" dirty="0"/>
          </a:p>
          <a:p>
            <a:pPr marL="146050" indent="0">
              <a:buNone/>
            </a:pPr>
            <a:r>
              <a:rPr lang="en-US" b="1" dirty="0"/>
              <a:t>By providing these target audiences with valuable insights, they can make informed decisions, optimize business strategies, enhance operational efficiency, improve customer satisfaction, and ultimately drive the organization's success.</a:t>
            </a:r>
          </a:p>
        </p:txBody>
      </p:sp>
      <p:pic>
        <p:nvPicPr>
          <p:cNvPr id="4" name="Picture 3">
            <a:extLst>
              <a:ext uri="{FF2B5EF4-FFF2-40B4-BE49-F238E27FC236}">
                <a16:creationId xmlns:a16="http://schemas.microsoft.com/office/drawing/2014/main" id="{4F5B4DF9-1D76-1D2B-E629-A95B0686CB78}"/>
              </a:ext>
            </a:extLst>
          </p:cNvPr>
          <p:cNvPicPr>
            <a:picLocks noChangeAspect="1"/>
          </p:cNvPicPr>
          <p:nvPr/>
        </p:nvPicPr>
        <p:blipFill>
          <a:blip r:embed="rId2"/>
          <a:stretch>
            <a:fillRect/>
          </a:stretch>
        </p:blipFill>
        <p:spPr>
          <a:xfrm>
            <a:off x="7700963" y="107156"/>
            <a:ext cx="1314449" cy="1314449"/>
          </a:xfrm>
          <a:prstGeom prst="rect">
            <a:avLst/>
          </a:prstGeom>
        </p:spPr>
      </p:pic>
    </p:spTree>
    <p:extLst>
      <p:ext uri="{BB962C8B-B14F-4D97-AF65-F5344CB8AC3E}">
        <p14:creationId xmlns:p14="http://schemas.microsoft.com/office/powerpoint/2010/main" val="21426512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4DD1-AA7B-E108-5AEC-9CA0B628C8AC}"/>
              </a:ext>
            </a:extLst>
          </p:cNvPr>
          <p:cNvSpPr>
            <a:spLocks noGrp="1"/>
          </p:cNvSpPr>
          <p:nvPr>
            <p:ph type="title"/>
          </p:nvPr>
        </p:nvSpPr>
        <p:spPr/>
        <p:txBody>
          <a:bodyPr/>
          <a:lstStyle/>
          <a:p>
            <a:r>
              <a:rPr lang="en-US" dirty="0"/>
              <a:t>Solution And its Value Proposition :-</a:t>
            </a:r>
          </a:p>
        </p:txBody>
      </p:sp>
      <p:sp>
        <p:nvSpPr>
          <p:cNvPr id="3" name="Text Placeholder 2">
            <a:extLst>
              <a:ext uri="{FF2B5EF4-FFF2-40B4-BE49-F238E27FC236}">
                <a16:creationId xmlns:a16="http://schemas.microsoft.com/office/drawing/2014/main" id="{EE72BAF3-7F36-D69B-A0DC-D1A59F54C71E}"/>
              </a:ext>
            </a:extLst>
          </p:cNvPr>
          <p:cNvSpPr>
            <a:spLocks noGrp="1"/>
          </p:cNvSpPr>
          <p:nvPr>
            <p:ph type="body" idx="1"/>
          </p:nvPr>
        </p:nvSpPr>
        <p:spPr>
          <a:xfrm>
            <a:off x="1303800" y="1528763"/>
            <a:ext cx="7030500" cy="3002887"/>
          </a:xfrm>
        </p:spPr>
        <p:txBody>
          <a:bodyPr>
            <a:normAutofit fontScale="92500" lnSpcReduction="10000"/>
          </a:bodyPr>
          <a:lstStyle/>
          <a:p>
            <a:r>
              <a:rPr lang="en-US" dirty="0"/>
              <a:t>Our solution utilizes the Super store dataset to provide actionable insights that address the needs of end users:</a:t>
            </a:r>
          </a:p>
          <a:p>
            <a:endParaRPr lang="en-US" dirty="0"/>
          </a:p>
          <a:p>
            <a:r>
              <a:rPr lang="en-US" dirty="0"/>
              <a:t>Organization Management: Data-driven decisions, optimized business operations, increased profitability.</a:t>
            </a:r>
          </a:p>
          <a:p>
            <a:r>
              <a:rPr lang="en-US" dirty="0"/>
              <a:t>Sales and Marketing Teams: Targeted strategies, improved customer engagement, enhanced sales performance.</a:t>
            </a:r>
          </a:p>
          <a:p>
            <a:r>
              <a:rPr lang="en-US" dirty="0"/>
              <a:t>Operations and Supply Chain Teams: Optimized inventory management, streamlined logistics, cost reduction.</a:t>
            </a:r>
          </a:p>
          <a:p>
            <a:r>
              <a:rPr lang="en-US" dirty="0"/>
              <a:t>Customer Service Teams: Enhanced customer satisfaction, improved issue resolution.</a:t>
            </a:r>
          </a:p>
          <a:p>
            <a:r>
              <a:rPr lang="en-US" dirty="0"/>
              <a:t>Data Analysts and Data Scientists: Practical experience, applied analytical techniques, meaningful insights.</a:t>
            </a:r>
          </a:p>
          <a:p>
            <a:r>
              <a:rPr lang="en-US" dirty="0"/>
              <a:t>Our solution brings value by enabling informed decision-making, optimizing strategies, enhancing efficiency, and driving business success.</a:t>
            </a:r>
          </a:p>
        </p:txBody>
      </p:sp>
      <p:pic>
        <p:nvPicPr>
          <p:cNvPr id="4" name="Picture 3">
            <a:extLst>
              <a:ext uri="{FF2B5EF4-FFF2-40B4-BE49-F238E27FC236}">
                <a16:creationId xmlns:a16="http://schemas.microsoft.com/office/drawing/2014/main" id="{ABFECFA7-8B49-59A1-6196-10CCBDBE24FA}"/>
              </a:ext>
            </a:extLst>
          </p:cNvPr>
          <p:cNvPicPr>
            <a:picLocks noChangeAspect="1"/>
          </p:cNvPicPr>
          <p:nvPr/>
        </p:nvPicPr>
        <p:blipFill>
          <a:blip r:embed="rId2"/>
          <a:stretch>
            <a:fillRect/>
          </a:stretch>
        </p:blipFill>
        <p:spPr>
          <a:xfrm>
            <a:off x="8058150" y="164306"/>
            <a:ext cx="959643" cy="1326418"/>
          </a:xfrm>
          <a:prstGeom prst="rect">
            <a:avLst/>
          </a:prstGeom>
        </p:spPr>
      </p:pic>
      <p:grpSp>
        <p:nvGrpSpPr>
          <p:cNvPr id="8" name="Group 7">
            <a:extLst>
              <a:ext uri="{FF2B5EF4-FFF2-40B4-BE49-F238E27FC236}">
                <a16:creationId xmlns:a16="http://schemas.microsoft.com/office/drawing/2014/main" id="{FC3F3763-0405-0391-1621-3D7AF67FBAC0}"/>
              </a:ext>
            </a:extLst>
          </p:cNvPr>
          <p:cNvGrpSpPr/>
          <p:nvPr/>
        </p:nvGrpSpPr>
        <p:grpSpPr>
          <a:xfrm>
            <a:off x="8120711" y="1270564"/>
            <a:ext cx="825480" cy="203400"/>
            <a:chOff x="8120711" y="1270564"/>
            <a:chExt cx="825480" cy="20340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B857923-F997-ACE4-CF92-0F9AA98BFCD1}"/>
                    </a:ext>
                  </a:extLst>
                </p14:cNvPr>
                <p14:cNvContentPartPr/>
                <p14:nvPr/>
              </p14:nvContentPartPr>
              <p14:xfrm>
                <a:off x="8120711" y="1270564"/>
                <a:ext cx="825480" cy="203400"/>
              </p14:xfrm>
            </p:contentPart>
          </mc:Choice>
          <mc:Fallback>
            <p:pic>
              <p:nvPicPr>
                <p:cNvPr id="5" name="Ink 4">
                  <a:extLst>
                    <a:ext uri="{FF2B5EF4-FFF2-40B4-BE49-F238E27FC236}">
                      <a16:creationId xmlns:a16="http://schemas.microsoft.com/office/drawing/2014/main" id="{BB857923-F997-ACE4-CF92-0F9AA98BFCD1}"/>
                    </a:ext>
                  </a:extLst>
                </p:cNvPr>
                <p:cNvPicPr/>
                <p:nvPr/>
              </p:nvPicPr>
              <p:blipFill>
                <a:blip r:embed="rId4"/>
                <a:stretch>
                  <a:fillRect/>
                </a:stretch>
              </p:blipFill>
              <p:spPr>
                <a:xfrm>
                  <a:off x="8058071" y="1207924"/>
                  <a:ext cx="95112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0FE75B8B-DF39-593E-9B09-F4217AB23F0D}"/>
                    </a:ext>
                  </a:extLst>
                </p14:cNvPr>
                <p14:cNvContentPartPr/>
                <p14:nvPr/>
              </p14:nvContentPartPr>
              <p14:xfrm>
                <a:off x="8808311" y="1328524"/>
                <a:ext cx="360" cy="360"/>
              </p14:xfrm>
            </p:contentPart>
          </mc:Choice>
          <mc:Fallback>
            <p:pic>
              <p:nvPicPr>
                <p:cNvPr id="6" name="Ink 5">
                  <a:extLst>
                    <a:ext uri="{FF2B5EF4-FFF2-40B4-BE49-F238E27FC236}">
                      <a16:creationId xmlns:a16="http://schemas.microsoft.com/office/drawing/2014/main" id="{0FE75B8B-DF39-593E-9B09-F4217AB23F0D}"/>
                    </a:ext>
                  </a:extLst>
                </p:cNvPr>
                <p:cNvPicPr/>
                <p:nvPr/>
              </p:nvPicPr>
              <p:blipFill>
                <a:blip r:embed="rId6"/>
                <a:stretch>
                  <a:fillRect/>
                </a:stretch>
              </p:blipFill>
              <p:spPr>
                <a:xfrm>
                  <a:off x="8745311" y="1265524"/>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90A663CC-1715-B5B5-E2C6-17C3192D7FC3}"/>
                    </a:ext>
                  </a:extLst>
                </p14:cNvPr>
                <p14:cNvContentPartPr/>
                <p14:nvPr/>
              </p14:nvContentPartPr>
              <p14:xfrm>
                <a:off x="8808311" y="1328524"/>
                <a:ext cx="360" cy="360"/>
              </p14:xfrm>
            </p:contentPart>
          </mc:Choice>
          <mc:Fallback>
            <p:pic>
              <p:nvPicPr>
                <p:cNvPr id="7" name="Ink 6">
                  <a:extLst>
                    <a:ext uri="{FF2B5EF4-FFF2-40B4-BE49-F238E27FC236}">
                      <a16:creationId xmlns:a16="http://schemas.microsoft.com/office/drawing/2014/main" id="{90A663CC-1715-B5B5-E2C6-17C3192D7FC3}"/>
                    </a:ext>
                  </a:extLst>
                </p:cNvPr>
                <p:cNvPicPr/>
                <p:nvPr/>
              </p:nvPicPr>
              <p:blipFill>
                <a:blip r:embed="rId6"/>
                <a:stretch>
                  <a:fillRect/>
                </a:stretch>
              </p:blipFill>
              <p:spPr>
                <a:xfrm>
                  <a:off x="8745311" y="1265524"/>
                  <a:ext cx="126000" cy="126000"/>
                </a:xfrm>
                <a:prstGeom prst="rect">
                  <a:avLst/>
                </a:prstGeom>
              </p:spPr>
            </p:pic>
          </mc:Fallback>
        </mc:AlternateContent>
      </p:grpSp>
      <p:cxnSp>
        <p:nvCxnSpPr>
          <p:cNvPr id="10" name="Straight Arrow Connector 9">
            <a:extLst>
              <a:ext uri="{FF2B5EF4-FFF2-40B4-BE49-F238E27FC236}">
                <a16:creationId xmlns:a16="http://schemas.microsoft.com/office/drawing/2014/main" id="{AB702494-FF58-355D-5DD9-B7124813150B}"/>
              </a:ext>
            </a:extLst>
          </p:cNvPr>
          <p:cNvCxnSpPr/>
          <p:nvPr/>
        </p:nvCxnSpPr>
        <p:spPr>
          <a:xfrm>
            <a:off x="1378744" y="371475"/>
            <a:ext cx="900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5566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0097-C608-5860-9616-C8D7FB435891}"/>
              </a:ext>
            </a:extLst>
          </p:cNvPr>
          <p:cNvSpPr>
            <a:spLocks noGrp="1"/>
          </p:cNvSpPr>
          <p:nvPr>
            <p:ph type="title"/>
          </p:nvPr>
        </p:nvSpPr>
        <p:spPr/>
        <p:txBody>
          <a:bodyPr/>
          <a:lstStyle/>
          <a:p>
            <a:r>
              <a:rPr lang="en-US" dirty="0"/>
              <a:t>Customizing and making it own :-</a:t>
            </a:r>
          </a:p>
        </p:txBody>
      </p:sp>
      <p:sp>
        <p:nvSpPr>
          <p:cNvPr id="3" name="Text Placeholder 2">
            <a:extLst>
              <a:ext uri="{FF2B5EF4-FFF2-40B4-BE49-F238E27FC236}">
                <a16:creationId xmlns:a16="http://schemas.microsoft.com/office/drawing/2014/main" id="{54CB96A7-C08B-962D-683D-3F9D50960313}"/>
              </a:ext>
            </a:extLst>
          </p:cNvPr>
          <p:cNvSpPr>
            <a:spLocks noGrp="1"/>
          </p:cNvSpPr>
          <p:nvPr>
            <p:ph type="body" idx="1"/>
          </p:nvPr>
        </p:nvSpPr>
        <p:spPr>
          <a:xfrm>
            <a:off x="1303800" y="1597875"/>
            <a:ext cx="7030500" cy="2933775"/>
          </a:xfrm>
        </p:spPr>
        <p:txBody>
          <a:bodyPr/>
          <a:lstStyle/>
          <a:p>
            <a:pPr marL="146050" indent="0">
              <a:buNone/>
            </a:pPr>
            <a:r>
              <a:rPr lang="en-US" sz="1400" b="1" dirty="0"/>
              <a:t>Unique Aspects/Features of Our Solution:</a:t>
            </a:r>
          </a:p>
          <a:p>
            <a:endParaRPr lang="en-US" dirty="0"/>
          </a:p>
          <a:p>
            <a:r>
              <a:rPr lang="en-US" dirty="0"/>
              <a:t>Innovative Data Analysis Techniques</a:t>
            </a:r>
          </a:p>
          <a:p>
            <a:r>
              <a:rPr lang="en-US" dirty="0"/>
              <a:t>Real-Life Dataset for Practical Experience</a:t>
            </a:r>
          </a:p>
          <a:p>
            <a:r>
              <a:rPr lang="en-US" dirty="0"/>
              <a:t>Comprehensive Scope of Analysis</a:t>
            </a:r>
          </a:p>
          <a:p>
            <a:r>
              <a:rPr lang="en-US" dirty="0"/>
              <a:t>Actionable Insights for Decision-Making</a:t>
            </a:r>
          </a:p>
          <a:p>
            <a:r>
              <a:rPr lang="en-US" dirty="0"/>
              <a:t>Customized Recommendations for End Users</a:t>
            </a:r>
          </a:p>
          <a:p>
            <a:pPr marL="146050" indent="0">
              <a:buNone/>
            </a:pPr>
            <a:endParaRPr lang="en-US" dirty="0"/>
          </a:p>
          <a:p>
            <a:pPr marL="146050" indent="0">
              <a:buNone/>
            </a:pPr>
            <a:endParaRPr lang="en-US" dirty="0"/>
          </a:p>
          <a:p>
            <a:pPr marL="146050" indent="0">
              <a:buNone/>
            </a:pPr>
            <a:r>
              <a:rPr lang="en-US" dirty="0"/>
              <a:t>Our solution stands out with its innovative techniques, real-life dataset, comprehensive analysis, actionable insights, and customized recommendations.</a:t>
            </a:r>
          </a:p>
        </p:txBody>
      </p:sp>
      <p:pic>
        <p:nvPicPr>
          <p:cNvPr id="4" name="Picture 3">
            <a:extLst>
              <a:ext uri="{FF2B5EF4-FFF2-40B4-BE49-F238E27FC236}">
                <a16:creationId xmlns:a16="http://schemas.microsoft.com/office/drawing/2014/main" id="{65DA374D-AD39-479A-8140-68426AFD029E}"/>
              </a:ext>
            </a:extLst>
          </p:cNvPr>
          <p:cNvPicPr>
            <a:picLocks noChangeAspect="1"/>
          </p:cNvPicPr>
          <p:nvPr/>
        </p:nvPicPr>
        <p:blipFill>
          <a:blip r:embed="rId2"/>
          <a:stretch>
            <a:fillRect/>
          </a:stretch>
        </p:blipFill>
        <p:spPr>
          <a:xfrm>
            <a:off x="7515224" y="178594"/>
            <a:ext cx="1500188" cy="1500188"/>
          </a:xfrm>
          <a:prstGeom prst="rect">
            <a:avLst/>
          </a:prstGeom>
        </p:spPr>
      </p:pic>
    </p:spTree>
    <p:extLst>
      <p:ext uri="{BB962C8B-B14F-4D97-AF65-F5344CB8AC3E}">
        <p14:creationId xmlns:p14="http://schemas.microsoft.com/office/powerpoint/2010/main" val="35750883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E4EA-AE71-8E1B-B23E-C454F0989EBD}"/>
              </a:ext>
            </a:extLst>
          </p:cNvPr>
          <p:cNvSpPr>
            <a:spLocks noGrp="1"/>
          </p:cNvSpPr>
          <p:nvPr>
            <p:ph type="title"/>
          </p:nvPr>
        </p:nvSpPr>
        <p:spPr/>
        <p:txBody>
          <a:bodyPr/>
          <a:lstStyle/>
          <a:p>
            <a:r>
              <a:rPr lang="en-US" dirty="0"/>
              <a:t>Modelling :-</a:t>
            </a:r>
          </a:p>
        </p:txBody>
      </p:sp>
      <p:sp>
        <p:nvSpPr>
          <p:cNvPr id="3" name="Text Placeholder 2">
            <a:extLst>
              <a:ext uri="{FF2B5EF4-FFF2-40B4-BE49-F238E27FC236}">
                <a16:creationId xmlns:a16="http://schemas.microsoft.com/office/drawing/2014/main" id="{FA69F429-4ABE-78EF-1542-CD9FE30EC6D7}"/>
              </a:ext>
            </a:extLst>
          </p:cNvPr>
          <p:cNvSpPr>
            <a:spLocks noGrp="1"/>
          </p:cNvSpPr>
          <p:nvPr>
            <p:ph type="body" idx="1"/>
          </p:nvPr>
        </p:nvSpPr>
        <p:spPr>
          <a:xfrm>
            <a:off x="1303800" y="1450181"/>
            <a:ext cx="7030500" cy="3081469"/>
          </a:xfrm>
        </p:spPr>
        <p:txBody>
          <a:bodyPr/>
          <a:lstStyle/>
          <a:p>
            <a:pPr marL="146050" indent="0">
              <a:buNone/>
            </a:pPr>
            <a:r>
              <a:rPr lang="en-US" b="1" u="sng" dirty="0"/>
              <a:t>Techniques, Methodologies, and Frameworks Applied:</a:t>
            </a:r>
          </a:p>
          <a:p>
            <a:endParaRPr lang="en-US" b="1" u="sng" dirty="0"/>
          </a:p>
          <a:p>
            <a:r>
              <a:rPr lang="en-US" dirty="0"/>
              <a:t>Exploratory Data Analysis (EDA)</a:t>
            </a:r>
          </a:p>
          <a:p>
            <a:r>
              <a:rPr lang="en-US" dirty="0"/>
              <a:t>Data Cleaning and Preprocessing</a:t>
            </a:r>
          </a:p>
          <a:p>
            <a:r>
              <a:rPr lang="en-US" dirty="0"/>
              <a:t>Statistical Analysis</a:t>
            </a:r>
          </a:p>
          <a:p>
            <a:r>
              <a:rPr lang="en-US" dirty="0"/>
              <a:t>Machine Learning Algorithms</a:t>
            </a:r>
          </a:p>
          <a:p>
            <a:r>
              <a:rPr lang="en-US" dirty="0"/>
              <a:t>Visualization Techniques</a:t>
            </a:r>
          </a:p>
          <a:p>
            <a:pPr marL="146050" indent="0">
              <a:buNone/>
            </a:pPr>
            <a:endParaRPr lang="en-US" dirty="0"/>
          </a:p>
          <a:p>
            <a:pPr marL="146050" indent="0">
              <a:buNone/>
            </a:pPr>
            <a:r>
              <a:rPr lang="en-US" dirty="0"/>
              <a:t>We utilized EDA, data cleaning, statistical analysis, machine learning algorithms, and visualization techniques in our analysis. These approaches enabled us to gain insights, validate findings, and effectively communicate results. We followed a structured process based on industry-standard frameworks such as CRISP-DM.</a:t>
            </a:r>
          </a:p>
        </p:txBody>
      </p:sp>
      <p:pic>
        <p:nvPicPr>
          <p:cNvPr id="6" name="Picture 5">
            <a:extLst>
              <a:ext uri="{FF2B5EF4-FFF2-40B4-BE49-F238E27FC236}">
                <a16:creationId xmlns:a16="http://schemas.microsoft.com/office/drawing/2014/main" id="{65182DB0-CB0A-7B3A-9459-E1439EE86612}"/>
              </a:ext>
            </a:extLst>
          </p:cNvPr>
          <p:cNvPicPr>
            <a:picLocks noChangeAspect="1"/>
          </p:cNvPicPr>
          <p:nvPr/>
        </p:nvPicPr>
        <p:blipFill>
          <a:blip r:embed="rId2"/>
          <a:stretch>
            <a:fillRect/>
          </a:stretch>
        </p:blipFill>
        <p:spPr>
          <a:xfrm>
            <a:off x="7558086" y="69111"/>
            <a:ext cx="1543051" cy="1543051"/>
          </a:xfrm>
          <a:prstGeom prst="rect">
            <a:avLst/>
          </a:prstGeom>
        </p:spPr>
      </p:pic>
    </p:spTree>
    <p:extLst>
      <p:ext uri="{BB962C8B-B14F-4D97-AF65-F5344CB8AC3E}">
        <p14:creationId xmlns:p14="http://schemas.microsoft.com/office/powerpoint/2010/main" val="20497359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816C-86E3-F024-CC56-FBC5DB510C45}"/>
              </a:ext>
            </a:extLst>
          </p:cNvPr>
          <p:cNvSpPr>
            <a:spLocks noGrp="1"/>
          </p:cNvSpPr>
          <p:nvPr>
            <p:ph type="title"/>
          </p:nvPr>
        </p:nvSpPr>
        <p:spPr>
          <a:xfrm>
            <a:off x="1303800" y="71439"/>
            <a:ext cx="7030500" cy="728662"/>
          </a:xfrm>
        </p:spPr>
        <p:txBody>
          <a:bodyPr/>
          <a:lstStyle/>
          <a:p>
            <a:r>
              <a:rPr lang="en-US" dirty="0"/>
              <a:t>Result :-</a:t>
            </a:r>
          </a:p>
        </p:txBody>
      </p:sp>
      <p:sp>
        <p:nvSpPr>
          <p:cNvPr id="3" name="Text Placeholder 2">
            <a:extLst>
              <a:ext uri="{FF2B5EF4-FFF2-40B4-BE49-F238E27FC236}">
                <a16:creationId xmlns:a16="http://schemas.microsoft.com/office/drawing/2014/main" id="{39FFDEFB-FA8C-04E1-2746-022D3C0DEB05}"/>
              </a:ext>
            </a:extLst>
          </p:cNvPr>
          <p:cNvSpPr>
            <a:spLocks noGrp="1"/>
          </p:cNvSpPr>
          <p:nvPr>
            <p:ph type="body" idx="1"/>
          </p:nvPr>
        </p:nvSpPr>
        <p:spPr>
          <a:xfrm>
            <a:off x="1303800" y="750094"/>
            <a:ext cx="7030500" cy="4464844"/>
          </a:xfrm>
        </p:spPr>
        <p:txBody>
          <a:bodyPr>
            <a:normAutofit fontScale="62500" lnSpcReduction="20000"/>
          </a:bodyPr>
          <a:lstStyle/>
          <a:p>
            <a:pPr marL="146050" indent="0">
              <a:buNone/>
            </a:pPr>
            <a:r>
              <a:rPr lang="en-US" sz="1800" b="1" dirty="0"/>
              <a:t>We are at the end of the project. We have downloaded the dataset, explored it, cleaned it and analyzed it at every possible way. In between all these we have encountered some awesome facts about the data. So, after this exploratory analysis we can conclude our observations and insights in some simple points as follows.</a:t>
            </a:r>
          </a:p>
          <a:p>
            <a:endParaRPr lang="en-US" dirty="0"/>
          </a:p>
          <a:p>
            <a:r>
              <a:rPr lang="en-US" sz="1900" dirty="0"/>
              <a:t> Large cities, like New York, Los Angeles, </a:t>
            </a:r>
            <a:r>
              <a:rPr lang="en-US" sz="1900" dirty="0" err="1"/>
              <a:t>Seatle</a:t>
            </a:r>
            <a:r>
              <a:rPr lang="en-US" sz="1900" dirty="0"/>
              <a:t>, San Francisco are generating highest amount of Sales as well as Profit.</a:t>
            </a:r>
          </a:p>
          <a:p>
            <a:endParaRPr lang="en-US" sz="1900" dirty="0"/>
          </a:p>
          <a:p>
            <a:r>
              <a:rPr lang="en-US" sz="1900" dirty="0"/>
              <a:t> In case of Categories, Technology is always leading in terms of Sales and Profit.</a:t>
            </a:r>
          </a:p>
          <a:p>
            <a:endParaRPr lang="en-US" sz="1900" dirty="0"/>
          </a:p>
          <a:p>
            <a:r>
              <a:rPr lang="en-US" sz="1900" dirty="0"/>
              <a:t>Some cities are there, where company is giving huge discounts but very less sales and profit is generating.</a:t>
            </a:r>
          </a:p>
          <a:p>
            <a:endParaRPr lang="en-US" sz="1900" dirty="0"/>
          </a:p>
          <a:p>
            <a:r>
              <a:rPr lang="en-US" sz="1900" dirty="0"/>
              <a:t> Also there are cities, where discounts are </a:t>
            </a:r>
            <a:r>
              <a:rPr lang="en-US" sz="1900" dirty="0" err="1"/>
              <a:t>totaly</a:t>
            </a:r>
            <a:r>
              <a:rPr lang="en-US" sz="1900" dirty="0"/>
              <a:t> '0', but they are generating high profits.</a:t>
            </a:r>
          </a:p>
          <a:p>
            <a:endParaRPr lang="en-US" sz="1900" dirty="0"/>
          </a:p>
          <a:p>
            <a:r>
              <a:rPr lang="en-US" sz="1900" dirty="0"/>
              <a:t> Maximum corporates as well as consumers prefer the Standard class of ship-mode.</a:t>
            </a:r>
          </a:p>
          <a:p>
            <a:endParaRPr lang="en-US" sz="1900" dirty="0"/>
          </a:p>
          <a:p>
            <a:r>
              <a:rPr lang="en-US" sz="1900" dirty="0"/>
              <a:t>There are cities where sales as well as profit is very low, </a:t>
            </a:r>
            <a:r>
              <a:rPr lang="en-US" sz="1900" dirty="0" err="1"/>
              <a:t>infact</a:t>
            </a:r>
            <a:r>
              <a:rPr lang="en-US" sz="1900" dirty="0"/>
              <a:t> company is going with a loss there.</a:t>
            </a:r>
          </a:p>
          <a:p>
            <a:endParaRPr lang="en-US" dirty="0"/>
          </a:p>
          <a:p>
            <a:pPr marL="146050" indent="0">
              <a:buNone/>
            </a:pPr>
            <a:endParaRPr lang="en-US" sz="1800" b="1" dirty="0"/>
          </a:p>
          <a:p>
            <a:pPr marL="146050" indent="0">
              <a:buNone/>
            </a:pPr>
            <a:r>
              <a:rPr lang="en-US" sz="1800" b="1" dirty="0"/>
              <a:t>Above insights are just few such key points where the organization should focus more to enhance their business and reduce the loss as much as possible. Company campaigns can be well directed with help of these key notes. Hopefully the whole analysis will help the company to grow in upcoming days. That's all.</a:t>
            </a:r>
          </a:p>
        </p:txBody>
      </p:sp>
      <p:pic>
        <p:nvPicPr>
          <p:cNvPr id="5122" name="Picture 2" descr="Result - Result Icon Free, HD Png Download , Transparent Png Image - PNGitem">
            <a:extLst>
              <a:ext uri="{FF2B5EF4-FFF2-40B4-BE49-F238E27FC236}">
                <a16:creationId xmlns:a16="http://schemas.microsoft.com/office/drawing/2014/main" id="{1F733F27-243C-DF12-F893-CA026ADDE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562" y="17860"/>
            <a:ext cx="1156493" cy="103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238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828</Words>
  <Application>Microsoft Office PowerPoint</Application>
  <PresentationFormat>On-screen Show (16:9)</PresentationFormat>
  <Paragraphs>108</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Maven Pro</vt:lpstr>
      <vt:lpstr>Arial</vt:lpstr>
      <vt:lpstr>MS PGothic</vt:lpstr>
      <vt:lpstr>Nunito</vt:lpstr>
      <vt:lpstr>Momentum</vt:lpstr>
      <vt:lpstr>Case Study   “Analysis of Super Store”</vt:lpstr>
      <vt:lpstr>Case Study   “Analysis of Super Store”</vt:lpstr>
      <vt:lpstr>AGENDA :- </vt:lpstr>
      <vt:lpstr>Project Overview :-</vt:lpstr>
      <vt:lpstr>Who are the end users ?</vt:lpstr>
      <vt:lpstr>Solution And its Value Proposition :-</vt:lpstr>
      <vt:lpstr>Customizing and making it own :-</vt:lpstr>
      <vt:lpstr>Modelling :-</vt:lpstr>
      <vt:lpstr>Result :-</vt:lpstr>
      <vt:lpstr>Links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“Analysis of Super Store”</dc:title>
  <cp:lastModifiedBy>Shashank Sinha</cp:lastModifiedBy>
  <cp:revision>39</cp:revision>
  <dcterms:modified xsi:type="dcterms:W3CDTF">2023-07-11T13:19:31Z</dcterms:modified>
</cp:coreProperties>
</file>