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4630400" cy="8229600"/>
  <p:notesSz cx="8229600" cy="14630400"/>
  <p:embeddedFontLst>
    <p:embeddedFont>
      <p:font typeface="Alice"/>
      <p:regular r:id="rId22"/>
    </p:embeddedFont>
    <p:embeddedFont>
      <p:font typeface="Alice"/>
      <p:regular r:id="rId23"/>
    </p:embeddedFont>
    <p:embeddedFont>
      <p:font typeface="Lora"/>
      <p:regular r:id="rId24"/>
    </p:embeddedFont>
    <p:embeddedFont>
      <p:font typeface="Lora"/>
      <p:regular r:id="rId25"/>
    </p:embeddedFont>
    <p:embeddedFont>
      <p:font typeface="Lora"/>
      <p:regular r:id="rId26"/>
    </p:embeddedFont>
    <p:embeddedFont>
      <p:font typeface="Lora"/>
      <p:regular r:id="rId2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22" Type="http://schemas.openxmlformats.org/officeDocument/2006/relationships/font" Target="fonts/font1.fntdata"/><Relationship Id="rId23" Type="http://schemas.openxmlformats.org/officeDocument/2006/relationships/font" Target="fonts/font2.fntdata"/><Relationship Id="rId24" Type="http://schemas.openxmlformats.org/officeDocument/2006/relationships/font" Target="fonts/font3.fntdata"/><Relationship Id="rId25" Type="http://schemas.openxmlformats.org/officeDocument/2006/relationships/font" Target="fonts/font4.fntdata"/><Relationship Id="rId26" Type="http://schemas.openxmlformats.org/officeDocument/2006/relationships/font" Target="fonts/font5.fntdata"/><Relationship Id="rId27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2-1.png"/><Relationship Id="rId3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3-1.png"/><Relationship Id="rId3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4-1.png"/><Relationship Id="rId3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5-1.png"/><Relationship Id="rId3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6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image" Target="../media/image-14-3.png"/><Relationship Id="rId4" Type="http://schemas.openxmlformats.org/officeDocument/2006/relationships/slideLayout" Target="../slideLayouts/slideLayout15.xml"/><Relationship Id="rId5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slideLayout" Target="../slideLayouts/slideLayout7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28111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Predicting Employee Attrition with Machine Learning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494609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Using the IBM HR Analytics dataset, this project predicts employee attrition risk.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47556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We explore key factors influencing turnover with machine learning models.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8092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Decision Tree: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843332"/>
            <a:ext cx="13042821" cy="3705225"/>
          </a:xfrm>
          <a:prstGeom prst="roundRect">
            <a:avLst>
              <a:gd name="adj" fmla="val 918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2850952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8343" y="2994660"/>
            <a:ext cx="272117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4210764" y="2994660"/>
            <a:ext cx="200096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AUC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6672977" y="2994660"/>
            <a:ext cx="200096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F1 Score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9135189" y="2994660"/>
            <a:ext cx="200096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Precision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597402" y="2994660"/>
            <a:ext cx="200477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Recall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801410" y="3501271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1028343" y="3644979"/>
            <a:ext cx="272117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Imbalanced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4210764" y="3644979"/>
            <a:ext cx="200096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0.78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6672977" y="3644979"/>
            <a:ext cx="200096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0.87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0.32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9135189" y="3644979"/>
            <a:ext cx="200096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0.9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0.27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11597402" y="3644979"/>
            <a:ext cx="200477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0.84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0.38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801410" y="4514493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1028343" y="4658201"/>
            <a:ext cx="272117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Oversampling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4210764" y="4658201"/>
            <a:ext cx="200096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0.78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6672977" y="4658201"/>
            <a:ext cx="200096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0.87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0.32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9135189" y="4658201"/>
            <a:ext cx="200096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0.9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0.27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11597402" y="4658201"/>
            <a:ext cx="200477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0.84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0.38</a:t>
            </a:r>
            <a:endParaRPr lang="en-US" sz="1750" dirty="0"/>
          </a:p>
        </p:txBody>
      </p:sp>
      <p:sp>
        <p:nvSpPr>
          <p:cNvPr id="22" name="Shape 20"/>
          <p:cNvSpPr/>
          <p:nvPr/>
        </p:nvSpPr>
        <p:spPr>
          <a:xfrm>
            <a:off x="801410" y="5527715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3" name="Text 21"/>
          <p:cNvSpPr/>
          <p:nvPr/>
        </p:nvSpPr>
        <p:spPr>
          <a:xfrm>
            <a:off x="1028343" y="5671423"/>
            <a:ext cx="272117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Oversampling + PCA</a:t>
            </a:r>
            <a:endParaRPr lang="en-US" sz="1750" dirty="0"/>
          </a:p>
        </p:txBody>
      </p:sp>
      <p:sp>
        <p:nvSpPr>
          <p:cNvPr id="24" name="Text 22"/>
          <p:cNvSpPr/>
          <p:nvPr/>
        </p:nvSpPr>
        <p:spPr>
          <a:xfrm>
            <a:off x="4210764" y="5671423"/>
            <a:ext cx="200096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0.66</a:t>
            </a:r>
            <a:endParaRPr lang="en-US" sz="1750" dirty="0"/>
          </a:p>
        </p:txBody>
      </p:sp>
      <p:sp>
        <p:nvSpPr>
          <p:cNvPr id="25" name="Text 23"/>
          <p:cNvSpPr/>
          <p:nvPr/>
        </p:nvSpPr>
        <p:spPr>
          <a:xfrm>
            <a:off x="6672977" y="5671423"/>
            <a:ext cx="200096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0.77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0.37</a:t>
            </a:r>
            <a:endParaRPr lang="en-US" sz="1750" dirty="0"/>
          </a:p>
        </p:txBody>
      </p:sp>
      <p:sp>
        <p:nvSpPr>
          <p:cNvPr id="26" name="Text 24"/>
          <p:cNvSpPr/>
          <p:nvPr/>
        </p:nvSpPr>
        <p:spPr>
          <a:xfrm>
            <a:off x="9135189" y="5671423"/>
            <a:ext cx="200096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0.9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0.26</a:t>
            </a:r>
            <a:endParaRPr lang="en-US" sz="1750" dirty="0"/>
          </a:p>
        </p:txBody>
      </p:sp>
      <p:sp>
        <p:nvSpPr>
          <p:cNvPr id="27" name="Text 25"/>
          <p:cNvSpPr/>
          <p:nvPr/>
        </p:nvSpPr>
        <p:spPr>
          <a:xfrm>
            <a:off x="11597402" y="5671423"/>
            <a:ext cx="200477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0.67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0.62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0905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Random Forest: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171462"/>
            <a:ext cx="13042821" cy="3705225"/>
          </a:xfrm>
          <a:prstGeom prst="roundRect">
            <a:avLst>
              <a:gd name="adj" fmla="val 918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2179082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8462" y="2322790"/>
            <a:ext cx="27577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4247436" y="2322790"/>
            <a:ext cx="19917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AUC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6700480" y="2322790"/>
            <a:ext cx="19917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F1 Score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9153525" y="2322790"/>
            <a:ext cx="19917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Precision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606570" y="2322790"/>
            <a:ext cx="19956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Recall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801410" y="2829401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1028462" y="2973110"/>
            <a:ext cx="27577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Imbalanced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4247436" y="2973110"/>
            <a:ext cx="19917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0.86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6700480" y="2973110"/>
            <a:ext cx="199179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0.92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0.23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9153525" y="2973110"/>
            <a:ext cx="199179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0.88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0.43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11606570" y="2973110"/>
            <a:ext cx="199560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0.97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0.15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801410" y="3842623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1028462" y="3986332"/>
            <a:ext cx="27577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Oversampling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4247436" y="3986332"/>
            <a:ext cx="19917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0.79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6700480" y="3986332"/>
            <a:ext cx="199179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0.87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0.35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9153525" y="3986332"/>
            <a:ext cx="199179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0.88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0.34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11606570" y="3986332"/>
            <a:ext cx="199560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0.87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0.39</a:t>
            </a:r>
            <a:endParaRPr lang="en-US" sz="1750" dirty="0"/>
          </a:p>
        </p:txBody>
      </p:sp>
      <p:sp>
        <p:nvSpPr>
          <p:cNvPr id="22" name="Shape 20"/>
          <p:cNvSpPr/>
          <p:nvPr/>
        </p:nvSpPr>
        <p:spPr>
          <a:xfrm>
            <a:off x="801410" y="4855845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3" name="Text 21"/>
          <p:cNvSpPr/>
          <p:nvPr/>
        </p:nvSpPr>
        <p:spPr>
          <a:xfrm>
            <a:off x="1028462" y="4999553"/>
            <a:ext cx="27577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Oversampling + PCA</a:t>
            </a:r>
            <a:endParaRPr lang="en-US" sz="1750" dirty="0"/>
          </a:p>
        </p:txBody>
      </p:sp>
      <p:sp>
        <p:nvSpPr>
          <p:cNvPr id="24" name="Text 22"/>
          <p:cNvSpPr/>
          <p:nvPr/>
        </p:nvSpPr>
        <p:spPr>
          <a:xfrm>
            <a:off x="4247436" y="4999553"/>
            <a:ext cx="19917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0.82</a:t>
            </a:r>
            <a:endParaRPr lang="en-US" sz="1750" dirty="0"/>
          </a:p>
        </p:txBody>
      </p:sp>
      <p:sp>
        <p:nvSpPr>
          <p:cNvPr id="25" name="Text 23"/>
          <p:cNvSpPr/>
          <p:nvPr/>
        </p:nvSpPr>
        <p:spPr>
          <a:xfrm>
            <a:off x="6700480" y="4999553"/>
            <a:ext cx="199179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0.9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0.42</a:t>
            </a:r>
            <a:endParaRPr lang="en-US" sz="1750" dirty="0"/>
          </a:p>
        </p:txBody>
      </p:sp>
      <p:sp>
        <p:nvSpPr>
          <p:cNvPr id="26" name="Text 24"/>
          <p:cNvSpPr/>
          <p:nvPr/>
        </p:nvSpPr>
        <p:spPr>
          <a:xfrm>
            <a:off x="9153525" y="4999553"/>
            <a:ext cx="199179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0.89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0.44</a:t>
            </a:r>
            <a:endParaRPr lang="en-US" sz="1750" dirty="0"/>
          </a:p>
        </p:txBody>
      </p:sp>
      <p:sp>
        <p:nvSpPr>
          <p:cNvPr id="27" name="Text 25"/>
          <p:cNvSpPr/>
          <p:nvPr/>
        </p:nvSpPr>
        <p:spPr>
          <a:xfrm>
            <a:off x="11606570" y="4999553"/>
            <a:ext cx="199560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0.9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0.4</a:t>
            </a:r>
            <a:endParaRPr lang="en-US" sz="1750" dirty="0"/>
          </a:p>
        </p:txBody>
      </p:sp>
      <p:sp>
        <p:nvSpPr>
          <p:cNvPr id="28" name="Text 26"/>
          <p:cNvSpPr/>
          <p:nvPr/>
        </p:nvSpPr>
        <p:spPr>
          <a:xfrm>
            <a:off x="793790" y="6131838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Combining PCA with SMOTE lead to balance data and reduces overfitting.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Models show competitive AUC and F1 scores, improving generalization.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3771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SVC: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786658"/>
            <a:ext cx="13042821" cy="3705225"/>
          </a:xfrm>
          <a:prstGeom prst="roundRect">
            <a:avLst>
              <a:gd name="adj" fmla="val 918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2794278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8462" y="2937986"/>
            <a:ext cx="28345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4324231" y="2937986"/>
            <a:ext cx="197358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AUC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6759059" y="2937986"/>
            <a:ext cx="19722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F1 Score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9192578" y="2937986"/>
            <a:ext cx="19722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Precision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626096" y="2937986"/>
            <a:ext cx="197608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Recall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801410" y="3444597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1028462" y="3588306"/>
            <a:ext cx="28345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Imbalanced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4324231" y="3588306"/>
            <a:ext cx="197358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0.87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6759059" y="3588306"/>
            <a:ext cx="19722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0.93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0.4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9192578" y="3588306"/>
            <a:ext cx="19722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0.9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0.5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11626096" y="3588306"/>
            <a:ext cx="197608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0.95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0.33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801410" y="4457819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1028462" y="4601528"/>
            <a:ext cx="28345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Oversampling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4324231" y="4601528"/>
            <a:ext cx="197358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0.85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6759059" y="4601528"/>
            <a:ext cx="19722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0.92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0.37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9192578" y="4601528"/>
            <a:ext cx="19722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0.87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0.57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11626096" y="4601528"/>
            <a:ext cx="197608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0.96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0.28</a:t>
            </a:r>
            <a:endParaRPr lang="en-US" sz="1750" dirty="0"/>
          </a:p>
        </p:txBody>
      </p:sp>
      <p:sp>
        <p:nvSpPr>
          <p:cNvPr id="22" name="Shape 20"/>
          <p:cNvSpPr/>
          <p:nvPr/>
        </p:nvSpPr>
        <p:spPr>
          <a:xfrm>
            <a:off x="801410" y="5471041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3" name="Text 21"/>
          <p:cNvSpPr/>
          <p:nvPr/>
        </p:nvSpPr>
        <p:spPr>
          <a:xfrm>
            <a:off x="1028462" y="5614749"/>
            <a:ext cx="28345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Oversampling + PCA</a:t>
            </a:r>
            <a:endParaRPr lang="en-US" sz="1750" dirty="0"/>
          </a:p>
        </p:txBody>
      </p:sp>
      <p:sp>
        <p:nvSpPr>
          <p:cNvPr id="24" name="Text 22"/>
          <p:cNvSpPr/>
          <p:nvPr/>
        </p:nvSpPr>
        <p:spPr>
          <a:xfrm>
            <a:off x="4324231" y="5614749"/>
            <a:ext cx="197358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0.62</a:t>
            </a:r>
            <a:endParaRPr lang="en-US" sz="1750" dirty="0"/>
          </a:p>
        </p:txBody>
      </p:sp>
      <p:sp>
        <p:nvSpPr>
          <p:cNvPr id="25" name="Text 23"/>
          <p:cNvSpPr/>
          <p:nvPr/>
        </p:nvSpPr>
        <p:spPr>
          <a:xfrm>
            <a:off x="6759059" y="5614749"/>
            <a:ext cx="19722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0.72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0.4</a:t>
            </a:r>
            <a:endParaRPr lang="en-US" sz="1750" dirty="0"/>
          </a:p>
        </p:txBody>
      </p:sp>
      <p:sp>
        <p:nvSpPr>
          <p:cNvPr id="26" name="Text 24"/>
          <p:cNvSpPr/>
          <p:nvPr/>
        </p:nvSpPr>
        <p:spPr>
          <a:xfrm>
            <a:off x="9192578" y="5614749"/>
            <a:ext cx="19722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0.94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0.27</a:t>
            </a:r>
            <a:endParaRPr lang="en-US" sz="1750" dirty="0"/>
          </a:p>
        </p:txBody>
      </p:sp>
      <p:sp>
        <p:nvSpPr>
          <p:cNvPr id="27" name="Text 25"/>
          <p:cNvSpPr/>
          <p:nvPr/>
        </p:nvSpPr>
        <p:spPr>
          <a:xfrm>
            <a:off x="11626096" y="5614749"/>
            <a:ext cx="197608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0.59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0.79</a:t>
            </a:r>
            <a:endParaRPr lang="en-US" sz="1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0412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53070"/>
            <a:ext cx="498395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Ensemble model (Stacking classifier):     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347561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1)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estimators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(Logistic Regression, XGBoost, Decision Tree)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2)final estimator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set to Logistic Regression.</a:t>
            </a:r>
            <a:endParaRPr lang="en-US" sz="1750" dirty="0"/>
          </a:p>
        </p:txBody>
      </p:sp>
      <p:sp>
        <p:nvSpPr>
          <p:cNvPr id="5" name="Shape 3"/>
          <p:cNvSpPr/>
          <p:nvPr/>
        </p:nvSpPr>
        <p:spPr>
          <a:xfrm>
            <a:off x="793790" y="4328517"/>
            <a:ext cx="13042821" cy="1678781"/>
          </a:xfrm>
          <a:prstGeom prst="roundRect">
            <a:avLst>
              <a:gd name="adj" fmla="val 2027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801410" y="4336137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1028581" y="4479846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3637836" y="4479846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AUC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6243280" y="4479846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F1 Score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8848725" y="4479846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Precision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1454170" y="4479846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Recall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801410" y="4986457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1028581" y="5130165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Ensemble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3637836" y="5130165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0.80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6243280" y="5130165"/>
            <a:ext cx="214419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0.87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0.52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8848725" y="5130165"/>
            <a:ext cx="214419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0.93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0.43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11454170" y="5130165"/>
            <a:ext cx="214800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0.83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0.66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93790" y="626244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So as shown the Ensemble model is the best model and it's metrics are the most balanced one.</a:t>
            </a:r>
            <a:endParaRPr lang="en-US" sz="17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76030"/>
            <a:ext cx="796599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Deployment with Hugging Face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3843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Seamless deployment of ML models enables real-time attrition prediction.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3564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Hugging Face provides robust APIs for integrating models into applications.</a:t>
            </a:r>
            <a:endParaRPr lang="en-US" sz="1750" dirty="0"/>
          </a:p>
        </p:txBody>
      </p:sp>
      <p:sp>
        <p:nvSpPr>
          <p:cNvPr id="5" name="Shape 3"/>
          <p:cNvSpPr/>
          <p:nvPr/>
        </p:nvSpPr>
        <p:spPr>
          <a:xfrm>
            <a:off x="793790" y="397454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860" y="4017050"/>
            <a:ext cx="340162" cy="425291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530906" y="40524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Model Hosting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1530906" y="4542830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Easy upload and hosting of models for quick access and scaling.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57003" y="397454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074" y="4017050"/>
            <a:ext cx="340162" cy="425291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8194119" y="40524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API Integration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8194119" y="4542830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Simple REST APIs facilitate real-time predictions from web and mobile apps.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793790" y="572226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5764768"/>
            <a:ext cx="340162" cy="425291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1530906" y="5800130"/>
            <a:ext cx="294989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Security &amp; Compliance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1530906" y="6290548"/>
            <a:ext cx="123057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Secure endpoints ensure data privacy and compliance with standards.</a:t>
            </a:r>
            <a:endParaRPr lang="en-US" sz="17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979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Thank you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6033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Any questions?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2783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By: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89643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Yousef Khaled Shawkyy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Fares Essam Mostafa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13254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Ali Fathy Abdelghany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75060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Amr Sabry Awad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636865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Abdelrahman Mohamed Abdelrazek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4659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Topics: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089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Project Overview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8511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EDA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2933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ML Flow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73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4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ML Models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17779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5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Deployment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61998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6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Web App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714" y="772478"/>
            <a:ext cx="5448657" cy="681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350"/>
              </a:lnSpc>
              <a:buNone/>
            </a:pPr>
            <a:r>
              <a:rPr lang="en-US" sz="42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Project Overview</a:t>
            </a:r>
            <a:endParaRPr lang="en-US" sz="4250" dirty="0"/>
          </a:p>
        </p:txBody>
      </p:sp>
      <p:sp>
        <p:nvSpPr>
          <p:cNvPr id="4" name="Shape 1"/>
          <p:cNvSpPr/>
          <p:nvPr/>
        </p:nvSpPr>
        <p:spPr>
          <a:xfrm>
            <a:off x="762714" y="1780342"/>
            <a:ext cx="7618571" cy="1255752"/>
          </a:xfrm>
          <a:prstGeom prst="roundRect">
            <a:avLst>
              <a:gd name="adj" fmla="val 2603"/>
            </a:avLst>
          </a:prstGeom>
          <a:solidFill>
            <a:srgbClr val="F0EDE6"/>
          </a:solidFill>
          <a:ln/>
        </p:spPr>
      </p:sp>
      <p:sp>
        <p:nvSpPr>
          <p:cNvPr id="5" name="Text 2"/>
          <p:cNvSpPr/>
          <p:nvPr/>
        </p:nvSpPr>
        <p:spPr>
          <a:xfrm>
            <a:off x="980599" y="1998226"/>
            <a:ext cx="2724269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Problem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980599" y="2469475"/>
            <a:ext cx="7182803" cy="348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High attrition raises costs and reduces productivity.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762714" y="3253978"/>
            <a:ext cx="7618571" cy="1255752"/>
          </a:xfrm>
          <a:prstGeom prst="roundRect">
            <a:avLst>
              <a:gd name="adj" fmla="val 2603"/>
            </a:avLst>
          </a:prstGeom>
          <a:solidFill>
            <a:srgbClr val="F0EDE6"/>
          </a:solidFill>
          <a:ln/>
        </p:spPr>
      </p:sp>
      <p:sp>
        <p:nvSpPr>
          <p:cNvPr id="8" name="Text 5"/>
          <p:cNvSpPr/>
          <p:nvPr/>
        </p:nvSpPr>
        <p:spPr>
          <a:xfrm>
            <a:off x="980599" y="3471863"/>
            <a:ext cx="2724269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Solution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980599" y="3943112"/>
            <a:ext cx="7182803" cy="348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Predict attrition with machine learning to enable proactive strategies.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762714" y="4727615"/>
            <a:ext cx="7618571" cy="1255752"/>
          </a:xfrm>
          <a:prstGeom prst="roundRect">
            <a:avLst>
              <a:gd name="adj" fmla="val 2603"/>
            </a:avLst>
          </a:prstGeom>
          <a:solidFill>
            <a:srgbClr val="F0EDE6"/>
          </a:solidFill>
          <a:ln/>
        </p:spPr>
      </p:sp>
      <p:sp>
        <p:nvSpPr>
          <p:cNvPr id="11" name="Text 8"/>
          <p:cNvSpPr/>
          <p:nvPr/>
        </p:nvSpPr>
        <p:spPr>
          <a:xfrm>
            <a:off x="980599" y="4945499"/>
            <a:ext cx="2724269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Dataset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980599" y="5416748"/>
            <a:ext cx="7182803" cy="348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IBM HR Analytics provides detailed employee data.</a:t>
            </a:r>
            <a:endParaRPr lang="en-US" sz="1700" dirty="0"/>
          </a:p>
        </p:txBody>
      </p:sp>
      <p:sp>
        <p:nvSpPr>
          <p:cNvPr id="13" name="Shape 10"/>
          <p:cNvSpPr/>
          <p:nvPr/>
        </p:nvSpPr>
        <p:spPr>
          <a:xfrm>
            <a:off x="762714" y="6201251"/>
            <a:ext cx="7618571" cy="1255752"/>
          </a:xfrm>
          <a:prstGeom prst="roundRect">
            <a:avLst>
              <a:gd name="adj" fmla="val 2603"/>
            </a:avLst>
          </a:prstGeom>
          <a:solidFill>
            <a:srgbClr val="F0EDE6"/>
          </a:solidFill>
          <a:ln/>
        </p:spPr>
      </p:sp>
      <p:sp>
        <p:nvSpPr>
          <p:cNvPr id="14" name="Text 11"/>
          <p:cNvSpPr/>
          <p:nvPr/>
        </p:nvSpPr>
        <p:spPr>
          <a:xfrm>
            <a:off x="980599" y="6419136"/>
            <a:ext cx="2724269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Focus</a:t>
            </a:r>
            <a:endParaRPr lang="en-US" sz="2100" dirty="0"/>
          </a:p>
        </p:txBody>
      </p:sp>
      <p:sp>
        <p:nvSpPr>
          <p:cNvPr id="15" name="Text 12"/>
          <p:cNvSpPr/>
          <p:nvPr/>
        </p:nvSpPr>
        <p:spPr>
          <a:xfrm>
            <a:off x="980599" y="6890385"/>
            <a:ext cx="7182803" cy="348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Exploratory Data Analysis, modeling, and performance comparison.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18047"/>
            <a:ext cx="1100387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Exploratory Data Analysis (EDA) Dashboard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5669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Tool Used: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2614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Python Dash was used to create an interactive dashboard.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9645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Key Insights: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465903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16% of the employees leave.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1012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60% of the employees are males.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54343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If you are working overtime you are more likely to leave.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98562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department that have the most employees is Research &amp; Development however it is then least percentage of leaving employees.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849886"/>
            <a:ext cx="108105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Data Preprocessing &amp; Feature Engineering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89882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60" y="4941332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49766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Data Cleaning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530906" y="5467112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Handle missing values and outliers carefully.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7457003" y="489882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074" y="4941332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194119" y="49766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Feature Selection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8194119" y="5467112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Identify predictors that strongly influence attrition.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793790" y="62836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6326148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530906" y="63615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Class Imbalance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530906" y="6851928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Minority class requires special handling for accuracy.</a:t>
            </a:r>
            <a:endParaRPr lang="en-US" sz="1750" dirty="0"/>
          </a:p>
        </p:txBody>
      </p:sp>
      <p:sp>
        <p:nvSpPr>
          <p:cNvPr id="16" name="Shape 10"/>
          <p:cNvSpPr/>
          <p:nvPr/>
        </p:nvSpPr>
        <p:spPr>
          <a:xfrm>
            <a:off x="7457003" y="62836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pic>
        <p:nvPicPr>
          <p:cNvPr id="1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2074" y="6326148"/>
            <a:ext cx="340162" cy="425291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8194119" y="63615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Data Split</a:t>
            </a:r>
            <a:endParaRPr lang="en-US" sz="2200" dirty="0"/>
          </a:p>
        </p:txBody>
      </p:sp>
      <p:sp>
        <p:nvSpPr>
          <p:cNvPr id="19" name="Text 12"/>
          <p:cNvSpPr/>
          <p:nvPr/>
        </p:nvSpPr>
        <p:spPr>
          <a:xfrm>
            <a:off x="8194119" y="6851928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80% train 20% test sets ensure robust evaluation.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2708" y="561380"/>
            <a:ext cx="5818823" cy="6363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00"/>
              </a:lnSpc>
              <a:buNone/>
            </a:pPr>
            <a:r>
              <a:rPr lang="en-US" sz="40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Machine Learning Models</a:t>
            </a:r>
            <a:endParaRPr lang="en-US" sz="40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708" y="1640562"/>
            <a:ext cx="508992" cy="50899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425297" y="1725811"/>
            <a:ext cx="2545437" cy="3181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Logistic Regression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1425297" y="2166104"/>
            <a:ext cx="12492395" cy="3257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Interpretable baseline model.</a:t>
            </a:r>
            <a:endParaRPr lang="en-US" sz="16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08" y="2934653"/>
            <a:ext cx="508992" cy="50899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425297" y="3019901"/>
            <a:ext cx="2545437" cy="3181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XGBoost</a:t>
            </a:r>
            <a:endParaRPr lang="en-US" sz="2000" dirty="0"/>
          </a:p>
        </p:txBody>
      </p:sp>
      <p:sp>
        <p:nvSpPr>
          <p:cNvPr id="8" name="Text 4"/>
          <p:cNvSpPr/>
          <p:nvPr/>
        </p:nvSpPr>
        <p:spPr>
          <a:xfrm>
            <a:off x="1425297" y="3460194"/>
            <a:ext cx="12492395" cy="3257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High accuracy with gradient boosting.</a:t>
            </a:r>
            <a:endParaRPr lang="en-US" sz="16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08" y="4228743"/>
            <a:ext cx="508992" cy="50899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425297" y="4313992"/>
            <a:ext cx="2545437" cy="3181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Decision Tree</a:t>
            </a:r>
            <a:endParaRPr lang="en-US" sz="2000" dirty="0"/>
          </a:p>
        </p:txBody>
      </p:sp>
      <p:sp>
        <p:nvSpPr>
          <p:cNvPr id="11" name="Text 6"/>
          <p:cNvSpPr/>
          <p:nvPr/>
        </p:nvSpPr>
        <p:spPr>
          <a:xfrm>
            <a:off x="1425297" y="4754285"/>
            <a:ext cx="12492395" cy="3257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Simple and explainable.</a:t>
            </a:r>
            <a:endParaRPr lang="en-US" sz="160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08" y="5522833"/>
            <a:ext cx="508992" cy="508992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425297" y="5608082"/>
            <a:ext cx="2545437" cy="3181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Random Forest</a:t>
            </a:r>
            <a:endParaRPr lang="en-US" sz="2000" dirty="0"/>
          </a:p>
        </p:txBody>
      </p:sp>
      <p:sp>
        <p:nvSpPr>
          <p:cNvPr id="14" name="Text 8"/>
          <p:cNvSpPr/>
          <p:nvPr/>
        </p:nvSpPr>
        <p:spPr>
          <a:xfrm>
            <a:off x="1425297" y="6048375"/>
            <a:ext cx="12492395" cy="3257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Robust ensemble of trees.</a:t>
            </a:r>
            <a:endParaRPr lang="en-US" sz="160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708" y="6816923"/>
            <a:ext cx="508992" cy="508992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425297" y="6902172"/>
            <a:ext cx="2545437" cy="3181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SVC</a:t>
            </a:r>
            <a:endParaRPr lang="en-US" sz="2000" dirty="0"/>
          </a:p>
        </p:txBody>
      </p:sp>
      <p:sp>
        <p:nvSpPr>
          <p:cNvPr id="17" name="Text 10"/>
          <p:cNvSpPr/>
          <p:nvPr/>
        </p:nvSpPr>
        <p:spPr>
          <a:xfrm>
            <a:off x="1425297" y="7342465"/>
            <a:ext cx="12492395" cy="3257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Effective in high-dimensional spaces.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10082"/>
            <a:ext cx="705600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Addressing Class Imbalance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858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Challenges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466981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We initially worked with another dataset, but it was not suitable because it was generated and lacked reliability.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122664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Attrition is a minority class causing bias in standard models.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605254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data has little pop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32928" y="28858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Techniques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332928" y="3466981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Imbalanced: no balancing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332928" y="3909179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Oversampling with SMOTE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332928" y="4351377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PCA combined with oversampling to reduce dimension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872067" y="28858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Metrics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9872067" y="3466981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Precision, recall, F1-score, and AUC assess model quality.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3771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logistic regression: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786658"/>
            <a:ext cx="13042821" cy="3705225"/>
          </a:xfrm>
          <a:prstGeom prst="roundRect">
            <a:avLst>
              <a:gd name="adj" fmla="val 918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2794278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8581" y="2937986"/>
            <a:ext cx="27577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4247555" y="2937986"/>
            <a:ext cx="19917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AUC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6700599" y="2937986"/>
            <a:ext cx="19917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F1 Score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9153644" y="2937986"/>
            <a:ext cx="202692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Precision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641812" y="2937986"/>
            <a:ext cx="196036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Recall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801410" y="3444597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1028581" y="3588306"/>
            <a:ext cx="27577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Imbalanced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4247555" y="3588306"/>
            <a:ext cx="199179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0.89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6700599" y="3588306"/>
            <a:ext cx="199179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0.94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0.45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9153644" y="3588306"/>
            <a:ext cx="202692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0.91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0.68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11641812" y="3588306"/>
            <a:ext cx="196036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0.98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0.38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801410" y="4457819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1028581" y="4601528"/>
            <a:ext cx="27577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Oversampling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4247555" y="4601528"/>
            <a:ext cx="19917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0.77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6700599" y="4601528"/>
            <a:ext cx="199179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0.85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0.52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9153644" y="4601528"/>
            <a:ext cx="202692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0.95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0.39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11641812" y="4601528"/>
            <a:ext cx="196036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0.77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0.79</a:t>
            </a:r>
            <a:endParaRPr lang="en-US" sz="1750" dirty="0"/>
          </a:p>
        </p:txBody>
      </p:sp>
      <p:sp>
        <p:nvSpPr>
          <p:cNvPr id="22" name="Shape 20"/>
          <p:cNvSpPr/>
          <p:nvPr/>
        </p:nvSpPr>
        <p:spPr>
          <a:xfrm>
            <a:off x="801410" y="5471041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3" name="Text 21"/>
          <p:cNvSpPr/>
          <p:nvPr/>
        </p:nvSpPr>
        <p:spPr>
          <a:xfrm>
            <a:off x="1028581" y="5614749"/>
            <a:ext cx="27577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Oversampling + PCA</a:t>
            </a:r>
            <a:endParaRPr lang="en-US" sz="1750" dirty="0"/>
          </a:p>
        </p:txBody>
      </p:sp>
      <p:sp>
        <p:nvSpPr>
          <p:cNvPr id="24" name="Text 22"/>
          <p:cNvSpPr/>
          <p:nvPr/>
        </p:nvSpPr>
        <p:spPr>
          <a:xfrm>
            <a:off x="4247555" y="5614749"/>
            <a:ext cx="19917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0.75</a:t>
            </a:r>
            <a:endParaRPr lang="en-US" sz="1750" dirty="0"/>
          </a:p>
        </p:txBody>
      </p:sp>
      <p:sp>
        <p:nvSpPr>
          <p:cNvPr id="25" name="Text 23"/>
          <p:cNvSpPr/>
          <p:nvPr/>
        </p:nvSpPr>
        <p:spPr>
          <a:xfrm>
            <a:off x="6700599" y="5614749"/>
            <a:ext cx="199179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0.83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0.49</a:t>
            </a:r>
            <a:endParaRPr lang="en-US" sz="1750" dirty="0"/>
          </a:p>
        </p:txBody>
      </p:sp>
      <p:sp>
        <p:nvSpPr>
          <p:cNvPr id="26" name="Text 24"/>
          <p:cNvSpPr/>
          <p:nvPr/>
        </p:nvSpPr>
        <p:spPr>
          <a:xfrm>
            <a:off x="9153644" y="5614749"/>
            <a:ext cx="202692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0.94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0.36</a:t>
            </a:r>
            <a:endParaRPr lang="en-US" sz="1750" dirty="0"/>
          </a:p>
        </p:txBody>
      </p:sp>
      <p:sp>
        <p:nvSpPr>
          <p:cNvPr id="27" name="Text 25"/>
          <p:cNvSpPr/>
          <p:nvPr/>
        </p:nvSpPr>
        <p:spPr>
          <a:xfrm>
            <a:off x="11641812" y="5614749"/>
            <a:ext cx="196036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0.75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0.74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8092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XGBoost: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843332"/>
            <a:ext cx="13042821" cy="3705225"/>
          </a:xfrm>
          <a:prstGeom prst="roundRect">
            <a:avLst>
              <a:gd name="adj" fmla="val 918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2850952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8581" y="2994660"/>
            <a:ext cx="287238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4362212" y="2994660"/>
            <a:ext cx="196310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AUC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6786563" y="2994660"/>
            <a:ext cx="196310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F1 Score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9210913" y="2994660"/>
            <a:ext cx="196310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Precision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635264" y="2994660"/>
            <a:ext cx="196691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Recall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801410" y="3501271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1028581" y="3644979"/>
            <a:ext cx="287238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Imbalanced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4362212" y="3644979"/>
            <a:ext cx="196310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0.88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6786563" y="3644979"/>
            <a:ext cx="196310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0.94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0.47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9210913" y="3644979"/>
            <a:ext cx="196310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0.91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0.60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11635264" y="3644979"/>
            <a:ext cx="196691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0.96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0.38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801410" y="4514493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1028581" y="4658201"/>
            <a:ext cx="287238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Oversampling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4362212" y="4658201"/>
            <a:ext cx="196310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0.85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6786563" y="4658201"/>
            <a:ext cx="196310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0.92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0.39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9210913" y="4658201"/>
            <a:ext cx="196310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0.88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0.58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11635264" y="4658201"/>
            <a:ext cx="196691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0.96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0.39</a:t>
            </a:r>
            <a:endParaRPr lang="en-US" sz="1750" dirty="0"/>
          </a:p>
        </p:txBody>
      </p:sp>
      <p:sp>
        <p:nvSpPr>
          <p:cNvPr id="22" name="Shape 20"/>
          <p:cNvSpPr/>
          <p:nvPr/>
        </p:nvSpPr>
        <p:spPr>
          <a:xfrm>
            <a:off x="801410" y="5527715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3" name="Text 21"/>
          <p:cNvSpPr/>
          <p:nvPr/>
        </p:nvSpPr>
        <p:spPr>
          <a:xfrm>
            <a:off x="1028581" y="5671423"/>
            <a:ext cx="287238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Oversampling + PCA</a:t>
            </a:r>
            <a:endParaRPr lang="en-US" sz="1750" dirty="0"/>
          </a:p>
        </p:txBody>
      </p:sp>
      <p:sp>
        <p:nvSpPr>
          <p:cNvPr id="24" name="Text 22"/>
          <p:cNvSpPr/>
          <p:nvPr/>
        </p:nvSpPr>
        <p:spPr>
          <a:xfrm>
            <a:off x="4362212" y="5671423"/>
            <a:ext cx="196310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0.73</a:t>
            </a:r>
            <a:endParaRPr lang="en-US" sz="1750" dirty="0"/>
          </a:p>
        </p:txBody>
      </p:sp>
      <p:sp>
        <p:nvSpPr>
          <p:cNvPr id="25" name="Text 23"/>
          <p:cNvSpPr/>
          <p:nvPr/>
        </p:nvSpPr>
        <p:spPr>
          <a:xfrm>
            <a:off x="6786563" y="5671423"/>
            <a:ext cx="196310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0.83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0.38</a:t>
            </a:r>
            <a:endParaRPr lang="en-US" sz="1750" dirty="0"/>
          </a:p>
        </p:txBody>
      </p:sp>
      <p:sp>
        <p:nvSpPr>
          <p:cNvPr id="26" name="Text 24"/>
          <p:cNvSpPr/>
          <p:nvPr/>
        </p:nvSpPr>
        <p:spPr>
          <a:xfrm>
            <a:off x="9210913" y="5671423"/>
            <a:ext cx="196310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0.89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0.3</a:t>
            </a:r>
            <a:endParaRPr lang="en-US" sz="1750" dirty="0"/>
          </a:p>
        </p:txBody>
      </p:sp>
      <p:sp>
        <p:nvSpPr>
          <p:cNvPr id="27" name="Text 25"/>
          <p:cNvSpPr/>
          <p:nvPr/>
        </p:nvSpPr>
        <p:spPr>
          <a:xfrm>
            <a:off x="11635264" y="5671423"/>
            <a:ext cx="196691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0.77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0.51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2025-05-09T01:39:15Z</dcterms:created>
  <dcterms:modified xsi:type="dcterms:W3CDTF">2025-05-09T01:39:15Z</dcterms:modified>
</cp:coreProperties>
</file>