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2"/>
  </p:normalViewPr>
  <p:slideViewPr>
    <p:cSldViewPr snapToGrid="0" snapToObjects="1">
      <p:cViewPr varScale="1">
        <p:scale>
          <a:sx n="87" d="100"/>
          <a:sy n="87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99A2A90-E797-0147-A4F6-1D94D1CD55AF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3C8E5A-0DA6-D24C-B20E-737FA748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3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2A90-E797-0147-A4F6-1D94D1CD55AF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E5A-0DA6-D24C-B20E-737FA748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3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99A2A90-E797-0147-A4F6-1D94D1CD55AF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3C8E5A-0DA6-D24C-B20E-737FA748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8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2A90-E797-0147-A4F6-1D94D1CD55AF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E5A-0DA6-D24C-B20E-737FA748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7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99A2A90-E797-0147-A4F6-1D94D1CD55AF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3C8E5A-0DA6-D24C-B20E-737FA748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8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99A2A90-E797-0147-A4F6-1D94D1CD55AF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3C8E5A-0DA6-D24C-B20E-737FA748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2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99A2A90-E797-0147-A4F6-1D94D1CD55AF}" type="datetimeFigureOut">
              <a:rPr lang="en-US" smtClean="0"/>
              <a:t>6/2/21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3C8E5A-0DA6-D24C-B20E-737FA748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3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2A90-E797-0147-A4F6-1D94D1CD55AF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E5A-0DA6-D24C-B20E-737FA748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0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99A2A90-E797-0147-A4F6-1D94D1CD55AF}" type="datetimeFigureOut">
              <a:rPr lang="en-US" smtClean="0"/>
              <a:t>6/2/21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3C8E5A-0DA6-D24C-B20E-737FA748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8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2A90-E797-0147-A4F6-1D94D1CD55AF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E5A-0DA6-D24C-B20E-737FA748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5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99A2A90-E797-0147-A4F6-1D94D1CD55AF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E3C8E5A-0DA6-D24C-B20E-737FA748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9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2A90-E797-0147-A4F6-1D94D1CD55AF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C8E5A-0DA6-D24C-B20E-737FA748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0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5F22-9477-9044-A7C9-1DBC5010A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9961E-F70F-EB48-B4EF-4947289DA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EE0081F-CF43-F244-BA27-97E8F856E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42" y="2062663"/>
            <a:ext cx="8708922" cy="3166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A55FD0-E300-BF47-8615-2B9995A7A2B4}"/>
              </a:ext>
            </a:extLst>
          </p:cNvPr>
          <p:cNvSpPr txBox="1"/>
          <p:nvPr/>
        </p:nvSpPr>
        <p:spPr>
          <a:xfrm>
            <a:off x="2286000" y="1261646"/>
            <a:ext cx="803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Coporate</a:t>
            </a:r>
            <a:r>
              <a:rPr lang="en-US" dirty="0">
                <a:solidFill>
                  <a:schemeClr val="bg1"/>
                </a:solidFill>
              </a:rPr>
              <a:t> &amp; Country Risk – Could it Ruin Return on Investment?</a:t>
            </a:r>
          </a:p>
        </p:txBody>
      </p:sp>
    </p:spTree>
    <p:extLst>
      <p:ext uri="{BB962C8B-B14F-4D97-AF65-F5344CB8AC3E}">
        <p14:creationId xmlns:p14="http://schemas.microsoft.com/office/powerpoint/2010/main" val="31858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E0E80FF-C648-4D4A-BE6B-58DDB10C7BEA}"/>
              </a:ext>
            </a:extLst>
          </p:cNvPr>
          <p:cNvSpPr txBox="1"/>
          <p:nvPr/>
        </p:nvSpPr>
        <p:spPr>
          <a:xfrm>
            <a:off x="3841407" y="1217893"/>
            <a:ext cx="4509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Corporate &amp; Country Risk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EB2B2-0530-FD49-AD96-0246EA4EB047}"/>
              </a:ext>
            </a:extLst>
          </p:cNvPr>
          <p:cNvSpPr txBox="1"/>
          <p:nvPr/>
        </p:nvSpPr>
        <p:spPr>
          <a:xfrm>
            <a:off x="1623551" y="1946788"/>
            <a:ext cx="89448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solidFill>
                  <a:schemeClr val="bg1"/>
                </a:solidFill>
              </a:rPr>
              <a:t>By 2025, 70% of attacks against containers will be from known vulnerabilities and misconfigurations that could have been remediated.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By 2025, organisations will speed up their remediation of coding vulnerabilities identified by SAST by 30% with code suggestions applied from automated solutions, up from less than 1% today, reducing time spent fixing bugs by 50%.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solidFill>
                  <a:schemeClr val="bg1"/>
                </a:solidFill>
              </a:rPr>
              <a:t>By 2024, the provision of a detailed, regularly updated software bill of materials by software vendors will be a non-negotiable requirement for at least half of enterprise software buyers, up from less than 5% in 2019.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7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5F22-9477-9044-A7C9-1DBC5010A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337405" y="2948278"/>
            <a:ext cx="20872964" cy="164499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9961E-F70F-EB48-B4EF-4947289DA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E80FF-C648-4D4A-BE6B-58DDB10C7BEA}"/>
              </a:ext>
            </a:extLst>
          </p:cNvPr>
          <p:cNvSpPr txBox="1"/>
          <p:nvPr/>
        </p:nvSpPr>
        <p:spPr>
          <a:xfrm>
            <a:off x="1981200" y="1253067"/>
            <a:ext cx="82634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Test Exception Briefs … </a:t>
            </a:r>
            <a:r>
              <a:rPr lang="en-US" sz="2100" b="1" dirty="0">
                <a:solidFill>
                  <a:srgbClr val="002060"/>
                </a:solidFill>
              </a:rPr>
              <a:t>Not enough?</a:t>
            </a:r>
            <a:r>
              <a:rPr lang="en-US" sz="2100" b="1" dirty="0">
                <a:solidFill>
                  <a:schemeClr val="accent4"/>
                </a:solidFill>
              </a:rPr>
              <a:t> </a:t>
            </a:r>
            <a:r>
              <a:rPr lang="en-US" sz="2100" dirty="0">
                <a:solidFill>
                  <a:schemeClr val="bg1"/>
                </a:solidFill>
              </a:rPr>
              <a:t>… </a:t>
            </a:r>
            <a:r>
              <a:rPr lang="en-US" sz="2100" b="1" u="sng" dirty="0" err="1">
                <a:solidFill>
                  <a:srgbClr val="002060"/>
                </a:solidFill>
              </a:rPr>
              <a:t>Eeeeek</a:t>
            </a:r>
            <a:r>
              <a:rPr lang="en-US" sz="2100" b="1" u="sng" dirty="0">
                <a:solidFill>
                  <a:srgbClr val="002060"/>
                </a:solidFill>
              </a:rPr>
              <a:t>!</a:t>
            </a:r>
            <a:r>
              <a:rPr lang="en-US" sz="2100" b="1" dirty="0">
                <a:solidFill>
                  <a:srgbClr val="002060"/>
                </a:solidFill>
              </a:rPr>
              <a:t> </a:t>
            </a:r>
            <a:r>
              <a:rPr lang="en-US" sz="2100" dirty="0">
                <a:solidFill>
                  <a:schemeClr val="bg1"/>
                </a:solidFill>
              </a:rPr>
              <a:t>…</a:t>
            </a:r>
            <a:r>
              <a:rPr lang="en-US" sz="2100" b="1" dirty="0">
                <a:solidFill>
                  <a:srgbClr val="002060"/>
                </a:solidFill>
              </a:rPr>
              <a:t> </a:t>
            </a:r>
            <a:r>
              <a:rPr lang="en-US" sz="2100" dirty="0">
                <a:solidFill>
                  <a:srgbClr val="002060"/>
                </a:solidFill>
              </a:rPr>
              <a:t>Are we safe?</a:t>
            </a:r>
          </a:p>
        </p:txBody>
      </p:sp>
      <p:pic>
        <p:nvPicPr>
          <p:cNvPr id="3074" name="Picture 2" descr="With 100 jobs to fill, start-up seeks Klingon speakers | The Times of Israel">
            <a:extLst>
              <a:ext uri="{FF2B5EF4-FFF2-40B4-BE49-F238E27FC236}">
                <a16:creationId xmlns:a16="http://schemas.microsoft.com/office/drawing/2014/main" id="{459963F8-1E91-9740-89D5-38CFF0A30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236" y="2133600"/>
            <a:ext cx="8673427" cy="305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82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E0E80FF-C648-4D4A-BE6B-58DDB10C7BEA}"/>
              </a:ext>
            </a:extLst>
          </p:cNvPr>
          <p:cNvSpPr txBox="1"/>
          <p:nvPr/>
        </p:nvSpPr>
        <p:spPr>
          <a:xfrm>
            <a:off x="3043084" y="1236133"/>
            <a:ext cx="496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Corporate &amp; Sovereign Risk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EB2B2-0530-FD49-AD96-0246EA4EB047}"/>
              </a:ext>
            </a:extLst>
          </p:cNvPr>
          <p:cNvSpPr txBox="1"/>
          <p:nvPr/>
        </p:nvSpPr>
        <p:spPr>
          <a:xfrm>
            <a:off x="1976284" y="2065867"/>
            <a:ext cx="81837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Gartner has observed the major driver in the evolution of the AST market is the need to support enterprise DevOps initiatives.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Customers require offerings that provide high-assurance, high-value findings while not unnecessarily slowing down development efforts.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Cos. Increasingly employ AST for mobile apps. AST toolsets &amp; methods of behavioural analysis, are used to analyse source, byte/binary code, and observe - behaviour of mobile apps to identify coding, design, packaging, deployment and runtime conditions that introduce security vulnerabilities. </a:t>
            </a:r>
          </a:p>
        </p:txBody>
      </p:sp>
    </p:spTree>
    <p:extLst>
      <p:ext uri="{BB962C8B-B14F-4D97-AF65-F5344CB8AC3E}">
        <p14:creationId xmlns:p14="http://schemas.microsoft.com/office/powerpoint/2010/main" val="201100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E0E80FF-C648-4D4A-BE6B-58DDB10C7BEA}"/>
              </a:ext>
            </a:extLst>
          </p:cNvPr>
          <p:cNvSpPr txBox="1"/>
          <p:nvPr/>
        </p:nvSpPr>
        <p:spPr>
          <a:xfrm>
            <a:off x="2644826" y="1350764"/>
            <a:ext cx="6902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Are Test Exception Briefs… Not enough?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73B3BC64-7FE0-204A-B719-67653E3C8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139" y="2000917"/>
            <a:ext cx="3899328" cy="328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0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E0E80FF-C648-4D4A-BE6B-58DDB10C7BEA}"/>
              </a:ext>
            </a:extLst>
          </p:cNvPr>
          <p:cNvSpPr txBox="1"/>
          <p:nvPr/>
        </p:nvSpPr>
        <p:spPr>
          <a:xfrm>
            <a:off x="3996267" y="1369367"/>
            <a:ext cx="419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AST Solutions Technologies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6357A7-3C65-AC49-9498-03EC2A7327C8}"/>
              </a:ext>
            </a:extLst>
          </p:cNvPr>
          <p:cNvSpPr txBox="1"/>
          <p:nvPr/>
        </p:nvSpPr>
        <p:spPr>
          <a:xfrm>
            <a:off x="3996267" y="2136338"/>
            <a:ext cx="23902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Synopsis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solidFill>
                  <a:schemeClr val="bg1"/>
                </a:solidFill>
              </a:rPr>
              <a:t>CheckMarx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Micro Focus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solidFill>
                  <a:schemeClr val="bg1"/>
                </a:solidFill>
              </a:rPr>
              <a:t>WhiteHat</a:t>
            </a:r>
            <a:r>
              <a:rPr lang="en-US" dirty="0">
                <a:solidFill>
                  <a:schemeClr val="bg1"/>
                </a:solidFill>
              </a:rPr>
              <a:t> Security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solidFill>
                  <a:schemeClr val="bg1"/>
                </a:solidFill>
              </a:rPr>
              <a:t>VeraCode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15653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{EBC323B9-0DD5-5D48-B83A-04CC1917D9FF}tf16401369</Template>
  <TotalTime>371</TotalTime>
  <Words>249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 Light</vt:lpstr>
      <vt:lpstr>Rockwell</vt:lpstr>
      <vt:lpstr>Wingdings</vt:lpstr>
      <vt:lpstr>Atlas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Hall</dc:creator>
  <cp:lastModifiedBy>Simon Hall</cp:lastModifiedBy>
  <cp:revision>8</cp:revision>
  <dcterms:created xsi:type="dcterms:W3CDTF">2021-05-26T17:47:48Z</dcterms:created>
  <dcterms:modified xsi:type="dcterms:W3CDTF">2021-06-02T07:02:49Z</dcterms:modified>
</cp:coreProperties>
</file>