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86" r:id="rId3"/>
    <p:sldId id="316" r:id="rId4"/>
    <p:sldId id="313" r:id="rId5"/>
    <p:sldId id="307" r:id="rId6"/>
    <p:sldId id="308" r:id="rId7"/>
    <p:sldId id="309" r:id="rId8"/>
    <p:sldId id="310" r:id="rId9"/>
    <p:sldId id="312" r:id="rId10"/>
    <p:sldId id="322" r:id="rId11"/>
    <p:sldId id="289" r:id="rId12"/>
    <p:sldId id="319" r:id="rId13"/>
    <p:sldId id="320" r:id="rId14"/>
    <p:sldId id="321" r:id="rId15"/>
    <p:sldId id="318" r:id="rId16"/>
    <p:sldId id="31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B03D32D-F1BC-4E9C-97E1-36CFF5B2234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212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1601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9649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499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948683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2563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7412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689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610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20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12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3086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7/24/2020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503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137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3398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058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41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D1C14C-A143-42F5-B247-D0E800131009}" type="datetimeFigureOut">
              <a:rPr lang="en-US" smtClean="0"/>
              <a:t>7/24/2020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229846710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heesoo37/120-years-of-olympic-history-athletes-and-results"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01CC3F45-93FC-4EE2-8642-3F0BF67619CE}"/>
              </a:ext>
            </a:extLst>
          </p:cNvPr>
          <p:cNvSpPr>
            <a:spLocks noGrp="1"/>
          </p:cNvSpPr>
          <p:nvPr>
            <p:ph type="ctrTitle"/>
          </p:nvPr>
        </p:nvSpPr>
        <p:spPr/>
        <p:txBody>
          <a:bodyPr/>
          <a:lstStyle/>
          <a:p>
            <a:br>
              <a:rPr lang="en-US" dirty="0"/>
            </a:br>
            <a:r>
              <a:rPr lang="en-US" dirty="0"/>
              <a:t>Olympics[2000-2016]</a:t>
            </a:r>
            <a:endParaRPr dirty="0"/>
          </a:p>
        </p:txBody>
      </p:sp>
      <p:sp>
        <p:nvSpPr>
          <p:cNvPr id="3" name="slide1">
            <a:extLst>
              <a:ext uri="{FF2B5EF4-FFF2-40B4-BE49-F238E27FC236}">
                <a16:creationId xmlns:a16="http://schemas.microsoft.com/office/drawing/2014/main" id="{7CE5DC85-5EE3-4C6E-A264-7B3D74C6AA7E}"/>
              </a:ext>
            </a:extLst>
          </p:cNvPr>
          <p:cNvSpPr>
            <a:spLocks noGrp="1"/>
          </p:cNvSpPr>
          <p:nvPr>
            <p:ph type="subTitle" idx="1"/>
          </p:nvPr>
        </p:nvSpPr>
        <p:spPr/>
        <p:txBody>
          <a:bodyPr/>
          <a:lstStyle/>
          <a:p>
            <a:r>
              <a:rPr lang="en-US" dirty="0"/>
              <a:t>Team: Radha, Shweta, Sequoyah, Mathew</a:t>
            </a:r>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Olympic data-Medal distribution 3">
            <a:extLst>
              <a:ext uri="{FF2B5EF4-FFF2-40B4-BE49-F238E27FC236}">
                <a16:creationId xmlns:a16="http://schemas.microsoft.com/office/drawing/2014/main" id="{227872C9-4390-49B2-9EE9-A465B9A68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3029949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D2D4-81EE-4EC8-9948-82FA75B4B089}"/>
              </a:ext>
            </a:extLst>
          </p:cNvPr>
          <p:cNvSpPr>
            <a:spLocks noGrp="1"/>
          </p:cNvSpPr>
          <p:nvPr>
            <p:ph type="ctrTitle"/>
          </p:nvPr>
        </p:nvSpPr>
        <p:spPr/>
        <p:txBody>
          <a:bodyPr/>
          <a:lstStyle/>
          <a:p>
            <a:r>
              <a:rPr lang="en-US" dirty="0"/>
              <a:t>Tableau Visualizations</a:t>
            </a:r>
          </a:p>
        </p:txBody>
      </p:sp>
      <p:sp>
        <p:nvSpPr>
          <p:cNvPr id="3" name="Subtitle 2">
            <a:extLst>
              <a:ext uri="{FF2B5EF4-FFF2-40B4-BE49-F238E27FC236}">
                <a16:creationId xmlns:a16="http://schemas.microsoft.com/office/drawing/2014/main" id="{9F0A95C0-8147-4E51-8334-5358E2AB04F6}"/>
              </a:ext>
            </a:extLst>
          </p:cNvPr>
          <p:cNvSpPr>
            <a:spLocks noGrp="1"/>
          </p:cNvSpPr>
          <p:nvPr>
            <p:ph type="subTitle" idx="1"/>
          </p:nvPr>
        </p:nvSpPr>
        <p:spPr/>
        <p:txBody>
          <a:bodyPr/>
          <a:lstStyle/>
          <a:p>
            <a:r>
              <a:rPr lang="en-US" dirty="0"/>
              <a:t>Story</a:t>
            </a:r>
          </a:p>
        </p:txBody>
      </p:sp>
    </p:spTree>
    <p:extLst>
      <p:ext uri="{BB962C8B-B14F-4D97-AF65-F5344CB8AC3E}">
        <p14:creationId xmlns:p14="http://schemas.microsoft.com/office/powerpoint/2010/main" val="578803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1E71B2-DBA3-4ABF-BB04-A5B99AA1A168}"/>
              </a:ext>
            </a:extLst>
          </p:cNvPr>
          <p:cNvSpPr>
            <a:spLocks noGrp="1"/>
          </p:cNvSpPr>
          <p:nvPr>
            <p:ph type="title"/>
          </p:nvPr>
        </p:nvSpPr>
        <p:spPr>
          <a:xfrm>
            <a:off x="1295402" y="982133"/>
            <a:ext cx="9601196" cy="1095024"/>
          </a:xfrm>
        </p:spPr>
        <p:txBody>
          <a:bodyPr/>
          <a:lstStyle/>
          <a:p>
            <a:r>
              <a:rPr lang="en-US" dirty="0"/>
              <a:t>Olympics[2000-2016]</a:t>
            </a:r>
          </a:p>
        </p:txBody>
      </p:sp>
      <p:pic>
        <p:nvPicPr>
          <p:cNvPr id="8" name="Content Placeholder 7">
            <a:extLst>
              <a:ext uri="{FF2B5EF4-FFF2-40B4-BE49-F238E27FC236}">
                <a16:creationId xmlns:a16="http://schemas.microsoft.com/office/drawing/2014/main" id="{D88B2259-0E18-4A06-9525-F7BA0E5E5D0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14305" y="2560638"/>
            <a:ext cx="3486590" cy="3309937"/>
          </a:xfrm>
        </p:spPr>
      </p:pic>
      <p:pic>
        <p:nvPicPr>
          <p:cNvPr id="10" name="Content Placeholder 9">
            <a:extLst>
              <a:ext uri="{FF2B5EF4-FFF2-40B4-BE49-F238E27FC236}">
                <a16:creationId xmlns:a16="http://schemas.microsoft.com/office/drawing/2014/main" id="{AABEBFCD-8ACB-43CE-BEF4-84E5F0611EB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97455" y="2560638"/>
            <a:ext cx="3486590" cy="3309937"/>
          </a:xfrm>
        </p:spPr>
      </p:pic>
    </p:spTree>
    <p:extLst>
      <p:ext uri="{BB962C8B-B14F-4D97-AF65-F5344CB8AC3E}">
        <p14:creationId xmlns:p14="http://schemas.microsoft.com/office/powerpoint/2010/main" val="398974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56E3-272F-4C63-A55F-755D5193C365}"/>
              </a:ext>
            </a:extLst>
          </p:cNvPr>
          <p:cNvSpPr>
            <a:spLocks noGrp="1"/>
          </p:cNvSpPr>
          <p:nvPr>
            <p:ph type="title"/>
          </p:nvPr>
        </p:nvSpPr>
        <p:spPr/>
        <p:txBody>
          <a:bodyPr/>
          <a:lstStyle/>
          <a:p>
            <a:r>
              <a:rPr lang="en-US" dirty="0"/>
              <a:t>Olympics[2000-2016]</a:t>
            </a:r>
          </a:p>
        </p:txBody>
      </p:sp>
      <p:pic>
        <p:nvPicPr>
          <p:cNvPr id="6" name="Content Placeholder 5">
            <a:extLst>
              <a:ext uri="{FF2B5EF4-FFF2-40B4-BE49-F238E27FC236}">
                <a16:creationId xmlns:a16="http://schemas.microsoft.com/office/drawing/2014/main" id="{628C3D34-E1FF-4883-829B-28AAB61208C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14305" y="2560638"/>
            <a:ext cx="3486590" cy="3309937"/>
          </a:xfrm>
        </p:spPr>
      </p:pic>
      <p:pic>
        <p:nvPicPr>
          <p:cNvPr id="8" name="Content Placeholder 7">
            <a:extLst>
              <a:ext uri="{FF2B5EF4-FFF2-40B4-BE49-F238E27FC236}">
                <a16:creationId xmlns:a16="http://schemas.microsoft.com/office/drawing/2014/main" id="{0DD441E0-218F-41CA-8B1D-0F3340CFDA9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97455" y="2560638"/>
            <a:ext cx="3486590" cy="3309937"/>
          </a:xfrm>
        </p:spPr>
      </p:pic>
    </p:spTree>
    <p:extLst>
      <p:ext uri="{BB962C8B-B14F-4D97-AF65-F5344CB8AC3E}">
        <p14:creationId xmlns:p14="http://schemas.microsoft.com/office/powerpoint/2010/main" val="3878626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52A5-832A-4F61-BB93-DEA6F871993D}"/>
              </a:ext>
            </a:extLst>
          </p:cNvPr>
          <p:cNvSpPr>
            <a:spLocks noGrp="1"/>
          </p:cNvSpPr>
          <p:nvPr>
            <p:ph type="title"/>
          </p:nvPr>
        </p:nvSpPr>
        <p:spPr/>
        <p:txBody>
          <a:bodyPr/>
          <a:lstStyle/>
          <a:p>
            <a:r>
              <a:rPr lang="en-US" dirty="0"/>
              <a:t>Olympics[2000-2016]</a:t>
            </a:r>
          </a:p>
        </p:txBody>
      </p:sp>
      <p:pic>
        <p:nvPicPr>
          <p:cNvPr id="6" name="Content Placeholder 5">
            <a:extLst>
              <a:ext uri="{FF2B5EF4-FFF2-40B4-BE49-F238E27FC236}">
                <a16:creationId xmlns:a16="http://schemas.microsoft.com/office/drawing/2014/main" id="{50311533-BE57-42E3-B489-69AB1F7B98F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14305" y="2560638"/>
            <a:ext cx="3486590" cy="3309937"/>
          </a:xfrm>
        </p:spPr>
      </p:pic>
      <p:pic>
        <p:nvPicPr>
          <p:cNvPr id="8" name="Content Placeholder 7">
            <a:extLst>
              <a:ext uri="{FF2B5EF4-FFF2-40B4-BE49-F238E27FC236}">
                <a16:creationId xmlns:a16="http://schemas.microsoft.com/office/drawing/2014/main" id="{D0350676-AA98-4547-BB0D-90F0C1758AF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97455" y="2560638"/>
            <a:ext cx="3486590" cy="3309937"/>
          </a:xfrm>
        </p:spPr>
      </p:pic>
    </p:spTree>
    <p:extLst>
      <p:ext uri="{BB962C8B-B14F-4D97-AF65-F5344CB8AC3E}">
        <p14:creationId xmlns:p14="http://schemas.microsoft.com/office/powerpoint/2010/main" val="1764974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9C16-5B78-4C41-98A7-B33C5CF3AE27}"/>
              </a:ext>
            </a:extLst>
          </p:cNvPr>
          <p:cNvSpPr>
            <a:spLocks noGrp="1"/>
          </p:cNvSpPr>
          <p:nvPr>
            <p:ph type="title"/>
          </p:nvPr>
        </p:nvSpPr>
        <p:spPr>
          <a:xfrm>
            <a:off x="1295402" y="982132"/>
            <a:ext cx="9601196" cy="475607"/>
          </a:xfrm>
        </p:spPr>
        <p:txBody>
          <a:bodyPr>
            <a:normAutofit fontScale="90000"/>
          </a:bodyPr>
          <a:lstStyle/>
          <a:p>
            <a:r>
              <a:rPr lang="en-US" dirty="0"/>
              <a:t>Summary</a:t>
            </a:r>
          </a:p>
        </p:txBody>
      </p:sp>
      <p:graphicFrame>
        <p:nvGraphicFramePr>
          <p:cNvPr id="4" name="Table 4">
            <a:extLst>
              <a:ext uri="{FF2B5EF4-FFF2-40B4-BE49-F238E27FC236}">
                <a16:creationId xmlns:a16="http://schemas.microsoft.com/office/drawing/2014/main" id="{CE0C12DE-FC6C-4B77-BB70-46B7C7E13752}"/>
              </a:ext>
            </a:extLst>
          </p:cNvPr>
          <p:cNvGraphicFramePr>
            <a:graphicFrameLocks noGrp="1"/>
          </p:cNvGraphicFramePr>
          <p:nvPr>
            <p:ph idx="1"/>
            <p:extLst>
              <p:ext uri="{D42A27DB-BD31-4B8C-83A1-F6EECF244321}">
                <p14:modId xmlns:p14="http://schemas.microsoft.com/office/powerpoint/2010/main" val="529470757"/>
              </p:ext>
            </p:extLst>
          </p:nvPr>
        </p:nvGraphicFramePr>
        <p:xfrm>
          <a:off x="503583" y="1457739"/>
          <a:ext cx="11224588" cy="4890052"/>
        </p:xfrm>
        <a:graphic>
          <a:graphicData uri="http://schemas.openxmlformats.org/drawingml/2006/table">
            <a:tbl>
              <a:tblPr firstRow="1" bandRow="1">
                <a:tableStyleId>{5C22544A-7EE6-4342-B048-85BDC9FD1C3A}</a:tableStyleId>
              </a:tblPr>
              <a:tblGrid>
                <a:gridCol w="2906193">
                  <a:extLst>
                    <a:ext uri="{9D8B030D-6E8A-4147-A177-3AD203B41FA5}">
                      <a16:colId xmlns:a16="http://schemas.microsoft.com/office/drawing/2014/main" val="2116571111"/>
                    </a:ext>
                  </a:extLst>
                </a:gridCol>
                <a:gridCol w="2688617">
                  <a:extLst>
                    <a:ext uri="{9D8B030D-6E8A-4147-A177-3AD203B41FA5}">
                      <a16:colId xmlns:a16="http://schemas.microsoft.com/office/drawing/2014/main" val="42213377"/>
                    </a:ext>
                  </a:extLst>
                </a:gridCol>
                <a:gridCol w="2814889">
                  <a:extLst>
                    <a:ext uri="{9D8B030D-6E8A-4147-A177-3AD203B41FA5}">
                      <a16:colId xmlns:a16="http://schemas.microsoft.com/office/drawing/2014/main" val="2424435846"/>
                    </a:ext>
                  </a:extLst>
                </a:gridCol>
                <a:gridCol w="2814889">
                  <a:extLst>
                    <a:ext uri="{9D8B030D-6E8A-4147-A177-3AD203B41FA5}">
                      <a16:colId xmlns:a16="http://schemas.microsoft.com/office/drawing/2014/main" val="2821063444"/>
                    </a:ext>
                  </a:extLst>
                </a:gridCol>
              </a:tblGrid>
              <a:tr h="46676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339142458"/>
                  </a:ext>
                </a:extLst>
              </a:tr>
              <a:tr h="4423292">
                <a:tc>
                  <a:txBody>
                    <a:bodyPr/>
                    <a:lstStyle/>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The increase of women's participation, even as recent as 2000-2016 as a world effort.</a:t>
                      </a:r>
                    </a:p>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Most countries have a fairly even number of male and female athletes sent to the Olympics, with no one individual country or set of countries accounting for the recent increase in female participation in the Olympics.</a:t>
                      </a:r>
                      <a:endParaRPr lang="en-US" dirty="0"/>
                    </a:p>
                  </a:txBody>
                  <a:tcPr/>
                </a:tc>
                <a:tc>
                  <a:txBody>
                    <a:bodyPr/>
                    <a:lstStyle/>
                    <a:p>
                      <a:pPr marL="285750" indent="-285750">
                        <a:buFont typeface="Wingdings" panose="05000000000000000000" pitchFamily="2" charset="2"/>
                        <a:buChar char="v"/>
                      </a:pPr>
                      <a:r>
                        <a:rPr lang="en-US" dirty="0"/>
                        <a:t>United States tops the chart with highest no. of medals. </a:t>
                      </a:r>
                    </a:p>
                    <a:p>
                      <a:pPr marL="285750" indent="-285750">
                        <a:buFont typeface="Wingdings" panose="05000000000000000000" pitchFamily="2" charset="2"/>
                        <a:buChar char="v"/>
                      </a:pPr>
                      <a:r>
                        <a:rPr lang="en-US" dirty="0"/>
                        <a:t>Swimming athlete, Michael Phelps won maximum no. of gold medals. </a:t>
                      </a:r>
                    </a:p>
                    <a:p>
                      <a:pPr marL="285750" indent="-285750">
                        <a:buFont typeface="Wingdings" panose="05000000000000000000" pitchFamily="2" charset="2"/>
                        <a:buChar char="v"/>
                      </a:pPr>
                      <a:r>
                        <a:rPr lang="en-US" dirty="0"/>
                        <a:t>Athens, Greece hosted maximum no. of sports over the years.</a:t>
                      </a:r>
                    </a:p>
                    <a:p>
                      <a:pPr marL="285750" indent="-285750">
                        <a:buFont typeface="Wingdings" panose="05000000000000000000" pitchFamily="2" charset="2"/>
                        <a:buChar char="v"/>
                      </a:pPr>
                      <a:r>
                        <a:rPr lang="en-US" dirty="0"/>
                        <a:t>The athletes’ age group ranges between 20-34 years.</a:t>
                      </a:r>
                    </a:p>
                    <a:p>
                      <a:endParaRPr lang="en-US" dirty="0"/>
                    </a:p>
                  </a:txBody>
                  <a:tcPr/>
                </a:tc>
                <a:tc>
                  <a:txBody>
                    <a:bodyPr/>
                    <a:lstStyle/>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Swimming has got the highest number of medals and golf stands in last position with two medals.</a:t>
                      </a:r>
                    </a:p>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US stands in first position with 1561 medals followed by Russia in second position with 913 medals.</a:t>
                      </a:r>
                    </a:p>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There are a couple  of counties like Uganda, Togo with just 1 medal and stands in last position.</a:t>
                      </a:r>
                      <a:endParaRPr lang="en-US" dirty="0"/>
                    </a:p>
                  </a:txBody>
                  <a:tcPr/>
                </a:tc>
                <a:tc>
                  <a:txBody>
                    <a:bodyPr/>
                    <a:lstStyle/>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For the past Olympics (2000-2016) It appears that for almost every age group the number of male athletes are close to two time the female athletes. </a:t>
                      </a:r>
                    </a:p>
                    <a:p>
                      <a:pPr marL="285750" indent="-285750">
                        <a:buFont typeface="Wingdings" panose="05000000000000000000" pitchFamily="2" charset="2"/>
                        <a:buChar char="v"/>
                      </a:pPr>
                      <a:r>
                        <a:rPr lang="en-US" sz="1800" b="0" i="0" kern="1200" dirty="0">
                          <a:solidFill>
                            <a:schemeClr val="dk1"/>
                          </a:solidFill>
                          <a:effectLst/>
                          <a:latin typeface="+mn-lt"/>
                          <a:ea typeface="+mn-ea"/>
                          <a:cs typeface="+mn-cs"/>
                        </a:rPr>
                        <a:t>For each age group the medal distribution is about 1/3 Gold, Silver, and Bronze through out the particular age.</a:t>
                      </a:r>
                      <a:endParaRPr lang="en-US" dirty="0"/>
                    </a:p>
                  </a:txBody>
                  <a:tcPr/>
                </a:tc>
                <a:extLst>
                  <a:ext uri="{0D108BD9-81ED-4DB2-BD59-A6C34878D82A}">
                    <a16:rowId xmlns:a16="http://schemas.microsoft.com/office/drawing/2014/main" val="1091505429"/>
                  </a:ext>
                </a:extLst>
              </a:tr>
            </a:tbl>
          </a:graphicData>
        </a:graphic>
      </p:graphicFrame>
    </p:spTree>
    <p:extLst>
      <p:ext uri="{BB962C8B-B14F-4D97-AF65-F5344CB8AC3E}">
        <p14:creationId xmlns:p14="http://schemas.microsoft.com/office/powerpoint/2010/main" val="3494592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E1E7-6307-40CF-A6A1-5BE8B9682063}"/>
              </a:ext>
            </a:extLst>
          </p:cNvPr>
          <p:cNvSpPr>
            <a:spLocks noGrp="1"/>
          </p:cNvSpPr>
          <p:nvPr>
            <p:ph type="title"/>
          </p:nvPr>
        </p:nvSpPr>
        <p:spPr/>
        <p:txBody>
          <a:bodyPr>
            <a:normAutofit fontScale="90000"/>
          </a:bodyPr>
          <a:lstStyle/>
          <a:p>
            <a:r>
              <a:rPr lang="en-US" sz="3500" dirty="0">
                <a:solidFill>
                  <a:schemeClr val="tx1"/>
                </a:solidFill>
              </a:rPr>
              <a:t>Thank you!</a:t>
            </a:r>
          </a:p>
        </p:txBody>
      </p:sp>
      <p:sp>
        <p:nvSpPr>
          <p:cNvPr id="10" name="Text Placeholder 9">
            <a:extLst>
              <a:ext uri="{FF2B5EF4-FFF2-40B4-BE49-F238E27FC236}">
                <a16:creationId xmlns:a16="http://schemas.microsoft.com/office/drawing/2014/main" id="{161A4A23-57E4-41CD-96DE-CD0095BFAF8F}"/>
              </a:ext>
            </a:extLst>
          </p:cNvPr>
          <p:cNvSpPr>
            <a:spLocks noGrp="1"/>
          </p:cNvSpPr>
          <p:nvPr>
            <p:ph type="body" sz="half" idx="2"/>
          </p:nvPr>
        </p:nvSpPr>
        <p:spPr>
          <a:xfrm>
            <a:off x="1295401" y="5382152"/>
            <a:ext cx="9609666" cy="849835"/>
          </a:xfrm>
        </p:spPr>
        <p:txBody>
          <a:bodyPr>
            <a:noAutofit/>
          </a:bodyPr>
          <a:lstStyle/>
          <a:p>
            <a:r>
              <a:rPr lang="en-US" sz="4000" b="1" dirty="0"/>
              <a:t>THANK YOU!</a:t>
            </a:r>
          </a:p>
        </p:txBody>
      </p:sp>
      <p:pic>
        <p:nvPicPr>
          <p:cNvPr id="18" name="Picture Placeholder 17">
            <a:extLst>
              <a:ext uri="{FF2B5EF4-FFF2-40B4-BE49-F238E27FC236}">
                <a16:creationId xmlns:a16="http://schemas.microsoft.com/office/drawing/2014/main" id="{62707B2F-43CF-4832-B9A4-34695EBC4A3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3596" b="7690"/>
          <a:stretch/>
        </p:blipFill>
        <p:spPr>
          <a:xfrm>
            <a:off x="1041427" y="1041399"/>
            <a:ext cx="10105972" cy="4340754"/>
          </a:xfrm>
        </p:spPr>
      </p:pic>
    </p:spTree>
    <p:extLst>
      <p:ext uri="{BB962C8B-B14F-4D97-AF65-F5344CB8AC3E}">
        <p14:creationId xmlns:p14="http://schemas.microsoft.com/office/powerpoint/2010/main" val="52370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3922-36F0-4878-A052-B427E15A9812}"/>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666E1A7B-3B28-42CB-954A-D257125432C2}"/>
              </a:ext>
            </a:extLst>
          </p:cNvPr>
          <p:cNvSpPr>
            <a:spLocks noGrp="1"/>
          </p:cNvSpPr>
          <p:nvPr>
            <p:ph sz="half" idx="1"/>
          </p:nvPr>
        </p:nvSpPr>
        <p:spPr/>
        <p:txBody>
          <a:bodyPr>
            <a:normAutofit fontScale="62500" lnSpcReduction="20000"/>
          </a:bodyPr>
          <a:lstStyle/>
          <a:p>
            <a:pPr marL="0" indent="0">
              <a:buNone/>
            </a:pPr>
            <a:r>
              <a:rPr lang="en-US" b="1" u="sng" dirty="0"/>
              <a:t>Dataset</a:t>
            </a:r>
          </a:p>
          <a:p>
            <a:r>
              <a:rPr lang="en-US" dirty="0">
                <a:hlinkClick r:id="rId2"/>
              </a:rPr>
              <a:t>https://www.kaggle.com/heesoo37/120-years-of-olympic-history-athletes-and-results</a:t>
            </a:r>
            <a:endParaRPr lang="en-US" dirty="0"/>
          </a:p>
          <a:p>
            <a:endParaRPr lang="en-US" dirty="0"/>
          </a:p>
          <a:p>
            <a:r>
              <a:rPr lang="en-US" dirty="0"/>
              <a:t>The data is in the form of csv sheet. It has the basic bio data of athletes and medals won by them in respective sports.</a:t>
            </a:r>
          </a:p>
        </p:txBody>
      </p:sp>
      <p:sp>
        <p:nvSpPr>
          <p:cNvPr id="5" name="Content Placeholder 4">
            <a:extLst>
              <a:ext uri="{FF2B5EF4-FFF2-40B4-BE49-F238E27FC236}">
                <a16:creationId xmlns:a16="http://schemas.microsoft.com/office/drawing/2014/main" id="{D563044E-75B7-4C35-979C-BD8B3CB4E0AF}"/>
              </a:ext>
            </a:extLst>
          </p:cNvPr>
          <p:cNvSpPr>
            <a:spLocks noGrp="1"/>
          </p:cNvSpPr>
          <p:nvPr>
            <p:ph sz="half" idx="2"/>
          </p:nvPr>
        </p:nvSpPr>
        <p:spPr/>
        <p:txBody>
          <a:bodyPr>
            <a:normAutofit fontScale="62500" lnSpcReduction="20000"/>
          </a:bodyPr>
          <a:lstStyle/>
          <a:p>
            <a:pPr marL="0" indent="0">
              <a:buNone/>
            </a:pPr>
            <a:r>
              <a:rPr lang="en-US" b="1" u="sng" dirty="0"/>
              <a:t>ELT Process</a:t>
            </a:r>
          </a:p>
          <a:p>
            <a:pPr marL="0" indent="0">
              <a:buNone/>
            </a:pPr>
            <a:endParaRPr lang="en-US" b="1" u="sng" dirty="0"/>
          </a:p>
          <a:p>
            <a:endParaRPr lang="en-US" dirty="0"/>
          </a:p>
          <a:p>
            <a:endParaRPr lang="en-US" dirty="0"/>
          </a:p>
          <a:p>
            <a:endParaRPr lang="en-US" dirty="0"/>
          </a:p>
          <a:p>
            <a:endParaRPr lang="en-US" dirty="0"/>
          </a:p>
          <a:p>
            <a:r>
              <a:rPr lang="en-US" dirty="0"/>
              <a:t>Data extracted from Kaggle[olympicinfo]</a:t>
            </a:r>
          </a:p>
          <a:p>
            <a:r>
              <a:rPr lang="en-US" dirty="0"/>
              <a:t>Loaded into a staging table in the PostgreSQL[staging_Olympic]</a:t>
            </a:r>
          </a:p>
          <a:p>
            <a:r>
              <a:rPr lang="en-US" dirty="0"/>
              <a:t>Transformed and loaded into the target[final_olympicinfo]</a:t>
            </a:r>
          </a:p>
          <a:p>
            <a:endParaRPr lang="en-US" dirty="0"/>
          </a:p>
        </p:txBody>
      </p:sp>
      <p:pic>
        <p:nvPicPr>
          <p:cNvPr id="10" name="Picture 9">
            <a:extLst>
              <a:ext uri="{FF2B5EF4-FFF2-40B4-BE49-F238E27FC236}">
                <a16:creationId xmlns:a16="http://schemas.microsoft.com/office/drawing/2014/main" id="{46093022-5024-4B03-83FA-0445FA230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590" y="2908412"/>
            <a:ext cx="4230044" cy="1466639"/>
          </a:xfrm>
          <a:prstGeom prst="rect">
            <a:avLst/>
          </a:prstGeom>
        </p:spPr>
      </p:pic>
    </p:spTree>
    <p:extLst>
      <p:ext uri="{BB962C8B-B14F-4D97-AF65-F5344CB8AC3E}">
        <p14:creationId xmlns:p14="http://schemas.microsoft.com/office/powerpoint/2010/main" val="1283897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D2D4-81EE-4EC8-9948-82FA75B4B089}"/>
              </a:ext>
            </a:extLst>
          </p:cNvPr>
          <p:cNvSpPr>
            <a:spLocks noGrp="1"/>
          </p:cNvSpPr>
          <p:nvPr>
            <p:ph type="ctrTitle"/>
          </p:nvPr>
        </p:nvSpPr>
        <p:spPr/>
        <p:txBody>
          <a:bodyPr/>
          <a:lstStyle/>
          <a:p>
            <a:r>
              <a:rPr lang="en-US" dirty="0"/>
              <a:t>Tableau Visualizations</a:t>
            </a:r>
          </a:p>
        </p:txBody>
      </p:sp>
      <p:sp>
        <p:nvSpPr>
          <p:cNvPr id="3" name="Subtitle 2">
            <a:extLst>
              <a:ext uri="{FF2B5EF4-FFF2-40B4-BE49-F238E27FC236}">
                <a16:creationId xmlns:a16="http://schemas.microsoft.com/office/drawing/2014/main" id="{9F0A95C0-8147-4E51-8334-5358E2AB04F6}"/>
              </a:ext>
            </a:extLst>
          </p:cNvPr>
          <p:cNvSpPr>
            <a:spLocks noGrp="1"/>
          </p:cNvSpPr>
          <p:nvPr>
            <p:ph type="subTitle" idx="1"/>
          </p:nvPr>
        </p:nvSpPr>
        <p:spPr/>
        <p:txBody>
          <a:bodyPr/>
          <a:lstStyle/>
          <a:p>
            <a:r>
              <a:rPr lang="en-US" dirty="0"/>
              <a:t>Dashboards</a:t>
            </a:r>
          </a:p>
          <a:p>
            <a:r>
              <a:rPr lang="en-US" dirty="0"/>
              <a:t>Work Sheets</a:t>
            </a:r>
          </a:p>
        </p:txBody>
      </p:sp>
    </p:spTree>
    <p:extLst>
      <p:ext uri="{BB962C8B-B14F-4D97-AF65-F5344CB8AC3E}">
        <p14:creationId xmlns:p14="http://schemas.microsoft.com/office/powerpoint/2010/main" val="63151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C5887AD-916B-4432-A397-4FBEC1C5FCE5}"/>
              </a:ext>
            </a:extLst>
          </p:cNvPr>
          <p:cNvGraphicFramePr>
            <a:graphicFrameLocks noGrp="1"/>
          </p:cNvGraphicFramePr>
          <p:nvPr>
            <p:ph idx="4294967295"/>
            <p:extLst>
              <p:ext uri="{D42A27DB-BD31-4B8C-83A1-F6EECF244321}">
                <p14:modId xmlns:p14="http://schemas.microsoft.com/office/powerpoint/2010/main" val="681640824"/>
              </p:ext>
            </p:extLst>
          </p:nvPr>
        </p:nvGraphicFramePr>
        <p:xfrm>
          <a:off x="462844" y="406401"/>
          <a:ext cx="11300179" cy="6263641"/>
        </p:xfrm>
        <a:graphic>
          <a:graphicData uri="http://schemas.openxmlformats.org/drawingml/2006/table">
            <a:tbl>
              <a:tblPr firstRow="1" bandRow="1">
                <a:tableStyleId>{5C22544A-7EE6-4342-B048-85BDC9FD1C3A}</a:tableStyleId>
              </a:tblPr>
              <a:tblGrid>
                <a:gridCol w="1503994">
                  <a:extLst>
                    <a:ext uri="{9D8B030D-6E8A-4147-A177-3AD203B41FA5}">
                      <a16:colId xmlns:a16="http://schemas.microsoft.com/office/drawing/2014/main" val="3694478617"/>
                    </a:ext>
                  </a:extLst>
                </a:gridCol>
                <a:gridCol w="3596781">
                  <a:extLst>
                    <a:ext uri="{9D8B030D-6E8A-4147-A177-3AD203B41FA5}">
                      <a16:colId xmlns:a16="http://schemas.microsoft.com/office/drawing/2014/main" val="3953204873"/>
                    </a:ext>
                  </a:extLst>
                </a:gridCol>
                <a:gridCol w="6199404">
                  <a:extLst>
                    <a:ext uri="{9D8B030D-6E8A-4147-A177-3AD203B41FA5}">
                      <a16:colId xmlns:a16="http://schemas.microsoft.com/office/drawing/2014/main" val="1421670609"/>
                    </a:ext>
                  </a:extLst>
                </a:gridCol>
              </a:tblGrid>
              <a:tr h="410731">
                <a:tc>
                  <a:txBody>
                    <a:bodyPr/>
                    <a:lstStyle/>
                    <a:p>
                      <a:r>
                        <a:rPr lang="en-US" dirty="0"/>
                        <a:t>Sr. No.</a:t>
                      </a:r>
                    </a:p>
                  </a:txBody>
                  <a:tcPr/>
                </a:tc>
                <a:tc>
                  <a:txBody>
                    <a:bodyPr/>
                    <a:lstStyle/>
                    <a:p>
                      <a:r>
                        <a:rPr lang="en-US" dirty="0"/>
                        <a:t>Title</a:t>
                      </a:r>
                    </a:p>
                  </a:txBody>
                  <a:tcPr/>
                </a:tc>
                <a:tc>
                  <a:txBody>
                    <a:bodyPr/>
                    <a:lstStyle/>
                    <a:p>
                      <a:r>
                        <a:rPr lang="en-US" dirty="0"/>
                        <a:t>Work Sheets</a:t>
                      </a:r>
                    </a:p>
                  </a:txBody>
                  <a:tcPr/>
                </a:tc>
                <a:extLst>
                  <a:ext uri="{0D108BD9-81ED-4DB2-BD59-A6C34878D82A}">
                    <a16:rowId xmlns:a16="http://schemas.microsoft.com/office/drawing/2014/main" val="503104486"/>
                  </a:ext>
                </a:extLst>
              </a:tr>
              <a:tr h="13348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Dashboard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Olympic data-Medal Distribution 1</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Total Count of Medals across Cities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Medal Distribution by Sports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Total Count of Medals across Team</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Top 5 Total Medal Countries in 5 years</a:t>
                      </a:r>
                    </a:p>
                  </a:txBody>
                  <a:tcPr/>
                </a:tc>
                <a:extLst>
                  <a:ext uri="{0D108BD9-81ED-4DB2-BD59-A6C34878D82A}">
                    <a16:rowId xmlns:a16="http://schemas.microsoft.com/office/drawing/2014/main" val="3395548941"/>
                  </a:ext>
                </a:extLst>
              </a:tr>
              <a:tr h="4107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Dashboard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kern="1200" dirty="0">
                          <a:solidFill>
                            <a:schemeClr val="dk1"/>
                          </a:solidFill>
                          <a:effectLst/>
                          <a:latin typeface="+mn-lt"/>
                          <a:ea typeface="+mn-ea"/>
                          <a:cs typeface="+mn-cs"/>
                        </a:rPr>
                        <a:t>Olympicdata-Treemap</a:t>
                      </a:r>
                      <a:endParaRPr lang="en-US" u="none"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Tree Map</a:t>
                      </a:r>
                    </a:p>
                  </a:txBody>
                  <a:tcPr/>
                </a:tc>
                <a:extLst>
                  <a:ext uri="{0D108BD9-81ED-4DB2-BD59-A6C34878D82A}">
                    <a16:rowId xmlns:a16="http://schemas.microsoft.com/office/drawing/2014/main" val="2064265816"/>
                  </a:ext>
                </a:extLst>
              </a:tr>
              <a:tr h="410731">
                <a:tc>
                  <a:txBody>
                    <a:bodyPr/>
                    <a:lstStyle/>
                    <a:p>
                      <a:r>
                        <a:rPr lang="en-US" dirty="0"/>
                        <a:t>Dashboard 3</a:t>
                      </a:r>
                    </a:p>
                  </a:txBody>
                  <a:tcPr/>
                </a:tc>
                <a:tc>
                  <a:txBody>
                    <a:bodyPr/>
                    <a:lstStyle/>
                    <a:p>
                      <a:r>
                        <a:rPr lang="en-US" sz="1800" b="0" i="0" u="none" kern="1200" dirty="0">
                          <a:solidFill>
                            <a:schemeClr val="dk1"/>
                          </a:solidFill>
                          <a:effectLst/>
                          <a:latin typeface="+mn-lt"/>
                          <a:ea typeface="+mn-ea"/>
                          <a:cs typeface="+mn-cs"/>
                        </a:rPr>
                        <a:t>Olympicdata-Medals across Map</a:t>
                      </a:r>
                      <a:endParaRPr lang="en-US" u="none" dirty="0"/>
                    </a:p>
                  </a:txBody>
                  <a:tcPr/>
                </a:tc>
                <a:tc>
                  <a:txBody>
                    <a:bodyPr/>
                    <a:lstStyle/>
                    <a:p>
                      <a:r>
                        <a:rPr lang="en-US" sz="1800" b="0" i="0" u="none" kern="1200" dirty="0">
                          <a:solidFill>
                            <a:schemeClr val="dk1"/>
                          </a:solidFill>
                          <a:effectLst/>
                          <a:latin typeface="+mn-lt"/>
                          <a:ea typeface="+mn-ea"/>
                          <a:cs typeface="+mn-cs"/>
                        </a:rPr>
                        <a:t>Medals across Map</a:t>
                      </a:r>
                      <a:endParaRPr lang="en-US" u="none" dirty="0"/>
                    </a:p>
                  </a:txBody>
                  <a:tcPr/>
                </a:tc>
                <a:extLst>
                  <a:ext uri="{0D108BD9-81ED-4DB2-BD59-A6C34878D82A}">
                    <a16:rowId xmlns:a16="http://schemas.microsoft.com/office/drawing/2014/main" val="1938208482"/>
                  </a:ext>
                </a:extLst>
              </a:tr>
              <a:tr h="1334874">
                <a:tc>
                  <a:txBody>
                    <a:bodyPr/>
                    <a:lstStyle/>
                    <a:p>
                      <a:r>
                        <a:rPr lang="en-US" dirty="0"/>
                        <a:t>Dashboard 4</a:t>
                      </a:r>
                    </a:p>
                  </a:txBody>
                  <a:tcPr/>
                </a:tc>
                <a:tc>
                  <a:txBody>
                    <a:bodyPr/>
                    <a:lstStyle/>
                    <a:p>
                      <a:r>
                        <a:rPr lang="en-US" sz="1800" b="0" i="0" u="none" kern="1200" dirty="0">
                          <a:solidFill>
                            <a:schemeClr val="dk1"/>
                          </a:solidFill>
                          <a:effectLst/>
                          <a:latin typeface="+mn-lt"/>
                          <a:ea typeface="+mn-ea"/>
                          <a:cs typeface="+mn-cs"/>
                        </a:rPr>
                        <a:t>Olympic data-Medal distribution2</a:t>
                      </a:r>
                      <a:endParaRPr lang="en-US" u="none"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Medal Distribution across Athletes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Top 10 by Medal Count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Sports played in Cities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Medal Distribution across Age Groups </a:t>
                      </a:r>
                    </a:p>
                  </a:txBody>
                  <a:tcPr/>
                </a:tc>
                <a:extLst>
                  <a:ext uri="{0D108BD9-81ED-4DB2-BD59-A6C34878D82A}">
                    <a16:rowId xmlns:a16="http://schemas.microsoft.com/office/drawing/2014/main" val="306443013"/>
                  </a:ext>
                </a:extLst>
              </a:tr>
              <a:tr h="10268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Dashboard 5</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kern="1200" dirty="0">
                          <a:solidFill>
                            <a:schemeClr val="dk1"/>
                          </a:solidFill>
                          <a:effectLst/>
                          <a:latin typeface="+mn-lt"/>
                          <a:ea typeface="+mn-ea"/>
                          <a:cs typeface="+mn-cs"/>
                        </a:rPr>
                        <a:t>Olympic data-Medal distribution 3</a:t>
                      </a:r>
                      <a:endParaRPr lang="en-US" u="none" dirty="0"/>
                    </a:p>
                    <a:p>
                      <a:endParaRPr lang="en-US" dirty="0"/>
                    </a:p>
                  </a:txBody>
                  <a:tcPr/>
                </a:tc>
                <a:tc>
                  <a:txBody>
                    <a:bodyPr/>
                    <a:lstStyle/>
                    <a:p>
                      <a:r>
                        <a:rPr lang="en-US" dirty="0"/>
                        <a:t>Athlete Participation</a:t>
                      </a:r>
                    </a:p>
                    <a:p>
                      <a:r>
                        <a:rPr lang="en-US" dirty="0"/>
                        <a:t>Participation Count</a:t>
                      </a:r>
                    </a:p>
                    <a:p>
                      <a:r>
                        <a:rPr lang="en-US" dirty="0"/>
                        <a:t>Map</a:t>
                      </a:r>
                    </a:p>
                  </a:txBody>
                  <a:tcPr/>
                </a:tc>
                <a:extLst>
                  <a:ext uri="{0D108BD9-81ED-4DB2-BD59-A6C34878D82A}">
                    <a16:rowId xmlns:a16="http://schemas.microsoft.com/office/drawing/2014/main" val="457817235"/>
                  </a:ext>
                </a:extLst>
              </a:tr>
              <a:tr h="1334874">
                <a:tc>
                  <a:txBody>
                    <a:bodyPr/>
                    <a:lstStyle/>
                    <a:p>
                      <a:r>
                        <a:rPr lang="en-US" dirty="0"/>
                        <a:t>Dashboard 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kern="1200" dirty="0">
                          <a:solidFill>
                            <a:schemeClr val="dk1"/>
                          </a:solidFill>
                          <a:effectLst/>
                          <a:latin typeface="+mn-lt"/>
                          <a:ea typeface="+mn-ea"/>
                          <a:cs typeface="+mn-cs"/>
                        </a:rPr>
                        <a:t>Olympic Data by age</a:t>
                      </a:r>
                      <a:endParaRPr lang="en-US" u="none" dirty="0"/>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Summer Male and Female count by age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Winter Male and Female count by age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Summer Medals by age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Winter Medals by age </a:t>
                      </a:r>
                    </a:p>
                  </a:txBody>
                  <a:tcPr/>
                </a:tc>
                <a:extLst>
                  <a:ext uri="{0D108BD9-81ED-4DB2-BD59-A6C34878D82A}">
                    <a16:rowId xmlns:a16="http://schemas.microsoft.com/office/drawing/2014/main" val="1560392773"/>
                  </a:ext>
                </a:extLst>
              </a:tr>
            </a:tbl>
          </a:graphicData>
        </a:graphic>
      </p:graphicFrame>
    </p:spTree>
    <p:extLst>
      <p:ext uri="{BB962C8B-B14F-4D97-AF65-F5344CB8AC3E}">
        <p14:creationId xmlns:p14="http://schemas.microsoft.com/office/powerpoint/2010/main" val="114657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Olympic data-Medal Distribution 1">
            <a:extLst>
              <a:ext uri="{FF2B5EF4-FFF2-40B4-BE49-F238E27FC236}">
                <a16:creationId xmlns:a16="http://schemas.microsoft.com/office/drawing/2014/main" id="{3B188BF1-7CB1-4E5F-8CA4-8E67EEE41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1040483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Olympicdata-Treemap">
            <a:extLst>
              <a:ext uri="{FF2B5EF4-FFF2-40B4-BE49-F238E27FC236}">
                <a16:creationId xmlns:a16="http://schemas.microsoft.com/office/drawing/2014/main" id="{D0C408F9-A52E-4CDA-A1CB-15A17B230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1134707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Olympicdata-Medals across Map">
            <a:extLst>
              <a:ext uri="{FF2B5EF4-FFF2-40B4-BE49-F238E27FC236}">
                <a16:creationId xmlns:a16="http://schemas.microsoft.com/office/drawing/2014/main" id="{83F8A73B-79E1-48D1-B0F3-88BB70381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852140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Olympic data-Medal distribution2">
            <a:extLst>
              <a:ext uri="{FF2B5EF4-FFF2-40B4-BE49-F238E27FC236}">
                <a16:creationId xmlns:a16="http://schemas.microsoft.com/office/drawing/2014/main" id="{A5A77C56-D9F6-45DA-B48D-DFFE3D673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015132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lide13" descr="Olympic Data by age">
            <a:extLst>
              <a:ext uri="{FF2B5EF4-FFF2-40B4-BE49-F238E27FC236}">
                <a16:creationId xmlns:a16="http://schemas.microsoft.com/office/drawing/2014/main" id="{ABB774E3-6BF4-4D95-B96C-3CB9BB29C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32967611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157</TotalTime>
  <Words>433</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Garamond</vt:lpstr>
      <vt:lpstr>Wingdings</vt:lpstr>
      <vt:lpstr>Organic</vt:lpstr>
      <vt:lpstr> Olympics[2000-2016]</vt:lpstr>
      <vt:lpstr>Introduction</vt:lpstr>
      <vt:lpstr>Tableau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Tableau Visualizations</vt:lpstr>
      <vt:lpstr>Olympics[2000-2016]</vt:lpstr>
      <vt:lpstr>Olympics[2000-2016]</vt:lpstr>
      <vt:lpstr>Olympics[2000-2016]</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Tableau_Project</dc:title>
  <dc:creator>shweta shukla</dc:creator>
  <cp:lastModifiedBy>shweta shukla</cp:lastModifiedBy>
  <cp:revision>30</cp:revision>
  <dcterms:created xsi:type="dcterms:W3CDTF">2020-07-23T18:53:47Z</dcterms:created>
  <dcterms:modified xsi:type="dcterms:W3CDTF">2020-07-25T01:21:17Z</dcterms:modified>
</cp:coreProperties>
</file>