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0"/>
  </p:notesMasterIdLst>
  <p:sldIdLst>
    <p:sldId id="256" r:id="rId2"/>
    <p:sldId id="257" r:id="rId3"/>
    <p:sldId id="258" r:id="rId4"/>
    <p:sldId id="300" r:id="rId5"/>
    <p:sldId id="259" r:id="rId6"/>
    <p:sldId id="260" r:id="rId7"/>
    <p:sldId id="261" r:id="rId8"/>
    <p:sldId id="288" r:id="rId9"/>
    <p:sldId id="293" r:id="rId10"/>
    <p:sldId id="291" r:id="rId11"/>
    <p:sldId id="294" r:id="rId12"/>
    <p:sldId id="292" r:id="rId13"/>
    <p:sldId id="295" r:id="rId14"/>
    <p:sldId id="265" r:id="rId15"/>
    <p:sldId id="287" r:id="rId16"/>
    <p:sldId id="266" r:id="rId17"/>
    <p:sldId id="284" r:id="rId18"/>
    <p:sldId id="285" r:id="rId19"/>
    <p:sldId id="276" r:id="rId20"/>
    <p:sldId id="286" r:id="rId21"/>
    <p:sldId id="278" r:id="rId22"/>
    <p:sldId id="279" r:id="rId23"/>
    <p:sldId id="296" r:id="rId24"/>
    <p:sldId id="297" r:id="rId25"/>
    <p:sldId id="302" r:id="rId26"/>
    <p:sldId id="303" r:id="rId27"/>
    <p:sldId id="301" r:id="rId28"/>
    <p:sldId id="283" r:id="rId2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496BE725-E4A2-4C91-B290-0D0011F3ED29}">
  <a:tblStyle styleId="{496BE725-E4A2-4C91-B290-0D0011F3ED29}" styleName="Table_0">
    <a:wholeTbl>
      <a:tcStyle>
        <a:tcBdr>
          <a:left>
            <a:ln w="9525" cap="flat">
              <a:solidFill>
                <a:srgbClr val="9E9E9E"/>
              </a:solidFill>
              <a:prstDash val="solid"/>
              <a:round/>
              <a:headEnd type="none" w="med" len="med"/>
              <a:tailEnd type="none" w="med" len="med"/>
            </a:ln>
          </a:left>
          <a:right>
            <a:ln w="9525" cap="flat">
              <a:solidFill>
                <a:srgbClr val="9E9E9E"/>
              </a:solidFill>
              <a:prstDash val="solid"/>
              <a:round/>
              <a:headEnd type="none" w="med" len="med"/>
              <a:tailEnd type="none" w="med" len="med"/>
            </a:ln>
          </a:right>
          <a:top>
            <a:ln w="9525" cap="flat">
              <a:solidFill>
                <a:srgbClr val="9E9E9E"/>
              </a:solidFill>
              <a:prstDash val="solid"/>
              <a:round/>
              <a:headEnd type="none" w="med" len="med"/>
              <a:tailEnd type="none" w="med" len="med"/>
            </a:ln>
          </a:top>
          <a:bottom>
            <a:ln w="9525" cap="flat">
              <a:solidFill>
                <a:srgbClr val="9E9E9E"/>
              </a:solidFill>
              <a:prstDash val="solid"/>
              <a:round/>
              <a:headEnd type="none" w="med" len="med"/>
              <a:tailEnd type="none" w="med" len="med"/>
            </a:ln>
          </a:bottom>
          <a:insideH>
            <a:ln w="9525" cap="flat">
              <a:solidFill>
                <a:srgbClr val="9E9E9E"/>
              </a:solidFill>
              <a:prstDash val="solid"/>
              <a:round/>
              <a:headEnd type="none" w="med" len="med"/>
              <a:tailEnd type="none" w="med" len="med"/>
            </a:ln>
          </a:insideH>
          <a:insideV>
            <a:ln w="9525" cap="flat">
              <a:solidFill>
                <a:srgbClr val="9E9E9E"/>
              </a:solidFill>
              <a:prstDash val="solid"/>
              <a:round/>
              <a:headEnd type="none" w="med" len="med"/>
              <a:tailEnd type="none" w="med" len="med"/>
            </a:ln>
          </a:insideV>
        </a:tcBdr>
      </a:tcStyle>
    </a:wholeTbl>
  </a:tblStyle>
  <a:tblStyle styleId="{7A8AFD8B-DA42-4D56-B5FB-542332AD59E0}" styleName="Table_1">
    <a:wholeTbl>
      <a:tcStyle>
        <a:tcBdr>
          <a:left>
            <a:ln w="9525" cap="flat">
              <a:solidFill>
                <a:srgbClr val="9E9E9E"/>
              </a:solidFill>
              <a:prstDash val="solid"/>
              <a:round/>
              <a:headEnd type="none" w="med" len="med"/>
              <a:tailEnd type="none" w="med" len="med"/>
            </a:ln>
          </a:left>
          <a:right>
            <a:ln w="9525" cap="flat">
              <a:solidFill>
                <a:srgbClr val="9E9E9E"/>
              </a:solidFill>
              <a:prstDash val="solid"/>
              <a:round/>
              <a:headEnd type="none" w="med" len="med"/>
              <a:tailEnd type="none" w="med" len="med"/>
            </a:ln>
          </a:right>
          <a:top>
            <a:ln w="9525" cap="flat">
              <a:solidFill>
                <a:srgbClr val="9E9E9E"/>
              </a:solidFill>
              <a:prstDash val="solid"/>
              <a:round/>
              <a:headEnd type="none" w="med" len="med"/>
              <a:tailEnd type="none" w="med" len="med"/>
            </a:ln>
          </a:top>
          <a:bottom>
            <a:ln w="9525" cap="flat">
              <a:solidFill>
                <a:srgbClr val="9E9E9E"/>
              </a:solidFill>
              <a:prstDash val="solid"/>
              <a:round/>
              <a:headEnd type="none" w="med" len="med"/>
              <a:tailEnd type="none" w="med" len="med"/>
            </a:ln>
          </a:bottom>
          <a:insideH>
            <a:ln w="9525" cap="flat">
              <a:solidFill>
                <a:srgbClr val="9E9E9E"/>
              </a:solidFill>
              <a:prstDash val="solid"/>
              <a:round/>
              <a:headEnd type="none" w="med" len="med"/>
              <a:tailEnd type="none" w="med" len="med"/>
            </a:ln>
          </a:insideH>
          <a:insideV>
            <a:ln w="9525" cap="flat">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0" autoAdjust="0"/>
    <p:restoredTop sz="77419" autoAdjust="0"/>
  </p:normalViewPr>
  <p:slideViewPr>
    <p:cSldViewPr>
      <p:cViewPr varScale="1">
        <p:scale>
          <a:sx n="42" d="100"/>
          <a:sy n="42" d="100"/>
        </p:scale>
        <p:origin x="-300"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 xmlns:p14="http://schemas.microsoft.com/office/powerpoint/2010/main" val="6269486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7" name="Shape 8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latin typeface="+mn-lt"/>
                <a:ea typeface="+mn-ea"/>
                <a:cs typeface="+mn-cs"/>
              </a:rPr>
              <a:t>and orientations. However, while </a:t>
            </a:r>
            <a:r>
              <a:rPr lang="en-US" sz="1100" kern="1200" dirty="0" err="1" smtClean="0">
                <a:solidFill>
                  <a:schemeClr val="tx1"/>
                </a:solidFill>
                <a:latin typeface="+mn-lt"/>
                <a:ea typeface="+mn-ea"/>
                <a:cs typeface="+mn-cs"/>
              </a:rPr>
              <a:t>ridgelets</a:t>
            </a:r>
            <a:r>
              <a:rPr lang="en-US" sz="1100" kern="1200" dirty="0" smtClean="0">
                <a:solidFill>
                  <a:schemeClr val="tx1"/>
                </a:solidFill>
                <a:latin typeface="+mn-lt"/>
                <a:ea typeface="+mn-ea"/>
                <a:cs typeface="+mn-cs"/>
              </a:rPr>
              <a:t> all have global</a:t>
            </a:r>
          </a:p>
          <a:p>
            <a:r>
              <a:rPr lang="en-US" sz="1100" kern="1200" dirty="0" smtClean="0">
                <a:solidFill>
                  <a:schemeClr val="tx1"/>
                </a:solidFill>
                <a:latin typeface="+mn-lt"/>
                <a:ea typeface="+mn-ea"/>
                <a:cs typeface="+mn-cs"/>
              </a:rPr>
              <a:t>length and variable widths, curvelets in addition to a variable</a:t>
            </a:r>
          </a:p>
          <a:p>
            <a:r>
              <a:rPr lang="en-US" sz="1100" kern="1200" dirty="0" smtClean="0">
                <a:solidFill>
                  <a:schemeClr val="tx1"/>
                </a:solidFill>
                <a:latin typeface="+mn-lt"/>
                <a:ea typeface="+mn-ea"/>
                <a:cs typeface="+mn-cs"/>
              </a:rPr>
              <a:t>width have a variable length and so a variable anisotropy.</a:t>
            </a:r>
          </a:p>
          <a:p>
            <a:r>
              <a:rPr lang="en-US" sz="1100" kern="1200" dirty="0" smtClean="0">
                <a:solidFill>
                  <a:schemeClr val="tx1"/>
                </a:solidFill>
                <a:latin typeface="+mn-lt"/>
                <a:ea typeface="+mn-ea"/>
                <a:cs typeface="+mn-cs"/>
              </a:rPr>
              <a:t>The length and width at fine scales are related by a scaling</a:t>
            </a:r>
          </a:p>
          <a:p>
            <a:r>
              <a:rPr lang="en-US" sz="1100" kern="1200" dirty="0" smtClean="0">
                <a:solidFill>
                  <a:schemeClr val="tx1"/>
                </a:solidFill>
                <a:latin typeface="+mn-lt"/>
                <a:ea typeface="+mn-ea"/>
                <a:cs typeface="+mn-cs"/>
              </a:rPr>
              <a:t>law</a:t>
            </a:r>
          </a:p>
          <a:p>
            <a:r>
              <a:rPr lang="en-US" sz="1100" kern="1200" dirty="0" smtClean="0">
                <a:solidFill>
                  <a:schemeClr val="tx1"/>
                </a:solidFill>
                <a:latin typeface="+mn-lt"/>
                <a:ea typeface="+mn-ea"/>
                <a:cs typeface="+mn-cs"/>
              </a:rPr>
              <a:t>width length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9" name="Shape 5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7" name="Shape 5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5" name="Shape 5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Recognition rate </a:t>
            </a:r>
          </a:p>
          <a:p>
            <a:pPr>
              <a:spcBef>
                <a:spcPts val="0"/>
              </a:spcBef>
              <a:buNone/>
            </a:pPr>
            <a:endParaRPr lang="en-US" dirty="0" smtClean="0"/>
          </a:p>
          <a:p>
            <a:pPr>
              <a:spcBef>
                <a:spcPts val="0"/>
              </a:spcBef>
              <a:buNone/>
            </a:pPr>
            <a:r>
              <a:rPr lang="en-US" dirty="0" err="1" smtClean="0"/>
              <a:t>recogRate</a:t>
            </a:r>
            <a:r>
              <a:rPr lang="en-US" dirty="0" smtClean="0"/>
              <a:t>=</a:t>
            </a:r>
            <a:r>
              <a:rPr lang="en-US" dirty="0" err="1" smtClean="0"/>
              <a:t>correctCount</a:t>
            </a:r>
            <a:r>
              <a:rPr lang="en-US" dirty="0" smtClean="0"/>
              <a:t>/</a:t>
            </a:r>
            <a:r>
              <a:rPr lang="en-US" dirty="0" err="1" smtClean="0"/>
              <a:t>testNum</a:t>
            </a:r>
            <a:r>
              <a:rPr lang="en-US" dirty="0" smtClean="0"/>
              <a:t>;</a:t>
            </a:r>
          </a:p>
          <a:p>
            <a:pPr>
              <a:spcBef>
                <a:spcPts val="0"/>
              </a:spcBef>
              <a:buNone/>
            </a:pPr>
            <a:r>
              <a:rPr lang="en-US" dirty="0" smtClean="0"/>
              <a:t>factors of 100x in runtime differences than</a:t>
            </a:r>
            <a:r>
              <a:rPr lang="en-US" baseline="0" dirty="0" smtClean="0"/>
              <a:t> other algorithm therefore good for big dataset</a:t>
            </a:r>
            <a:endParaRPr lang="en-US" dirty="0" smtClean="0"/>
          </a:p>
          <a:p>
            <a:pPr>
              <a:spcBef>
                <a:spcPts val="0"/>
              </a:spcBef>
              <a:buNone/>
            </a:pPr>
            <a:endParaRPr lang="en-US" dirty="0" smtClean="0"/>
          </a:p>
          <a:p>
            <a:pPr>
              <a:spcBef>
                <a:spcPts val="0"/>
              </a:spcBef>
              <a:buNone/>
            </a:pPr>
            <a:r>
              <a:rPr lang="en-US" dirty="0" smtClean="0"/>
              <a:t>Clustering means It partitions the objects into K mutually exclusive clusters, such that objects within each cluster are as close to each other as possible, and as far from objects in other clusters as possible. Each cluster is characterized by its </a:t>
            </a:r>
            <a:r>
              <a:rPr lang="en-US" dirty="0" err="1" smtClean="0"/>
              <a:t>centroid</a:t>
            </a:r>
            <a:r>
              <a:rPr lang="en-US" dirty="0" smtClean="0"/>
              <a:t>, or center point.</a:t>
            </a:r>
          </a:p>
          <a:p>
            <a:pPr>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1" name="Shape 5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56" name="Shape 5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smtClean="0"/>
              <a:t>Age estimation: to restrict</a:t>
            </a:r>
            <a:r>
              <a:rPr lang="en-US" baseline="0" dirty="0" smtClean="0"/>
              <a:t> the access</a:t>
            </a:r>
            <a:r>
              <a:rPr lang="en-US" dirty="0" smtClean="0"/>
              <a:t> for</a:t>
            </a:r>
            <a:r>
              <a:rPr lang="en-US" baseline="0" dirty="0" smtClean="0"/>
              <a:t> an institution or the users of a system </a:t>
            </a:r>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smtClean="0"/>
              <a:t>Acc to survey</a:t>
            </a:r>
            <a:endParaRPr dirty="0"/>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We need to know how </a:t>
            </a:r>
            <a:r>
              <a:rPr lang="en-US" dirty="0" err="1" smtClean="0"/>
              <a:t>curvelet</a:t>
            </a:r>
            <a:r>
              <a:rPr lang="en-US" dirty="0" smtClean="0"/>
              <a:t> transform came into existence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aseline="0" dirty="0" smtClean="0"/>
              <a:t>Heisenberg principle:</a:t>
            </a:r>
          </a:p>
          <a:p>
            <a:pPr>
              <a:spcBef>
                <a:spcPts val="0"/>
              </a:spcBef>
              <a:buNone/>
            </a:pPr>
            <a:r>
              <a:rPr lang="en-US" dirty="0" smtClean="0"/>
              <a:t>the more precisely the position of some sinusoid is determined, the less precisely its </a:t>
            </a:r>
            <a:r>
              <a:rPr lang="en-US" dirty="0" err="1" smtClean="0"/>
              <a:t>fequency</a:t>
            </a:r>
            <a:r>
              <a:rPr lang="en-US" dirty="0" smtClean="0"/>
              <a:t> can be known, and vice versa</a:t>
            </a:r>
          </a:p>
          <a:p>
            <a:pPr>
              <a:spcBef>
                <a:spcPts val="0"/>
              </a:spcBef>
              <a:buNone/>
            </a:pPr>
            <a:endParaRPr lang="en-US" dirty="0" smtClean="0"/>
          </a:p>
          <a:p>
            <a:pPr>
              <a:spcBef>
                <a:spcPts val="0"/>
              </a:spcBef>
              <a:buNone/>
            </a:pPr>
            <a:r>
              <a:rPr lang="en-US" sz="1100" kern="1200" dirty="0" smtClean="0">
                <a:solidFill>
                  <a:schemeClr val="tx1"/>
                </a:solidFill>
                <a:latin typeface="+mn-lt"/>
                <a:ea typeface="+mn-ea"/>
                <a:cs typeface="+mn-cs"/>
              </a:rPr>
              <a:t>Simultaneous decimation allows us to describe an image in terms of frequency which occurs at a position, as opposed to an ability to measure frequency content across the whole image.</a:t>
            </a:r>
          </a:p>
          <a:p>
            <a:pPr>
              <a:spcBef>
                <a:spcPts val="0"/>
              </a:spcBef>
              <a:buNone/>
            </a:pPr>
            <a:endParaRPr lang="en-US" sz="1100" kern="1200" dirty="0" smtClean="0">
              <a:solidFill>
                <a:schemeClr val="tx1"/>
              </a:solidFill>
              <a:latin typeface="+mn-lt"/>
              <a:ea typeface="+mn-ea"/>
              <a:cs typeface="+mn-cs"/>
            </a:endParaRPr>
          </a:p>
          <a:p>
            <a:pPr>
              <a:spcBef>
                <a:spcPts val="0"/>
              </a:spcBef>
              <a:buNone/>
            </a:pPr>
            <a:r>
              <a:rPr lang="en-US" sz="1100" kern="1200" dirty="0" smtClean="0">
                <a:solidFill>
                  <a:schemeClr val="tx1"/>
                </a:solidFill>
                <a:latin typeface="+mn-lt"/>
                <a:ea typeface="+mn-ea"/>
                <a:cs typeface="+mn-cs"/>
              </a:rPr>
              <a:t>To follow a line or curve</a:t>
            </a:r>
            <a:r>
              <a:rPr lang="en-US" sz="1100" kern="1200" baseline="0" dirty="0" smtClean="0">
                <a:solidFill>
                  <a:schemeClr val="tx1"/>
                </a:solidFill>
                <a:latin typeface="+mn-lt"/>
                <a:ea typeface="+mn-ea"/>
                <a:cs typeface="+mn-cs"/>
              </a:rPr>
              <a:t> wavelet need a lot of </a:t>
            </a:r>
            <a:r>
              <a:rPr lang="en-US" sz="1100" kern="1200" baseline="0" dirty="0" err="1" smtClean="0">
                <a:solidFill>
                  <a:schemeClr val="tx1"/>
                </a:solidFill>
                <a:latin typeface="+mn-lt"/>
                <a:ea typeface="+mn-ea"/>
                <a:cs typeface="+mn-cs"/>
              </a:rPr>
              <a:t>coffiecients</a:t>
            </a:r>
            <a:r>
              <a:rPr lang="en-US" sz="1100" kern="1200" baseline="0" dirty="0" smtClean="0">
                <a:solidFill>
                  <a:schemeClr val="tx1"/>
                </a:solidFill>
                <a:latin typeface="+mn-lt"/>
                <a:ea typeface="+mn-ea"/>
                <a:cs typeface="+mn-cs"/>
              </a:rPr>
              <a:t> for </a:t>
            </a:r>
            <a:r>
              <a:rPr lang="en-US" sz="1100" kern="1200" baseline="0" dirty="0" err="1" smtClean="0">
                <a:solidFill>
                  <a:schemeClr val="tx1"/>
                </a:solidFill>
                <a:latin typeface="+mn-lt"/>
                <a:ea typeface="+mn-ea"/>
                <a:cs typeface="+mn-cs"/>
              </a:rPr>
              <a:t>desription</a:t>
            </a:r>
            <a:r>
              <a:rPr lang="en-US" sz="1100" kern="1200" baseline="0" dirty="0" smtClean="0">
                <a:solidFill>
                  <a:schemeClr val="tx1"/>
                </a:solidFill>
                <a:latin typeface="+mn-lt"/>
                <a:ea typeface="+mn-ea"/>
                <a:cs typeface="+mn-cs"/>
              </a:rPr>
              <a:t> as it can be </a:t>
            </a:r>
            <a:r>
              <a:rPr lang="en-US" sz="1100" kern="1200" baseline="0" dirty="0" err="1" smtClean="0">
                <a:solidFill>
                  <a:schemeClr val="tx1"/>
                </a:solidFill>
                <a:latin typeface="+mn-lt"/>
                <a:ea typeface="+mn-ea"/>
                <a:cs typeface="+mn-cs"/>
              </a:rPr>
              <a:t>mutiscale</a:t>
            </a:r>
            <a:r>
              <a:rPr lang="en-US" sz="1100" kern="1200" baseline="0" dirty="0" smtClean="0">
                <a:solidFill>
                  <a:schemeClr val="tx1"/>
                </a:solidFill>
                <a:latin typeface="+mn-lt"/>
                <a:ea typeface="+mn-ea"/>
                <a:cs typeface="+mn-cs"/>
              </a:rPr>
              <a:t> but only in 3 direction as H,V and 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914077" y="4343147"/>
            <a:ext cx="5029856" cy="4115026"/>
          </a:xfrm>
          <a:prstGeom prst="rect">
            <a:avLst/>
          </a:prstGeom>
        </p:spPr>
        <p:txBody>
          <a:bodyPr lIns="91425" tIns="91425" rIns="91425" bIns="91425" anchor="ctr" anchorCtr="0">
            <a:noAutofit/>
          </a:bodyPr>
          <a:lstStyle/>
          <a:p>
            <a:pPr>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914077" y="4343147"/>
            <a:ext cx="5029856" cy="4115026"/>
          </a:xfrm>
          <a:prstGeom prst="rect">
            <a:avLst/>
          </a:prstGeom>
        </p:spPr>
        <p:txBody>
          <a:bodyPr lIns="91425" tIns="91425" rIns="91425" bIns="91425" anchor="ctr" anchorCtr="0">
            <a:noAutofit/>
          </a:bodyPr>
          <a:lstStyle/>
          <a:p>
            <a:pPr>
              <a:spcBef>
                <a:spcPts val="0"/>
              </a:spcBef>
              <a:buNone/>
            </a:pPr>
            <a:endParaRPr/>
          </a:p>
        </p:txBody>
      </p:sp>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_ONLY_1">
    <p:spTree>
      <p:nvGrpSpPr>
        <p:cNvPr id="1" name="Shape 8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8" name="Shape 3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0" name="Shape 4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7" name="Shape 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1792288" y="612775"/>
            <a:ext cx="5486399" cy="4114800"/>
          </a:xfrm>
          <a:prstGeom prst="rect">
            <a:avLst/>
          </a:prstGeom>
          <a:noFill/>
          <a:ln>
            <a:noFill/>
          </a:ln>
        </p:spPr>
      </p:sp>
      <p:sp>
        <p:nvSpPr>
          <p:cNvPr id="63" name="Shape 6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alphaModFix amt="66000"/>
          </a:blip>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 name="Shape 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2" r:id="rId1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file:///C:\Users\HP\AppData\Local\Temp\Image_62" TargetMode="External"/><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file:///C:\Users\HP\AppData\Local\Temp\Image_71" TargetMode="External"/><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www.indiabroadband.net/india-broadband-telecom-news/11169-some-statisticsabout-internet-users-india.html"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28600" y="2895600"/>
            <a:ext cx="8229600" cy="2773362"/>
          </a:xfrm>
          <a:prstGeom prst="rect">
            <a:avLst/>
          </a:prstGeom>
          <a:noFill/>
          <a:ln>
            <a:noFill/>
          </a:ln>
        </p:spPr>
        <p:txBody>
          <a:bodyPr lIns="91425" tIns="45700" rIns="91425" bIns="45700" anchor="t" anchorCtr="0">
            <a:noAutofit/>
          </a:bodyPr>
          <a:lstStyle/>
          <a:p>
            <a:pPr marL="342900" marR="0" lvl="0" indent="-342900" algn="ctr" rtl="0">
              <a:spcBef>
                <a:spcPts val="0"/>
              </a:spcBef>
              <a:buClr>
                <a:schemeClr val="dk1"/>
              </a:buClr>
              <a:buSzPct val="25000"/>
              <a:buFont typeface="Arial"/>
              <a:buNone/>
            </a:pPr>
            <a:r>
              <a:rPr lang="en-US" sz="3200" dirty="0">
                <a:solidFill>
                  <a:schemeClr val="dk1"/>
                </a:solidFill>
                <a:latin typeface="Calibri"/>
                <a:ea typeface="Calibri"/>
                <a:cs typeface="Calibri"/>
                <a:sym typeface="Calibri"/>
              </a:rPr>
              <a:t>Human </a:t>
            </a:r>
            <a:r>
              <a:rPr lang="en-US" sz="3200" b="0" i="0" u="none" strike="noStrike" cap="none" baseline="0" dirty="0">
                <a:solidFill>
                  <a:schemeClr val="dk1"/>
                </a:solidFill>
                <a:latin typeface="Calibri"/>
                <a:ea typeface="Calibri"/>
                <a:cs typeface="Calibri"/>
                <a:sym typeface="Calibri"/>
              </a:rPr>
              <a:t>Age</a:t>
            </a:r>
            <a:r>
              <a:rPr lang="en-US" sz="3200" dirty="0">
                <a:solidFill>
                  <a:schemeClr val="dk1"/>
                </a:solidFill>
                <a:latin typeface="Calibri"/>
                <a:ea typeface="Calibri"/>
                <a:cs typeface="Calibri"/>
                <a:sym typeface="Calibri"/>
              </a:rPr>
              <a:t>-Group </a:t>
            </a:r>
            <a:r>
              <a:rPr lang="en-US" sz="3200" b="0" i="0" u="none" strike="noStrike" cap="none" baseline="0" dirty="0">
                <a:solidFill>
                  <a:schemeClr val="dk1"/>
                </a:solidFill>
                <a:latin typeface="Calibri"/>
                <a:ea typeface="Calibri"/>
                <a:cs typeface="Calibri"/>
                <a:sym typeface="Calibri"/>
              </a:rPr>
              <a:t>Estimation using </a:t>
            </a:r>
            <a:r>
              <a:rPr lang="en-US" sz="3200" b="0" i="0" u="none" strike="noStrike" cap="none" baseline="0" dirty="0" err="1">
                <a:solidFill>
                  <a:schemeClr val="dk1"/>
                </a:solidFill>
                <a:latin typeface="Calibri"/>
                <a:ea typeface="Calibri"/>
                <a:cs typeface="Calibri"/>
                <a:sym typeface="Calibri"/>
              </a:rPr>
              <a:t>Curvelet</a:t>
            </a:r>
            <a:r>
              <a:rPr lang="en-US" sz="3200" dirty="0">
                <a:solidFill>
                  <a:schemeClr val="dk1"/>
                </a:solidFill>
                <a:latin typeface="Calibri"/>
                <a:ea typeface="Calibri"/>
                <a:cs typeface="Calibri"/>
                <a:sym typeface="Calibri"/>
              </a:rPr>
              <a:t> Features </a:t>
            </a:r>
          </a:p>
        </p:txBody>
      </p:sp>
      <p:sp>
        <p:nvSpPr>
          <p:cNvPr id="83" name="Shape 83"/>
          <p:cNvSpPr txBox="1"/>
          <p:nvPr/>
        </p:nvSpPr>
        <p:spPr>
          <a:xfrm>
            <a:off x="1066800" y="4953000"/>
            <a:ext cx="1914113"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Submitted To:</a:t>
            </a:r>
          </a:p>
          <a:p>
            <a:pPr marL="0" marR="0" lvl="0" indent="0" algn="l" rtl="0">
              <a:spcBef>
                <a:spcPts val="0"/>
              </a:spcBef>
              <a:buSzPct val="25000"/>
              <a:buNone/>
            </a:pPr>
            <a:r>
              <a:rPr lang="en-US" sz="1800">
                <a:solidFill>
                  <a:schemeClr val="dk1"/>
                </a:solidFill>
                <a:latin typeface="Calibri"/>
                <a:ea typeface="Calibri"/>
                <a:cs typeface="Calibri"/>
                <a:sym typeface="Calibri"/>
              </a:rPr>
              <a:t>ICACCE 2015</a:t>
            </a:r>
          </a:p>
        </p:txBody>
      </p:sp>
      <p:sp>
        <p:nvSpPr>
          <p:cNvPr id="84" name="Shape 84"/>
          <p:cNvSpPr txBox="1"/>
          <p:nvPr/>
        </p:nvSpPr>
        <p:spPr>
          <a:xfrm>
            <a:off x="6248400" y="4876800"/>
            <a:ext cx="163890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Submitted By:</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Shweta Sharma</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idx="4294967295"/>
          </p:nvPr>
        </p:nvSpPr>
        <p:spPr>
          <a:xfrm>
            <a:off x="533400" y="396875"/>
            <a:ext cx="5333999" cy="14319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baseline="0" dirty="0">
                <a:solidFill>
                  <a:schemeClr val="tx1"/>
                </a:solidFill>
                <a:latin typeface="+mj-lt"/>
                <a:ea typeface="Times New Roman"/>
                <a:cs typeface="Times New Roman"/>
                <a:sym typeface="Times New Roman"/>
              </a:rPr>
              <a:t>Sub-band Decomposition</a:t>
            </a:r>
          </a:p>
        </p:txBody>
      </p:sp>
      <p:pic>
        <p:nvPicPr>
          <p:cNvPr id="285" name="Shape 285"/>
          <p:cNvPicPr preferRelativeResize="0"/>
          <p:nvPr/>
        </p:nvPicPr>
        <p:blipFill rotWithShape="1">
          <a:blip r:embed="rId3">
            <a:alphaModFix/>
          </a:blip>
          <a:srcRect/>
          <a:stretch/>
        </p:blipFill>
        <p:spPr>
          <a:xfrm>
            <a:off x="5943600" y="457200"/>
            <a:ext cx="2457449" cy="2457449"/>
          </a:xfrm>
          <a:prstGeom prst="rect">
            <a:avLst/>
          </a:prstGeom>
          <a:noFill/>
          <a:ln>
            <a:noFill/>
          </a:ln>
        </p:spPr>
      </p:pic>
      <p:pic>
        <p:nvPicPr>
          <p:cNvPr id="286" name="Shape 286"/>
          <p:cNvPicPr preferRelativeResize="0"/>
          <p:nvPr/>
        </p:nvPicPr>
        <p:blipFill rotWithShape="1">
          <a:blip r:embed="rId4">
            <a:alphaModFix/>
          </a:blip>
          <a:srcRect/>
          <a:stretch/>
        </p:blipFill>
        <p:spPr>
          <a:xfrm>
            <a:off x="1219200" y="3657600"/>
            <a:ext cx="1843087" cy="1843087"/>
          </a:xfrm>
          <a:prstGeom prst="rect">
            <a:avLst/>
          </a:prstGeom>
          <a:noFill/>
          <a:ln>
            <a:noFill/>
          </a:ln>
        </p:spPr>
      </p:pic>
      <p:pic>
        <p:nvPicPr>
          <p:cNvPr id="287" name="Shape 287"/>
          <p:cNvPicPr preferRelativeResize="0"/>
          <p:nvPr/>
        </p:nvPicPr>
        <p:blipFill rotWithShape="1">
          <a:blip r:embed="rId5">
            <a:alphaModFix/>
          </a:blip>
          <a:srcRect/>
          <a:stretch/>
        </p:blipFill>
        <p:spPr>
          <a:xfrm>
            <a:off x="3429000" y="3657600"/>
            <a:ext cx="1843087" cy="1843087"/>
          </a:xfrm>
          <a:prstGeom prst="rect">
            <a:avLst/>
          </a:prstGeom>
          <a:noFill/>
          <a:ln>
            <a:noFill/>
          </a:ln>
        </p:spPr>
      </p:pic>
      <p:pic>
        <p:nvPicPr>
          <p:cNvPr id="288" name="Shape 288"/>
          <p:cNvPicPr preferRelativeResize="0"/>
          <p:nvPr/>
        </p:nvPicPr>
        <p:blipFill rotWithShape="1">
          <a:blip r:embed="rId6">
            <a:alphaModFix/>
          </a:blip>
          <a:srcRect/>
          <a:stretch/>
        </p:blipFill>
        <p:spPr>
          <a:xfrm>
            <a:off x="5638800" y="3657600"/>
            <a:ext cx="1843087" cy="1843087"/>
          </a:xfrm>
          <a:prstGeom prst="rect">
            <a:avLst/>
          </a:prstGeom>
          <a:noFill/>
          <a:ln>
            <a:noFill/>
          </a:ln>
        </p:spPr>
      </p:pic>
      <p:pic>
        <p:nvPicPr>
          <p:cNvPr id="289" name="Shape 289"/>
          <p:cNvPicPr preferRelativeResize="0"/>
          <p:nvPr/>
        </p:nvPicPr>
        <p:blipFill rotWithShape="1">
          <a:blip r:embed="rId7">
            <a:alphaModFix/>
          </a:blip>
          <a:srcRect/>
          <a:stretch/>
        </p:blipFill>
        <p:spPr>
          <a:xfrm>
            <a:off x="1774825" y="5486400"/>
            <a:ext cx="731837" cy="571500"/>
          </a:xfrm>
          <a:prstGeom prst="rect">
            <a:avLst/>
          </a:prstGeom>
          <a:noFill/>
          <a:ln>
            <a:noFill/>
          </a:ln>
        </p:spPr>
      </p:pic>
      <p:pic>
        <p:nvPicPr>
          <p:cNvPr id="290" name="Shape 290"/>
          <p:cNvPicPr preferRelativeResize="0"/>
          <p:nvPr/>
        </p:nvPicPr>
        <p:blipFill rotWithShape="1">
          <a:blip r:embed="rId8">
            <a:alphaModFix/>
          </a:blip>
          <a:srcRect/>
          <a:stretch/>
        </p:blipFill>
        <p:spPr>
          <a:xfrm>
            <a:off x="3968750" y="5502275"/>
            <a:ext cx="763586" cy="539749"/>
          </a:xfrm>
          <a:prstGeom prst="rect">
            <a:avLst/>
          </a:prstGeom>
          <a:noFill/>
          <a:ln>
            <a:noFill/>
          </a:ln>
        </p:spPr>
      </p:pic>
      <p:pic>
        <p:nvPicPr>
          <p:cNvPr id="291" name="Shape 291"/>
          <p:cNvPicPr preferRelativeResize="0"/>
          <p:nvPr/>
        </p:nvPicPr>
        <p:blipFill rotWithShape="1">
          <a:blip r:embed="rId9">
            <a:alphaModFix/>
          </a:blip>
          <a:srcRect/>
          <a:stretch/>
        </p:blipFill>
        <p:spPr>
          <a:xfrm>
            <a:off x="6162675" y="5486400"/>
            <a:ext cx="795337" cy="539749"/>
          </a:xfrm>
          <a:prstGeom prst="rect">
            <a:avLst/>
          </a:prstGeom>
          <a:noFill/>
          <a:ln>
            <a:noFill/>
          </a:ln>
        </p:spPr>
      </p:pic>
      <p:pic>
        <p:nvPicPr>
          <p:cNvPr id="292" name="Shape 292"/>
          <p:cNvPicPr preferRelativeResize="0"/>
          <p:nvPr/>
        </p:nvPicPr>
        <p:blipFill rotWithShape="1">
          <a:blip r:embed="rId10">
            <a:alphaModFix/>
          </a:blip>
          <a:srcRect/>
          <a:stretch/>
        </p:blipFill>
        <p:spPr>
          <a:xfrm>
            <a:off x="6980236" y="2911475"/>
            <a:ext cx="382586" cy="508000"/>
          </a:xfrm>
          <a:prstGeom prst="rect">
            <a:avLst/>
          </a:prstGeom>
          <a:noFill/>
          <a:ln>
            <a:noFill/>
          </a:ln>
        </p:spPr>
      </p:pic>
      <p:pic>
        <p:nvPicPr>
          <p:cNvPr id="293" name="Shape 293"/>
          <p:cNvPicPr preferRelativeResize="0"/>
          <p:nvPr/>
        </p:nvPicPr>
        <p:blipFill rotWithShape="1">
          <a:blip r:embed="rId11">
            <a:alphaModFix/>
          </a:blip>
          <a:srcRect/>
          <a:stretch/>
        </p:blipFill>
        <p:spPr>
          <a:xfrm>
            <a:off x="1295400" y="1905000"/>
            <a:ext cx="3806824" cy="5715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err="1" smtClean="0"/>
              <a:t>Curvelet</a:t>
            </a:r>
            <a:r>
              <a:rPr lang="en-US" sz="3600" dirty="0" smtClean="0"/>
              <a:t> Steps</a:t>
            </a:r>
            <a:endParaRPr lang="en-US" sz="3600" dirty="0"/>
          </a:p>
        </p:txBody>
      </p:sp>
      <p:sp>
        <p:nvSpPr>
          <p:cNvPr id="5" name="Text Placeholder 4"/>
          <p:cNvSpPr>
            <a:spLocks noGrp="1"/>
          </p:cNvSpPr>
          <p:nvPr>
            <p:ph type="body" idx="1"/>
          </p:nvPr>
        </p:nvSpPr>
        <p:spPr/>
        <p:txBody>
          <a:bodyPr/>
          <a:lstStyle/>
          <a:p>
            <a:pPr marL="914400" lvl="1" indent="-342900">
              <a:spcBef>
                <a:spcPts val="0"/>
              </a:spcBef>
              <a:buClr>
                <a:srgbClr val="000000"/>
              </a:buClr>
              <a:buSzPct val="100000"/>
              <a:buFont typeface="Arial"/>
              <a:buChar char="○"/>
            </a:pPr>
            <a:r>
              <a:rPr lang="en-US" sz="2400" dirty="0" err="1" smtClean="0">
                <a:solidFill>
                  <a:schemeClr val="tx1"/>
                </a:solidFill>
              </a:rPr>
              <a:t>Subband</a:t>
            </a:r>
            <a:r>
              <a:rPr lang="en-US" sz="2400" dirty="0" smtClean="0">
                <a:solidFill>
                  <a:schemeClr val="tx1"/>
                </a:solidFill>
              </a:rPr>
              <a:t> Decomposition </a:t>
            </a:r>
          </a:p>
          <a:p>
            <a:pPr marL="914400" lvl="1" indent="-342900">
              <a:spcBef>
                <a:spcPts val="0"/>
              </a:spcBef>
              <a:buClr>
                <a:srgbClr val="000000"/>
              </a:buClr>
              <a:buSzPct val="100000"/>
              <a:buNone/>
            </a:pPr>
            <a:endParaRPr lang="en-US" sz="2400" dirty="0" smtClean="0"/>
          </a:p>
          <a:p>
            <a:pPr marL="914400" lvl="1" indent="-342900">
              <a:spcBef>
                <a:spcPts val="0"/>
              </a:spcBef>
              <a:buClr>
                <a:srgbClr val="000000"/>
              </a:buClr>
              <a:buSzPct val="100000"/>
              <a:buFont typeface="Arial"/>
              <a:buChar char="○"/>
            </a:pPr>
            <a:r>
              <a:rPr lang="en-US" sz="2400" dirty="0" smtClean="0">
                <a:solidFill>
                  <a:srgbClr val="FF0000"/>
                </a:solidFill>
              </a:rPr>
              <a:t>Smooth Partitioning</a:t>
            </a:r>
          </a:p>
          <a:p>
            <a:pPr marL="914400" lvl="1" indent="-342900">
              <a:spcBef>
                <a:spcPts val="0"/>
              </a:spcBef>
              <a:buClr>
                <a:srgbClr val="000000"/>
              </a:buClr>
              <a:buSzPct val="100000"/>
              <a:buFont typeface="Arial"/>
              <a:buChar char="○"/>
            </a:pPr>
            <a:endParaRPr lang="en-US" sz="2400" dirty="0" smtClean="0"/>
          </a:p>
          <a:p>
            <a:pPr marL="914400" lvl="1" indent="-342900">
              <a:spcBef>
                <a:spcPts val="0"/>
              </a:spcBef>
              <a:buClr>
                <a:srgbClr val="000000"/>
              </a:buClr>
              <a:buSzPct val="100000"/>
              <a:buFont typeface="Arial"/>
              <a:buChar char="○"/>
            </a:pPr>
            <a:r>
              <a:rPr lang="en-US" sz="2400" dirty="0" smtClean="0"/>
              <a:t> </a:t>
            </a:r>
            <a:r>
              <a:rPr lang="en-US" sz="2400" dirty="0" err="1" smtClean="0"/>
              <a:t>Ridgelet</a:t>
            </a:r>
            <a:r>
              <a:rPr lang="en-US" sz="2400" dirty="0" smtClean="0"/>
              <a:t> Analysis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idx="4294967295"/>
          </p:nvPr>
        </p:nvSpPr>
        <p:spPr>
          <a:xfrm>
            <a:off x="685800" y="271462"/>
            <a:ext cx="7772400" cy="762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baseline="0">
                <a:solidFill>
                  <a:schemeClr val="dk2"/>
                </a:solidFill>
                <a:latin typeface="Times New Roman"/>
                <a:ea typeface="Times New Roman"/>
                <a:cs typeface="Times New Roman"/>
                <a:sym typeface="Times New Roman"/>
              </a:rPr>
              <a:t>Smooth Partitioning</a:t>
            </a:r>
          </a:p>
        </p:txBody>
      </p:sp>
      <p:pic>
        <p:nvPicPr>
          <p:cNvPr id="299" name="Shape 299"/>
          <p:cNvPicPr preferRelativeResize="0"/>
          <p:nvPr/>
        </p:nvPicPr>
        <p:blipFill rotWithShape="1">
          <a:blip r:embed="rId3">
            <a:alphaModFix/>
          </a:blip>
          <a:srcRect/>
          <a:stretch/>
        </p:blipFill>
        <p:spPr>
          <a:xfrm>
            <a:off x="1014412" y="1123950"/>
            <a:ext cx="2457449" cy="2457449"/>
          </a:xfrm>
          <a:prstGeom prst="rect">
            <a:avLst/>
          </a:prstGeom>
          <a:noFill/>
          <a:ln>
            <a:noFill/>
          </a:ln>
        </p:spPr>
      </p:pic>
      <p:pic>
        <p:nvPicPr>
          <p:cNvPr id="300" name="Shape 300"/>
          <p:cNvPicPr preferRelativeResize="0"/>
          <p:nvPr/>
        </p:nvPicPr>
        <p:blipFill rotWithShape="1">
          <a:blip r:embed="rId4">
            <a:alphaModFix/>
          </a:blip>
          <a:srcRect/>
          <a:stretch/>
        </p:blipFill>
        <p:spPr>
          <a:xfrm>
            <a:off x="981075" y="3686175"/>
            <a:ext cx="2524124" cy="2524124"/>
          </a:xfrm>
          <a:prstGeom prst="rect">
            <a:avLst/>
          </a:prstGeom>
          <a:noFill/>
          <a:ln>
            <a:noFill/>
          </a:ln>
        </p:spPr>
      </p:pic>
      <p:pic>
        <p:nvPicPr>
          <p:cNvPr id="301" name="Shape 301"/>
          <p:cNvPicPr preferRelativeResize="0"/>
          <p:nvPr/>
        </p:nvPicPr>
        <p:blipFill rotWithShape="1">
          <a:blip r:embed="rId5">
            <a:alphaModFix/>
          </a:blip>
          <a:srcRect/>
          <a:stretch/>
        </p:blipFill>
        <p:spPr>
          <a:xfrm>
            <a:off x="3886200" y="1295400"/>
            <a:ext cx="4895850" cy="49148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err="1" smtClean="0"/>
              <a:t>Curvelet</a:t>
            </a:r>
            <a:r>
              <a:rPr lang="en-US" sz="3600" dirty="0" smtClean="0"/>
              <a:t> Steps</a:t>
            </a:r>
            <a:endParaRPr lang="en-US" sz="3600" dirty="0"/>
          </a:p>
        </p:txBody>
      </p:sp>
      <p:sp>
        <p:nvSpPr>
          <p:cNvPr id="5" name="Text Placeholder 4"/>
          <p:cNvSpPr>
            <a:spLocks noGrp="1"/>
          </p:cNvSpPr>
          <p:nvPr>
            <p:ph type="body" idx="1"/>
          </p:nvPr>
        </p:nvSpPr>
        <p:spPr/>
        <p:txBody>
          <a:bodyPr/>
          <a:lstStyle/>
          <a:p>
            <a:pPr marL="914400" lvl="1" indent="-342900">
              <a:spcBef>
                <a:spcPts val="0"/>
              </a:spcBef>
              <a:buClr>
                <a:srgbClr val="000000"/>
              </a:buClr>
              <a:buSzPct val="100000"/>
              <a:buFont typeface="Arial"/>
              <a:buChar char="○"/>
            </a:pPr>
            <a:r>
              <a:rPr lang="en-US" sz="2400" dirty="0" err="1" smtClean="0">
                <a:solidFill>
                  <a:schemeClr val="tx1"/>
                </a:solidFill>
              </a:rPr>
              <a:t>Subband</a:t>
            </a:r>
            <a:r>
              <a:rPr lang="en-US" sz="2400" dirty="0" smtClean="0">
                <a:solidFill>
                  <a:schemeClr val="tx1"/>
                </a:solidFill>
              </a:rPr>
              <a:t> Decomposition</a:t>
            </a:r>
            <a:r>
              <a:rPr lang="en-US" sz="2400" dirty="0" smtClean="0">
                <a:solidFill>
                  <a:srgbClr val="FF0000"/>
                </a:solidFill>
              </a:rPr>
              <a:t> </a:t>
            </a:r>
          </a:p>
          <a:p>
            <a:pPr marL="914400" lvl="1" indent="-342900">
              <a:spcBef>
                <a:spcPts val="0"/>
              </a:spcBef>
              <a:buClr>
                <a:srgbClr val="000000"/>
              </a:buClr>
              <a:buSzPct val="100000"/>
              <a:buNone/>
            </a:pPr>
            <a:endParaRPr lang="en-US" sz="2400" dirty="0" smtClean="0"/>
          </a:p>
          <a:p>
            <a:pPr marL="914400" lvl="1" indent="-342900">
              <a:spcBef>
                <a:spcPts val="0"/>
              </a:spcBef>
              <a:buClr>
                <a:srgbClr val="000000"/>
              </a:buClr>
              <a:buSzPct val="100000"/>
              <a:buFont typeface="Arial"/>
              <a:buChar char="○"/>
            </a:pPr>
            <a:r>
              <a:rPr lang="en-US" sz="2400" dirty="0" smtClean="0"/>
              <a:t>Smooth Partitioning</a:t>
            </a:r>
          </a:p>
          <a:p>
            <a:pPr marL="914400" lvl="1" indent="-342900">
              <a:spcBef>
                <a:spcPts val="0"/>
              </a:spcBef>
              <a:buClr>
                <a:srgbClr val="000000"/>
              </a:buClr>
              <a:buSzPct val="100000"/>
              <a:buFont typeface="Arial"/>
              <a:buChar char="○"/>
            </a:pPr>
            <a:endParaRPr lang="en-US" sz="2400" dirty="0" smtClean="0"/>
          </a:p>
          <a:p>
            <a:pPr marL="914400" lvl="1" indent="-342900">
              <a:spcBef>
                <a:spcPts val="0"/>
              </a:spcBef>
              <a:buClr>
                <a:srgbClr val="000000"/>
              </a:buClr>
              <a:buSzPct val="100000"/>
              <a:buFont typeface="Arial"/>
              <a:buChar char="○"/>
            </a:pPr>
            <a:r>
              <a:rPr lang="en-US" sz="2400" dirty="0" smtClean="0"/>
              <a:t> </a:t>
            </a:r>
            <a:r>
              <a:rPr lang="en-US" sz="2400" dirty="0" err="1" smtClean="0">
                <a:solidFill>
                  <a:srgbClr val="FF0000"/>
                </a:solidFill>
              </a:rPr>
              <a:t>Ridgelet</a:t>
            </a:r>
            <a:r>
              <a:rPr lang="en-US" sz="2400" dirty="0" smtClean="0">
                <a:solidFill>
                  <a:srgbClr val="FF0000"/>
                </a:solidFill>
              </a:rPr>
              <a:t> Analysis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spcBef>
                <a:spcPts val="0"/>
              </a:spcBef>
              <a:buNone/>
            </a:pPr>
            <a:r>
              <a:rPr lang="en-US" sz="4400" dirty="0" err="1"/>
              <a:t>Ridgelet</a:t>
            </a:r>
            <a:r>
              <a:rPr lang="en-US" sz="4400" dirty="0"/>
              <a:t> Transform</a:t>
            </a:r>
          </a:p>
        </p:txBody>
      </p:sp>
      <p:sp>
        <p:nvSpPr>
          <p:cNvPr id="188" name="Shape 188"/>
          <p:cNvSpPr/>
          <p:nvPr/>
        </p:nvSpPr>
        <p:spPr>
          <a:xfrm>
            <a:off x="3320775" y="3855550"/>
            <a:ext cx="1615800" cy="1424999"/>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b="1"/>
              <a:t>Ridgelet Transform</a:t>
            </a:r>
          </a:p>
        </p:txBody>
      </p:sp>
      <p:sp>
        <p:nvSpPr>
          <p:cNvPr id="189" name="Shape 189"/>
          <p:cNvSpPr/>
          <p:nvPr/>
        </p:nvSpPr>
        <p:spPr>
          <a:xfrm>
            <a:off x="3372000" y="1417650"/>
            <a:ext cx="1615800" cy="1424999"/>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b="1" dirty="0"/>
              <a:t>Fourier Domain</a:t>
            </a:r>
          </a:p>
        </p:txBody>
      </p:sp>
      <p:sp>
        <p:nvSpPr>
          <p:cNvPr id="190" name="Shape 190"/>
          <p:cNvSpPr/>
          <p:nvPr/>
        </p:nvSpPr>
        <p:spPr>
          <a:xfrm>
            <a:off x="0" y="2842650"/>
            <a:ext cx="1615800" cy="1424999"/>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b="1" dirty="0"/>
              <a:t>Radon Transform</a:t>
            </a:r>
          </a:p>
        </p:txBody>
      </p:sp>
      <p:cxnSp>
        <p:nvCxnSpPr>
          <p:cNvPr id="191" name="Shape 191"/>
          <p:cNvCxnSpPr>
            <a:endCxn id="190" idx="7"/>
          </p:cNvCxnSpPr>
          <p:nvPr/>
        </p:nvCxnSpPr>
        <p:spPr>
          <a:xfrm flipH="1">
            <a:off x="1379171" y="2140236"/>
            <a:ext cx="1941600" cy="911100"/>
          </a:xfrm>
          <a:prstGeom prst="straightConnector1">
            <a:avLst/>
          </a:prstGeom>
          <a:noFill/>
          <a:ln w="19050" cap="flat">
            <a:solidFill>
              <a:schemeClr val="dk2"/>
            </a:solidFill>
            <a:prstDash val="solid"/>
            <a:round/>
            <a:headEnd type="none" w="lg" len="lg"/>
            <a:tailEnd type="triangle" w="lg" len="lg"/>
          </a:ln>
        </p:spPr>
      </p:cxnSp>
      <p:cxnSp>
        <p:nvCxnSpPr>
          <p:cNvPr id="192" name="Shape 192"/>
          <p:cNvCxnSpPr/>
          <p:nvPr/>
        </p:nvCxnSpPr>
        <p:spPr>
          <a:xfrm>
            <a:off x="1577725" y="3855250"/>
            <a:ext cx="1794300" cy="483600"/>
          </a:xfrm>
          <a:prstGeom prst="straightConnector1">
            <a:avLst/>
          </a:prstGeom>
          <a:noFill/>
          <a:ln w="19050" cap="flat">
            <a:solidFill>
              <a:schemeClr val="dk2"/>
            </a:solidFill>
            <a:prstDash val="solid"/>
            <a:round/>
            <a:headEnd type="none" w="lg" len="lg"/>
            <a:tailEnd type="triangle" w="lg" len="lg"/>
          </a:ln>
        </p:spPr>
      </p:cxnSp>
      <p:cxnSp>
        <p:nvCxnSpPr>
          <p:cNvPr id="193" name="Shape 193"/>
          <p:cNvCxnSpPr/>
          <p:nvPr/>
        </p:nvCxnSpPr>
        <p:spPr>
          <a:xfrm rot="10800000" flipH="1">
            <a:off x="1552275" y="2417399"/>
            <a:ext cx="1870499" cy="827100"/>
          </a:xfrm>
          <a:prstGeom prst="straightConnector1">
            <a:avLst/>
          </a:prstGeom>
          <a:noFill/>
          <a:ln w="19050" cap="flat">
            <a:solidFill>
              <a:schemeClr val="dk2"/>
            </a:solidFill>
            <a:prstDash val="solid"/>
            <a:round/>
            <a:headEnd type="none" w="lg" len="lg"/>
            <a:tailEnd type="triangle" w="lg" len="lg"/>
          </a:ln>
        </p:spPr>
      </p:cxnSp>
      <p:cxnSp>
        <p:nvCxnSpPr>
          <p:cNvPr id="194" name="Shape 194"/>
          <p:cNvCxnSpPr>
            <a:stCxn id="188" idx="2"/>
            <a:endCxn id="190" idx="5"/>
          </p:cNvCxnSpPr>
          <p:nvPr/>
        </p:nvCxnSpPr>
        <p:spPr>
          <a:xfrm rot="10800000">
            <a:off x="1379175" y="4058949"/>
            <a:ext cx="1941600" cy="509100"/>
          </a:xfrm>
          <a:prstGeom prst="straightConnector1">
            <a:avLst/>
          </a:prstGeom>
          <a:noFill/>
          <a:ln w="19050" cap="flat">
            <a:solidFill>
              <a:schemeClr val="dk2"/>
            </a:solidFill>
            <a:prstDash val="solid"/>
            <a:round/>
            <a:headEnd type="none" w="lg" len="lg"/>
            <a:tailEnd type="triangle" w="lg" len="lg"/>
          </a:ln>
        </p:spPr>
      </p:cxnSp>
      <p:sp>
        <p:nvSpPr>
          <p:cNvPr id="195" name="Shape 195"/>
          <p:cNvSpPr txBox="1"/>
          <p:nvPr/>
        </p:nvSpPr>
        <p:spPr>
          <a:xfrm rot="-1499280">
            <a:off x="1289676" y="2148920"/>
            <a:ext cx="2120595" cy="332315"/>
          </a:xfrm>
          <a:prstGeom prst="rect">
            <a:avLst/>
          </a:prstGeom>
          <a:noFill/>
          <a:ln>
            <a:noFill/>
          </a:ln>
        </p:spPr>
        <p:txBody>
          <a:bodyPr lIns="91425" tIns="91425" rIns="91425" bIns="91425" anchor="t" anchorCtr="0">
            <a:noAutofit/>
          </a:bodyPr>
          <a:lstStyle/>
          <a:p>
            <a:pPr lvl="0" algn="ctr" rtl="0">
              <a:spcBef>
                <a:spcPts val="0"/>
              </a:spcBef>
              <a:buNone/>
            </a:pPr>
            <a:r>
              <a:rPr lang="en-US" sz="1000"/>
              <a:t>1 D Fourier Transform</a:t>
            </a:r>
          </a:p>
        </p:txBody>
      </p:sp>
      <p:sp>
        <p:nvSpPr>
          <p:cNvPr id="196" name="Shape 196"/>
          <p:cNvSpPr txBox="1"/>
          <p:nvPr/>
        </p:nvSpPr>
        <p:spPr>
          <a:xfrm rot="880751">
            <a:off x="1200249" y="4401735"/>
            <a:ext cx="2120307" cy="332465"/>
          </a:xfrm>
          <a:prstGeom prst="rect">
            <a:avLst/>
          </a:prstGeom>
          <a:noFill/>
          <a:ln>
            <a:noFill/>
          </a:ln>
        </p:spPr>
        <p:txBody>
          <a:bodyPr lIns="91425" tIns="91425" rIns="91425" bIns="91425" anchor="t" anchorCtr="0">
            <a:noAutofit/>
          </a:bodyPr>
          <a:lstStyle/>
          <a:p>
            <a:pPr lvl="0" algn="ctr" rtl="0">
              <a:spcBef>
                <a:spcPts val="0"/>
              </a:spcBef>
              <a:buNone/>
            </a:pPr>
            <a:r>
              <a:rPr lang="en-US" sz="1000"/>
              <a:t>1 D Wavelet  Transform</a:t>
            </a:r>
          </a:p>
        </p:txBody>
      </p:sp>
      <p:sp>
        <p:nvSpPr>
          <p:cNvPr id="197" name="Shape 197"/>
          <p:cNvSpPr txBox="1"/>
          <p:nvPr/>
        </p:nvSpPr>
        <p:spPr>
          <a:xfrm>
            <a:off x="572550" y="5852850"/>
            <a:ext cx="8571300" cy="854999"/>
          </a:xfrm>
          <a:prstGeom prst="rect">
            <a:avLst/>
          </a:prstGeom>
          <a:noFill/>
          <a:ln>
            <a:noFill/>
          </a:ln>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US" sz="1800" dirty="0" smtClean="0"/>
              <a:t>Point Singularity to Line Singularity</a:t>
            </a:r>
            <a:endParaRPr lang="en-US" sz="1800" dirty="0"/>
          </a:p>
          <a:p>
            <a:pPr marL="457200" lvl="0" indent="-342900" rtl="0">
              <a:spcBef>
                <a:spcPts val="0"/>
              </a:spcBef>
              <a:buClr>
                <a:srgbClr val="000000"/>
              </a:buClr>
              <a:buSzPct val="100000"/>
              <a:buFont typeface="Arial"/>
              <a:buChar char="●"/>
            </a:pPr>
            <a:r>
              <a:rPr lang="en-US" sz="1800" dirty="0" smtClean="0"/>
              <a:t>Projection Slice Theorem </a:t>
            </a:r>
            <a:endParaRPr lang="en-US" sz="1800" dirty="0"/>
          </a:p>
        </p:txBody>
      </p:sp>
      <p:pic>
        <p:nvPicPr>
          <p:cNvPr id="198" name="Shape 198"/>
          <p:cNvPicPr preferRelativeResize="0"/>
          <p:nvPr/>
        </p:nvPicPr>
        <p:blipFill>
          <a:blip r:embed="rId3">
            <a:alphaModFix/>
          </a:blip>
          <a:stretch>
            <a:fillRect/>
          </a:stretch>
        </p:blipFill>
        <p:spPr>
          <a:xfrm>
            <a:off x="5495925" y="1883526"/>
            <a:ext cx="3724275" cy="4212474"/>
          </a:xfrm>
          <a:prstGeom prst="rect">
            <a:avLst/>
          </a:prstGeom>
          <a:noFill/>
          <a:ln>
            <a:noFill/>
          </a:ln>
        </p:spPr>
      </p:pic>
      <p:pic>
        <p:nvPicPr>
          <p:cNvPr id="15"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934200" y="1828800"/>
            <a:ext cx="1524000"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Contd..</a:t>
            </a:r>
            <a:endParaRPr lang="en-US" sz="4400" b="0" i="0" u="none" strike="noStrike" cap="none" baseline="0" dirty="0">
              <a:solidFill>
                <a:schemeClr val="dk1"/>
              </a:solidFill>
              <a:latin typeface="Calibri"/>
              <a:ea typeface="Calibri"/>
              <a:cs typeface="Calibri"/>
              <a:sym typeface="Calibri"/>
            </a:endParaRPr>
          </a:p>
        </p:txBody>
      </p:sp>
      <p:pic>
        <p:nvPicPr>
          <p:cNvPr id="161" name="Shape 161"/>
          <p:cNvPicPr preferRelativeResize="0">
            <a:picLocks noGrp="1"/>
          </p:cNvPicPr>
          <p:nvPr>
            <p:ph type="body" idx="1"/>
          </p:nvPr>
        </p:nvPicPr>
        <p:blipFill rotWithShape="1">
          <a:blip r:embed="rId3">
            <a:alphaModFix/>
          </a:blip>
          <a:srcRect/>
          <a:stretch/>
        </p:blipFill>
        <p:spPr>
          <a:xfrm>
            <a:off x="0" y="3505200"/>
            <a:ext cx="4724400" cy="3352799"/>
          </a:xfrm>
          <a:prstGeom prst="rect">
            <a:avLst/>
          </a:prstGeom>
          <a:noFill/>
          <a:ln>
            <a:noFill/>
          </a:ln>
        </p:spPr>
      </p:pic>
      <p:sp>
        <p:nvSpPr>
          <p:cNvPr id="162" name="Shape 162"/>
          <p:cNvSpPr txBox="1"/>
          <p:nvPr/>
        </p:nvSpPr>
        <p:spPr>
          <a:xfrm>
            <a:off x="4724400" y="2025908"/>
            <a:ext cx="4419599" cy="470898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Arial"/>
              <a:buChar char="•"/>
            </a:pPr>
            <a:r>
              <a:rPr lang="en-US" sz="2600" b="0" i="0" u="none" strike="noStrike" cap="none" baseline="0" dirty="0">
                <a:solidFill>
                  <a:schemeClr val="dk1"/>
                </a:solidFill>
                <a:latin typeface="Calibri"/>
                <a:ea typeface="Calibri"/>
                <a:cs typeface="Calibri"/>
                <a:sym typeface="Calibri"/>
              </a:rPr>
              <a:t>The parabolic wedge is used for </a:t>
            </a:r>
            <a:r>
              <a:rPr lang="en-US" sz="2600" b="0" i="0" u="none" strike="noStrike" cap="none" baseline="0" dirty="0" err="1">
                <a:solidFill>
                  <a:schemeClr val="dk1"/>
                </a:solidFill>
                <a:latin typeface="Calibri"/>
                <a:ea typeface="Calibri"/>
                <a:cs typeface="Calibri"/>
                <a:sym typeface="Calibri"/>
              </a:rPr>
              <a:t>curvelet</a:t>
            </a:r>
            <a:r>
              <a:rPr lang="en-US" sz="2600" b="0" i="0" u="none" strike="noStrike" cap="none" baseline="0" dirty="0">
                <a:solidFill>
                  <a:schemeClr val="dk1"/>
                </a:solidFill>
                <a:latin typeface="Calibri"/>
                <a:ea typeface="Calibri"/>
                <a:cs typeface="Calibri"/>
                <a:sym typeface="Calibri"/>
              </a:rPr>
              <a:t> acc to solution of bilinear parabolic partial differential equation </a:t>
            </a:r>
          </a:p>
          <a:p>
            <a:pPr marL="0" marR="0" lvl="0" indent="152400" algn="l" rtl="0">
              <a:spcBef>
                <a:spcPts val="0"/>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a:p>
            <a:pPr marL="457200" marR="0" lvl="1" indent="0" algn="l" rtl="0">
              <a:spcBef>
                <a:spcPts val="0"/>
              </a:spcBef>
              <a:buClr>
                <a:schemeClr val="dk1"/>
              </a:buClr>
              <a:buSzPct val="100000"/>
              <a:buFont typeface="Arial"/>
              <a:buChar char="•"/>
            </a:pPr>
            <a:r>
              <a:rPr lang="en-US" sz="2400" b="0" i="0" u="none" strike="noStrike" cap="none" baseline="0" dirty="0">
                <a:solidFill>
                  <a:schemeClr val="dk1"/>
                </a:solidFill>
                <a:latin typeface="Calibri"/>
                <a:ea typeface="Calibri"/>
                <a:cs typeface="Calibri"/>
                <a:sym typeface="Calibri"/>
              </a:rPr>
              <a:t>main aim is the optimal control of modified total energy and </a:t>
            </a:r>
          </a:p>
          <a:p>
            <a:pPr marL="457200" marR="0" lvl="1" indent="0" algn="l" rtl="0">
              <a:spcBef>
                <a:spcPts val="0"/>
              </a:spcBef>
              <a:buNone/>
            </a:pPr>
            <a:endParaRPr sz="2400" b="0" i="0" u="none" strike="noStrike" cap="none" baseline="0" dirty="0">
              <a:solidFill>
                <a:schemeClr val="dk1"/>
              </a:solidFill>
              <a:latin typeface="Calibri"/>
              <a:ea typeface="Calibri"/>
              <a:cs typeface="Calibri"/>
              <a:sym typeface="Calibri"/>
            </a:endParaRPr>
          </a:p>
          <a:p>
            <a:pPr marL="457200" marR="0" lvl="1" indent="0" algn="l" rtl="0">
              <a:spcBef>
                <a:spcPts val="0"/>
              </a:spcBef>
              <a:buClr>
                <a:schemeClr val="dk1"/>
              </a:buClr>
              <a:buSzPct val="116666"/>
              <a:buFont typeface="Arial"/>
              <a:buChar char="•"/>
            </a:pPr>
            <a:r>
              <a:rPr lang="en-US" sz="2400" b="0" i="0" u="none" strike="noStrike" cap="none" baseline="0" dirty="0">
                <a:solidFill>
                  <a:schemeClr val="dk1"/>
                </a:solidFill>
                <a:latin typeface="Calibri"/>
                <a:ea typeface="Calibri"/>
                <a:cs typeface="Calibri"/>
                <a:sym typeface="Calibri"/>
              </a:rPr>
              <a:t> penalty terms used to describe the system approach</a:t>
            </a:r>
            <a:r>
              <a:rPr lang="en-US" sz="2800" b="0" i="0" u="none" strike="noStrike" cap="none" baseline="0" dirty="0">
                <a:solidFill>
                  <a:schemeClr val="dk1"/>
                </a:solidFill>
                <a:latin typeface="Calibri"/>
                <a:ea typeface="Calibri"/>
                <a:cs typeface="Calibri"/>
                <a:sym typeface="Calibri"/>
              </a:rPr>
              <a:t>.</a:t>
            </a:r>
          </a:p>
        </p:txBody>
      </p:sp>
      <p:sp>
        <p:nvSpPr>
          <p:cNvPr id="163" name="Shape 163"/>
          <p:cNvSpPr txBox="1"/>
          <p:nvPr/>
        </p:nvSpPr>
        <p:spPr>
          <a:xfrm>
            <a:off x="812800" y="1503889"/>
            <a:ext cx="7847100" cy="915600"/>
          </a:xfrm>
          <a:prstGeom prst="rect">
            <a:avLst/>
          </a:prstGeom>
          <a:noFill/>
          <a:ln>
            <a:noFill/>
          </a:ln>
        </p:spPr>
        <p:txBody>
          <a:bodyPr lIns="91425" tIns="91425" rIns="91425" bIns="91425" anchor="t" anchorCtr="0">
            <a:noAutofit/>
          </a:bodyPr>
          <a:lstStyle/>
          <a:p>
            <a:endParaRPr lang="en-US" sz="2000" dirty="0" smtClean="0">
              <a:solidFill>
                <a:schemeClr val="dk1"/>
              </a:solidFill>
            </a:endParaRPr>
          </a:p>
        </p:txBody>
      </p:sp>
      <p:sp>
        <p:nvSpPr>
          <p:cNvPr id="6" name="TextBox 5"/>
          <p:cNvSpPr txBox="1"/>
          <p:nvPr/>
        </p:nvSpPr>
        <p:spPr>
          <a:xfrm>
            <a:off x="304800" y="2057400"/>
            <a:ext cx="3733800" cy="830997"/>
          </a:xfrm>
          <a:prstGeom prst="rect">
            <a:avLst/>
          </a:prstGeom>
          <a:noFill/>
        </p:spPr>
        <p:txBody>
          <a:bodyPr wrap="square" rtlCol="0">
            <a:spAutoFit/>
          </a:bodyPr>
          <a:lstStyle/>
          <a:p>
            <a:r>
              <a:rPr lang="en-US" sz="2400" dirty="0" smtClean="0"/>
              <a:t>Close relation to elliptic problems</a:t>
            </a:r>
            <a:endParaRPr lang="en-US" sz="24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0" y="274650"/>
            <a:ext cx="9144000" cy="1143000"/>
          </a:xfrm>
          <a:prstGeom prst="rect">
            <a:avLst/>
          </a:prstGeom>
        </p:spPr>
        <p:txBody>
          <a:bodyPr lIns="91425" tIns="91425" rIns="91425" bIns="91425" anchor="ctr" anchorCtr="0">
            <a:noAutofit/>
          </a:bodyPr>
          <a:lstStyle/>
          <a:p>
            <a:pPr lvl="0" rtl="0">
              <a:spcBef>
                <a:spcPts val="0"/>
              </a:spcBef>
              <a:buNone/>
            </a:pPr>
            <a:r>
              <a:rPr lang="en-US" sz="3600" dirty="0" err="1" smtClean="0"/>
              <a:t>Ridgelet</a:t>
            </a:r>
            <a:r>
              <a:rPr lang="en-US" sz="3600" dirty="0" smtClean="0"/>
              <a:t> V/s </a:t>
            </a:r>
            <a:r>
              <a:rPr lang="en-US" sz="3600" dirty="0" err="1" smtClean="0"/>
              <a:t>Curvelet</a:t>
            </a:r>
            <a:r>
              <a:rPr lang="en-US" sz="3600" dirty="0" smtClean="0"/>
              <a:t> </a:t>
            </a:r>
            <a:endParaRPr lang="en-US" sz="3600" dirty="0"/>
          </a:p>
        </p:txBody>
      </p:sp>
      <p:graphicFrame>
        <p:nvGraphicFramePr>
          <p:cNvPr id="205" name="Shape 205"/>
          <p:cNvGraphicFramePr/>
          <p:nvPr/>
        </p:nvGraphicFramePr>
        <p:xfrm>
          <a:off x="150925" y="1363437"/>
          <a:ext cx="8842150" cy="3190345"/>
        </p:xfrm>
        <a:graphic>
          <a:graphicData uri="http://schemas.openxmlformats.org/drawingml/2006/table">
            <a:tbl>
              <a:tblPr>
                <a:noFill/>
                <a:tableStyleId>{7A8AFD8B-DA42-4D56-B5FB-542332AD59E0}</a:tableStyleId>
              </a:tblPr>
              <a:tblGrid>
                <a:gridCol w="4268400"/>
                <a:gridCol w="4573750"/>
              </a:tblGrid>
              <a:tr h="531775">
                <a:tc>
                  <a:txBody>
                    <a:bodyPr/>
                    <a:lstStyle/>
                    <a:p>
                      <a:pPr lvl="0" algn="ctr" rtl="0">
                        <a:spcBef>
                          <a:spcPts val="0"/>
                        </a:spcBef>
                        <a:buNone/>
                      </a:pPr>
                      <a:r>
                        <a:rPr lang="en-US" sz="2400" b="1" dirty="0" err="1"/>
                        <a:t>Ridgelet</a:t>
                      </a:r>
                      <a:endParaRPr lang="en-US" sz="2400" b="1" dirty="0"/>
                    </a:p>
                  </a:txBody>
                  <a:tcPr marL="91425" marR="91425" marT="91425" marB="91425">
                    <a:lnL w="9525" cap="flat">
                      <a:solidFill>
                        <a:srgbClr val="434343"/>
                      </a:solidFill>
                      <a:prstDash val="solid"/>
                      <a:round/>
                      <a:headEnd type="none" w="med" len="med"/>
                      <a:tailEnd type="none" w="med" len="med"/>
                    </a:lnL>
                    <a:lnR w="9525" cap="flat">
                      <a:solidFill>
                        <a:srgbClr val="434343"/>
                      </a:solidFill>
                      <a:prstDash val="solid"/>
                      <a:round/>
                      <a:headEnd type="none" w="med" len="med"/>
                      <a:tailEnd type="none" w="med" len="med"/>
                    </a:lnR>
                    <a:lnT w="9525" cap="flat">
                      <a:solidFill>
                        <a:srgbClr val="434343"/>
                      </a:solidFill>
                      <a:prstDash val="solid"/>
                      <a:round/>
                      <a:headEnd type="none" w="med" len="med"/>
                      <a:tailEnd type="none" w="med" len="med"/>
                    </a:lnT>
                    <a:lnB w="19050" cap="flat">
                      <a:solidFill>
                        <a:srgbClr val="434343"/>
                      </a:solidFill>
                      <a:prstDash val="solid"/>
                      <a:round/>
                      <a:headEnd type="none" w="med" len="med"/>
                      <a:tailEnd type="none" w="med" len="med"/>
                    </a:lnB>
                    <a:solidFill>
                      <a:srgbClr val="A4C2F4"/>
                    </a:solidFill>
                  </a:tcPr>
                </a:tc>
                <a:tc>
                  <a:txBody>
                    <a:bodyPr/>
                    <a:lstStyle/>
                    <a:p>
                      <a:pPr lvl="0" algn="ctr" rtl="0">
                        <a:spcBef>
                          <a:spcPts val="0"/>
                        </a:spcBef>
                        <a:buNone/>
                      </a:pPr>
                      <a:r>
                        <a:rPr lang="en-US" sz="2400" b="1"/>
                        <a:t>Curvelet</a:t>
                      </a:r>
                    </a:p>
                  </a:txBody>
                  <a:tcPr marL="91425" marR="91425" marT="91425" marB="91425">
                    <a:lnL w="9525" cap="flat">
                      <a:solidFill>
                        <a:srgbClr val="434343"/>
                      </a:solidFill>
                      <a:prstDash val="solid"/>
                      <a:round/>
                      <a:headEnd type="none" w="med" len="med"/>
                      <a:tailEnd type="none" w="med" len="med"/>
                    </a:lnL>
                    <a:lnR w="9525" cap="flat">
                      <a:solidFill>
                        <a:srgbClr val="434343"/>
                      </a:solidFill>
                      <a:prstDash val="solid"/>
                      <a:round/>
                      <a:headEnd type="none" w="med" len="med"/>
                      <a:tailEnd type="none" w="med" len="med"/>
                    </a:lnR>
                    <a:lnT w="9525" cap="flat">
                      <a:solidFill>
                        <a:srgbClr val="434343"/>
                      </a:solidFill>
                      <a:prstDash val="solid"/>
                      <a:round/>
                      <a:headEnd type="none" w="med" len="med"/>
                      <a:tailEnd type="none" w="med" len="med"/>
                    </a:lnT>
                    <a:lnB w="9525" cap="flat">
                      <a:solidFill>
                        <a:srgbClr val="434343"/>
                      </a:solidFill>
                      <a:prstDash val="solid"/>
                      <a:round/>
                      <a:headEnd type="none" w="med" len="med"/>
                      <a:tailEnd type="none" w="med" len="med"/>
                    </a:lnB>
                    <a:solidFill>
                      <a:srgbClr val="A4C2F4"/>
                    </a:solidFill>
                  </a:tcPr>
                </a:tc>
              </a:tr>
              <a:tr h="933050">
                <a:tc>
                  <a:txBody>
                    <a:bodyPr/>
                    <a:lstStyle/>
                    <a:p>
                      <a:pPr lvl="0" rtl="0">
                        <a:spcBef>
                          <a:spcPts val="0"/>
                        </a:spcBef>
                        <a:buNone/>
                      </a:pPr>
                      <a:r>
                        <a:rPr lang="en-US" sz="1800">
                          <a:solidFill>
                            <a:schemeClr val="dk1"/>
                          </a:solidFill>
                        </a:rPr>
                        <a:t>ridgelet wavelet transform is used for anisotropic features with a given length (i.e. block size).</a:t>
                      </a:r>
                    </a:p>
                  </a:txBody>
                  <a:tcPr marL="91425" marR="91425" marT="91425" marB="91425">
                    <a:lnL w="19050" cap="flat">
                      <a:solidFill>
                        <a:srgbClr val="434343"/>
                      </a:solidFill>
                      <a:prstDash val="solid"/>
                      <a:round/>
                      <a:headEnd type="none" w="med" len="med"/>
                      <a:tailEnd type="none" w="med" len="med"/>
                    </a:lnL>
                    <a:lnR w="19050" cap="flat">
                      <a:solidFill>
                        <a:srgbClr val="434343"/>
                      </a:solidFill>
                      <a:prstDash val="solid"/>
                      <a:round/>
                      <a:headEnd type="none" w="med" len="med"/>
                      <a:tailEnd type="none" w="med" len="med"/>
                    </a:lnR>
                    <a:lnT w="19050" cap="flat">
                      <a:solidFill>
                        <a:srgbClr val="434343"/>
                      </a:solidFill>
                      <a:prstDash val="solid"/>
                      <a:round/>
                      <a:headEnd type="none" w="med" len="med"/>
                      <a:tailEnd type="none" w="med" len="med"/>
                    </a:lnT>
                    <a:lnB w="19050" cap="flat">
                      <a:solidFill>
                        <a:srgbClr val="434343"/>
                      </a:solidFill>
                      <a:prstDash val="solid"/>
                      <a:round/>
                      <a:headEnd type="none" w="med" len="med"/>
                      <a:tailEnd type="none" w="med" len="med"/>
                    </a:lnB>
                    <a:solidFill>
                      <a:srgbClr val="FFFF00">
                        <a:alpha val="0"/>
                      </a:srgbClr>
                    </a:solidFill>
                  </a:tcPr>
                </a:tc>
                <a:tc>
                  <a:txBody>
                    <a:bodyPr/>
                    <a:lstStyle/>
                    <a:p>
                      <a:pPr lvl="0" rtl="0">
                        <a:spcBef>
                          <a:spcPts val="0"/>
                        </a:spcBef>
                        <a:buNone/>
                      </a:pPr>
                      <a:r>
                        <a:rPr lang="en-US" sz="1800" dirty="0">
                          <a:solidFill>
                            <a:schemeClr val="dk1"/>
                          </a:solidFill>
                        </a:rPr>
                        <a:t> </a:t>
                      </a:r>
                      <a:r>
                        <a:rPr lang="en-US" sz="1800" dirty="0" err="1">
                          <a:solidFill>
                            <a:schemeClr val="dk1"/>
                          </a:solidFill>
                        </a:rPr>
                        <a:t>curvelet</a:t>
                      </a:r>
                      <a:r>
                        <a:rPr lang="en-US" sz="1800" dirty="0">
                          <a:solidFill>
                            <a:schemeClr val="dk1"/>
                          </a:solidFill>
                        </a:rPr>
                        <a:t> transform for anisotropic features with different length </a:t>
                      </a:r>
                      <a:r>
                        <a:rPr lang="en-US" sz="1800" dirty="0" smtClean="0">
                          <a:solidFill>
                            <a:schemeClr val="dk1"/>
                          </a:solidFill>
                        </a:rPr>
                        <a:t>and</a:t>
                      </a:r>
                    </a:p>
                    <a:p>
                      <a:pPr lvl="0" rtl="0">
                        <a:spcBef>
                          <a:spcPts val="0"/>
                        </a:spcBef>
                        <a:buNone/>
                      </a:pPr>
                      <a:r>
                        <a:rPr lang="en-US" sz="1800" b="0" i="1" u="none" strike="noStrike" cap="none" baseline="0" dirty="0" smtClean="0">
                          <a:solidFill>
                            <a:schemeClr val="tx1"/>
                          </a:solidFill>
                          <a:latin typeface="Calibri" pitchFamily="34" charset="0"/>
                          <a:ea typeface="Times New Roman"/>
                          <a:cs typeface="Calibri" pitchFamily="34" charset="0"/>
                          <a:sym typeface="Times New Roman"/>
                        </a:rPr>
                        <a:t>width </a:t>
                      </a:r>
                      <a:r>
                        <a:rPr lang="en-US" sz="1800" b="0" i="0" u="none" strike="noStrike" cap="none" baseline="0" dirty="0" smtClean="0">
                          <a:solidFill>
                            <a:schemeClr val="tx1"/>
                          </a:solidFill>
                          <a:latin typeface="Calibri" pitchFamily="34" charset="0"/>
                          <a:ea typeface="Times New Roman"/>
                          <a:cs typeface="Calibri" pitchFamily="34" charset="0"/>
                          <a:sym typeface="Times New Roman"/>
                        </a:rPr>
                        <a:t>≈ </a:t>
                      </a:r>
                      <a:r>
                        <a:rPr lang="en-US" sz="1800" b="0" i="1" u="none" strike="noStrike" cap="none" baseline="0" dirty="0" smtClean="0">
                          <a:solidFill>
                            <a:schemeClr val="tx1"/>
                          </a:solidFill>
                          <a:latin typeface="Calibri" pitchFamily="34" charset="0"/>
                          <a:ea typeface="Times New Roman"/>
                          <a:cs typeface="Calibri" pitchFamily="34" charset="0"/>
                          <a:sym typeface="Times New Roman"/>
                        </a:rPr>
                        <a:t>length</a:t>
                      </a:r>
                      <a:r>
                        <a:rPr lang="en-US" sz="1800" b="0" i="0" u="none" strike="noStrike" cap="none" baseline="30000" dirty="0" smtClean="0">
                          <a:solidFill>
                            <a:schemeClr val="tx1"/>
                          </a:solidFill>
                          <a:latin typeface="Calibri" pitchFamily="34" charset="0"/>
                          <a:ea typeface="Times New Roman"/>
                          <a:cs typeface="Calibri" pitchFamily="34" charset="0"/>
                          <a:sym typeface="Times New Roman"/>
                        </a:rPr>
                        <a:t>2</a:t>
                      </a:r>
                      <a:endParaRPr lang="en-US" sz="1800" dirty="0">
                        <a:solidFill>
                          <a:schemeClr val="tx1"/>
                        </a:solidFill>
                      </a:endParaRPr>
                    </a:p>
                  </a:txBody>
                  <a:tcPr marL="91425" marR="91425" marT="91425" marB="91425">
                    <a:lnL w="19050" cap="flat">
                      <a:solidFill>
                        <a:srgbClr val="434343"/>
                      </a:solidFill>
                      <a:prstDash val="solid"/>
                      <a:round/>
                      <a:headEnd type="none" w="med" len="med"/>
                      <a:tailEnd type="none" w="med" len="med"/>
                    </a:lnL>
                    <a:lnR w="9525" cap="flat">
                      <a:solidFill>
                        <a:srgbClr val="434343"/>
                      </a:solidFill>
                      <a:prstDash val="solid"/>
                      <a:round/>
                      <a:headEnd type="none" w="med" len="med"/>
                      <a:tailEnd type="none" w="med" len="med"/>
                    </a:lnR>
                    <a:lnT w="9525" cap="flat">
                      <a:solidFill>
                        <a:srgbClr val="434343"/>
                      </a:solidFill>
                      <a:prstDash val="solid"/>
                      <a:round/>
                      <a:headEnd type="none" w="med" len="med"/>
                      <a:tailEnd type="none" w="med" len="med"/>
                    </a:lnT>
                    <a:lnB w="9525" cap="flat">
                      <a:solidFill>
                        <a:srgbClr val="434343"/>
                      </a:solidFill>
                      <a:prstDash val="solid"/>
                      <a:round/>
                      <a:headEnd type="none" w="med" len="med"/>
                      <a:tailEnd type="none" w="med" len="med"/>
                    </a:lnB>
                    <a:solidFill>
                      <a:srgbClr val="FFFF00">
                        <a:alpha val="0"/>
                      </a:srgbClr>
                    </a:solidFill>
                  </a:tcPr>
                </a:tc>
              </a:tr>
              <a:tr h="1635925">
                <a:tc>
                  <a:txBody>
                    <a:bodyPr/>
                    <a:lstStyle/>
                    <a:p>
                      <a:pPr lvl="0" rtl="0">
                        <a:spcBef>
                          <a:spcPts val="0"/>
                        </a:spcBef>
                        <a:buNone/>
                      </a:pPr>
                      <a:endParaRPr dirty="0"/>
                    </a:p>
                  </a:txBody>
                  <a:tcPr marL="91425" marR="91425" marT="91425" marB="91425">
                    <a:lnL w="9525" cap="flat">
                      <a:solidFill>
                        <a:srgbClr val="434343"/>
                      </a:solidFill>
                      <a:prstDash val="solid"/>
                      <a:round/>
                      <a:headEnd type="none" w="med" len="med"/>
                      <a:tailEnd type="none" w="med" len="med"/>
                    </a:lnL>
                    <a:lnR w="9525" cap="flat">
                      <a:solidFill>
                        <a:srgbClr val="434343"/>
                      </a:solidFill>
                      <a:prstDash val="solid"/>
                      <a:round/>
                      <a:headEnd type="none" w="med" len="med"/>
                      <a:tailEnd type="none" w="med" len="med"/>
                    </a:lnR>
                    <a:lnT w="19050" cap="flat">
                      <a:solidFill>
                        <a:srgbClr val="434343"/>
                      </a:solidFill>
                      <a:prstDash val="solid"/>
                      <a:round/>
                      <a:headEnd type="none" w="med" len="med"/>
                      <a:tailEnd type="none" w="med" len="med"/>
                    </a:lnT>
                    <a:lnB w="9525" cap="flat">
                      <a:solidFill>
                        <a:srgbClr val="434343"/>
                      </a:solidFill>
                      <a:prstDash val="solid"/>
                      <a:round/>
                      <a:headEnd type="none" w="med" len="med"/>
                      <a:tailEnd type="none" w="med" len="med"/>
                    </a:lnB>
                    <a:solidFill>
                      <a:srgbClr val="FFFF00">
                        <a:alpha val="0"/>
                      </a:srgbClr>
                    </a:solidFill>
                  </a:tcPr>
                </a:tc>
                <a:tc>
                  <a:txBody>
                    <a:bodyPr/>
                    <a:lstStyle/>
                    <a:p>
                      <a:pPr marL="0" lvl="0" indent="0" rtl="0">
                        <a:spcBef>
                          <a:spcPts val="0"/>
                        </a:spcBef>
                        <a:buNone/>
                      </a:pPr>
                      <a:r>
                        <a:rPr lang="en-US" sz="1800" dirty="0">
                          <a:solidFill>
                            <a:schemeClr val="dk1"/>
                          </a:solidFill>
                        </a:rPr>
                        <a:t>to analyze an image with different block sizes, but with a single (</a:t>
                      </a:r>
                      <a:r>
                        <a:rPr lang="en-US" sz="1800" dirty="0" err="1">
                          <a:solidFill>
                            <a:schemeClr val="dk1"/>
                          </a:solidFill>
                        </a:rPr>
                        <a:t>ridgelet</a:t>
                      </a:r>
                      <a:r>
                        <a:rPr lang="en-US" sz="1800" dirty="0">
                          <a:solidFill>
                            <a:schemeClr val="dk1"/>
                          </a:solidFill>
                        </a:rPr>
                        <a:t>) </a:t>
                      </a:r>
                      <a:r>
                        <a:rPr lang="en-US" sz="1800" dirty="0" err="1">
                          <a:solidFill>
                            <a:schemeClr val="dk1"/>
                          </a:solidFill>
                        </a:rPr>
                        <a:t>transform.The</a:t>
                      </a:r>
                      <a:r>
                        <a:rPr lang="en-US" sz="1800" dirty="0">
                          <a:solidFill>
                            <a:schemeClr val="dk1"/>
                          </a:solidFill>
                        </a:rPr>
                        <a:t> block size can be changed at each scale level</a:t>
                      </a:r>
                    </a:p>
                    <a:p>
                      <a:pPr lvl="0" rtl="0">
                        <a:spcBef>
                          <a:spcPts val="0"/>
                        </a:spcBef>
                        <a:buNone/>
                      </a:pPr>
                      <a:endParaRPr dirty="0"/>
                    </a:p>
                  </a:txBody>
                  <a:tcPr marL="91425" marR="91425" marT="91425" marB="91425">
                    <a:lnL w="9525" cap="flat">
                      <a:solidFill>
                        <a:srgbClr val="434343"/>
                      </a:solidFill>
                      <a:prstDash val="solid"/>
                      <a:round/>
                      <a:headEnd type="none" w="med" len="med"/>
                      <a:tailEnd type="none" w="med" len="med"/>
                    </a:lnL>
                    <a:lnR w="9525" cap="flat">
                      <a:solidFill>
                        <a:srgbClr val="434343"/>
                      </a:solidFill>
                      <a:prstDash val="solid"/>
                      <a:round/>
                      <a:headEnd type="none" w="med" len="med"/>
                      <a:tailEnd type="none" w="med" len="med"/>
                    </a:lnR>
                    <a:lnT w="9525" cap="flat">
                      <a:solidFill>
                        <a:srgbClr val="434343"/>
                      </a:solidFill>
                      <a:prstDash val="solid"/>
                      <a:round/>
                      <a:headEnd type="none" w="med" len="med"/>
                      <a:tailEnd type="none" w="med" len="med"/>
                    </a:lnT>
                    <a:lnB w="9525" cap="flat">
                      <a:solidFill>
                        <a:srgbClr val="434343"/>
                      </a:solidFill>
                      <a:prstDash val="solid"/>
                      <a:round/>
                      <a:headEnd type="none" w="med" len="med"/>
                      <a:tailEnd type="none" w="med" len="med"/>
                    </a:lnB>
                    <a:solidFill>
                      <a:srgbClr val="FFFF00">
                        <a:alpha val="0"/>
                      </a:srgbClr>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err="1">
                <a:solidFill>
                  <a:schemeClr val="dk1"/>
                </a:solidFill>
                <a:latin typeface="Calibri"/>
                <a:ea typeface="Calibri"/>
                <a:cs typeface="Calibri"/>
                <a:sym typeface="Calibri"/>
              </a:rPr>
              <a:t>Curvelet</a:t>
            </a:r>
            <a:r>
              <a:rPr lang="en-US" sz="3600" dirty="0">
                <a:solidFill>
                  <a:schemeClr val="dk1"/>
                </a:solidFill>
                <a:latin typeface="Calibri"/>
                <a:ea typeface="Calibri"/>
                <a:cs typeface="Calibri"/>
                <a:sym typeface="Calibri"/>
              </a:rPr>
              <a:t> Transform</a:t>
            </a:r>
            <a:endParaRPr lang="en-US" sz="3600" dirty="0"/>
          </a:p>
        </p:txBody>
      </p:sp>
      <mc:AlternateContent xmlns:mc="http://schemas.openxmlformats.org/markup-compatibility/2006">
        <mc:Choice xmlns="" xmlns:a14="http://schemas.microsoft.com/office/drawing/2010/main" Requires="a14">
          <p:sp>
            <p:nvSpPr>
              <p:cNvPr id="5" name="Text Placeholder 4"/>
              <p:cNvSpPr>
                <a:spLocks noGrp="1"/>
              </p:cNvSpPr>
              <p:nvPr>
                <p:ph type="body" idx="1"/>
              </p:nvPr>
            </p:nvSpPr>
            <p:spPr/>
            <p:txBody>
              <a:bodyPr/>
              <a:lstStyle/>
              <a:p>
                <a:r>
                  <a:rPr lang="en-US" dirty="0" smtClean="0">
                    <a:solidFill>
                      <a:schemeClr val="dk1"/>
                    </a:solidFill>
                  </a:rPr>
                  <a:t>Curvelet</a:t>
                </a:r>
                <a:r>
                  <a:rPr lang="en-US" dirty="0">
                    <a:solidFill>
                      <a:schemeClr val="dk1"/>
                    </a:solidFill>
                  </a:rPr>
                  <a:t> Transform can use 3 variables:</a:t>
                </a:r>
              </a:p>
              <a:p>
                <a:pPr lvl="1"/>
                <a:r>
                  <a:rPr lang="en-US" dirty="0" smtClean="0"/>
                  <a:t>Translation parameter </a:t>
                </a:r>
                <a:r>
                  <a:rPr lang="en-US" dirty="0"/>
                  <a:t>(k) </a:t>
                </a:r>
                <a:endParaRPr lang="en-US" dirty="0" smtClean="0"/>
              </a:p>
              <a:p>
                <a:pPr lvl="1"/>
                <a:r>
                  <a:rPr lang="en-US" dirty="0" smtClean="0"/>
                  <a:t>Orientation Parameter (</a:t>
                </a:r>
                <a14:m>
                  <m:oMath xmlns:m="http://schemas.openxmlformats.org/officeDocument/2006/math">
                    <m:r>
                      <a:rPr lang="en-US" i="1">
                        <a:latin typeface="Cambria Math"/>
                        <a:ea typeface="Cambria Math"/>
                      </a:rPr>
                      <m:t>𝜃</m:t>
                    </m:r>
                  </m:oMath>
                </a14:m>
                <a:r>
                  <a:rPr lang="en-US" dirty="0"/>
                  <a:t>) 0&lt;</a:t>
                </a:r>
                <a:r>
                  <a:rPr lang="en-US" dirty="0">
                    <a:ea typeface="Cambria Math"/>
                  </a:rPr>
                  <a:t> </a:t>
                </a:r>
                <a14:m>
                  <m:oMath xmlns:m="http://schemas.openxmlformats.org/officeDocument/2006/math">
                    <m:r>
                      <a:rPr lang="en-US" i="1">
                        <a:latin typeface="Cambria Math"/>
                        <a:ea typeface="Cambria Math"/>
                      </a:rPr>
                      <m:t>𝜃</m:t>
                    </m:r>
                    <m:r>
                      <a:rPr lang="en-US" i="1">
                        <a:latin typeface="Cambria Math"/>
                        <a:ea typeface="Cambria Math"/>
                      </a:rPr>
                      <m:t> </m:t>
                    </m:r>
                  </m:oMath>
                </a14:m>
                <a:r>
                  <a:rPr lang="en-US" dirty="0"/>
                  <a:t>&lt;2</a:t>
                </a:r>
                <a:r>
                  <a:rPr lang="el-GR" dirty="0" smtClean="0"/>
                  <a:t>π</a:t>
                </a:r>
                <a:r>
                  <a:rPr lang="en-US" dirty="0" smtClean="0"/>
                  <a:t> </a:t>
                </a:r>
                <a14:m>
                  <m:oMath xmlns:m="http://schemas.openxmlformats.org/officeDocument/2006/math">
                    <m:sSub>
                      <m:sSubPr>
                        <m:ctrlPr>
                          <a:rPr lang="en-US" i="1" smtClean="0">
                            <a:latin typeface="Cambria Math"/>
                            <a:ea typeface="Cambria Math"/>
                          </a:rPr>
                        </m:ctrlPr>
                      </m:sSubPr>
                      <m:e>
                        <m:r>
                          <a:rPr lang="en-US" i="1">
                            <a:latin typeface="Cambria Math"/>
                            <a:ea typeface="Cambria Math"/>
                          </a:rPr>
                          <m:t>𝜃</m:t>
                        </m:r>
                      </m:e>
                      <m:sub>
                        <m:r>
                          <a:rPr lang="en-US" b="0" i="1" smtClean="0">
                            <a:latin typeface="Cambria Math"/>
                            <a:ea typeface="Cambria Math"/>
                          </a:rPr>
                          <m:t>𝑙</m:t>
                        </m:r>
                      </m:sub>
                    </m:sSub>
                    <m:r>
                      <a:rPr lang="en-US" b="0" i="0" smtClean="0">
                        <a:latin typeface="Cambria Math"/>
                        <a:ea typeface="Cambria Math"/>
                      </a:rPr>
                      <m:t>=2</m:t>
                    </m:r>
                    <m:r>
                      <m:rPr>
                        <m:sty m:val="p"/>
                      </m:rPr>
                      <a:rPr lang="el-GR" b="0" i="1" smtClean="0">
                        <a:latin typeface="Cambria Math"/>
                        <a:ea typeface="Cambria Math"/>
                      </a:rPr>
                      <m:t>π</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2</m:t>
                        </m:r>
                      </m:e>
                      <m:sup>
                        <m:r>
                          <a:rPr lang="en-US" b="0" i="1" smtClean="0">
                            <a:latin typeface="Cambria Math"/>
                            <a:ea typeface="Cambria Math"/>
                          </a:rPr>
                          <m:t>−</m:t>
                        </m:r>
                        <m:d>
                          <m:dPr>
                            <m:begChr m:val="⌊"/>
                            <m:endChr m:val="⌋"/>
                            <m:ctrlPr>
                              <a:rPr lang="en-US" b="0" i="1" smtClean="0">
                                <a:latin typeface="Cambria Math"/>
                                <a:ea typeface="Cambria Math"/>
                              </a:rPr>
                            </m:ctrlPr>
                          </m:dPr>
                          <m:e>
                            <m:r>
                              <a:rPr lang="en-US" b="0" i="1" smtClean="0">
                                <a:latin typeface="Cambria Math"/>
                                <a:ea typeface="Cambria Math"/>
                              </a:rPr>
                              <m:t>𝑗</m:t>
                            </m:r>
                            <m:r>
                              <a:rPr lang="en-US" b="0" i="1" smtClean="0">
                                <a:latin typeface="Cambria Math"/>
                                <a:ea typeface="Cambria Math"/>
                              </a:rPr>
                              <m:t>/2</m:t>
                            </m:r>
                          </m:e>
                        </m:d>
                      </m:sup>
                    </m:sSup>
                  </m:oMath>
                </a14:m>
                <a:endParaRPr lang="en-US" dirty="0" smtClean="0"/>
              </a:p>
              <a:p>
                <a:pPr lvl="1"/>
                <a:r>
                  <a:rPr lang="en-US" dirty="0" smtClean="0"/>
                  <a:t>Scaling </a:t>
                </a:r>
                <a:r>
                  <a:rPr lang="en-US" dirty="0"/>
                  <a:t>(r) </a:t>
                </a:r>
                <a14:m>
                  <m:oMath xmlns:m="http://schemas.openxmlformats.org/officeDocument/2006/math">
                    <m:d>
                      <m:dPr>
                        <m:begChr m:val="⌊"/>
                        <m:endChr m:val="⌋"/>
                        <m:ctrlPr>
                          <a:rPr lang="en-US" i="1" dirty="0" smtClean="0">
                            <a:latin typeface="Cambria Math"/>
                          </a:rPr>
                        </m:ctrlPr>
                      </m:dPr>
                      <m:e>
                        <m:func>
                          <m:funcPr>
                            <m:ctrlPr>
                              <a:rPr lang="en-US" i="1" dirty="0">
                                <a:latin typeface="Cambria Math"/>
                              </a:rPr>
                            </m:ctrlPr>
                          </m:funcPr>
                          <m:fName>
                            <m:sSub>
                              <m:sSubPr>
                                <m:ctrlPr>
                                  <a:rPr lang="en-US" i="1" dirty="0">
                                    <a:latin typeface="Cambria Math"/>
                                  </a:rPr>
                                </m:ctrlPr>
                              </m:sSubPr>
                              <m:e>
                                <m:r>
                                  <m:rPr>
                                    <m:sty m:val="p"/>
                                  </m:rPr>
                                  <a:rPr lang="en-US" dirty="0">
                                    <a:latin typeface="Cambria Math"/>
                                  </a:rPr>
                                  <m:t>log</m:t>
                                </m:r>
                              </m:e>
                              <m:sub>
                                <m:r>
                                  <a:rPr lang="en-US" i="1" dirty="0">
                                    <a:latin typeface="Cambria Math"/>
                                  </a:rPr>
                                  <m:t>2</m:t>
                                </m:r>
                              </m:sub>
                            </m:sSub>
                          </m:fName>
                          <m:e>
                            <m:d>
                              <m:dPr>
                                <m:ctrlPr>
                                  <a:rPr lang="en-US" i="1" dirty="0">
                                    <a:latin typeface="Cambria Math"/>
                                  </a:rPr>
                                </m:ctrlPr>
                              </m:dPr>
                              <m:e>
                                <m:r>
                                  <a:rPr lang="en-US" i="1" dirty="0">
                                    <a:latin typeface="Cambria Math"/>
                                  </a:rPr>
                                  <m:t>𝑀</m:t>
                                </m:r>
                                <m:r>
                                  <a:rPr lang="en-US" i="1" dirty="0">
                                    <a:latin typeface="Cambria Math"/>
                                  </a:rPr>
                                  <m:t>.</m:t>
                                </m:r>
                                <m:r>
                                  <a:rPr lang="en-US" i="1" dirty="0">
                                    <a:latin typeface="Cambria Math"/>
                                  </a:rPr>
                                  <m:t>𝑁</m:t>
                                </m:r>
                              </m:e>
                            </m:d>
                            <m:r>
                              <a:rPr lang="en-US" i="1" dirty="0">
                                <a:latin typeface="Cambria Math"/>
                              </a:rPr>
                              <m:t>−3</m:t>
                            </m:r>
                          </m:e>
                        </m:func>
                      </m:e>
                    </m:d>
                  </m:oMath>
                </a14:m>
                <a:r>
                  <a:rPr lang="en-US" dirty="0"/>
                  <a:t/>
                </a:r>
                <a:br>
                  <a:rPr lang="en-US" dirty="0"/>
                </a:br>
                <a:endParaRPr lang="en-US" dirty="0" smtClean="0"/>
              </a:p>
              <a:p>
                <a:r>
                  <a:rPr lang="en-US" dirty="0" smtClean="0">
                    <a:solidFill>
                      <a:schemeClr val="dk1"/>
                    </a:solidFill>
                  </a:rPr>
                  <a:t>Frequency window </a:t>
                </a:r>
                <a14:m>
                  <m:oMath xmlns:m="http://schemas.openxmlformats.org/officeDocument/2006/math">
                    <m:sSub>
                      <m:sSubPr>
                        <m:ctrlPr>
                          <a:rPr lang="en-US" i="1">
                            <a:latin typeface="Cambria Math"/>
                          </a:rPr>
                        </m:ctrlPr>
                      </m:sSubPr>
                      <m:e>
                        <m:r>
                          <a:rPr lang="en-US" i="1">
                            <a:latin typeface="Cambria Math"/>
                          </a:rPr>
                          <m:t>𝑈</m:t>
                        </m:r>
                      </m:e>
                      <m:sub>
                        <m:r>
                          <a:rPr lang="en-US" i="1">
                            <a:latin typeface="Cambria Math"/>
                          </a:rPr>
                          <m:t>𝑗</m:t>
                        </m:r>
                      </m:sub>
                    </m:sSub>
                    <m:d>
                      <m:dPr>
                        <m:ctrlPr>
                          <a:rPr lang="en-US" i="1">
                            <a:latin typeface="Cambria Math"/>
                          </a:rPr>
                        </m:ctrlPr>
                      </m:dPr>
                      <m:e>
                        <m:r>
                          <a:rPr lang="en-US" i="1">
                            <a:latin typeface="Cambria Math"/>
                          </a:rPr>
                          <m:t>𝑟</m:t>
                        </m:r>
                        <m:r>
                          <a:rPr lang="en-US" i="1">
                            <a:latin typeface="Cambria Math"/>
                          </a:rPr>
                          <m:t>,</m:t>
                        </m:r>
                        <m:r>
                          <a:rPr lang="en-US" i="1">
                            <a:latin typeface="Cambria Math"/>
                            <a:ea typeface="Cambria Math"/>
                          </a:rPr>
                          <m:t>𝜃</m:t>
                        </m:r>
                      </m:e>
                    </m:d>
                  </m:oMath>
                </a14:m>
                <a:r>
                  <a:rPr lang="en-US" dirty="0" smtClean="0">
                    <a:solidFill>
                      <a:schemeClr val="dk1"/>
                    </a:solidFill>
                  </a:rPr>
                  <a:t> in the Fourier domain can be defined as:</a:t>
                </a:r>
                <a:endParaRPr lang="en-US" dirty="0">
                  <a:solidFill>
                    <a:schemeClr val="dk1"/>
                  </a:solidFill>
                </a:endParaRPr>
              </a:p>
              <a:p>
                <a:pPr marL="20320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𝑈</m:t>
                          </m:r>
                        </m:e>
                        <m:sub>
                          <m:r>
                            <a:rPr lang="en-US" i="1">
                              <a:latin typeface="Cambria Math"/>
                            </a:rPr>
                            <m:t>𝑗</m:t>
                          </m:r>
                        </m:sub>
                      </m:sSub>
                      <m:d>
                        <m:dPr>
                          <m:ctrlPr>
                            <a:rPr lang="en-US" i="1">
                              <a:latin typeface="Cambria Math"/>
                            </a:rPr>
                          </m:ctrlPr>
                        </m:dPr>
                        <m:e>
                          <m:r>
                            <a:rPr lang="en-US" i="1">
                              <a:latin typeface="Cambria Math"/>
                            </a:rPr>
                            <m:t>𝑟</m:t>
                          </m:r>
                          <m:r>
                            <a:rPr lang="en-US" i="1">
                              <a:latin typeface="Cambria Math"/>
                            </a:rPr>
                            <m:t>,</m:t>
                          </m:r>
                          <m:r>
                            <a:rPr lang="en-US" i="1">
                              <a:latin typeface="Cambria Math"/>
                              <a:ea typeface="Cambria Math"/>
                            </a:rPr>
                            <m:t>𝜃</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2</m:t>
                          </m:r>
                        </m:e>
                        <m:sup>
                          <m:r>
                            <a:rPr lang="en-US" i="1">
                              <a:latin typeface="Cambria Math"/>
                              <a:ea typeface="Cambria Math"/>
                            </a:rPr>
                            <m:t>−3</m:t>
                          </m:r>
                          <m:r>
                            <a:rPr lang="en-US" i="1">
                              <a:latin typeface="Cambria Math"/>
                              <a:ea typeface="Cambria Math"/>
                            </a:rPr>
                            <m:t>𝑗</m:t>
                          </m:r>
                          <m:r>
                            <a:rPr lang="en-US" i="1">
                              <a:latin typeface="Cambria Math"/>
                              <a:ea typeface="Cambria Math"/>
                            </a:rPr>
                            <m:t>/4</m:t>
                          </m:r>
                        </m:sup>
                      </m:sSup>
                      <m:r>
                        <a:rPr lang="en-US" i="1">
                          <a:latin typeface="Cambria Math"/>
                          <a:ea typeface="Cambria Math"/>
                        </a:rPr>
                        <m:t> </m:t>
                      </m:r>
                      <m:r>
                        <a:rPr lang="en-US" i="1">
                          <a:latin typeface="Cambria Math"/>
                          <a:ea typeface="Cambria Math"/>
                        </a:rPr>
                        <m:t>𝑊</m:t>
                      </m:r>
                      <m:d>
                        <m:dPr>
                          <m:ctrlPr>
                            <a:rPr lang="en-US" i="1">
                              <a:latin typeface="Cambria Math"/>
                              <a:ea typeface="Cambria Math"/>
                            </a:rPr>
                          </m:ctrlPr>
                        </m:dPr>
                        <m:e>
                          <m:sSup>
                            <m:sSupPr>
                              <m:ctrlPr>
                                <a:rPr lang="en-US" i="1">
                                  <a:latin typeface="Cambria Math"/>
                                  <a:ea typeface="Cambria Math"/>
                                </a:rPr>
                              </m:ctrlPr>
                            </m:sSupPr>
                            <m:e>
                              <m:r>
                                <a:rPr lang="en-US" i="1">
                                  <a:latin typeface="Cambria Math"/>
                                  <a:ea typeface="Cambria Math"/>
                                </a:rPr>
                                <m:t>2</m:t>
                              </m:r>
                            </m:e>
                            <m:sup>
                              <m:r>
                                <a:rPr lang="en-US" i="1">
                                  <a:latin typeface="Cambria Math"/>
                                  <a:ea typeface="Cambria Math"/>
                                </a:rPr>
                                <m:t>−</m:t>
                              </m:r>
                              <m:r>
                                <a:rPr lang="en-US" i="1">
                                  <a:latin typeface="Cambria Math"/>
                                  <a:ea typeface="Cambria Math"/>
                                </a:rPr>
                                <m:t>𝑗</m:t>
                              </m:r>
                            </m:sup>
                          </m:sSup>
                          <m:r>
                            <a:rPr lang="en-US" i="1">
                              <a:latin typeface="Cambria Math"/>
                              <a:ea typeface="Cambria Math"/>
                            </a:rPr>
                            <m:t>𝑟</m:t>
                          </m:r>
                        </m:e>
                      </m:d>
                      <m:r>
                        <a:rPr lang="en-US" i="1">
                          <a:latin typeface="Cambria Math"/>
                          <a:ea typeface="Cambria Math"/>
                        </a:rPr>
                        <m:t>𝑉</m:t>
                      </m:r>
                      <m:r>
                        <a:rPr lang="en-US" i="1">
                          <a:latin typeface="Cambria Math"/>
                          <a:ea typeface="Cambria Math"/>
                        </a:rPr>
                        <m:t>(</m:t>
                      </m:r>
                      <m:f>
                        <m:fPr>
                          <m:ctrlPr>
                            <a:rPr lang="en-US" i="1">
                              <a:latin typeface="Cambria Math"/>
                              <a:ea typeface="Cambria Math"/>
                            </a:rPr>
                          </m:ctrlPr>
                        </m:fPr>
                        <m:num>
                          <m:sSup>
                            <m:sSupPr>
                              <m:ctrlPr>
                                <a:rPr lang="en-US" i="1">
                                  <a:latin typeface="Cambria Math"/>
                                  <a:ea typeface="Cambria Math"/>
                                </a:rPr>
                              </m:ctrlPr>
                            </m:sSupPr>
                            <m:e>
                              <m:r>
                                <a:rPr lang="en-US" i="1">
                                  <a:latin typeface="Cambria Math"/>
                                  <a:ea typeface="Cambria Math"/>
                                </a:rPr>
                                <m:t>2</m:t>
                              </m:r>
                            </m:e>
                            <m:sup>
                              <m:d>
                                <m:dPr>
                                  <m:begChr m:val="⌊"/>
                                  <m:endChr m:val="⌋"/>
                                  <m:ctrlPr>
                                    <a:rPr lang="en-US" i="1">
                                      <a:latin typeface="Cambria Math"/>
                                      <a:ea typeface="Cambria Math"/>
                                    </a:rPr>
                                  </m:ctrlPr>
                                </m:dPr>
                                <m:e>
                                  <m:r>
                                    <a:rPr lang="en-US" i="1">
                                      <a:latin typeface="Cambria Math"/>
                                      <a:ea typeface="Cambria Math"/>
                                    </a:rPr>
                                    <m:t>𝑗</m:t>
                                  </m:r>
                                  <m:r>
                                    <a:rPr lang="en-US" i="1">
                                      <a:latin typeface="Cambria Math"/>
                                      <a:ea typeface="Cambria Math"/>
                                    </a:rPr>
                                    <m:t>/2</m:t>
                                  </m:r>
                                </m:e>
                              </m:d>
                            </m:sup>
                          </m:sSup>
                        </m:num>
                        <m:den>
                          <m:r>
                            <a:rPr lang="en-US" i="1">
                              <a:latin typeface="Cambria Math"/>
                              <a:ea typeface="Cambria Math"/>
                            </a:rPr>
                            <m:t>2</m:t>
                          </m:r>
                          <m:r>
                            <a:rPr lang="en-US" i="1">
                              <a:latin typeface="Cambria Math"/>
                              <a:ea typeface="Cambria Math"/>
                            </a:rPr>
                            <m:t>𝜋</m:t>
                          </m:r>
                        </m:den>
                      </m:f>
                      <m:r>
                        <a:rPr lang="en-US" i="1">
                          <a:latin typeface="Cambria Math"/>
                          <a:ea typeface="Cambria Math"/>
                        </a:rPr>
                        <m:t>)</m:t>
                      </m:r>
                    </m:oMath>
                  </m:oMathPara>
                </a14:m>
                <a:endParaRPr lang="en-US" dirty="0" smtClean="0"/>
              </a:p>
              <a:p>
                <a:r>
                  <a:rPr lang="en-US" dirty="0"/>
                  <a:t>we define </a:t>
                </a:r>
                <a:r>
                  <a:rPr lang="en-US" dirty="0" err="1"/>
                  <a:t>curvelets</a:t>
                </a:r>
                <a:r>
                  <a:rPr lang="en-US" dirty="0"/>
                  <a:t> (as function of x = (x1, x2)) at scale </a:t>
                </a:r>
                <a14:m>
                  <m:oMath xmlns:m="http://schemas.openxmlformats.org/officeDocument/2006/math">
                    <m:sSup>
                      <m:sSupPr>
                        <m:ctrlPr>
                          <a:rPr lang="en-US" i="1">
                            <a:latin typeface="Cambria Math"/>
                          </a:rPr>
                        </m:ctrlPr>
                      </m:sSupPr>
                      <m:e>
                        <m:r>
                          <a:rPr lang="en-US" i="1">
                            <a:latin typeface="Cambria Math"/>
                          </a:rPr>
                          <m:t>2</m:t>
                        </m:r>
                      </m:e>
                      <m:sup>
                        <m:r>
                          <a:rPr lang="en-US" i="1">
                            <a:latin typeface="Cambria Math"/>
                          </a:rPr>
                          <m:t>−</m:t>
                        </m:r>
                        <m:r>
                          <a:rPr lang="en-US" i="1">
                            <a:latin typeface="Cambria Math"/>
                          </a:rPr>
                          <m:t>𝑗</m:t>
                        </m:r>
                      </m:sup>
                    </m:sSup>
                  </m:oMath>
                </a14:m>
                <a:r>
                  <a:rPr lang="en-US" dirty="0" smtClean="0"/>
                  <a:t> </a:t>
                </a:r>
                <a:r>
                  <a:rPr lang="en-US" dirty="0"/>
                  <a:t>, </a:t>
                </a:r>
                <a:r>
                  <a:rPr lang="en-US" dirty="0" smtClean="0"/>
                  <a:t>orientation </a:t>
                </a:r>
                <a14:m>
                  <m:oMath xmlns:m="http://schemas.openxmlformats.org/officeDocument/2006/math">
                    <m:sSub>
                      <m:sSubPr>
                        <m:ctrlPr>
                          <a:rPr lang="en-US" i="1">
                            <a:latin typeface="Cambria Math"/>
                          </a:rPr>
                        </m:ctrlPr>
                      </m:sSubPr>
                      <m:e>
                        <m:r>
                          <a:rPr lang="en-US" i="1">
                            <a:latin typeface="Cambria Math"/>
                            <a:ea typeface="Cambria Math"/>
                          </a:rPr>
                          <m:t>𝜃</m:t>
                        </m:r>
                      </m:e>
                      <m:sub>
                        <m:r>
                          <a:rPr lang="en-US" i="1">
                            <a:latin typeface="Cambria Math"/>
                          </a:rPr>
                          <m:t>𝑙</m:t>
                        </m:r>
                      </m:sub>
                    </m:sSub>
                  </m:oMath>
                </a14:m>
                <a:r>
                  <a:rPr lang="en-US" dirty="0" smtClean="0"/>
                  <a:t> and </a:t>
                </a:r>
                <a:r>
                  <a:rPr lang="en-US" dirty="0"/>
                  <a:t>position </a:t>
                </a:r>
                <a:r>
                  <a:rPr lang="en-US" dirty="0"/>
                  <a:t> </a:t>
                </a:r>
                <a:r>
                  <a:rPr lang="en-US" dirty="0" smtClean="0"/>
                  <a:t>       </a:t>
                </a:r>
                <a14:m>
                  <m:oMath xmlns:m="http://schemas.openxmlformats.org/officeDocument/2006/math">
                    <m:sSubSup>
                      <m:sSubSupPr>
                        <m:ctrlPr>
                          <a:rPr lang="en-US" i="1" smtClean="0">
                            <a:latin typeface="Cambria Math"/>
                          </a:rPr>
                        </m:ctrlPr>
                      </m:sSubSupPr>
                      <m:e>
                        <m:r>
                          <a:rPr lang="en-US" b="0" i="1" smtClean="0">
                            <a:latin typeface="Cambria Math"/>
                          </a:rPr>
                          <m:t>𝑥</m:t>
                        </m:r>
                      </m:e>
                      <m:sub>
                        <m:r>
                          <a:rPr lang="en-US" b="0" i="1" smtClean="0">
                            <a:latin typeface="Cambria Math"/>
                          </a:rPr>
                          <m:t>𝑘</m:t>
                        </m:r>
                      </m:sub>
                      <m:sup>
                        <m:r>
                          <a:rPr lang="en-US" b="0" i="1" smtClean="0">
                            <a:latin typeface="Cambria Math"/>
                          </a:rPr>
                          <m:t>(</m:t>
                        </m:r>
                        <m:r>
                          <a:rPr lang="en-US" b="0" i="1" smtClean="0">
                            <a:latin typeface="Cambria Math"/>
                          </a:rPr>
                          <m:t>𝑗</m:t>
                        </m:r>
                        <m:r>
                          <a:rPr lang="en-US" b="0" i="1" smtClean="0">
                            <a:latin typeface="Cambria Math"/>
                          </a:rPr>
                          <m:t>.</m:t>
                        </m:r>
                        <m:r>
                          <a:rPr lang="en-US" b="0" i="1" smtClean="0">
                            <a:latin typeface="Cambria Math"/>
                          </a:rPr>
                          <m:t>𝑙</m:t>
                        </m:r>
                        <m:r>
                          <a:rPr lang="en-US" b="0" i="1" smtClean="0">
                            <a:latin typeface="Cambria Math"/>
                          </a:rPr>
                          <m:t>)</m:t>
                        </m:r>
                      </m:sup>
                    </m:sSubSup>
                    <m:r>
                      <a:rPr lang="en-US" b="0" i="1" smtClean="0">
                        <a:latin typeface="Cambria Math"/>
                      </a:rPr>
                      <m:t>=</m:t>
                    </m:r>
                    <m:sSubSup>
                      <m:sSubSupPr>
                        <m:ctrlPr>
                          <a:rPr lang="en-US" b="0" i="1" smtClean="0">
                            <a:latin typeface="Cambria Math"/>
                          </a:rPr>
                        </m:ctrlPr>
                      </m:sSubSupPr>
                      <m:e>
                        <m:r>
                          <a:rPr lang="en-US" b="0" i="1" smtClean="0">
                            <a:latin typeface="Cambria Math"/>
                          </a:rPr>
                          <m:t>𝑅</m:t>
                        </m:r>
                      </m:e>
                      <m:sub>
                        <m:sSub>
                          <m:sSubPr>
                            <m:ctrlPr>
                              <a:rPr lang="en-US" b="0" i="1" smtClean="0">
                                <a:latin typeface="Cambria Math"/>
                              </a:rPr>
                            </m:ctrlPr>
                          </m:sSubPr>
                          <m:e>
                            <m:r>
                              <a:rPr lang="en-US" b="0" i="1" smtClean="0">
                                <a:latin typeface="Cambria Math"/>
                                <a:ea typeface="Cambria Math"/>
                              </a:rPr>
                              <m:t>𝜃</m:t>
                            </m:r>
                          </m:e>
                          <m:sub>
                            <m:r>
                              <a:rPr lang="en-US" b="0" i="1" smtClean="0">
                                <a:latin typeface="Cambria Math"/>
                              </a:rPr>
                              <m:t>𝑙</m:t>
                            </m:r>
                          </m:sub>
                        </m:sSub>
                      </m:sub>
                      <m:sup>
                        <m:r>
                          <a:rPr lang="en-US" b="0" i="1" smtClean="0">
                            <a:latin typeface="Cambria Math"/>
                          </a:rPr>
                          <m:t>−1</m:t>
                        </m:r>
                      </m:sup>
                    </m:sSubSup>
                    <m:r>
                      <a:rPr lang="en-US" b="0" i="1" smtClean="0">
                        <a:latin typeface="Cambria Math"/>
                      </a:rPr>
                      <m:t>(</m:t>
                    </m:r>
                    <m:sSub>
                      <m:sSubPr>
                        <m:ctrlPr>
                          <a:rPr lang="en-US" b="0" i="1" smtClean="0">
                            <a:latin typeface="Cambria Math"/>
                          </a:rPr>
                        </m:ctrlPr>
                      </m:sSubPr>
                      <m:e>
                        <m:r>
                          <a:rPr lang="en-US" b="0" i="1" smtClean="0">
                            <a:latin typeface="Cambria Math"/>
                          </a:rPr>
                          <m:t>𝑘</m:t>
                        </m:r>
                      </m:e>
                      <m:sub>
                        <m:r>
                          <a:rPr lang="en-US" b="0" i="1" smtClean="0">
                            <a:latin typeface="Cambria Math"/>
                          </a:rPr>
                          <m:t>1</m:t>
                        </m:r>
                      </m:sub>
                    </m:sSub>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latin typeface="Cambria Math"/>
                          </a:rPr>
                          <m:t>−</m:t>
                        </m:r>
                        <m:r>
                          <a:rPr lang="en-US" b="0" i="1" smtClean="0">
                            <a:latin typeface="Cambria Math"/>
                          </a:rPr>
                          <m:t>𝑗</m:t>
                        </m:r>
                      </m:sup>
                    </m:sSup>
                    <m:r>
                      <a:rPr lang="en-US" b="0" i="1" smtClean="0">
                        <a:latin typeface="Cambria Math"/>
                      </a:rPr>
                      <m:t>.</m:t>
                    </m:r>
                    <m:sSub>
                      <m:sSubPr>
                        <m:ctrlPr>
                          <a:rPr lang="en-US" b="0" i="1" smtClean="0">
                            <a:latin typeface="Cambria Math"/>
                          </a:rPr>
                        </m:ctrlPr>
                      </m:sSubPr>
                      <m:e>
                        <m:r>
                          <a:rPr lang="en-US" b="0" i="1" smtClean="0">
                            <a:latin typeface="Cambria Math"/>
                          </a:rPr>
                          <m:t>𝑘</m:t>
                        </m:r>
                      </m:e>
                      <m:sub>
                        <m:r>
                          <a:rPr lang="en-US" b="0" i="1" smtClean="0">
                            <a:latin typeface="Cambria Math"/>
                          </a:rPr>
                          <m:t>2</m:t>
                        </m:r>
                      </m:sub>
                    </m:sSub>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latin typeface="Cambria Math"/>
                          </a:rPr>
                          <m:t>−</m:t>
                        </m:r>
                        <m:r>
                          <a:rPr lang="en-US" b="0" i="1" smtClean="0">
                            <a:latin typeface="Cambria Math"/>
                          </a:rPr>
                          <m:t>𝑗</m:t>
                        </m:r>
                        <m:r>
                          <a:rPr lang="en-US" b="0" i="1" smtClean="0">
                            <a:latin typeface="Cambria Math"/>
                          </a:rPr>
                          <m:t>/2</m:t>
                        </m:r>
                      </m:sup>
                    </m:sSup>
                    <m:r>
                      <a:rPr lang="en-US" b="0" i="1" smtClean="0">
                        <a:latin typeface="Cambria Math"/>
                      </a:rPr>
                      <m:t>)</m:t>
                    </m:r>
                  </m:oMath>
                </a14:m>
                <a:endParaRPr lang="en-US" dirty="0"/>
              </a:p>
              <a:p>
                <a:pPr marL="20320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smtClean="0">
                              <a:latin typeface="Cambria Math"/>
                              <a:ea typeface="Cambria Math"/>
                            </a:rPr>
                            <m:t>𝜑</m:t>
                          </m:r>
                        </m:e>
                        <m:sub>
                          <m:r>
                            <a:rPr lang="en-US" b="0" i="1" smtClean="0">
                              <a:latin typeface="Cambria Math"/>
                              <a:ea typeface="Cambria Math"/>
                            </a:rPr>
                            <m:t>𝑗</m:t>
                          </m:r>
                          <m:r>
                            <a:rPr lang="en-US" b="0" i="1" smtClean="0">
                              <a:latin typeface="Cambria Math"/>
                              <a:ea typeface="Cambria Math"/>
                            </a:rPr>
                            <m:t>.</m:t>
                          </m:r>
                          <m:r>
                            <a:rPr lang="en-US" b="0" i="1" smtClean="0">
                              <a:latin typeface="Cambria Math"/>
                              <a:ea typeface="Cambria Math"/>
                            </a:rPr>
                            <m:t>𝑙</m:t>
                          </m:r>
                          <m:r>
                            <a:rPr lang="en-US" b="0" i="1" smtClean="0">
                              <a:latin typeface="Cambria Math"/>
                              <a:ea typeface="Cambria Math"/>
                            </a:rPr>
                            <m:t>.</m:t>
                          </m:r>
                          <m:r>
                            <a:rPr lang="en-US" b="0" i="1" smtClean="0">
                              <a:latin typeface="Cambria Math"/>
                              <a:ea typeface="Cambria Math"/>
                            </a:rPr>
                            <m:t>𝑘</m:t>
                          </m:r>
                        </m:sub>
                      </m:sSub>
                      <m:d>
                        <m:dPr>
                          <m:ctrlPr>
                            <a:rPr lang="en-US" b="0" i="1" smtClean="0">
                              <a:latin typeface="Cambria Math"/>
                              <a:ea typeface="Cambria Math"/>
                            </a:rPr>
                          </m:ctrlPr>
                        </m:dPr>
                        <m:e>
                          <m:r>
                            <a:rPr lang="en-US" b="0" i="1" smtClean="0">
                              <a:latin typeface="Cambria Math"/>
                              <a:ea typeface="Cambria Math"/>
                            </a:rPr>
                            <m:t>𝑥</m:t>
                          </m:r>
                        </m:e>
                      </m:d>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𝜑</m:t>
                          </m:r>
                        </m:e>
                        <m:sub>
                          <m:r>
                            <a:rPr lang="en-US" b="0" i="1" smtClean="0">
                              <a:latin typeface="Cambria Math"/>
                              <a:ea typeface="Cambria Math"/>
                            </a:rPr>
                            <m:t>𝑗</m:t>
                          </m:r>
                        </m:sub>
                      </m:sSub>
                      <m:d>
                        <m:dPr>
                          <m:ctrlPr>
                            <a:rPr lang="en-US" b="0" i="1" smtClean="0">
                              <a:latin typeface="Cambria Math"/>
                              <a:ea typeface="Cambria Math"/>
                            </a:rPr>
                          </m:ctrlPr>
                        </m:dPr>
                        <m:e>
                          <m:sSub>
                            <m:sSubPr>
                              <m:ctrlPr>
                                <a:rPr lang="en-US" i="1">
                                  <a:latin typeface="Cambria Math"/>
                                  <a:ea typeface="Cambria Math"/>
                                </a:rPr>
                              </m:ctrlPr>
                            </m:sSubPr>
                            <m:e>
                              <m:r>
                                <a:rPr lang="en-US" i="1">
                                  <a:latin typeface="Cambria Math"/>
                                  <a:ea typeface="Cambria Math"/>
                                </a:rPr>
                                <m:t>𝑅</m:t>
                              </m:r>
                            </m:e>
                            <m:sub>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𝑙</m:t>
                                  </m:r>
                                </m:sub>
                              </m:sSub>
                            </m:sub>
                          </m:sSub>
                          <m:r>
                            <a:rPr lang="en-US" i="1">
                              <a:latin typeface="Cambria Math"/>
                              <a:ea typeface="Cambria Math"/>
                            </a:rPr>
                            <m:t>(</m:t>
                          </m:r>
                          <m:r>
                            <a:rPr lang="en-US" i="1">
                              <a:latin typeface="Cambria Math"/>
                              <a:ea typeface="Cambria Math"/>
                            </a:rPr>
                            <m:t>𝑥</m:t>
                          </m:r>
                          <m:r>
                            <a:rPr lang="en-US" i="1">
                              <a:latin typeface="Cambria Math"/>
                              <a:ea typeface="Cambria Math"/>
                            </a:rPr>
                            <m:t>−</m:t>
                          </m:r>
                          <m:sSubSup>
                            <m:sSubSupPr>
                              <m:ctrlPr>
                                <a:rPr lang="en-US" i="1">
                                  <a:latin typeface="Cambria Math"/>
                                  <a:ea typeface="Cambria Math"/>
                                </a:rPr>
                              </m:ctrlPr>
                            </m:sSubSupPr>
                            <m:e>
                              <m:r>
                                <a:rPr lang="en-US" i="1">
                                  <a:latin typeface="Cambria Math"/>
                                  <a:ea typeface="Cambria Math"/>
                                </a:rPr>
                                <m:t>𝑥</m:t>
                              </m:r>
                            </m:e>
                            <m:sub>
                              <m:r>
                                <a:rPr lang="en-US" i="1">
                                  <a:latin typeface="Cambria Math"/>
                                  <a:ea typeface="Cambria Math"/>
                                </a:rPr>
                                <m:t>𝑘</m:t>
                              </m:r>
                            </m:sub>
                            <m:sup>
                              <m:r>
                                <a:rPr lang="en-US" i="1">
                                  <a:latin typeface="Cambria Math"/>
                                  <a:ea typeface="Cambria Math"/>
                                </a:rPr>
                                <m:t>(</m:t>
                              </m:r>
                              <m:r>
                                <a:rPr lang="en-US" i="1">
                                  <a:latin typeface="Cambria Math"/>
                                  <a:ea typeface="Cambria Math"/>
                                </a:rPr>
                                <m:t>𝑗</m:t>
                              </m:r>
                              <m:r>
                                <a:rPr lang="en-US" i="1">
                                  <a:latin typeface="Cambria Math"/>
                                  <a:ea typeface="Cambria Math"/>
                                </a:rPr>
                                <m:t>,</m:t>
                              </m:r>
                              <m:r>
                                <a:rPr lang="en-US" i="1">
                                  <a:latin typeface="Cambria Math"/>
                                  <a:ea typeface="Cambria Math"/>
                                </a:rPr>
                                <m:t>𝑙</m:t>
                              </m:r>
                              <m:r>
                                <a:rPr lang="en-US" i="1">
                                  <a:latin typeface="Cambria Math"/>
                                  <a:ea typeface="Cambria Math"/>
                                </a:rPr>
                                <m:t>)</m:t>
                              </m:r>
                            </m:sup>
                          </m:sSubSup>
                          <m:r>
                            <a:rPr lang="en-US" i="1">
                              <a:latin typeface="Cambria Math"/>
                              <a:ea typeface="Cambria Math"/>
                            </a:rPr>
                            <m:t>)</m:t>
                          </m:r>
                        </m:e>
                      </m:d>
                      <m:r>
                        <a:rPr lang="en-US" b="0" i="0" smtClean="0">
                          <a:latin typeface="Cambria Math"/>
                          <a:ea typeface="Cambria Math"/>
                        </a:rPr>
                        <m:t>,</m:t>
                      </m:r>
                    </m:oMath>
                  </m:oMathPara>
                </a14:m>
                <a:endParaRPr lang="en-US" b="0" dirty="0" smtClean="0">
                  <a:ea typeface="Cambria Math"/>
                </a:endParaRPr>
              </a:p>
              <a:p>
                <a:pPr marL="203200" indent="0">
                  <a:buNone/>
                </a:pPr>
                <a:r>
                  <a:rPr lang="en-US" b="0" dirty="0" smtClean="0">
                    <a:ea typeface="Cambria Math"/>
                  </a:rPr>
                  <a:t>                  Where </a:t>
                </a:r>
                <a14:m>
                  <m:oMath xmlns:m="http://schemas.openxmlformats.org/officeDocument/2006/math">
                    <m:sSub>
                      <m:sSubPr>
                        <m:ctrlPr>
                          <a:rPr lang="en-US" i="1">
                            <a:latin typeface="Cambria Math"/>
                            <a:ea typeface="Cambria Math"/>
                          </a:rPr>
                        </m:ctrlPr>
                      </m:sSubPr>
                      <m:e>
                        <m:r>
                          <a:rPr lang="en-US" i="1">
                            <a:latin typeface="Cambria Math"/>
                            <a:ea typeface="Cambria Math"/>
                          </a:rPr>
                          <m:t>𝑅</m:t>
                        </m:r>
                      </m:e>
                      <m:sub>
                        <m:r>
                          <a:rPr lang="en-US" i="1" smtClean="0">
                            <a:latin typeface="Cambria Math"/>
                            <a:ea typeface="Cambria Math"/>
                          </a:rPr>
                          <m:t>𝜃</m:t>
                        </m:r>
                      </m:sub>
                    </m:sSub>
                    <m:r>
                      <a:rPr lang="en-US" b="0" i="1" smtClean="0">
                        <a:latin typeface="Cambria Math"/>
                        <a:ea typeface="Cambria Math"/>
                      </a:rPr>
                      <m:t>=</m:t>
                    </m:r>
                    <m:d>
                      <m:dPr>
                        <m:ctrlPr>
                          <a:rPr lang="en-US" b="0" i="1" smtClean="0">
                            <a:latin typeface="Cambria Math"/>
                            <a:ea typeface="Cambria Math"/>
                          </a:rPr>
                        </m:ctrlPr>
                      </m:dPr>
                      <m:e>
                        <m:m>
                          <m:mPr>
                            <m:mcs>
                              <m:mc>
                                <m:mcPr>
                                  <m:count m:val="2"/>
                                  <m:mcJc m:val="center"/>
                                </m:mcPr>
                              </m:mc>
                            </m:mcs>
                            <m:ctrlPr>
                              <a:rPr lang="en-US" b="0" i="1" smtClean="0">
                                <a:latin typeface="Cambria Math"/>
                                <a:ea typeface="Cambria Math"/>
                              </a:rPr>
                            </m:ctrlPr>
                          </m:mPr>
                          <m:mr>
                            <m:e>
                              <m:r>
                                <m:rPr>
                                  <m:brk m:alnAt="7"/>
                                </m:rPr>
                                <a:rPr lang="en-US" b="0" i="1" smtClean="0">
                                  <a:latin typeface="Cambria Math"/>
                                  <a:ea typeface="Cambria Math"/>
                                </a:rPr>
                                <m:t>𝑐𝑜𝑠</m:t>
                              </m:r>
                              <m:r>
                                <a:rPr lang="en-US" b="0" i="1" smtClean="0">
                                  <a:latin typeface="Cambria Math"/>
                                  <a:ea typeface="Cambria Math"/>
                                </a:rPr>
                                <m:t>𝜃</m:t>
                              </m:r>
                            </m:e>
                            <m:e>
                              <m:r>
                                <a:rPr lang="en-US" b="0" i="1" smtClean="0">
                                  <a:latin typeface="Cambria Math"/>
                                  <a:ea typeface="Cambria Math"/>
                                </a:rPr>
                                <m:t>𝑠𝑖𝑛</m:t>
                              </m:r>
                              <m:r>
                                <a:rPr lang="en-US" b="0" i="1" smtClean="0">
                                  <a:latin typeface="Cambria Math"/>
                                  <a:ea typeface="Cambria Math"/>
                                </a:rPr>
                                <m:t>𝜃</m:t>
                              </m:r>
                            </m:e>
                          </m:mr>
                          <m:mr>
                            <m:e>
                              <m:r>
                                <a:rPr lang="en-US" b="0" i="1" smtClean="0">
                                  <a:latin typeface="Cambria Math"/>
                                  <a:ea typeface="Cambria Math"/>
                                </a:rPr>
                                <m:t>−</m:t>
                              </m:r>
                              <m:r>
                                <a:rPr lang="en-US" b="0" i="1" smtClean="0">
                                  <a:latin typeface="Cambria Math"/>
                                  <a:ea typeface="Cambria Math"/>
                                </a:rPr>
                                <m:t>𝑠𝑖𝑛</m:t>
                              </m:r>
                              <m:r>
                                <a:rPr lang="en-US" b="0" i="1" smtClean="0">
                                  <a:latin typeface="Cambria Math"/>
                                  <a:ea typeface="Cambria Math"/>
                                </a:rPr>
                                <m:t>𝜖𝜃</m:t>
                              </m:r>
                            </m:e>
                            <m:e>
                              <m:r>
                                <a:rPr lang="en-US" b="0" i="1" smtClean="0">
                                  <a:latin typeface="Cambria Math"/>
                                  <a:ea typeface="Cambria Math"/>
                                </a:rPr>
                                <m:t>𝑐𝑜𝑠</m:t>
                              </m:r>
                              <m:r>
                                <a:rPr lang="en-US" b="0" i="1" smtClean="0">
                                  <a:latin typeface="Cambria Math"/>
                                  <a:ea typeface="Cambria Math"/>
                                </a:rPr>
                                <m:t>𝜃</m:t>
                              </m:r>
                            </m:e>
                          </m:mr>
                        </m:m>
                      </m:e>
                    </m:d>
                  </m:oMath>
                </a14:m>
                <a:r>
                  <a:rPr lang="en-US" b="0" dirty="0" smtClean="0">
                    <a:ea typeface="Cambria Math"/>
                  </a:rPr>
                  <a:t>, </a:t>
                </a:r>
                <a14:m>
                  <m:oMath xmlns:m="http://schemas.openxmlformats.org/officeDocument/2006/math">
                    <m:r>
                      <a:rPr lang="en-US" b="0" i="0" smtClean="0">
                        <a:latin typeface="Cambria Math"/>
                      </a:rPr>
                      <m:t>         </m:t>
                    </m:r>
                    <m:sSubSup>
                      <m:sSubSupPr>
                        <m:ctrlPr>
                          <a:rPr lang="en-US" i="1">
                            <a:latin typeface="Cambria Math"/>
                          </a:rPr>
                        </m:ctrlPr>
                      </m:sSubSupPr>
                      <m:e>
                        <m:r>
                          <a:rPr lang="en-US" i="1">
                            <a:latin typeface="Cambria Math"/>
                          </a:rPr>
                          <m:t>𝑅</m:t>
                        </m:r>
                      </m:e>
                      <m:sub>
                        <m:r>
                          <a:rPr lang="en-US" i="1" smtClean="0">
                            <a:latin typeface="Cambria Math"/>
                            <a:ea typeface="Cambria Math"/>
                          </a:rPr>
                          <m:t>𝜃</m:t>
                        </m:r>
                      </m:sub>
                      <m:sup>
                        <m:r>
                          <a:rPr lang="en-US" i="1">
                            <a:latin typeface="Cambria Math"/>
                          </a:rPr>
                          <m:t>−1</m:t>
                        </m:r>
                        <m:r>
                          <a:rPr lang="en-US" b="0" i="1" smtClean="0">
                            <a:latin typeface="Cambria Math"/>
                          </a:rPr>
                          <m:t> </m:t>
                        </m:r>
                      </m:sup>
                    </m:sSubSup>
                    <m:r>
                      <a:rPr lang="en-US" b="0" i="1" smtClean="0">
                        <a:latin typeface="Cambria Math"/>
                      </a:rPr>
                      <m:t> </m:t>
                    </m:r>
                  </m:oMath>
                </a14:m>
                <a:r>
                  <a:rPr lang="en-US" b="0" dirty="0" smtClean="0">
                    <a:ea typeface="Cambria Math"/>
                  </a:rPr>
                  <a:t>= </a:t>
                </a:r>
                <a14:m>
                  <m:oMath xmlns:m="http://schemas.openxmlformats.org/officeDocument/2006/math">
                    <m:sSup>
                      <m:sSupPr>
                        <m:ctrlPr>
                          <a:rPr lang="en-US" b="0" i="1" smtClean="0">
                            <a:latin typeface="Cambria Math"/>
                            <a:ea typeface="Cambria Math"/>
                          </a:rPr>
                        </m:ctrlPr>
                      </m:sSupPr>
                      <m:e>
                        <m:sSub>
                          <m:sSubPr>
                            <m:ctrlPr>
                              <a:rPr lang="en-US" i="1">
                                <a:latin typeface="Cambria Math"/>
                                <a:ea typeface="Cambria Math"/>
                              </a:rPr>
                            </m:ctrlPr>
                          </m:sSubPr>
                          <m:e>
                            <m:r>
                              <a:rPr lang="en-US" i="1">
                                <a:latin typeface="Cambria Math"/>
                                <a:ea typeface="Cambria Math"/>
                              </a:rPr>
                              <m:t>𝑅</m:t>
                            </m:r>
                          </m:e>
                          <m:sub>
                            <m:r>
                              <a:rPr lang="en-US" i="1">
                                <a:latin typeface="Cambria Math"/>
                                <a:ea typeface="Cambria Math"/>
                              </a:rPr>
                              <m:t>𝜃</m:t>
                            </m:r>
                          </m:sub>
                        </m:sSub>
                      </m:e>
                      <m:sup>
                        <m:r>
                          <a:rPr lang="en-US" b="0" i="1" smtClean="0">
                            <a:latin typeface="Cambria Math"/>
                            <a:ea typeface="Cambria Math"/>
                          </a:rPr>
                          <m:t>𝑇</m:t>
                        </m:r>
                      </m:sup>
                    </m:sSup>
                  </m:oMath>
                </a14:m>
                <a:r>
                  <a:rPr lang="en-US" b="0" dirty="0" smtClean="0">
                    <a:ea typeface="Cambria Math"/>
                  </a:rPr>
                  <a:t>= </a:t>
                </a:r>
                <a14:m>
                  <m:oMath xmlns:m="http://schemas.openxmlformats.org/officeDocument/2006/math">
                    <m:sSub>
                      <m:sSubPr>
                        <m:ctrlPr>
                          <a:rPr lang="en-US" b="0" i="1" dirty="0" smtClean="0">
                            <a:latin typeface="Cambria Math"/>
                            <a:ea typeface="Cambria Math"/>
                          </a:rPr>
                        </m:ctrlPr>
                      </m:sSubPr>
                      <m:e>
                        <m:r>
                          <a:rPr lang="en-US" b="0" i="1" dirty="0" smtClean="0">
                            <a:latin typeface="Cambria Math"/>
                            <a:ea typeface="Cambria Math"/>
                          </a:rPr>
                          <m:t>𝑅</m:t>
                        </m:r>
                      </m:e>
                      <m:sub>
                        <m:r>
                          <a:rPr lang="en-US" b="0" i="1" dirty="0" smtClean="0">
                            <a:latin typeface="Cambria Math"/>
                            <a:ea typeface="Cambria Math"/>
                          </a:rPr>
                          <m:t>−</m:t>
                        </m:r>
                        <m:r>
                          <a:rPr lang="en-US" b="0" i="1" dirty="0" smtClean="0">
                            <a:latin typeface="Cambria Math"/>
                            <a:ea typeface="Cambria Math"/>
                          </a:rPr>
                          <m:t>𝜃</m:t>
                        </m:r>
                      </m:sub>
                    </m:sSub>
                  </m:oMath>
                </a14:m>
                <a:endParaRPr lang="en-US" b="0" dirty="0" smtClean="0">
                  <a:ea typeface="Cambria Math"/>
                </a:endParaRPr>
              </a:p>
              <a:p>
                <a:r>
                  <a:rPr lang="en-US" dirty="0" smtClean="0">
                    <a:ea typeface="Cambria Math"/>
                  </a:rPr>
                  <a:t>A </a:t>
                </a:r>
                <a:r>
                  <a:rPr lang="en-US" dirty="0" err="1" smtClean="0">
                    <a:ea typeface="Cambria Math"/>
                  </a:rPr>
                  <a:t>curvelet</a:t>
                </a:r>
                <a:r>
                  <a:rPr lang="en-US" dirty="0" smtClean="0">
                    <a:ea typeface="Cambria Math"/>
                  </a:rPr>
                  <a:t> coefficient is simply the inner product of an element </a:t>
                </a:r>
                <a14:m>
                  <m:oMath xmlns:m="http://schemas.openxmlformats.org/officeDocument/2006/math">
                    <m:r>
                      <a:rPr lang="en-US" b="0" i="1" smtClean="0">
                        <a:latin typeface="Cambria Math"/>
                        <a:ea typeface="Cambria Math"/>
                      </a:rPr>
                      <m:t>𝑓</m:t>
                    </m:r>
                    <m:r>
                      <a:rPr lang="en-US" b="0" i="1" smtClean="0">
                        <a:latin typeface="Cambria Math"/>
                        <a:ea typeface="Cambria Math"/>
                      </a:rPr>
                      <m:t>  </m:t>
                    </m:r>
                    <m:r>
                      <a:rPr lang="en-US" b="0" i="1" smtClean="0">
                        <a:latin typeface="Cambria Math"/>
                        <a:ea typeface="Cambria Math"/>
                      </a:rPr>
                      <m:t>𝜖</m:t>
                    </m:r>
                    <m:r>
                      <a:rPr lang="en-US" b="0" i="1" smtClean="0">
                        <a:latin typeface="Cambria Math"/>
                        <a:ea typeface="Cambria Math"/>
                      </a:rPr>
                      <m:t>  </m:t>
                    </m:r>
                    <m:sSup>
                      <m:sSupPr>
                        <m:ctrlPr>
                          <a:rPr lang="en-US" b="0" i="1" smtClean="0">
                            <a:latin typeface="Cambria Math"/>
                            <a:ea typeface="Cambria Math"/>
                          </a:rPr>
                        </m:ctrlPr>
                      </m:sSupPr>
                      <m:e>
                        <m:r>
                          <a:rPr lang="en-US" b="0" i="1" smtClean="0">
                            <a:latin typeface="Cambria Math"/>
                            <a:ea typeface="Cambria Math"/>
                          </a:rPr>
                          <m:t>𝐿</m:t>
                        </m:r>
                      </m:e>
                      <m:sup>
                        <m:r>
                          <a:rPr lang="en-US" b="0" i="1" smtClean="0">
                            <a:latin typeface="Cambria Math"/>
                            <a:ea typeface="Cambria Math"/>
                          </a:rPr>
                          <m:t>2</m:t>
                        </m:r>
                      </m:sup>
                    </m:sSup>
                    <m:d>
                      <m:dPr>
                        <m:ctrlPr>
                          <a:rPr lang="en-US" b="0" i="1" smtClean="0">
                            <a:latin typeface="Cambria Math"/>
                            <a:ea typeface="Cambria Math"/>
                          </a:rPr>
                        </m:ctrlPr>
                      </m:dPr>
                      <m:e>
                        <m:sSup>
                          <m:sSupPr>
                            <m:ctrlPr>
                              <a:rPr lang="en-US" b="0"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2</m:t>
                            </m:r>
                          </m:sup>
                        </m:sSup>
                      </m:e>
                    </m:d>
                  </m:oMath>
                </a14:m>
                <a:r>
                  <a:rPr lang="en-US" b="0" dirty="0" smtClean="0">
                    <a:ea typeface="Cambria Math"/>
                  </a:rPr>
                  <a:t> and a </a:t>
                </a:r>
                <a:r>
                  <a:rPr lang="en-US" b="0" dirty="0" err="1" smtClean="0">
                    <a:ea typeface="Cambria Math"/>
                  </a:rPr>
                  <a:t>curvelet</a:t>
                </a:r>
                <a:r>
                  <a:rPr lang="en-US" b="0" dirty="0" smtClean="0">
                    <a:ea typeface="Cambria Math"/>
                  </a:rPr>
                  <a:t>  </a:t>
                </a:r>
                <a14:m>
                  <m:oMath xmlns:m="http://schemas.openxmlformats.org/officeDocument/2006/math">
                    <m:sSub>
                      <m:sSubPr>
                        <m:ctrlPr>
                          <a:rPr lang="en-US" i="1">
                            <a:latin typeface="Cambria Math"/>
                            <a:ea typeface="Cambria Math"/>
                          </a:rPr>
                        </m:ctrlPr>
                      </m:sSubPr>
                      <m:e>
                        <m:r>
                          <a:rPr lang="en-US" i="1">
                            <a:latin typeface="Cambria Math"/>
                            <a:ea typeface="Cambria Math"/>
                          </a:rPr>
                          <m:t>𝜑</m:t>
                        </m:r>
                      </m:e>
                      <m:sub>
                        <m:r>
                          <a:rPr lang="en-US" i="1">
                            <a:latin typeface="Cambria Math"/>
                            <a:ea typeface="Cambria Math"/>
                          </a:rPr>
                          <m:t>𝑗</m:t>
                        </m:r>
                        <m:r>
                          <a:rPr lang="en-US" i="1">
                            <a:latin typeface="Cambria Math"/>
                            <a:ea typeface="Cambria Math"/>
                          </a:rPr>
                          <m:t>.</m:t>
                        </m:r>
                        <m:r>
                          <a:rPr lang="en-US" i="1">
                            <a:latin typeface="Cambria Math"/>
                            <a:ea typeface="Cambria Math"/>
                          </a:rPr>
                          <m:t>𝑙</m:t>
                        </m:r>
                        <m:r>
                          <a:rPr lang="en-US" i="1">
                            <a:latin typeface="Cambria Math"/>
                            <a:ea typeface="Cambria Math"/>
                          </a:rPr>
                          <m:t>.</m:t>
                        </m:r>
                        <m:r>
                          <a:rPr lang="en-US" i="1">
                            <a:latin typeface="Cambria Math"/>
                            <a:ea typeface="Cambria Math"/>
                          </a:rPr>
                          <m:t>𝑘</m:t>
                        </m:r>
                      </m:sub>
                    </m:sSub>
                    <m:r>
                      <a:rPr lang="en-US" b="0" i="1" smtClean="0">
                        <a:latin typeface="Cambria Math"/>
                        <a:ea typeface="Cambria Math"/>
                      </a:rPr>
                      <m:t>,</m:t>
                    </m:r>
                  </m:oMath>
                </a14:m>
                <a:endParaRPr lang="en-US" b="0" dirty="0" smtClean="0">
                  <a:ea typeface="Cambria Math"/>
                </a:endParaRPr>
              </a:p>
              <a:p>
                <a:pPr marL="203200" indent="0" algn="ctr">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𝑐</m:t>
                      </m:r>
                      <m:d>
                        <m:dPr>
                          <m:ctrlPr>
                            <a:rPr lang="en-US" b="0" i="1" smtClean="0">
                              <a:latin typeface="Cambria Math"/>
                              <a:ea typeface="Cambria Math"/>
                            </a:rPr>
                          </m:ctrlPr>
                        </m:dPr>
                        <m:e>
                          <m:r>
                            <a:rPr lang="en-US" b="0" i="1" smtClean="0">
                              <a:latin typeface="Cambria Math"/>
                              <a:ea typeface="Cambria Math"/>
                            </a:rPr>
                            <m:t>𝑗</m:t>
                          </m:r>
                          <m:r>
                            <a:rPr lang="en-US" b="0" i="1" smtClean="0">
                              <a:latin typeface="Cambria Math"/>
                              <a:ea typeface="Cambria Math"/>
                            </a:rPr>
                            <m:t>,</m:t>
                          </m:r>
                          <m:r>
                            <a:rPr lang="en-US" b="0" i="1" smtClean="0">
                              <a:latin typeface="Cambria Math"/>
                              <a:ea typeface="Cambria Math"/>
                            </a:rPr>
                            <m:t>𝑙</m:t>
                          </m:r>
                          <m:r>
                            <a:rPr lang="en-US" b="0" i="1" smtClean="0">
                              <a:latin typeface="Cambria Math"/>
                              <a:ea typeface="Cambria Math"/>
                            </a:rPr>
                            <m:t>,</m:t>
                          </m:r>
                          <m:r>
                            <a:rPr lang="en-US" b="0" i="1" smtClean="0">
                              <a:latin typeface="Cambria Math"/>
                              <a:ea typeface="Cambria Math"/>
                            </a:rPr>
                            <m:t>𝑘</m:t>
                          </m:r>
                        </m:e>
                      </m:d>
                      <m:r>
                        <a:rPr lang="en-US" b="0" i="1" smtClean="0">
                          <a:latin typeface="Cambria Math"/>
                          <a:ea typeface="Cambria Math"/>
                        </a:rPr>
                        <m:t>≔ </m:t>
                      </m:r>
                      <m:d>
                        <m:dPr>
                          <m:begChr m:val="⟨"/>
                          <m:endChr m:val="⟩"/>
                          <m:ctrlPr>
                            <a:rPr lang="en-US" b="0" i="1" smtClean="0">
                              <a:latin typeface="Cambria Math"/>
                              <a:ea typeface="Cambria Math"/>
                            </a:rPr>
                          </m:ctrlPr>
                        </m:dPr>
                        <m:e>
                          <m:r>
                            <a:rPr lang="en-US" b="0" i="1" smtClean="0">
                              <a:latin typeface="Cambria Math"/>
                              <a:ea typeface="Cambria Math"/>
                            </a:rPr>
                            <m:t>𝑓</m:t>
                          </m:r>
                          <m:r>
                            <a:rPr lang="en-US" b="0" i="1" smtClean="0">
                              <a:latin typeface="Cambria Math"/>
                              <a:ea typeface="Cambria Math"/>
                            </a:rPr>
                            <m:t>,</m:t>
                          </m:r>
                          <m:sSub>
                            <m:sSubPr>
                              <m:ctrlPr>
                                <a:rPr lang="en-US" i="1">
                                  <a:latin typeface="Cambria Math"/>
                                  <a:ea typeface="Cambria Math"/>
                                </a:rPr>
                              </m:ctrlPr>
                            </m:sSubPr>
                            <m:e>
                              <m:r>
                                <a:rPr lang="en-US" i="1">
                                  <a:latin typeface="Cambria Math"/>
                                  <a:ea typeface="Cambria Math"/>
                                </a:rPr>
                                <m:t>𝜑</m:t>
                              </m:r>
                            </m:e>
                            <m:sub>
                              <m:r>
                                <a:rPr lang="en-US" i="1">
                                  <a:latin typeface="Cambria Math"/>
                                  <a:ea typeface="Cambria Math"/>
                                </a:rPr>
                                <m:t>𝑗</m:t>
                              </m:r>
                              <m:r>
                                <a:rPr lang="en-US" i="1">
                                  <a:latin typeface="Cambria Math"/>
                                  <a:ea typeface="Cambria Math"/>
                                </a:rPr>
                                <m:t>.</m:t>
                              </m:r>
                              <m:r>
                                <a:rPr lang="en-US" i="1">
                                  <a:latin typeface="Cambria Math"/>
                                  <a:ea typeface="Cambria Math"/>
                                </a:rPr>
                                <m:t>𝑙</m:t>
                              </m:r>
                              <m:r>
                                <a:rPr lang="en-US" i="1">
                                  <a:latin typeface="Cambria Math"/>
                                  <a:ea typeface="Cambria Math"/>
                                </a:rPr>
                                <m:t>.</m:t>
                              </m:r>
                              <m:r>
                                <a:rPr lang="en-US" i="1">
                                  <a:latin typeface="Cambria Math"/>
                                  <a:ea typeface="Cambria Math"/>
                                </a:rPr>
                                <m:t>𝑘</m:t>
                              </m:r>
                            </m:sub>
                          </m:sSub>
                        </m:e>
                      </m:d>
                      <m:r>
                        <a:rPr lang="en-US" b="0" i="1" smtClean="0">
                          <a:latin typeface="Cambria Math"/>
                          <a:ea typeface="Cambria Math"/>
                        </a:rPr>
                        <m:t>= </m:t>
                      </m:r>
                      <m:nary>
                        <m:naryPr>
                          <m:ctrlPr>
                            <a:rPr lang="en-US" b="0" i="1" smtClean="0">
                              <a:latin typeface="Cambria Math"/>
                              <a:ea typeface="Cambria Math"/>
                            </a:rPr>
                          </m:ctrlPr>
                        </m:naryPr>
                        <m:sub>
                          <m:sSup>
                            <m:sSupPr>
                              <m:ctrlPr>
                                <a:rPr lang="en-US" b="0"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2</m:t>
                              </m:r>
                            </m:sup>
                          </m:sSup>
                        </m:sub>
                        <m:sup/>
                        <m:e>
                          <m:r>
                            <a:rPr lang="en-US" b="0" i="1" smtClean="0">
                              <a:latin typeface="Cambria Math"/>
                              <a:ea typeface="Cambria Math"/>
                            </a:rPr>
                            <m:t>𝑓</m:t>
                          </m:r>
                          <m:d>
                            <m:dPr>
                              <m:ctrlPr>
                                <a:rPr lang="en-US" b="0" i="1" smtClean="0">
                                  <a:latin typeface="Cambria Math"/>
                                  <a:ea typeface="Cambria Math"/>
                                </a:rPr>
                              </m:ctrlPr>
                            </m:dPr>
                            <m:e>
                              <m:r>
                                <a:rPr lang="en-US" b="0" i="1" smtClean="0">
                                  <a:latin typeface="Cambria Math"/>
                                  <a:ea typeface="Cambria Math"/>
                                </a:rPr>
                                <m:t>𝑥</m:t>
                              </m:r>
                            </m:e>
                          </m:d>
                          <m:acc>
                            <m:accPr>
                              <m:chr m:val="̅"/>
                              <m:ctrlPr>
                                <a:rPr lang="en-US" b="0" i="1" smtClean="0">
                                  <a:latin typeface="Cambria Math"/>
                                  <a:ea typeface="Cambria Math"/>
                                </a:rPr>
                              </m:ctrlPr>
                            </m:accPr>
                            <m:e>
                              <m:sSub>
                                <m:sSubPr>
                                  <m:ctrlPr>
                                    <a:rPr lang="en-US" i="1">
                                      <a:latin typeface="Cambria Math"/>
                                      <a:ea typeface="Cambria Math"/>
                                    </a:rPr>
                                  </m:ctrlPr>
                                </m:sSubPr>
                                <m:e>
                                  <m:r>
                                    <a:rPr lang="en-US" i="1">
                                      <a:latin typeface="Cambria Math"/>
                                      <a:ea typeface="Cambria Math"/>
                                    </a:rPr>
                                    <m:t>𝜑</m:t>
                                  </m:r>
                                </m:e>
                                <m:sub>
                                  <m:r>
                                    <a:rPr lang="en-US" i="1">
                                      <a:latin typeface="Cambria Math"/>
                                      <a:ea typeface="Cambria Math"/>
                                    </a:rPr>
                                    <m:t>𝑗</m:t>
                                  </m:r>
                                  <m:r>
                                    <a:rPr lang="en-US" i="1">
                                      <a:latin typeface="Cambria Math"/>
                                      <a:ea typeface="Cambria Math"/>
                                    </a:rPr>
                                    <m:t>.</m:t>
                                  </m:r>
                                  <m:r>
                                    <a:rPr lang="en-US" i="1">
                                      <a:latin typeface="Cambria Math"/>
                                      <a:ea typeface="Cambria Math"/>
                                    </a:rPr>
                                    <m:t>𝑙</m:t>
                                  </m:r>
                                  <m:r>
                                    <a:rPr lang="en-US" i="1">
                                      <a:latin typeface="Cambria Math"/>
                                      <a:ea typeface="Cambria Math"/>
                                    </a:rPr>
                                    <m:t>.</m:t>
                                  </m:r>
                                  <m:r>
                                    <a:rPr lang="en-US" i="1">
                                      <a:latin typeface="Cambria Math"/>
                                      <a:ea typeface="Cambria Math"/>
                                    </a:rPr>
                                    <m:t>𝑘</m:t>
                                  </m:r>
                                </m:sub>
                              </m:sSub>
                              <m:d>
                                <m:dPr>
                                  <m:ctrlPr>
                                    <a:rPr lang="en-US" i="1">
                                      <a:latin typeface="Cambria Math"/>
                                      <a:ea typeface="Cambria Math"/>
                                    </a:rPr>
                                  </m:ctrlPr>
                                </m:dPr>
                                <m:e>
                                  <m:r>
                                    <a:rPr lang="en-US" i="1">
                                      <a:latin typeface="Cambria Math"/>
                                      <a:ea typeface="Cambria Math"/>
                                    </a:rPr>
                                    <m:t>𝑥</m:t>
                                  </m:r>
                                </m:e>
                              </m:d>
                            </m:e>
                          </m:acc>
                          <m:r>
                            <a:rPr lang="en-US" b="0" i="1" smtClean="0">
                              <a:latin typeface="Cambria Math"/>
                              <a:ea typeface="Cambria Math"/>
                            </a:rPr>
                            <m:t>𝑑𝑥</m:t>
                          </m:r>
                        </m:e>
                      </m:nary>
                    </m:oMath>
                  </m:oMathPara>
                </a14:m>
                <a:endParaRPr lang="en-US" b="0" dirty="0" smtClean="0">
                  <a:ea typeface="Cambria Math"/>
                </a:endParaRPr>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srcRect/>
          <a:stretch>
            <a:fillRect/>
          </a:stretch>
        </p:blipFill>
        <p:spPr bwMode="auto">
          <a:xfrm>
            <a:off x="5562600" y="1066800"/>
            <a:ext cx="3581400" cy="1960817"/>
          </a:xfrm>
          <a:prstGeom prst="rect">
            <a:avLst/>
          </a:prstGeom>
          <a:noFill/>
          <a:ln w="9525">
            <a:noFill/>
            <a:miter lim="800000"/>
            <a:headEnd/>
            <a:tailEnd/>
          </a:ln>
        </p:spPr>
      </p:pic>
    </p:spTree>
    <p:extLst>
      <p:ext uri="{BB962C8B-B14F-4D97-AF65-F5344CB8AC3E}">
        <p14:creationId xmlns="" xmlns:p14="http://schemas.microsoft.com/office/powerpoint/2010/main" val="152627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dirty="0" smtClean="0">
                <a:solidFill>
                  <a:schemeClr val="dk1"/>
                </a:solidFill>
                <a:latin typeface="Calibri"/>
                <a:ea typeface="Calibri"/>
                <a:cs typeface="Calibri"/>
                <a:sym typeface="Calibri"/>
              </a:rPr>
              <a:t>Important Points to be noticed(1)</a:t>
            </a:r>
            <a:endParaRPr lang="en-US" sz="4400" b="0" i="0" u="none" strike="noStrike" cap="none" baseline="0" dirty="0">
              <a:solidFill>
                <a:schemeClr val="dk1"/>
              </a:solidFill>
              <a:latin typeface="Calibri"/>
              <a:ea typeface="Calibri"/>
              <a:cs typeface="Calibri"/>
              <a:sym typeface="Calibri"/>
            </a:endParaRPr>
          </a:p>
        </p:txBody>
      </p:sp>
      <p:sp>
        <p:nvSpPr>
          <p:cNvPr id="169" name="Shape 169"/>
          <p:cNvSpPr txBox="1"/>
          <p:nvPr/>
        </p:nvSpPr>
        <p:spPr>
          <a:xfrm>
            <a:off x="0" y="4267200"/>
            <a:ext cx="8610599" cy="172354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Arial"/>
              <a:buChar char="•"/>
            </a:pPr>
            <a:r>
              <a:rPr lang="en-US" sz="2200" b="0" i="0" u="none" strike="noStrike" cap="none" baseline="0" dirty="0" smtClean="0">
                <a:solidFill>
                  <a:schemeClr val="dk1"/>
                </a:solidFill>
                <a:latin typeface="Calibri"/>
                <a:ea typeface="Calibri"/>
                <a:cs typeface="Calibri"/>
                <a:sym typeface="Calibri"/>
              </a:rPr>
              <a:t>Frequency </a:t>
            </a:r>
            <a:r>
              <a:rPr lang="en-US" sz="2200" b="0" i="0" u="none" strike="noStrike" cap="none" baseline="0" dirty="0">
                <a:solidFill>
                  <a:schemeClr val="dk1"/>
                </a:solidFill>
                <a:latin typeface="Calibri"/>
                <a:ea typeface="Calibri"/>
                <a:cs typeface="Calibri"/>
                <a:sym typeface="Calibri"/>
              </a:rPr>
              <a:t>space is divided in  polar coordinates where</a:t>
            </a:r>
          </a:p>
          <a:p>
            <a:pPr marL="0" marR="0" lvl="0" indent="139700" algn="l" rtl="0">
              <a:spcBef>
                <a:spcPts val="0"/>
              </a:spcBef>
              <a:buClr>
                <a:schemeClr val="dk1"/>
              </a:buClr>
              <a:buFont typeface="Arial"/>
              <a:buNone/>
            </a:pPr>
            <a:endParaRPr sz="2200" b="0" i="0" u="none" strike="noStrike" cap="none" baseline="0" dirty="0">
              <a:solidFill>
                <a:schemeClr val="dk1"/>
              </a:solidFill>
              <a:latin typeface="Calibri"/>
              <a:ea typeface="Calibri"/>
              <a:cs typeface="Calibri"/>
              <a:sym typeface="Calibri"/>
            </a:endParaRPr>
          </a:p>
          <a:p>
            <a:pPr marL="457200" marR="0" lvl="1" indent="0" algn="l" rtl="0">
              <a:spcBef>
                <a:spcPts val="0"/>
              </a:spcBef>
              <a:buClr>
                <a:schemeClr val="dk1"/>
              </a:buClr>
              <a:buSzPct val="100000"/>
              <a:buFont typeface="Arial"/>
              <a:buChar char="•"/>
            </a:pPr>
            <a:r>
              <a:rPr lang="en-US" sz="2200" b="0" i="0" u="none" strike="noStrike" cap="none" baseline="0" dirty="0">
                <a:solidFill>
                  <a:schemeClr val="dk1"/>
                </a:solidFill>
                <a:latin typeface="Calibri"/>
                <a:ea typeface="Calibri"/>
                <a:cs typeface="Calibri"/>
                <a:sym typeface="Calibri"/>
              </a:rPr>
              <a:t>Concentric circle represents scales</a:t>
            </a:r>
          </a:p>
          <a:p>
            <a:pPr marL="457200" marR="0" lvl="1" indent="0" algn="l" rtl="0">
              <a:spcBef>
                <a:spcPts val="0"/>
              </a:spcBef>
              <a:buClr>
                <a:schemeClr val="dk1"/>
              </a:buClr>
              <a:buSzPct val="100000"/>
              <a:buFont typeface="Arial"/>
              <a:buChar char="•"/>
            </a:pPr>
            <a:r>
              <a:rPr lang="en-US" sz="2200" b="0" i="0" u="none" strike="noStrike" cap="none" baseline="0" dirty="0">
                <a:solidFill>
                  <a:schemeClr val="dk1"/>
                </a:solidFill>
                <a:latin typeface="Calibri"/>
                <a:ea typeface="Calibri"/>
                <a:cs typeface="Calibri"/>
                <a:sym typeface="Calibri"/>
              </a:rPr>
              <a:t>Wedges represent orientation in that specific direction</a:t>
            </a:r>
            <a:r>
              <a:rPr lang="en-US" sz="2200" b="0" i="0" u="none" strike="noStrike" cap="none" baseline="0" dirty="0" smtClean="0">
                <a:solidFill>
                  <a:schemeClr val="dk1"/>
                </a:solidFill>
                <a:latin typeface="Calibri"/>
                <a:ea typeface="Calibri"/>
                <a:cs typeface="Calibri"/>
                <a:sym typeface="Calibri"/>
              </a:rPr>
              <a:t>.</a:t>
            </a:r>
            <a:endParaRPr lang="en-US" sz="2200" b="0" i="0" u="none" strike="noStrike" cap="none" baseline="0" dirty="0">
              <a:solidFill>
                <a:schemeClr val="dk1"/>
              </a:solidFill>
              <a:latin typeface="Calibri"/>
              <a:ea typeface="Calibri"/>
              <a:cs typeface="Calibri"/>
              <a:sym typeface="Calibri"/>
            </a:endParaRPr>
          </a:p>
          <a:p>
            <a:pPr marL="0" marR="0" lvl="0" indent="114300" algn="l" rtl="0">
              <a:spcBef>
                <a:spcPts val="0"/>
              </a:spcBef>
              <a:buClr>
                <a:schemeClr val="dk1"/>
              </a:buClr>
              <a:buFont typeface="Arial"/>
              <a:buNone/>
            </a:pPr>
            <a:endParaRPr sz="1800" b="0" i="0" u="none" strike="noStrike" cap="none" baseline="0" dirty="0">
              <a:solidFill>
                <a:schemeClr val="dk1"/>
              </a:solidFill>
              <a:latin typeface="Calibri"/>
              <a:ea typeface="Calibri"/>
              <a:cs typeface="Calibri"/>
              <a:sym typeface="Calibri"/>
            </a:endParaRPr>
          </a:p>
        </p:txBody>
      </p:sp>
      <p:sp>
        <p:nvSpPr>
          <p:cNvPr id="170" name="Shape 170"/>
          <p:cNvSpPr txBox="1"/>
          <p:nvPr/>
        </p:nvSpPr>
        <p:spPr>
          <a:xfrm>
            <a:off x="-27709" y="4013297"/>
            <a:ext cx="3761509" cy="39365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pPr>
            <a:r>
              <a:rPr lang="en-US" sz="1200" b="0" i="0" u="none" strike="noStrike" cap="none" baseline="0" dirty="0" smtClean="0">
                <a:solidFill>
                  <a:schemeClr val="dk1"/>
                </a:solidFill>
                <a:latin typeface="Calibri"/>
                <a:ea typeface="Calibri"/>
                <a:cs typeface="Calibri"/>
                <a:sym typeface="Calibri"/>
              </a:rPr>
              <a:t>Fig. Tiling of frequency</a:t>
            </a:r>
            <a:r>
              <a:rPr lang="en-US" sz="1200" b="0" i="0" u="none" strike="noStrike" cap="none" dirty="0" smtClean="0">
                <a:solidFill>
                  <a:schemeClr val="dk1"/>
                </a:solidFill>
                <a:latin typeface="Calibri"/>
                <a:ea typeface="Calibri"/>
                <a:cs typeface="Calibri"/>
                <a:sym typeface="Calibri"/>
              </a:rPr>
              <a:t> domain into wedges</a:t>
            </a:r>
            <a:endParaRPr lang="en-US" sz="1200" b="0" i="0" u="none" strike="noStrike" cap="none" baseline="0" dirty="0">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709" y="1295400"/>
            <a:ext cx="3914775" cy="2686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62065" y="4056836"/>
            <a:ext cx="4051109" cy="276999"/>
          </a:xfrm>
          <a:prstGeom prst="rect">
            <a:avLst/>
          </a:prstGeom>
        </p:spPr>
        <p:txBody>
          <a:bodyPr wrap="none">
            <a:spAutoFit/>
          </a:bodyPr>
          <a:lstStyle/>
          <a:p>
            <a:pPr lvl="0">
              <a:buClr>
                <a:schemeClr val="dk1"/>
              </a:buClr>
              <a:buSzPct val="100000"/>
            </a:pPr>
            <a:r>
              <a:rPr lang="en-US" sz="1200" dirty="0">
                <a:solidFill>
                  <a:schemeClr val="dk1"/>
                </a:solidFill>
                <a:latin typeface="Calibri"/>
                <a:ea typeface="Calibri"/>
                <a:cs typeface="Calibri"/>
                <a:sym typeface="Calibri"/>
              </a:rPr>
              <a:t>Fig. </a:t>
            </a:r>
            <a:r>
              <a:rPr lang="en-US" sz="1200" dirty="0" smtClean="0">
                <a:solidFill>
                  <a:schemeClr val="dk1"/>
                </a:solidFill>
                <a:latin typeface="Calibri"/>
                <a:ea typeface="Calibri"/>
                <a:cs typeface="Calibri"/>
                <a:sym typeface="Calibri"/>
              </a:rPr>
              <a:t>Discrete </a:t>
            </a:r>
            <a:r>
              <a:rPr lang="en-US" sz="1200" dirty="0" err="1" smtClean="0">
                <a:solidFill>
                  <a:schemeClr val="dk1"/>
                </a:solidFill>
                <a:latin typeface="Calibri"/>
                <a:ea typeface="Calibri"/>
                <a:cs typeface="Calibri"/>
                <a:sym typeface="Calibri"/>
              </a:rPr>
              <a:t>Curvelet</a:t>
            </a:r>
            <a:r>
              <a:rPr lang="en-US" sz="1200" dirty="0" smtClean="0">
                <a:solidFill>
                  <a:schemeClr val="dk1"/>
                </a:solidFill>
                <a:latin typeface="Calibri"/>
                <a:ea typeface="Calibri"/>
                <a:cs typeface="Calibri"/>
                <a:sym typeface="Calibri"/>
              </a:rPr>
              <a:t> Tiling for parabolic pseudo polar support</a:t>
            </a:r>
            <a:endParaRPr lang="en-US" sz="1200" dirty="0">
              <a:solidFill>
                <a:schemeClr val="dk1"/>
              </a:solidFill>
              <a:latin typeface="Calibri"/>
              <a:ea typeface="Calibri"/>
              <a:cs typeface="Calibri"/>
              <a:sym typeface="Calibri"/>
            </a:endParaRPr>
          </a:p>
        </p:txBody>
      </p:sp>
      <p:pic>
        <p:nvPicPr>
          <p:cNvPr id="1028"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419600" y="1302326"/>
            <a:ext cx="4598647" cy="26791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0" y="6019800"/>
            <a:ext cx="6763390" cy="461665"/>
          </a:xfrm>
          <a:prstGeom prst="rect">
            <a:avLst/>
          </a:prstGeom>
          <a:noFill/>
        </p:spPr>
        <p:txBody>
          <a:bodyPr wrap="none" rtlCol="0">
            <a:spAutoFit/>
          </a:bodyPr>
          <a:lstStyle/>
          <a:p>
            <a:pPr>
              <a:buFont typeface="Arial" pitchFamily="34" charset="0"/>
              <a:buChar char="•"/>
            </a:pPr>
            <a:r>
              <a:rPr lang="en-US" sz="2400" dirty="0" smtClean="0">
                <a:latin typeface="Calibri" pitchFamily="34" charset="0"/>
                <a:cs typeface="Calibri" pitchFamily="34" charset="0"/>
              </a:rPr>
              <a:t>Easier to use trapezoidal wedges than polar wedges</a:t>
            </a:r>
            <a:endParaRPr lang="en-US" sz="2400" dirty="0">
              <a:latin typeface="Calibri" pitchFamily="34" charset="0"/>
              <a:cs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r>
              <a:rPr lang="en-US" sz="3600" dirty="0" smtClean="0">
                <a:solidFill>
                  <a:schemeClr val="dk1"/>
                </a:solidFill>
                <a:latin typeface="Calibri"/>
                <a:ea typeface="Calibri"/>
                <a:cs typeface="Calibri"/>
                <a:sym typeface="Calibri"/>
              </a:rPr>
              <a:t>Important Points to be noticed(2)</a:t>
            </a:r>
            <a:endParaRPr sz="3600" dirty="0"/>
          </a:p>
        </p:txBody>
      </p:sp>
      <mc:AlternateContent xmlns:mc="http://schemas.openxmlformats.org/markup-compatibility/2006">
        <mc:Choice xmlns="" xmlns:a14="http://schemas.microsoft.com/office/drawing/2010/main" Requires="a14">
          <p:sp>
            <p:nvSpPr>
              <p:cNvPr id="496" name="Shape 496"/>
              <p:cNvSpPr txBox="1">
                <a:spLocks noGrp="1"/>
              </p:cNvSpPr>
              <p:nvPr>
                <p:ph type="body" idx="1"/>
              </p:nvPr>
            </p:nvSpPr>
            <p:spPr>
              <a:xfrm>
                <a:off x="457200" y="1600200"/>
                <a:ext cx="4810877" cy="4526100"/>
              </a:xfrm>
              <a:prstGeom prst="rect">
                <a:avLst/>
              </a:prstGeom>
            </p:spPr>
            <p:txBody>
              <a:bodyPr lIns="91425" tIns="91425" rIns="91425" bIns="91425" anchor="t" anchorCtr="0">
                <a:noAutofit/>
              </a:bodyPr>
              <a:lstStyle/>
              <a:p>
                <a:pPr marL="285750" indent="-285750">
                  <a:buFont typeface="Arial" pitchFamily="34" charset="0"/>
                  <a:buChar char="•"/>
                </a:pPr>
                <a:r>
                  <a:rPr lang="en-US" sz="2400" dirty="0" smtClean="0"/>
                  <a:t>Windowed frequency data does not fit in a rectangle of size </a:t>
                </a:r>
                <a14:m>
                  <m:oMath xmlns:m="http://schemas.openxmlformats.org/officeDocument/2006/math">
                    <m:sSup>
                      <m:sSupPr>
                        <m:ctrlPr>
                          <a:rPr lang="en-US" sz="2400" i="1">
                            <a:latin typeface="Cambria Math"/>
                          </a:rPr>
                        </m:ctrlPr>
                      </m:sSupPr>
                      <m:e>
                        <m:r>
                          <a:rPr lang="en-US" sz="2400" i="1">
                            <a:latin typeface="Cambria Math"/>
                          </a:rPr>
                          <m:t>2</m:t>
                        </m:r>
                      </m:e>
                      <m:sup>
                        <m:r>
                          <a:rPr lang="en-US" sz="2400" i="1">
                            <a:latin typeface="Cambria Math"/>
                          </a:rPr>
                          <m:t>𝑗</m:t>
                        </m:r>
                      </m:sup>
                    </m:sSup>
                    <m:r>
                      <a:rPr lang="en-US" sz="2400" i="1">
                        <a:latin typeface="Cambria Math"/>
                      </a:rPr>
                      <m:t> </m:t>
                    </m:r>
                    <m:r>
                      <a:rPr lang="en-US" sz="2400" i="1">
                        <a:latin typeface="Cambria Math"/>
                      </a:rPr>
                      <m:t>𝑋</m:t>
                    </m:r>
                    <m:r>
                      <a:rPr lang="en-US" sz="2400" i="1">
                        <a:latin typeface="Cambria Math"/>
                      </a:rPr>
                      <m:t> </m:t>
                    </m:r>
                    <m:sSup>
                      <m:sSupPr>
                        <m:ctrlPr>
                          <a:rPr lang="en-US" sz="2400" i="1">
                            <a:latin typeface="Cambria Math"/>
                          </a:rPr>
                        </m:ctrlPr>
                      </m:sSupPr>
                      <m:e>
                        <m:r>
                          <a:rPr lang="en-US" sz="2400" i="1">
                            <a:latin typeface="Cambria Math"/>
                          </a:rPr>
                          <m:t>2</m:t>
                        </m:r>
                      </m:e>
                      <m:sup>
                        <m:r>
                          <a:rPr lang="en-US" sz="2400" i="1">
                            <a:latin typeface="Cambria Math"/>
                          </a:rPr>
                          <m:t>𝑗</m:t>
                        </m:r>
                        <m:r>
                          <a:rPr lang="en-US" sz="2400" i="1">
                            <a:latin typeface="Cambria Math"/>
                          </a:rPr>
                          <m:t>/2</m:t>
                        </m:r>
                      </m:sup>
                    </m:sSup>
                  </m:oMath>
                </a14:m>
                <a:r>
                  <a:rPr lang="en-US" sz="2400" dirty="0"/>
                  <a:t> to which an inverse could be applied </a:t>
                </a:r>
              </a:p>
              <a:p>
                <a:pPr marL="0" indent="0">
                  <a:buNone/>
                </a:pPr>
                <a:endParaRPr lang="en-US" sz="2400" dirty="0" smtClean="0"/>
              </a:p>
              <a:p>
                <a:pPr marL="285750" indent="-285750">
                  <a:buFont typeface="Arial" pitchFamily="34" charset="0"/>
                  <a:buChar char="•"/>
                </a:pPr>
                <a:r>
                  <a:rPr lang="en-US" sz="2400" b="1" dirty="0" smtClean="0"/>
                  <a:t>Wrapping </a:t>
                </a:r>
                <a:r>
                  <a:rPr lang="en-US" sz="2400" b="1" dirty="0"/>
                  <a:t>trick </a:t>
                </a:r>
                <a:r>
                  <a:rPr lang="en-US" sz="2400" dirty="0"/>
                  <a:t>: </a:t>
                </a:r>
                <a:r>
                  <a:rPr lang="en-US" sz="2400" dirty="0" err="1"/>
                  <a:t>periodizing</a:t>
                </a:r>
                <a:r>
                  <a:rPr lang="en-US" sz="2400" dirty="0"/>
                  <a:t> the windowed frequency data and </a:t>
                </a:r>
                <a:r>
                  <a:rPr lang="en-US" sz="2400" dirty="0" smtClean="0"/>
                  <a:t>re indexing </a:t>
                </a:r>
                <a:r>
                  <a:rPr lang="en-US" sz="2400" dirty="0"/>
                  <a:t>the samples array by wrapping around a </a:t>
                </a:r>
                <a14:m>
                  <m:oMath xmlns:m="http://schemas.openxmlformats.org/officeDocument/2006/math">
                    <m:sSup>
                      <m:sSupPr>
                        <m:ctrlPr>
                          <a:rPr lang="en-US" sz="2400" i="1">
                            <a:latin typeface="Cambria Math"/>
                          </a:rPr>
                        </m:ctrlPr>
                      </m:sSupPr>
                      <m:e>
                        <m:r>
                          <a:rPr lang="en-US" sz="2400" i="1">
                            <a:latin typeface="Cambria Math"/>
                          </a:rPr>
                          <m:t>2</m:t>
                        </m:r>
                      </m:e>
                      <m:sup>
                        <m:r>
                          <a:rPr lang="en-US" sz="2400" i="1">
                            <a:latin typeface="Cambria Math"/>
                          </a:rPr>
                          <m:t>𝑗</m:t>
                        </m:r>
                      </m:sup>
                    </m:sSup>
                    <m:r>
                      <a:rPr lang="en-US" sz="2400" i="1">
                        <a:latin typeface="Cambria Math"/>
                      </a:rPr>
                      <m:t> </m:t>
                    </m:r>
                    <m:r>
                      <a:rPr lang="en-US" sz="2400" i="1">
                        <a:latin typeface="Cambria Math"/>
                      </a:rPr>
                      <m:t>𝑋</m:t>
                    </m:r>
                    <m:r>
                      <a:rPr lang="en-US" sz="2400" i="1">
                        <a:latin typeface="Cambria Math"/>
                      </a:rPr>
                      <m:t> </m:t>
                    </m:r>
                    <m:sSup>
                      <m:sSupPr>
                        <m:ctrlPr>
                          <a:rPr lang="en-US" sz="2400" i="1">
                            <a:latin typeface="Cambria Math"/>
                          </a:rPr>
                        </m:ctrlPr>
                      </m:sSupPr>
                      <m:e>
                        <m:r>
                          <a:rPr lang="en-US" sz="2400" i="1">
                            <a:latin typeface="Cambria Math"/>
                          </a:rPr>
                          <m:t>2</m:t>
                        </m:r>
                      </m:e>
                      <m:sup>
                        <m:r>
                          <a:rPr lang="en-US" sz="2400" i="1">
                            <a:latin typeface="Cambria Math"/>
                          </a:rPr>
                          <m:t>𝑗</m:t>
                        </m:r>
                        <m:r>
                          <a:rPr lang="en-US" sz="2400" i="1">
                            <a:latin typeface="Cambria Math"/>
                          </a:rPr>
                          <m:t>/2</m:t>
                        </m:r>
                      </m:sup>
                    </m:sSup>
                  </m:oMath>
                </a14:m>
                <a:r>
                  <a:rPr lang="en-US" sz="2400" dirty="0"/>
                  <a:t> rectangle centered at the </a:t>
                </a:r>
                <a:r>
                  <a:rPr lang="en-US" sz="2400" dirty="0" smtClean="0"/>
                  <a:t>origin</a:t>
                </a:r>
              </a:p>
              <a:p>
                <a:pPr marL="285750" indent="-285750">
                  <a:buFont typeface="Arial" pitchFamily="34" charset="0"/>
                  <a:buChar char="•"/>
                </a:pPr>
                <a:r>
                  <a:rPr lang="en-US" sz="2400" dirty="0" smtClean="0"/>
                  <a:t>Mathematically, </a:t>
                </a:r>
              </a:p>
              <a:p>
                <a:pPr marL="0" indent="0">
                  <a:buNone/>
                </a:pPr>
                <a:endParaRPr lang="en-US" sz="2400" dirty="0" smtClean="0"/>
              </a:p>
              <a:p>
                <a:pPr marL="0" indent="0">
                  <a:buNone/>
                </a:pPr>
                <a:r>
                  <a:rPr lang="en-US" sz="2400" dirty="0" smtClean="0"/>
                  <a:t> </a:t>
                </a:r>
                <a:endParaRPr lang="en-US" sz="2400" dirty="0"/>
              </a:p>
              <a:p>
                <a:endParaRPr lang="en-US" sz="2400" dirty="0"/>
              </a:p>
            </p:txBody>
          </p:sp>
        </mc:Choice>
        <mc:Fallback>
          <p:sp>
            <p:nvSpPr>
              <p:cNvPr id="496" name="Shape 496"/>
              <p:cNvSpPr txBox="1">
                <a:spLocks noGrp="1" noRot="1" noChangeAspect="1" noMove="1" noResize="1" noEditPoints="1" noAdjustHandles="1" noChangeArrowheads="1" noChangeShapeType="1" noTextEdit="1"/>
              </p:cNvSpPr>
              <p:nvPr>
                <p:ph type="body" idx="1"/>
              </p:nvPr>
            </p:nvSpPr>
            <p:spPr>
              <a:xfrm>
                <a:off x="457200" y="1600200"/>
                <a:ext cx="4810877" cy="4526100"/>
              </a:xfrm>
              <a:prstGeom prst="rect">
                <a:avLst/>
              </a:prstGeom>
              <a:blipFill rotWithShape="1">
                <a:blip r:embed="rId3"/>
                <a:stretch>
                  <a:fillRect l="-1774" r="-2281" b="-8895"/>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268077" y="1676400"/>
            <a:ext cx="3861955"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a:spLocks noRot="1" noChangeAspect="1" noMove="1" noResize="1" noEditPoints="1" noAdjustHandles="1" noChangeArrowheads="1" noChangeShapeType="1" noTextEdit="1"/>
          </p:cNvSpPr>
          <p:nvPr/>
        </p:nvSpPr>
        <p:spPr>
          <a:xfrm>
            <a:off x="3276600" y="5931711"/>
            <a:ext cx="4800600" cy="641522"/>
          </a:xfrm>
          <a:prstGeom prst="rect">
            <a:avLst/>
          </a:prstGeom>
          <a:blipFill rotWithShape="1">
            <a:blip r:embed="rId5"/>
            <a:stretch>
              <a:fillRect t="-111429" b="-156190"/>
            </a:stretch>
          </a:blipFill>
        </p:spPr>
        <p:txBody>
          <a:bodyPr/>
          <a:lstStyle/>
          <a:p>
            <a:r>
              <a:rPr lang="en-US">
                <a:noFill/>
              </a:rPr>
              <a:t>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1" i="0" u="none" strike="noStrike" cap="none" baseline="0">
                <a:solidFill>
                  <a:schemeClr val="dk1"/>
                </a:solidFill>
                <a:latin typeface="Calibri"/>
                <a:ea typeface="Calibri"/>
                <a:cs typeface="Calibri"/>
                <a:sym typeface="Calibri"/>
              </a:rPr>
              <a:t/>
            </a:r>
            <a:br>
              <a:rPr lang="en-US" sz="3950" b="1" i="0" u="none" strike="noStrike" cap="none" baseline="0">
                <a:solidFill>
                  <a:schemeClr val="dk1"/>
                </a:solidFill>
                <a:latin typeface="Calibri"/>
                <a:ea typeface="Calibri"/>
                <a:cs typeface="Calibri"/>
                <a:sym typeface="Calibri"/>
              </a:rPr>
            </a:br>
            <a:r>
              <a:rPr lang="en-US" sz="3950" b="1" i="0" u="none" strike="noStrike" cap="none" baseline="0">
                <a:solidFill>
                  <a:schemeClr val="dk1"/>
                </a:solidFill>
                <a:latin typeface="Calibri"/>
                <a:ea typeface="Calibri"/>
                <a:cs typeface="Calibri"/>
                <a:sym typeface="Calibri"/>
              </a:rPr>
              <a:t>INTRODUCTION</a:t>
            </a:r>
            <a:r>
              <a:rPr lang="en-US" sz="3950" b="0" i="0" u="none" strike="noStrike" cap="none" baseline="0">
                <a:solidFill>
                  <a:schemeClr val="dk1"/>
                </a:solidFill>
                <a:latin typeface="Calibri"/>
                <a:ea typeface="Calibri"/>
                <a:cs typeface="Calibri"/>
                <a:sym typeface="Calibri"/>
              </a:rPr>
              <a:t/>
            </a:r>
            <a:br>
              <a:rPr lang="en-US" sz="3950" b="0" i="0" u="none" strike="noStrike" cap="none" baseline="0">
                <a:solidFill>
                  <a:schemeClr val="dk1"/>
                </a:solidFill>
                <a:latin typeface="Calibri"/>
                <a:ea typeface="Calibri"/>
                <a:cs typeface="Calibri"/>
                <a:sym typeface="Calibri"/>
              </a:rPr>
            </a:br>
            <a:endParaRPr lang="en-US" sz="3950" b="0" i="0" u="none" strike="noStrike" cap="none" baseline="0">
              <a:solidFill>
                <a:schemeClr val="dk1"/>
              </a:solidFill>
              <a:latin typeface="Calibri"/>
              <a:ea typeface="Calibri"/>
              <a:cs typeface="Calibri"/>
              <a:sym typeface="Calibri"/>
            </a:endParaRPr>
          </a:p>
        </p:txBody>
      </p:sp>
      <p:sp>
        <p:nvSpPr>
          <p:cNvPr id="90" name="Shape 90"/>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Char char="•"/>
            </a:pPr>
            <a:r>
              <a:rPr lang="en-US" sz="3200" b="0" i="0" u="none" strike="noStrike" cap="none" baseline="0" dirty="0">
                <a:solidFill>
                  <a:schemeClr val="dk1"/>
                </a:solidFill>
                <a:latin typeface="Calibri"/>
                <a:ea typeface="Calibri"/>
                <a:cs typeface="Calibri"/>
                <a:sym typeface="Calibri"/>
              </a:rPr>
              <a:t>For security, </a:t>
            </a:r>
          </a:p>
          <a:p>
            <a:pPr marL="742950" marR="0" lvl="1" indent="-285750" algn="l" rtl="0">
              <a:spcBef>
                <a:spcPts val="56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 biometric techniques like fingerprint, face and iris </a:t>
            </a:r>
          </a:p>
          <a:p>
            <a:pPr marL="742950" marR="0" lvl="1" indent="-285750" algn="l" rtl="0">
              <a:spcBef>
                <a:spcPts val="56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Purpose: e.g.-user </a:t>
            </a:r>
            <a:r>
              <a:rPr lang="en-US" sz="2800" b="0" i="0" u="none" strike="noStrike" cap="none" baseline="0" dirty="0" smtClean="0">
                <a:solidFill>
                  <a:schemeClr val="dk1"/>
                </a:solidFill>
                <a:latin typeface="Calibri"/>
                <a:ea typeface="Calibri"/>
                <a:cs typeface="Calibri"/>
                <a:sym typeface="Calibri"/>
              </a:rPr>
              <a:t>authentication, age estimation</a:t>
            </a:r>
            <a:endParaRPr lang="en-US" sz="2800" b="0" i="0" u="none" strike="noStrike" cap="none" baseline="0" dirty="0">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Char char="•"/>
            </a:pPr>
            <a:r>
              <a:rPr lang="en-US" sz="3200" b="0" i="0" u="none" strike="noStrike" cap="none" baseline="0" dirty="0">
                <a:solidFill>
                  <a:srgbClr val="FF0000"/>
                </a:solidFill>
                <a:latin typeface="Calibri"/>
                <a:ea typeface="Calibri"/>
                <a:cs typeface="Calibri"/>
                <a:sym typeface="Calibri"/>
              </a:rPr>
              <a:t>Existing</a:t>
            </a:r>
            <a:r>
              <a:rPr lang="en-US" sz="3200" b="0" i="0" u="none" strike="noStrike" cap="none" baseline="0" dirty="0">
                <a:solidFill>
                  <a:schemeClr val="dk1"/>
                </a:solidFill>
                <a:latin typeface="Calibri"/>
                <a:ea typeface="Calibri"/>
                <a:cs typeface="Calibri"/>
                <a:sym typeface="Calibri"/>
              </a:rPr>
              <a:t> age group estimation </a:t>
            </a:r>
            <a:r>
              <a:rPr lang="en-US" sz="3200" b="0" i="0" u="none" strike="noStrike" cap="none" baseline="0" dirty="0" smtClean="0">
                <a:solidFill>
                  <a:schemeClr val="dk1"/>
                </a:solidFill>
                <a:latin typeface="Calibri"/>
                <a:ea typeface="Calibri"/>
                <a:cs typeface="Calibri"/>
                <a:sym typeface="Calibri"/>
              </a:rPr>
              <a:t>methods</a:t>
            </a:r>
          </a:p>
          <a:p>
            <a:pPr lvl="1" indent="-342900">
              <a:spcBef>
                <a:spcPts val="640"/>
              </a:spcBef>
              <a:buSzPct val="100000"/>
            </a:pPr>
            <a:r>
              <a:rPr lang="en-US" sz="2800" dirty="0" smtClean="0">
                <a:solidFill>
                  <a:schemeClr val="dk1"/>
                </a:solidFill>
                <a:latin typeface="Calibri"/>
                <a:ea typeface="Calibri"/>
                <a:cs typeface="Calibri"/>
                <a:sym typeface="Calibri"/>
              </a:rPr>
              <a:t>use facial images</a:t>
            </a:r>
          </a:p>
          <a:p>
            <a:pPr lvl="1" indent="-342900">
              <a:spcBef>
                <a:spcPts val="640"/>
              </a:spcBef>
              <a:buSzPct val="100000"/>
            </a:pPr>
            <a:r>
              <a:rPr lang="en-US" sz="2800" dirty="0" smtClean="0">
                <a:solidFill>
                  <a:schemeClr val="dk1"/>
                </a:solidFill>
                <a:latin typeface="Calibri"/>
                <a:ea typeface="Calibri"/>
                <a:cs typeface="Calibri"/>
                <a:sym typeface="Calibri"/>
              </a:rPr>
              <a:t>Use : when no need of particular identity</a:t>
            </a:r>
            <a:endParaRPr lang="en-US" sz="2800" b="0" i="0" u="none" strike="noStrike" cap="none" baseline="0" dirty="0">
              <a:solidFill>
                <a:schemeClr val="dk1"/>
              </a:solidFill>
              <a:latin typeface="Calibri"/>
              <a:ea typeface="Calibri"/>
              <a:cs typeface="Calibri"/>
              <a:sym typeface="Calibri"/>
            </a:endParaRPr>
          </a:p>
          <a:p>
            <a:pPr marL="742950" marR="0" lvl="1" indent="-285750" algn="l" rtl="0">
              <a:spcBef>
                <a:spcPts val="56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Cons : due to individual identity data </a:t>
            </a:r>
            <a:r>
              <a:rPr lang="en-US" sz="2800" b="0" i="0" u="none" strike="noStrike" cap="none" baseline="0" dirty="0" smtClean="0">
                <a:solidFill>
                  <a:schemeClr val="dk1"/>
                </a:solidFill>
                <a:latin typeface="Calibri"/>
                <a:ea typeface="Calibri"/>
                <a:cs typeface="Calibri"/>
                <a:sym typeface="Calibri"/>
              </a:rPr>
              <a:t>complexity</a:t>
            </a:r>
            <a:endParaRPr lang="en-US" sz="32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smtClean="0"/>
              <a:t>Fast Discrete </a:t>
            </a:r>
            <a:r>
              <a:rPr lang="en-US" sz="3600" b="1" dirty="0" err="1" smtClean="0"/>
              <a:t>Curvelet</a:t>
            </a:r>
            <a:r>
              <a:rPr lang="en-US" sz="3600" b="1" dirty="0" smtClean="0"/>
              <a:t> Transform</a:t>
            </a:r>
            <a:endParaRPr lang="en-US" sz="3600" b="1" dirty="0"/>
          </a:p>
        </p:txBody>
      </p:sp>
      <p:sp>
        <p:nvSpPr>
          <p:cNvPr id="5" name="Text Placeholder 4"/>
          <p:cNvSpPr>
            <a:spLocks noGrp="1" noRot="1" noChangeAspect="1" noMove="1" noResize="1" noEditPoints="1" noAdjustHandles="1" noChangeArrowheads="1" noChangeShapeType="1" noTextEdit="1"/>
          </p:cNvSpPr>
          <p:nvPr>
            <p:ph type="body" idx="1"/>
          </p:nvPr>
        </p:nvSpPr>
        <p:spPr>
          <a:blipFill rotWithShape="1">
            <a:blip r:embed="rId2"/>
            <a:stretch>
              <a:fillRect/>
            </a:stretch>
          </a:blipFill>
        </p:spPr>
        <p:txBody>
          <a:bodyPr/>
          <a:lstStyle/>
          <a:p>
            <a:r>
              <a:rPr lang="en-US" b="1" dirty="0">
                <a:noFill/>
              </a:rPr>
              <a:t> </a:t>
            </a:r>
          </a:p>
        </p:txBody>
      </p:sp>
      <p:sp>
        <p:nvSpPr>
          <p:cNvPr id="6" name="TextBox 5"/>
          <p:cNvSpPr txBox="1"/>
          <p:nvPr/>
        </p:nvSpPr>
        <p:spPr>
          <a:xfrm>
            <a:off x="6477000" y="3810000"/>
            <a:ext cx="922047" cy="307777"/>
          </a:xfrm>
          <a:prstGeom prst="rect">
            <a:avLst/>
          </a:prstGeom>
          <a:noFill/>
        </p:spPr>
        <p:txBody>
          <a:bodyPr wrap="none" rtlCol="0">
            <a:spAutoFit/>
          </a:bodyPr>
          <a:lstStyle/>
          <a:p>
            <a:r>
              <a:rPr lang="en-US" b="1" dirty="0" smtClean="0">
                <a:latin typeface="Times New Roman" pitchFamily="18" charset="0"/>
                <a:cs typeface="Times New Roman" pitchFamily="18" charset="0"/>
              </a:rPr>
              <a:t>wrapping</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963565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a:solidFill>
                  <a:schemeClr val="dk1"/>
                </a:solidFill>
                <a:latin typeface="Calibri"/>
                <a:ea typeface="Calibri"/>
                <a:cs typeface="Calibri"/>
                <a:sym typeface="Calibri"/>
              </a:rPr>
              <a:t>Proposed Algorithm</a:t>
            </a:r>
          </a:p>
        </p:txBody>
      </p:sp>
      <p:sp>
        <p:nvSpPr>
          <p:cNvPr id="509" name="Shape 509"/>
          <p:cNvSpPr txBox="1">
            <a:spLocks noGrp="1"/>
          </p:cNvSpPr>
          <p:nvPr>
            <p:ph type="body" idx="1"/>
          </p:nvPr>
        </p:nvSpPr>
        <p:spPr>
          <a:xfrm>
            <a:off x="89074" y="1600200"/>
            <a:ext cx="8597700" cy="5257799"/>
          </a:xfrm>
          <a:prstGeom prst="rect">
            <a:avLst/>
          </a:prstGeom>
          <a:noFill/>
          <a:ln>
            <a:noFill/>
          </a:ln>
        </p:spPr>
        <p:txBody>
          <a:bodyPr lIns="91425" tIns="45700" rIns="91425" bIns="45700" anchor="t" anchorCtr="0">
            <a:noAutofit/>
          </a:bodyPr>
          <a:lstStyle/>
          <a:p>
            <a:pPr marL="342900" marR="0" lvl="0" indent="-333375" algn="l" rtl="0">
              <a:lnSpc>
                <a:spcPct val="90000"/>
              </a:lnSpc>
              <a:spcBef>
                <a:spcPts val="0"/>
              </a:spcBef>
              <a:buClr>
                <a:schemeClr val="dk1"/>
              </a:buClr>
              <a:buSzPct val="100000"/>
              <a:buFont typeface="Arial"/>
              <a:buChar char="•"/>
            </a:pPr>
            <a:r>
              <a:rPr lang="en-US" sz="2800" b="0" i="0" u="none" strike="noStrike" cap="none" baseline="0" dirty="0">
                <a:solidFill>
                  <a:schemeClr val="dk1"/>
                </a:solidFill>
                <a:latin typeface="Calibri"/>
                <a:ea typeface="Calibri"/>
                <a:cs typeface="Calibri"/>
                <a:sym typeface="Calibri"/>
              </a:rPr>
              <a:t>Learning Stage:</a:t>
            </a:r>
          </a:p>
          <a:p>
            <a:pPr marR="0" lvl="1" indent="431800" algn="l" rtl="0">
              <a:lnSpc>
                <a:spcPct val="90000"/>
              </a:lnSpc>
              <a:spcBef>
                <a:spcPts val="0"/>
              </a:spcBef>
              <a:buClr>
                <a:schemeClr val="dk1"/>
              </a:buClr>
              <a:buSzPct val="100000"/>
              <a:buFont typeface="Calibri"/>
              <a:buChar char="–"/>
            </a:pPr>
            <a:r>
              <a:rPr lang="en-US" sz="2800" dirty="0">
                <a:solidFill>
                  <a:schemeClr val="dk1"/>
                </a:solidFill>
                <a:latin typeface="Calibri"/>
                <a:ea typeface="Calibri"/>
                <a:cs typeface="Calibri"/>
                <a:sym typeface="Calibri"/>
              </a:rPr>
              <a:t>Input : </a:t>
            </a:r>
            <a:r>
              <a:rPr lang="en-US" sz="2800" dirty="0" smtClean="0">
                <a:solidFill>
                  <a:schemeClr val="dk1"/>
                </a:solidFill>
                <a:latin typeface="Calibri"/>
                <a:ea typeface="Calibri"/>
                <a:cs typeface="Calibri"/>
                <a:sym typeface="Calibri"/>
              </a:rPr>
              <a:t>Training Sequences</a:t>
            </a:r>
            <a:endParaRPr lang="en-US" sz="2800" dirty="0">
              <a:solidFill>
                <a:schemeClr val="dk1"/>
              </a:solidFill>
              <a:latin typeface="Calibri"/>
              <a:ea typeface="Calibri"/>
              <a:cs typeface="Calibri"/>
              <a:sym typeface="Calibri"/>
            </a:endParaRPr>
          </a:p>
          <a:p>
            <a:pPr marR="0" lvl="1" indent="431800" algn="l" rtl="0">
              <a:lnSpc>
                <a:spcPct val="90000"/>
              </a:lnSpc>
              <a:spcBef>
                <a:spcPts val="0"/>
              </a:spcBef>
              <a:buClr>
                <a:schemeClr val="dk1"/>
              </a:buClr>
              <a:buSzPct val="100000"/>
              <a:buFont typeface="Calibri"/>
              <a:buChar char="–"/>
            </a:pPr>
            <a:r>
              <a:rPr lang="en-US" sz="2800" dirty="0">
                <a:solidFill>
                  <a:schemeClr val="dk1"/>
                </a:solidFill>
                <a:latin typeface="Calibri"/>
                <a:ea typeface="Calibri"/>
                <a:cs typeface="Calibri"/>
                <a:sym typeface="Calibri"/>
              </a:rPr>
              <a:t>Output : Feature Vector</a:t>
            </a:r>
          </a:p>
          <a:p>
            <a:pPr marL="342900" marR="0" lvl="0" indent="-342900" algn="l" rtl="0">
              <a:lnSpc>
                <a:spcPct val="90000"/>
              </a:lnSpc>
              <a:spcBef>
                <a:spcPts val="592"/>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a:p>
            <a:pPr marL="342900" marR="0" lvl="0" indent="-154940" algn="l" rtl="0">
              <a:lnSpc>
                <a:spcPct val="90000"/>
              </a:lnSpc>
              <a:spcBef>
                <a:spcPts val="592"/>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a:p>
            <a:pPr marL="342900" marR="0" lvl="0" indent="-154940" algn="l" rtl="0">
              <a:lnSpc>
                <a:spcPct val="90000"/>
              </a:lnSpc>
              <a:spcBef>
                <a:spcPts val="592"/>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a:p>
            <a:pPr marL="457200" marR="0" lvl="0" indent="-406400" algn="l" rtl="0">
              <a:lnSpc>
                <a:spcPct val="90000"/>
              </a:lnSpc>
              <a:spcBef>
                <a:spcPts val="59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Classification Stage</a:t>
            </a:r>
          </a:p>
          <a:p>
            <a:pPr marL="742950" marR="0" lvl="1" indent="-323850" algn="l" rtl="0">
              <a:lnSpc>
                <a:spcPct val="90000"/>
              </a:lnSpc>
              <a:spcBef>
                <a:spcPts val="440"/>
              </a:spcBef>
              <a:buClr>
                <a:schemeClr val="dk1"/>
              </a:buClr>
              <a:buSzPct val="100000"/>
              <a:buFont typeface="Arial"/>
              <a:buChar char="–"/>
            </a:pPr>
            <a:r>
              <a:rPr lang="en-US" sz="2800" b="1" i="0" u="none" strike="noStrike" cap="none" baseline="0" dirty="0">
                <a:solidFill>
                  <a:schemeClr val="dk1"/>
                </a:solidFill>
                <a:latin typeface="Calibri"/>
                <a:ea typeface="Calibri"/>
                <a:cs typeface="Calibri"/>
                <a:sym typeface="Calibri"/>
              </a:rPr>
              <a:t>[Input]</a:t>
            </a:r>
            <a:r>
              <a:rPr lang="en-US" sz="2800" b="0" i="0" u="none" strike="noStrike" cap="none" baseline="0" dirty="0">
                <a:solidFill>
                  <a:schemeClr val="dk1"/>
                </a:solidFill>
                <a:latin typeface="Calibri"/>
                <a:ea typeface="Calibri"/>
                <a:cs typeface="Calibri"/>
                <a:sym typeface="Calibri"/>
              </a:rPr>
              <a:t> unknown fingerprint and the feature database</a:t>
            </a:r>
          </a:p>
          <a:p>
            <a:pPr marL="742950" marR="0" lvl="1" indent="-323850" algn="l" rtl="0">
              <a:lnSpc>
                <a:spcPct val="90000"/>
              </a:lnSpc>
              <a:spcBef>
                <a:spcPts val="440"/>
              </a:spcBef>
              <a:buClr>
                <a:schemeClr val="dk1"/>
              </a:buClr>
              <a:buSzPct val="100000"/>
              <a:buFont typeface="Arial"/>
              <a:buChar char="–"/>
            </a:pPr>
            <a:r>
              <a:rPr lang="en-US" sz="2800" b="1" i="0" u="none" strike="noStrike" cap="none" baseline="0" dirty="0">
                <a:solidFill>
                  <a:schemeClr val="dk1"/>
                </a:solidFill>
                <a:latin typeface="Calibri"/>
                <a:ea typeface="Calibri"/>
                <a:cs typeface="Calibri"/>
                <a:sym typeface="Calibri"/>
              </a:rPr>
              <a:t>[Output]</a:t>
            </a:r>
            <a:r>
              <a:rPr lang="en-US" sz="2800" b="0" i="0" u="none" strike="noStrike" cap="none" baseline="0" dirty="0">
                <a:solidFill>
                  <a:schemeClr val="dk1"/>
                </a:solidFill>
                <a:latin typeface="Calibri"/>
                <a:ea typeface="Calibri"/>
                <a:cs typeface="Calibri"/>
                <a:sym typeface="Calibri"/>
              </a:rPr>
              <a:t> the estimated class of the fingerprint to which this unknown fingerprint is assigned</a:t>
            </a:r>
          </a:p>
          <a:p>
            <a:pPr marL="1143000" marR="0" lvl="2" indent="-87630" algn="l" rtl="0">
              <a:lnSpc>
                <a:spcPct val="90000"/>
              </a:lnSpc>
              <a:spcBef>
                <a:spcPts val="444"/>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
        <p:nvSpPr>
          <p:cNvPr id="510" name="Shape 510"/>
          <p:cNvSpPr/>
          <p:nvPr/>
        </p:nvSpPr>
        <p:spPr>
          <a:xfrm>
            <a:off x="4800600" y="2895600"/>
            <a:ext cx="1221600" cy="1221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6666"/>
              </a:lnSpc>
              <a:spcBef>
                <a:spcPts val="0"/>
              </a:spcBef>
              <a:buClr>
                <a:schemeClr val="dk1"/>
              </a:buClr>
              <a:buSzPct val="100000"/>
              <a:buFont typeface="Arial"/>
              <a:buNone/>
            </a:pPr>
            <a:r>
              <a:rPr lang="en-US" sz="1100">
                <a:solidFill>
                  <a:schemeClr val="dk1"/>
                </a:solidFill>
              </a:rPr>
              <a:t>Dimensionality Reduction</a:t>
            </a:r>
          </a:p>
          <a:p>
            <a:pPr lvl="0" algn="ctr" rtl="0">
              <a:lnSpc>
                <a:spcPct val="115000"/>
              </a:lnSpc>
              <a:spcBef>
                <a:spcPts val="0"/>
              </a:spcBef>
              <a:buClr>
                <a:schemeClr val="dk1"/>
              </a:buClr>
              <a:buSzPct val="100000"/>
              <a:buFont typeface="Arial"/>
              <a:buNone/>
            </a:pPr>
            <a:r>
              <a:rPr lang="en-US" sz="1100">
                <a:solidFill>
                  <a:schemeClr val="dk1"/>
                </a:solidFill>
              </a:rPr>
              <a:t>e.g. PCA</a:t>
            </a:r>
          </a:p>
          <a:p>
            <a:pPr>
              <a:spcBef>
                <a:spcPts val="0"/>
              </a:spcBef>
              <a:buNone/>
            </a:pPr>
            <a:endParaRPr sz="1100"/>
          </a:p>
        </p:txBody>
      </p:sp>
      <p:sp>
        <p:nvSpPr>
          <p:cNvPr id="511" name="Shape 511"/>
          <p:cNvSpPr/>
          <p:nvPr/>
        </p:nvSpPr>
        <p:spPr>
          <a:xfrm>
            <a:off x="2590800" y="2895600"/>
            <a:ext cx="1221600" cy="12216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6666"/>
              </a:lnSpc>
              <a:spcBef>
                <a:spcPts val="0"/>
              </a:spcBef>
              <a:buClr>
                <a:schemeClr val="dk1"/>
              </a:buClr>
              <a:buSzPct val="100000"/>
              <a:buFont typeface="Arial"/>
              <a:buNone/>
            </a:pPr>
            <a:r>
              <a:rPr lang="en-US" sz="1100" dirty="0">
                <a:solidFill>
                  <a:schemeClr val="dk1"/>
                </a:solidFill>
              </a:rPr>
              <a:t>Feature Extraction</a:t>
            </a:r>
          </a:p>
          <a:p>
            <a:pPr lvl="0" algn="ctr" rtl="0">
              <a:lnSpc>
                <a:spcPct val="115000"/>
              </a:lnSpc>
              <a:spcBef>
                <a:spcPts val="0"/>
              </a:spcBef>
              <a:buClr>
                <a:schemeClr val="dk1"/>
              </a:buClr>
              <a:buSzPct val="100000"/>
              <a:buFont typeface="Arial"/>
              <a:buNone/>
            </a:pPr>
            <a:r>
              <a:rPr lang="en-US" sz="1100" dirty="0">
                <a:solidFill>
                  <a:schemeClr val="dk1"/>
                </a:solidFill>
              </a:rPr>
              <a:t>e.g. </a:t>
            </a:r>
            <a:r>
              <a:rPr lang="en-US" sz="1100" dirty="0" err="1">
                <a:solidFill>
                  <a:schemeClr val="dk1"/>
                </a:solidFill>
              </a:rPr>
              <a:t>Curvelet</a:t>
            </a:r>
            <a:endParaRPr lang="en-US" sz="1100" dirty="0">
              <a:solidFill>
                <a:schemeClr val="dk1"/>
              </a:solidFill>
            </a:endParaRPr>
          </a:p>
        </p:txBody>
      </p:sp>
      <p:sp>
        <p:nvSpPr>
          <p:cNvPr id="512" name="Shape 512"/>
          <p:cNvSpPr/>
          <p:nvPr/>
        </p:nvSpPr>
        <p:spPr>
          <a:xfrm>
            <a:off x="762000" y="2971800"/>
            <a:ext cx="877800" cy="1143000"/>
          </a:xfrm>
          <a:prstGeom prst="can">
            <a:avLst>
              <a:gd name="adj" fmla="val 25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6666"/>
              </a:lnSpc>
              <a:spcBef>
                <a:spcPts val="0"/>
              </a:spcBef>
              <a:buNone/>
            </a:pPr>
            <a:r>
              <a:rPr lang="en-US" sz="1100">
                <a:solidFill>
                  <a:schemeClr val="dk1"/>
                </a:solidFill>
              </a:rPr>
              <a:t>Input:</a:t>
            </a:r>
          </a:p>
          <a:p>
            <a:pPr lvl="0" algn="ctr" rtl="0">
              <a:lnSpc>
                <a:spcPct val="116666"/>
              </a:lnSpc>
              <a:spcBef>
                <a:spcPts val="0"/>
              </a:spcBef>
              <a:buClr>
                <a:schemeClr val="dk1"/>
              </a:buClr>
              <a:buSzPct val="100000"/>
              <a:buFont typeface="Arial"/>
              <a:buNone/>
            </a:pPr>
            <a:r>
              <a:rPr lang="en-US" sz="1100">
                <a:solidFill>
                  <a:schemeClr val="dk1"/>
                </a:solidFill>
              </a:rPr>
              <a:t>Fingerprint Images</a:t>
            </a:r>
          </a:p>
          <a:p>
            <a:pPr>
              <a:spcBef>
                <a:spcPts val="0"/>
              </a:spcBef>
              <a:buNone/>
            </a:pPr>
            <a:endParaRPr sz="900">
              <a:solidFill>
                <a:schemeClr val="dk1"/>
              </a:solidFill>
            </a:endParaRPr>
          </a:p>
        </p:txBody>
      </p:sp>
      <p:sp>
        <p:nvSpPr>
          <p:cNvPr id="513" name="Shape 513"/>
          <p:cNvSpPr/>
          <p:nvPr/>
        </p:nvSpPr>
        <p:spPr>
          <a:xfrm>
            <a:off x="1775062" y="3461950"/>
            <a:ext cx="661500" cy="6108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4" name="Shape 514"/>
          <p:cNvSpPr/>
          <p:nvPr/>
        </p:nvSpPr>
        <p:spPr>
          <a:xfrm>
            <a:off x="4057175" y="3461950"/>
            <a:ext cx="661500" cy="6108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5" name="Shape 515"/>
          <p:cNvSpPr/>
          <p:nvPr/>
        </p:nvSpPr>
        <p:spPr>
          <a:xfrm>
            <a:off x="6237437" y="3461950"/>
            <a:ext cx="661500" cy="6108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6" name="Shape 516"/>
          <p:cNvSpPr txBox="1"/>
          <p:nvPr/>
        </p:nvSpPr>
        <p:spPr>
          <a:xfrm>
            <a:off x="7074325" y="3258400"/>
            <a:ext cx="2175599" cy="1017900"/>
          </a:xfrm>
          <a:prstGeom prst="rect">
            <a:avLst/>
          </a:prstGeom>
          <a:noFill/>
          <a:ln>
            <a:noFill/>
          </a:ln>
        </p:spPr>
        <p:txBody>
          <a:bodyPr lIns="91425" tIns="91425" rIns="91425" bIns="91425" anchor="t" anchorCtr="0">
            <a:noAutofit/>
          </a:bodyPr>
          <a:lstStyle/>
          <a:p>
            <a:pPr rtl="0">
              <a:spcBef>
                <a:spcPts val="0"/>
              </a:spcBef>
              <a:buNone/>
            </a:pPr>
            <a:r>
              <a:rPr lang="en-US" sz="1800" b="1"/>
              <a:t>Output :</a:t>
            </a:r>
          </a:p>
          <a:p>
            <a:pPr>
              <a:spcBef>
                <a:spcPts val="0"/>
              </a:spcBef>
              <a:buNone/>
            </a:pPr>
            <a:r>
              <a:rPr lang="en-US" sz="1800" b="1"/>
              <a:t> Reduced   Feature Vector  </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Database</a:t>
            </a:r>
          </a:p>
        </p:txBody>
      </p:sp>
      <p:pic>
        <p:nvPicPr>
          <p:cNvPr id="522" name="Shape 522"/>
          <p:cNvPicPr preferRelativeResize="0">
            <a:picLocks noGrp="1"/>
          </p:cNvPicPr>
          <p:nvPr>
            <p:ph type="body" idx="1"/>
          </p:nvPr>
        </p:nvPicPr>
        <p:blipFill rotWithShape="1">
          <a:blip r:embed="rId3">
            <a:alphaModFix/>
          </a:blip>
          <a:srcRect/>
          <a:stretch/>
        </p:blipFill>
        <p:spPr>
          <a:xfrm>
            <a:off x="5105400" y="1676400"/>
            <a:ext cx="3312654" cy="4525963"/>
          </a:xfrm>
          <a:prstGeom prst="rect">
            <a:avLst/>
          </a:prstGeom>
          <a:noFill/>
          <a:ln>
            <a:noFill/>
          </a:ln>
        </p:spPr>
      </p:pic>
      <p:sp>
        <p:nvSpPr>
          <p:cNvPr id="523" name="Shape 523"/>
          <p:cNvSpPr txBox="1"/>
          <p:nvPr/>
        </p:nvSpPr>
        <p:spPr>
          <a:xfrm>
            <a:off x="0" y="1752600"/>
            <a:ext cx="4886700" cy="4240200"/>
          </a:xfrm>
          <a:prstGeom prst="rect">
            <a:avLst/>
          </a:prstGeom>
          <a:noFill/>
          <a:ln>
            <a:noFill/>
          </a:ln>
        </p:spPr>
        <p:txBody>
          <a:bodyPr lIns="91425" tIns="45700" rIns="91425" bIns="45700" anchor="t" anchorCtr="0">
            <a:noAutofit/>
          </a:bodyPr>
          <a:lstStyle/>
          <a:p>
            <a:pPr marL="457200" marR="0" lvl="0" indent="-342900" algn="l" rtl="0">
              <a:spcBef>
                <a:spcPts val="0"/>
              </a:spcBef>
              <a:buClr>
                <a:schemeClr val="dk1"/>
              </a:buClr>
              <a:buSzPct val="100000"/>
              <a:buFont typeface="Arial"/>
              <a:buChar char="●"/>
            </a:pPr>
            <a:r>
              <a:rPr lang="en-US" sz="2000" dirty="0" err="1">
                <a:solidFill>
                  <a:schemeClr val="dk1"/>
                </a:solidFill>
              </a:rPr>
              <a:t>inhouse</a:t>
            </a:r>
            <a:r>
              <a:rPr lang="en-US" sz="2000" dirty="0">
                <a:solidFill>
                  <a:schemeClr val="dk1"/>
                </a:solidFill>
              </a:rPr>
              <a:t>  database of digital fingerprints in three age groups</a:t>
            </a:r>
          </a:p>
          <a:p>
            <a:pPr marL="457200" marR="0" lvl="0" indent="-342900" algn="l" rtl="0">
              <a:spcBef>
                <a:spcPts val="0"/>
              </a:spcBef>
              <a:buClr>
                <a:schemeClr val="dk1"/>
              </a:buClr>
              <a:buSzPct val="100000"/>
              <a:buFont typeface="Arial"/>
              <a:buChar char="●"/>
            </a:pPr>
            <a:r>
              <a:rPr lang="en-US" sz="2000" b="0" i="0" u="none" strike="noStrike" cap="none" baseline="0" dirty="0">
                <a:solidFill>
                  <a:schemeClr val="dk1"/>
                </a:solidFill>
              </a:rPr>
              <a:t> 3 age groups:</a:t>
            </a:r>
          </a:p>
          <a:p>
            <a:pPr marL="0" marR="0" lvl="0" indent="0" algn="l" rtl="0">
              <a:spcBef>
                <a:spcPts val="0"/>
              </a:spcBef>
              <a:buSzPct val="25000"/>
              <a:buNone/>
            </a:pPr>
            <a:r>
              <a:rPr lang="en-US" sz="2000" b="0" i="0" u="none" strike="noStrike" cap="none" baseline="0" dirty="0">
                <a:solidFill>
                  <a:schemeClr val="dk1"/>
                </a:solidFill>
              </a:rPr>
              <a:t>1) 6-10    (360 fingerprints of 600 dpi</a:t>
            </a:r>
            <a:r>
              <a:rPr lang="en-US" sz="2000" dirty="0">
                <a:solidFill>
                  <a:schemeClr val="dk1"/>
                </a:solidFill>
              </a:rPr>
              <a:t> </a:t>
            </a:r>
            <a:r>
              <a:rPr lang="en-US" sz="2000" b="0" i="0" u="none" strike="noStrike" cap="none" baseline="0" dirty="0">
                <a:solidFill>
                  <a:schemeClr val="dk1"/>
                </a:solidFill>
              </a:rPr>
              <a:t>each)</a:t>
            </a:r>
          </a:p>
          <a:p>
            <a:pPr marL="0" marR="0" lvl="0" indent="0" algn="l" rtl="0">
              <a:spcBef>
                <a:spcPts val="0"/>
              </a:spcBef>
              <a:buSzPct val="25000"/>
              <a:buNone/>
            </a:pPr>
            <a:r>
              <a:rPr lang="en-US" sz="2000" b="0" i="0" u="none" strike="noStrike" cap="none" baseline="0" dirty="0">
                <a:solidFill>
                  <a:schemeClr val="dk1"/>
                </a:solidFill>
              </a:rPr>
              <a:t>2) 10-14 (360 fingerprints of 600 dpi each)</a:t>
            </a:r>
          </a:p>
          <a:p>
            <a:pPr marL="0" marR="0" lvl="0" indent="0" algn="l" rtl="0">
              <a:spcBef>
                <a:spcPts val="0"/>
              </a:spcBef>
              <a:buSzPct val="25000"/>
              <a:buNone/>
            </a:pPr>
            <a:r>
              <a:rPr lang="en-US" sz="2000" b="0" i="0" u="none" strike="noStrike" cap="none" baseline="0" dirty="0">
                <a:solidFill>
                  <a:schemeClr val="dk1"/>
                </a:solidFill>
              </a:rPr>
              <a:t>3) 14-18 (360 fingerprints of 600 dpi each)</a:t>
            </a:r>
          </a:p>
          <a:p>
            <a:pPr marL="0" marR="0" lvl="0" indent="0" algn="l" rtl="0">
              <a:spcBef>
                <a:spcPts val="0"/>
              </a:spcBef>
              <a:buNone/>
            </a:pPr>
            <a:endParaRPr sz="2000" dirty="0">
              <a:solidFill>
                <a:schemeClr val="dk1"/>
              </a:solidFill>
            </a:endParaRPr>
          </a:p>
          <a:p>
            <a:pPr marL="457200" lvl="0" indent="-342900" rtl="0">
              <a:spcBef>
                <a:spcPts val="0"/>
              </a:spcBef>
              <a:buClr>
                <a:schemeClr val="dk1"/>
              </a:buClr>
              <a:buSzPct val="100000"/>
              <a:buFont typeface="Arial"/>
              <a:buChar char="●"/>
            </a:pPr>
            <a:r>
              <a:rPr lang="en-US" sz="2000" dirty="0">
                <a:solidFill>
                  <a:schemeClr val="dk1"/>
                </a:solidFill>
              </a:rPr>
              <a:t>360 fingerprints = 180 males + 180 females fingerprints</a:t>
            </a:r>
          </a:p>
          <a:p>
            <a:pPr lvl="0" rtl="0">
              <a:spcBef>
                <a:spcPts val="0"/>
              </a:spcBef>
              <a:buNone/>
            </a:pPr>
            <a:endParaRPr sz="2000" dirty="0">
              <a:solidFill>
                <a:schemeClr val="dk1"/>
              </a:solidFill>
            </a:endParaRPr>
          </a:p>
          <a:p>
            <a:pPr marL="457200" lvl="0" indent="-342900" rtl="0">
              <a:spcBef>
                <a:spcPts val="0"/>
              </a:spcBef>
              <a:buClr>
                <a:schemeClr val="dk1"/>
              </a:buClr>
              <a:buSzPct val="100000"/>
              <a:buFont typeface="Arial"/>
              <a:buChar char="●"/>
            </a:pPr>
            <a:r>
              <a:rPr lang="en-US" sz="2000" dirty="0">
                <a:solidFill>
                  <a:schemeClr val="dk1"/>
                </a:solidFill>
              </a:rPr>
              <a:t>250 fingerprints were used for </a:t>
            </a:r>
            <a:r>
              <a:rPr lang="en-US" sz="2000" dirty="0" smtClean="0">
                <a:solidFill>
                  <a:schemeClr val="dk1"/>
                </a:solidFill>
              </a:rPr>
              <a:t>learning training </a:t>
            </a:r>
            <a:r>
              <a:rPr lang="en-US" sz="2000" dirty="0">
                <a:solidFill>
                  <a:schemeClr val="dk1"/>
                </a:solidFill>
              </a:rPr>
              <a:t>sequence and </a:t>
            </a:r>
            <a:r>
              <a:rPr lang="en-US" sz="2000" dirty="0" smtClean="0">
                <a:solidFill>
                  <a:schemeClr val="dk1"/>
                </a:solidFill>
              </a:rPr>
              <a:t>110  testing </a:t>
            </a:r>
            <a:r>
              <a:rPr lang="en-US" sz="2000" dirty="0">
                <a:solidFill>
                  <a:schemeClr val="dk1"/>
                </a:solidFill>
              </a:rPr>
              <a:t>sequence</a:t>
            </a:r>
            <a:r>
              <a:rPr lang="en-US" sz="2000" b="0" i="0" u="none" strike="noStrike" cap="none" baseline="0" dirty="0">
                <a:solidFill>
                  <a:schemeClr val="dk1"/>
                </a:solidFill>
              </a:rPr>
              <a:t> </a:t>
            </a:r>
          </a:p>
          <a:p>
            <a:pPr marL="457200" lvl="0" indent="-342900" rtl="0">
              <a:spcBef>
                <a:spcPts val="0"/>
              </a:spcBef>
              <a:buClr>
                <a:schemeClr val="dk1"/>
              </a:buClr>
              <a:buFont typeface="Arial"/>
              <a:buChar char="●"/>
            </a:pPr>
            <a:endParaRPr sz="2000" dirty="0">
              <a:solidFill>
                <a:schemeClr val="dk1"/>
              </a:solidFill>
            </a:endParaRPr>
          </a:p>
          <a:p>
            <a:pPr marL="0" marR="0" lvl="0" indent="0" algn="l" rtl="0">
              <a:spcBef>
                <a:spcPts val="0"/>
              </a:spcBef>
              <a:buSzPct val="25000"/>
              <a:buNone/>
            </a:pPr>
            <a:r>
              <a:rPr lang="en-US" sz="2000" b="0" i="0" u="none" strike="noStrike" cap="none" baseline="0" dirty="0">
                <a:solidFill>
                  <a:schemeClr val="dk1"/>
                </a:solidFill>
              </a:rPr>
              <a:t> </a:t>
            </a:r>
          </a:p>
        </p:txBody>
      </p:sp>
      <p:sp>
        <p:nvSpPr>
          <p:cNvPr id="524" name="Shape 524"/>
          <p:cNvSpPr txBox="1"/>
          <p:nvPr/>
        </p:nvSpPr>
        <p:spPr>
          <a:xfrm>
            <a:off x="457200" y="6461125"/>
            <a:ext cx="7328699" cy="305400"/>
          </a:xfrm>
          <a:prstGeom prst="rect">
            <a:avLst/>
          </a:prstGeom>
          <a:noFill/>
          <a:ln>
            <a:noFill/>
          </a:ln>
        </p:spPr>
        <p:txBody>
          <a:bodyPr lIns="91425" tIns="91425" rIns="91425" bIns="91425" anchor="t" anchorCtr="0">
            <a:noAutofit/>
          </a:bodyPr>
          <a:lstStyle/>
          <a:p>
            <a:pPr lvl="0" rtl="0">
              <a:spcBef>
                <a:spcPts val="0"/>
              </a:spcBef>
              <a:buNone/>
            </a:pPr>
            <a:endParaRPr sz="180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Results</a:t>
            </a:r>
            <a:endParaRPr lang="en-US" sz="4400" dirty="0"/>
          </a:p>
        </p:txBody>
      </p:sp>
      <p:sp>
        <p:nvSpPr>
          <p:cNvPr id="5" name="Text Placeholder 4"/>
          <p:cNvSpPr>
            <a:spLocks noGrp="1"/>
          </p:cNvSpPr>
          <p:nvPr>
            <p:ph type="body" idx="1"/>
          </p:nvPr>
        </p:nvSpPr>
        <p:spPr>
          <a:xfrm>
            <a:off x="5257800" y="1600200"/>
            <a:ext cx="3429000" cy="4525963"/>
          </a:xfrm>
        </p:spPr>
        <p:txBody>
          <a:bodyPr/>
          <a:lstStyle/>
          <a:p>
            <a:pPr lvl="0"/>
            <a:r>
              <a:rPr lang="en-US" dirty="0" smtClean="0"/>
              <a:t>Confusion Matrix literally means to compute the percentage of samples which are confused in two or more classes.</a:t>
            </a:r>
          </a:p>
          <a:p>
            <a:pPr>
              <a:buNone/>
            </a:pPr>
            <a:r>
              <a:rPr lang="en-US" dirty="0" smtClean="0"/>
              <a:t> </a:t>
            </a:r>
          </a:p>
          <a:p>
            <a:r>
              <a:rPr lang="en-US" dirty="0" smtClean="0"/>
              <a:t>Confusion Matrix</a:t>
            </a:r>
          </a:p>
          <a:p>
            <a:pPr>
              <a:buNone/>
            </a:pPr>
            <a:endParaRPr lang="en-US" dirty="0" smtClean="0"/>
          </a:p>
          <a:p>
            <a:pPr lvl="0"/>
            <a:r>
              <a:rPr lang="en-US" dirty="0" smtClean="0"/>
              <a:t>True Positive Rate = d / (</a:t>
            </a:r>
            <a:r>
              <a:rPr lang="en-US" dirty="0" err="1" smtClean="0"/>
              <a:t>a+d</a:t>
            </a:r>
            <a:r>
              <a:rPr lang="en-US" dirty="0" smtClean="0"/>
              <a:t>)</a:t>
            </a:r>
          </a:p>
          <a:p>
            <a:r>
              <a:rPr lang="en-US" dirty="0" smtClean="0"/>
              <a:t>True Negative Rate= a / (</a:t>
            </a:r>
            <a:r>
              <a:rPr lang="en-US" dirty="0" err="1" smtClean="0"/>
              <a:t>a+b</a:t>
            </a:r>
            <a:r>
              <a:rPr lang="en-US" dirty="0" smtClean="0"/>
              <a:t>)</a:t>
            </a:r>
          </a:p>
          <a:p>
            <a:pPr lvl="0"/>
            <a:r>
              <a:rPr lang="en-US" dirty="0" smtClean="0"/>
              <a:t>Accuracy= (</a:t>
            </a:r>
            <a:r>
              <a:rPr lang="en-US" dirty="0" err="1" smtClean="0"/>
              <a:t>a+d</a:t>
            </a:r>
            <a:r>
              <a:rPr lang="en-US" dirty="0" smtClean="0"/>
              <a:t>) / (</a:t>
            </a:r>
            <a:r>
              <a:rPr lang="en-US" dirty="0" err="1" smtClean="0"/>
              <a:t>a+b+c+d</a:t>
            </a:r>
            <a:r>
              <a:rPr lang="en-US" dirty="0" smtClean="0"/>
              <a:t>)</a:t>
            </a:r>
          </a:p>
        </p:txBody>
      </p:sp>
      <p:pic>
        <p:nvPicPr>
          <p:cNvPr id="6" name="Picture 5" descr="Image_62"/>
          <p:cNvPicPr/>
          <p:nvPr/>
        </p:nvPicPr>
        <p:blipFill>
          <a:blip r:embed="rId2" r:link="rId3"/>
          <a:srcRect/>
          <a:stretch>
            <a:fillRect/>
          </a:stretch>
        </p:blipFill>
        <p:spPr bwMode="auto">
          <a:xfrm>
            <a:off x="0" y="1600200"/>
            <a:ext cx="5334000" cy="4953000"/>
          </a:xfrm>
          <a:prstGeom prst="rect">
            <a:avLst/>
          </a:prstGeom>
          <a:noFill/>
          <a:ln w="9525">
            <a:noFill/>
            <a:miter lim="800000"/>
            <a:headEnd/>
            <a:tailEnd/>
          </a:ln>
        </p:spPr>
      </p:pic>
      <p:graphicFrame>
        <p:nvGraphicFramePr>
          <p:cNvPr id="21" name="Table 20"/>
          <p:cNvGraphicFramePr>
            <a:graphicFrameLocks noGrp="1"/>
          </p:cNvGraphicFramePr>
          <p:nvPr/>
        </p:nvGraphicFramePr>
        <p:xfrm>
          <a:off x="5867400" y="4572000"/>
          <a:ext cx="3048001" cy="1559560"/>
        </p:xfrm>
        <a:graphic>
          <a:graphicData uri="http://schemas.openxmlformats.org/drawingml/2006/table">
            <a:tbl>
              <a:tblPr/>
              <a:tblGrid>
                <a:gridCol w="1132637"/>
                <a:gridCol w="732130"/>
                <a:gridCol w="733349"/>
                <a:gridCol w="449885"/>
              </a:tblGrid>
              <a:tr h="0">
                <a:tc>
                  <a:txBody>
                    <a:bodyPr/>
                    <a:lstStyle/>
                    <a:p>
                      <a:pPr marL="0" marR="0" algn="just">
                        <a:lnSpc>
                          <a:spcPct val="115000"/>
                        </a:lnSpc>
                        <a:spcBef>
                          <a:spcPts val="0"/>
                        </a:spcBef>
                        <a:spcAft>
                          <a:spcPts val="0"/>
                        </a:spcAft>
                      </a:pPr>
                      <a:r>
                        <a:rPr lang="en-US" sz="1200" dirty="0">
                          <a:solidFill>
                            <a:srgbClr val="000000"/>
                          </a:solidFill>
                          <a:latin typeface="Times New Roman"/>
                          <a:ea typeface="Times New Roman"/>
                        </a:rPr>
                        <a:t>Confusion Matrix</a:t>
                      </a:r>
                      <a:endParaRPr lang="en-US" sz="1100" dirty="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457200" marR="0" algn="just">
                        <a:lnSpc>
                          <a:spcPct val="115000"/>
                        </a:lnSpc>
                        <a:spcBef>
                          <a:spcPts val="0"/>
                        </a:spcBef>
                        <a:spcAft>
                          <a:spcPts val="0"/>
                        </a:spcAft>
                        <a:tabLst>
                          <a:tab pos="457200" algn="l"/>
                        </a:tabLst>
                      </a:pPr>
                      <a:r>
                        <a:rPr lang="en-US" sz="1200">
                          <a:solidFill>
                            <a:srgbClr val="000000"/>
                          </a:solidFill>
                          <a:latin typeface="Times New Roman"/>
                          <a:ea typeface="Times New Roman"/>
                        </a:rPr>
                        <a:t>Predicted </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rowSpan="3">
                  <a:txBody>
                    <a:bodyPr/>
                    <a:lstStyle/>
                    <a:p>
                      <a:pPr marL="0" marR="0" algn="just">
                        <a:lnSpc>
                          <a:spcPct val="115000"/>
                        </a:lnSpc>
                        <a:spcBef>
                          <a:spcPts val="0"/>
                        </a:spcBef>
                        <a:spcAft>
                          <a:spcPts val="0"/>
                        </a:spcAft>
                      </a:pPr>
                      <a:endParaRPr lang="en-US" sz="1200">
                        <a:solidFill>
                          <a:srgbClr val="000000"/>
                        </a:solidFill>
                        <a:latin typeface="Times New Roman"/>
                        <a:ea typeface="Times New Roman"/>
                      </a:endParaRPr>
                    </a:p>
                    <a:p>
                      <a:pPr marL="0" marR="0" algn="just">
                        <a:lnSpc>
                          <a:spcPct val="115000"/>
                        </a:lnSpc>
                        <a:spcBef>
                          <a:spcPts val="0"/>
                        </a:spcBef>
                        <a:spcAft>
                          <a:spcPts val="0"/>
                        </a:spcAft>
                      </a:pPr>
                      <a:r>
                        <a:rPr lang="en-US" sz="1200">
                          <a:solidFill>
                            <a:srgbClr val="000000"/>
                          </a:solidFill>
                          <a:latin typeface="Times New Roman"/>
                          <a:ea typeface="Times New Roman"/>
                        </a:rPr>
                        <a:t>Abstract</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gn="just">
                        <a:lnSpc>
                          <a:spcPct val="115000"/>
                        </a:lnSpc>
                        <a:spcBef>
                          <a:spcPts val="0"/>
                        </a:spcBef>
                        <a:spcAft>
                          <a:spcPts val="0"/>
                        </a:spcAft>
                        <a:tabLst>
                          <a:tab pos="457200" algn="l"/>
                        </a:tabLst>
                      </a:pP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rPr>
                        <a:t>-ve</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rPr>
                        <a:t>+ve</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rPr>
                        <a:t>-ve</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rPr>
                        <a:t>a</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A5AF"/>
                    </a:solidFill>
                  </a:tcPr>
                </a:tc>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rPr>
                        <a:t>b</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9138"/>
                    </a:solidFill>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rPr>
                        <a:t>+ve</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rPr>
                        <a:t>c</a:t>
                      </a:r>
                      <a:endParaRPr lang="en-US" sz="110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AA84F"/>
                    </a:solidFill>
                  </a:tcPr>
                </a:tc>
                <a:tc>
                  <a:txBody>
                    <a:bodyPr/>
                    <a:lstStyle/>
                    <a:p>
                      <a:pPr marL="0" marR="0" algn="just">
                        <a:lnSpc>
                          <a:spcPct val="115000"/>
                        </a:lnSpc>
                        <a:spcBef>
                          <a:spcPts val="0"/>
                        </a:spcBef>
                        <a:spcAft>
                          <a:spcPts val="0"/>
                        </a:spcAft>
                      </a:pPr>
                      <a:r>
                        <a:rPr lang="en-US" sz="1200" dirty="0">
                          <a:solidFill>
                            <a:srgbClr val="000000"/>
                          </a:solidFill>
                          <a:latin typeface="Times New Roman"/>
                          <a:ea typeface="Times New Roman"/>
                        </a:rPr>
                        <a:t>d</a:t>
                      </a:r>
                      <a:endParaRPr lang="en-US" sz="1100" dirty="0">
                        <a:solidFill>
                          <a:srgbClr val="000000"/>
                        </a:solidFill>
                        <a:latin typeface="Arial"/>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666"/>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err="1" smtClean="0"/>
              <a:t>Contd</a:t>
            </a:r>
            <a:endParaRPr lang="en-US" sz="4400" dirty="0"/>
          </a:p>
        </p:txBody>
      </p:sp>
      <p:sp>
        <p:nvSpPr>
          <p:cNvPr id="5" name="Text Placeholder 4"/>
          <p:cNvSpPr>
            <a:spLocks noGrp="1"/>
          </p:cNvSpPr>
          <p:nvPr>
            <p:ph type="body" idx="1"/>
          </p:nvPr>
        </p:nvSpPr>
        <p:spPr>
          <a:xfrm>
            <a:off x="5791200" y="1371600"/>
            <a:ext cx="3124200" cy="5486400"/>
          </a:xfrm>
        </p:spPr>
        <p:txBody>
          <a:bodyPr/>
          <a:lstStyle/>
          <a:p>
            <a:r>
              <a:rPr lang="en-US" sz="2200" dirty="0" smtClean="0"/>
              <a:t>It is the plot of true positive rate against false positive rate.</a:t>
            </a:r>
          </a:p>
          <a:p>
            <a:endParaRPr lang="en-US" sz="2200" dirty="0" smtClean="0"/>
          </a:p>
          <a:p>
            <a:r>
              <a:rPr lang="en-US" sz="2200" dirty="0" smtClean="0"/>
              <a:t>Accuracy depends on how well the test separates positive and negative.</a:t>
            </a:r>
          </a:p>
          <a:p>
            <a:endParaRPr lang="en-US" sz="2200" dirty="0" smtClean="0"/>
          </a:p>
          <a:p>
            <a:r>
              <a:rPr lang="en-US" sz="2200" dirty="0" smtClean="0"/>
              <a:t> computed as the area under ROC curve.</a:t>
            </a:r>
          </a:p>
          <a:p>
            <a:pPr>
              <a:buNone/>
            </a:pPr>
            <a:r>
              <a:rPr lang="en-US" sz="2200" dirty="0" smtClean="0"/>
              <a:t> </a:t>
            </a:r>
          </a:p>
          <a:p>
            <a:endParaRPr lang="en-US" dirty="0"/>
          </a:p>
        </p:txBody>
      </p:sp>
      <p:pic>
        <p:nvPicPr>
          <p:cNvPr id="6" name="Picture 5" descr="Image_71"/>
          <p:cNvPicPr/>
          <p:nvPr/>
        </p:nvPicPr>
        <p:blipFill>
          <a:blip r:embed="rId2" r:link="rId3"/>
          <a:srcRect/>
          <a:stretch>
            <a:fillRect/>
          </a:stretch>
        </p:blipFill>
        <p:spPr bwMode="auto">
          <a:xfrm>
            <a:off x="228600" y="1476375"/>
            <a:ext cx="5257800" cy="53816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600"/>
              <a:t>Experimental Result</a:t>
            </a:r>
          </a:p>
        </p:txBody>
      </p:sp>
      <p:sp>
        <p:nvSpPr>
          <p:cNvPr id="538" name="Shape 538"/>
          <p:cNvSpPr txBox="1">
            <a:spLocks noGrp="1"/>
          </p:cNvSpPr>
          <p:nvPr>
            <p:ph type="body" idx="1"/>
          </p:nvPr>
        </p:nvSpPr>
        <p:spPr>
          <a:xfrm>
            <a:off x="457200" y="4623600"/>
            <a:ext cx="4220999" cy="559799"/>
          </a:xfrm>
          <a:prstGeom prst="rect">
            <a:avLst/>
          </a:prstGeom>
        </p:spPr>
        <p:txBody>
          <a:bodyPr lIns="91425" tIns="91425" rIns="91425" bIns="91425" anchor="t" anchorCtr="0">
            <a:noAutofit/>
          </a:bodyPr>
          <a:lstStyle/>
          <a:p>
            <a:pPr marL="0" lvl="0" indent="0">
              <a:spcBef>
                <a:spcPts val="0"/>
              </a:spcBef>
              <a:buNone/>
            </a:pPr>
            <a:r>
              <a:rPr lang="en-US" sz="1200"/>
              <a:t>Fig.Cluster Diagram for all age groups</a:t>
            </a:r>
          </a:p>
        </p:txBody>
      </p:sp>
      <p:pic>
        <p:nvPicPr>
          <p:cNvPr id="539" name="Shape 539"/>
          <p:cNvPicPr preferRelativeResize="0"/>
          <p:nvPr/>
        </p:nvPicPr>
        <p:blipFill>
          <a:blip r:embed="rId3">
            <a:alphaModFix/>
          </a:blip>
          <a:stretch>
            <a:fillRect/>
          </a:stretch>
        </p:blipFill>
        <p:spPr>
          <a:xfrm>
            <a:off x="5082575" y="1600200"/>
            <a:ext cx="3743325" cy="2891749"/>
          </a:xfrm>
          <a:prstGeom prst="rect">
            <a:avLst/>
          </a:prstGeom>
          <a:noFill/>
          <a:ln>
            <a:noFill/>
          </a:ln>
        </p:spPr>
      </p:pic>
      <p:pic>
        <p:nvPicPr>
          <p:cNvPr id="540" name="Shape 540"/>
          <p:cNvPicPr preferRelativeResize="0"/>
          <p:nvPr/>
        </p:nvPicPr>
        <p:blipFill>
          <a:blip r:embed="rId4">
            <a:alphaModFix/>
          </a:blip>
          <a:stretch>
            <a:fillRect/>
          </a:stretch>
        </p:blipFill>
        <p:spPr>
          <a:xfrm>
            <a:off x="585000" y="1549300"/>
            <a:ext cx="4093219" cy="2942637"/>
          </a:xfrm>
          <a:prstGeom prst="rect">
            <a:avLst/>
          </a:prstGeom>
          <a:noFill/>
          <a:ln>
            <a:noFill/>
          </a:ln>
        </p:spPr>
      </p:pic>
      <p:sp>
        <p:nvSpPr>
          <p:cNvPr id="541" name="Shape 541"/>
          <p:cNvSpPr txBox="1">
            <a:spLocks noGrp="1"/>
          </p:cNvSpPr>
          <p:nvPr>
            <p:ph type="body" idx="4294967295"/>
          </p:nvPr>
        </p:nvSpPr>
        <p:spPr>
          <a:xfrm>
            <a:off x="4923000" y="4623600"/>
            <a:ext cx="4220999" cy="2094000"/>
          </a:xfrm>
          <a:prstGeom prst="rect">
            <a:avLst/>
          </a:prstGeom>
        </p:spPr>
        <p:txBody>
          <a:bodyPr lIns="91425" tIns="91425" rIns="91425" bIns="91425" anchor="t" anchorCtr="0">
            <a:noAutofit/>
          </a:bodyPr>
          <a:lstStyle/>
          <a:p>
            <a:pPr marL="0" lvl="0" indent="0" rtl="0">
              <a:spcBef>
                <a:spcPts val="0"/>
              </a:spcBef>
              <a:buNone/>
            </a:pPr>
            <a:r>
              <a:rPr lang="en-US" sz="1200"/>
              <a:t>Fig.Comparison of Recognition rates </a:t>
            </a:r>
          </a:p>
        </p:txBody>
      </p:sp>
      <p:sp>
        <p:nvSpPr>
          <p:cNvPr id="542" name="Shape 542"/>
          <p:cNvSpPr txBox="1"/>
          <p:nvPr/>
        </p:nvSpPr>
        <p:spPr>
          <a:xfrm>
            <a:off x="89100" y="5183400"/>
            <a:ext cx="9054900" cy="854999"/>
          </a:xfrm>
          <a:prstGeom prst="rect">
            <a:avLst/>
          </a:prstGeom>
          <a:noFill/>
          <a:ln>
            <a:noFill/>
          </a:ln>
        </p:spPr>
        <p:txBody>
          <a:bodyPr lIns="91425" tIns="91425" rIns="91425" bIns="91425" anchor="t" anchorCtr="0">
            <a:noAutofit/>
          </a:bodyPr>
          <a:lstStyle/>
          <a:p>
            <a:pPr marL="457200" lvl="0" indent="-342900" rtl="0">
              <a:spcBef>
                <a:spcPts val="0"/>
              </a:spcBef>
              <a:buClr>
                <a:schemeClr val="dk1"/>
              </a:buClr>
              <a:buSzPct val="100000"/>
              <a:buFont typeface="Arial"/>
              <a:buChar char="●"/>
            </a:pPr>
            <a:r>
              <a:rPr lang="en-US" sz="1800">
                <a:solidFill>
                  <a:schemeClr val="dk1"/>
                </a:solidFill>
              </a:rPr>
              <a:t>Recognition for all the three classes for specific fingers and when all the classes are taken together</a:t>
            </a:r>
          </a:p>
          <a:p>
            <a:pPr marL="914400" lvl="1" indent="-342900" rtl="0">
              <a:spcBef>
                <a:spcPts val="0"/>
              </a:spcBef>
              <a:buClr>
                <a:schemeClr val="dk1"/>
              </a:buClr>
              <a:buSzPct val="100000"/>
              <a:buFont typeface="Arial"/>
              <a:buChar char="○"/>
            </a:pPr>
            <a:r>
              <a:rPr lang="en-US" sz="1800" b="1">
                <a:solidFill>
                  <a:schemeClr val="dk1"/>
                </a:solidFill>
              </a:rPr>
              <a:t>Best Results</a:t>
            </a:r>
            <a:r>
              <a:rPr lang="en-US" sz="1800">
                <a:solidFill>
                  <a:schemeClr val="dk1"/>
                </a:solidFill>
              </a:rPr>
              <a:t> : </a:t>
            </a:r>
          </a:p>
          <a:p>
            <a:pPr marL="1371600" lvl="2" indent="-342900" rtl="0">
              <a:spcBef>
                <a:spcPts val="0"/>
              </a:spcBef>
              <a:buClr>
                <a:schemeClr val="dk1"/>
              </a:buClr>
              <a:buSzPct val="100000"/>
              <a:buFont typeface="Arial"/>
              <a:buChar char="■"/>
            </a:pPr>
            <a:r>
              <a:rPr lang="en-US" sz="1800">
                <a:solidFill>
                  <a:schemeClr val="dk1"/>
                </a:solidFill>
              </a:rPr>
              <a:t>little finger for all the 3 classes taken together</a:t>
            </a:r>
          </a:p>
          <a:p>
            <a:pPr marL="1371600" lvl="2" indent="-342900" rtl="0">
              <a:spcBef>
                <a:spcPts val="0"/>
              </a:spcBef>
              <a:buClr>
                <a:schemeClr val="dk1"/>
              </a:buClr>
              <a:buSzPct val="100000"/>
              <a:buFont typeface="Arial"/>
              <a:buChar char="■"/>
            </a:pPr>
            <a:r>
              <a:rPr lang="en-US" sz="1800">
                <a:solidFill>
                  <a:schemeClr val="dk1"/>
                </a:solidFill>
              </a:rPr>
              <a:t>age-group of 6-10 among all age groups (acc to clustering and recognition rate)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600"/>
              <a:t>Conclusion </a:t>
            </a:r>
          </a:p>
        </p:txBody>
      </p:sp>
      <p:sp>
        <p:nvSpPr>
          <p:cNvPr id="548" name="Shape 54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US" sz="3000" dirty="0"/>
              <a:t>Positive results in age group estimation using fingerprints</a:t>
            </a:r>
          </a:p>
          <a:p>
            <a:pPr marL="0" lvl="0" indent="0" rtl="0">
              <a:spcBef>
                <a:spcPts val="0"/>
              </a:spcBef>
              <a:buNone/>
            </a:pPr>
            <a:endParaRPr sz="3000" dirty="0"/>
          </a:p>
          <a:p>
            <a:pPr marL="457200" lvl="0" indent="-419100" rtl="0">
              <a:spcBef>
                <a:spcPts val="0"/>
              </a:spcBef>
              <a:buClr>
                <a:schemeClr val="dk1"/>
              </a:buClr>
              <a:buSzPct val="100000"/>
              <a:buFont typeface="Arial"/>
              <a:buChar char="•"/>
            </a:pPr>
            <a:r>
              <a:rPr lang="en-US" sz="3000" dirty="0"/>
              <a:t>Computational complexity : 2.1928 seconds</a:t>
            </a:r>
          </a:p>
          <a:p>
            <a:pPr marL="0" lvl="0" indent="0" rtl="0">
              <a:spcBef>
                <a:spcPts val="0"/>
              </a:spcBef>
              <a:buNone/>
            </a:pPr>
            <a:endParaRPr sz="3000" dirty="0"/>
          </a:p>
          <a:p>
            <a:pPr marL="457200" lvl="0" indent="-419100">
              <a:spcBef>
                <a:spcPts val="0"/>
              </a:spcBef>
              <a:buClr>
                <a:schemeClr val="dk1"/>
              </a:buClr>
              <a:buSzPct val="100000"/>
              <a:buFont typeface="Arial"/>
              <a:buChar char="•"/>
            </a:pPr>
            <a:r>
              <a:rPr lang="en-US" sz="3000" dirty="0"/>
              <a:t> In case of 2 classes </a:t>
            </a:r>
            <a:r>
              <a:rPr lang="en-US" sz="3000" dirty="0" smtClean="0"/>
              <a:t>i.e. </a:t>
            </a:r>
          </a:p>
          <a:p>
            <a:pPr marL="457200" lvl="0" indent="-419100">
              <a:spcBef>
                <a:spcPts val="0"/>
              </a:spcBef>
              <a:buClr>
                <a:schemeClr val="dk1"/>
              </a:buClr>
              <a:buSzPct val="100000"/>
              <a:buNone/>
            </a:pPr>
            <a:r>
              <a:rPr lang="en-US" sz="3000" dirty="0" smtClean="0"/>
              <a:t>    age </a:t>
            </a:r>
            <a:r>
              <a:rPr lang="en-US" sz="3000" dirty="0"/>
              <a:t>&gt;14 and age &lt;14</a:t>
            </a:r>
            <a:r>
              <a:rPr lang="en-US" sz="3000" dirty="0" smtClean="0"/>
              <a:t>,</a:t>
            </a:r>
          </a:p>
          <a:p>
            <a:pPr marL="457200" lvl="0" indent="-419100">
              <a:spcBef>
                <a:spcPts val="0"/>
              </a:spcBef>
              <a:buClr>
                <a:schemeClr val="dk1"/>
              </a:buClr>
              <a:buSzPct val="100000"/>
              <a:buNone/>
            </a:pPr>
            <a:r>
              <a:rPr lang="en-US" sz="3000" dirty="0" smtClean="0"/>
              <a:t>    data </a:t>
            </a:r>
            <a:r>
              <a:rPr lang="en-US" sz="3000" dirty="0"/>
              <a:t>points would be linearly separable.</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sz="3200" dirty="0" smtClean="0"/>
              <a:t>References</a:t>
            </a:r>
            <a:endParaRPr lang="en-US" sz="3200" dirty="0"/>
          </a:p>
        </p:txBody>
      </p:sp>
      <p:sp>
        <p:nvSpPr>
          <p:cNvPr id="5" name="Text Placeholder 4"/>
          <p:cNvSpPr>
            <a:spLocks noGrp="1"/>
          </p:cNvSpPr>
          <p:nvPr>
            <p:ph type="body" idx="1"/>
          </p:nvPr>
        </p:nvSpPr>
        <p:spPr>
          <a:xfrm>
            <a:off x="457200" y="1143000"/>
            <a:ext cx="8229600" cy="4983163"/>
          </a:xfrm>
        </p:spPr>
        <p:txBody>
          <a:bodyPr/>
          <a:lstStyle/>
          <a:p>
            <a:r>
              <a:rPr lang="en-US" dirty="0" smtClean="0"/>
              <a:t>(2011</a:t>
            </a:r>
            <a:r>
              <a:rPr lang="en-US" dirty="0" smtClean="0"/>
              <a:t>) India broadband stats. [Online]. Available: </a:t>
            </a:r>
            <a:r>
              <a:rPr lang="en-US" dirty="0" smtClean="0">
                <a:hlinkClick r:id="rId2"/>
              </a:rPr>
              <a:t>http://</a:t>
            </a:r>
            <a:r>
              <a:rPr lang="en-US" dirty="0" smtClean="0">
                <a:hlinkClick r:id="rId2"/>
              </a:rPr>
              <a:t>www.indiabroadband.net/india-broadband-telecom-news/11169-some-statisticsabout-internet-users-india.html</a:t>
            </a:r>
            <a:endParaRPr lang="en-US" dirty="0" smtClean="0"/>
          </a:p>
          <a:p>
            <a:endParaRPr lang="en-US" dirty="0" smtClean="0"/>
          </a:p>
          <a:p>
            <a:r>
              <a:rPr lang="en-US" dirty="0" smtClean="0"/>
              <a:t>G. </a:t>
            </a:r>
            <a:r>
              <a:rPr lang="en-US" dirty="0" err="1" smtClean="0"/>
              <a:t>Guo</a:t>
            </a:r>
            <a:r>
              <a:rPr lang="en-US" dirty="0" smtClean="0"/>
              <a:t>, Y. Fu, C. R. Dyer, and T. S. Huang, “Image-based human age estimation by manifold learning and locally adjusted robust </a:t>
            </a:r>
            <a:r>
              <a:rPr lang="en-US" dirty="0" err="1" smtClean="0"/>
              <a:t>regression</a:t>
            </a:r>
            <a:r>
              <a:rPr lang="en-US" dirty="0" err="1" smtClean="0"/>
              <a:t>,”Image</a:t>
            </a:r>
            <a:r>
              <a:rPr lang="en-US" dirty="0" smtClean="0"/>
              <a:t> </a:t>
            </a:r>
            <a:r>
              <a:rPr lang="en-US" dirty="0" smtClean="0"/>
              <a:t>Processing, IEEE Transactions on, vol. 17, no. 7, pp. 1178–1188, 2008.</a:t>
            </a:r>
          </a:p>
          <a:p>
            <a:endParaRPr lang="en-US" dirty="0" smtClean="0"/>
          </a:p>
          <a:p>
            <a:r>
              <a:rPr lang="en-US" dirty="0" smtClean="0"/>
              <a:t>Y. Fu and T. S. Huang, “Human age estimation with regression on discriminative aging manifold,” Multimedia, IEEE Transactions on, vol. </a:t>
            </a:r>
            <a:r>
              <a:rPr lang="en-US" dirty="0" smtClean="0"/>
              <a:t>10, no</a:t>
            </a:r>
            <a:r>
              <a:rPr lang="en-US" dirty="0" smtClean="0"/>
              <a:t>. 4, pp. 578–584, 2008.</a:t>
            </a:r>
          </a:p>
          <a:p>
            <a:endParaRPr lang="en-US" dirty="0" smtClean="0"/>
          </a:p>
          <a:p>
            <a:r>
              <a:rPr lang="en-US" dirty="0" smtClean="0"/>
              <a:t>A. </a:t>
            </a:r>
            <a:r>
              <a:rPr lang="en-US" dirty="0" err="1" smtClean="0"/>
              <a:t>Majumdar</a:t>
            </a:r>
            <a:r>
              <a:rPr lang="en-US" dirty="0" smtClean="0"/>
              <a:t> and A. Bhattacharya, “A comparative study in wavelets, curvelets and </a:t>
            </a:r>
            <a:r>
              <a:rPr lang="en-US" dirty="0" err="1" smtClean="0"/>
              <a:t>contourlets</a:t>
            </a:r>
            <a:r>
              <a:rPr lang="en-US" dirty="0" smtClean="0"/>
              <a:t> as feature sets for pattern recognition.” </a:t>
            </a:r>
            <a:r>
              <a:rPr lang="en-US" dirty="0" smtClean="0"/>
              <a:t>Int. </a:t>
            </a:r>
            <a:r>
              <a:rPr lang="nl-NL" dirty="0" smtClean="0"/>
              <a:t>Arab </a:t>
            </a:r>
            <a:r>
              <a:rPr lang="nl-NL" dirty="0" smtClean="0"/>
              <a:t>J. Inf. Technol., vol. 6, no. 1, pp. 47–51, 2009.</a:t>
            </a:r>
          </a:p>
          <a:p>
            <a:endParaRPr lang="en-US" dirty="0" smtClean="0"/>
          </a:p>
          <a:p>
            <a:r>
              <a:rPr lang="en-US" dirty="0" smtClean="0"/>
              <a:t>E. J. </a:t>
            </a:r>
            <a:r>
              <a:rPr lang="en-US" dirty="0" err="1" smtClean="0"/>
              <a:t>Candes</a:t>
            </a:r>
            <a:r>
              <a:rPr lang="en-US" dirty="0" smtClean="0"/>
              <a:t>, “</a:t>
            </a:r>
            <a:r>
              <a:rPr lang="en-US" dirty="0" err="1" smtClean="0"/>
              <a:t>Ridgelets</a:t>
            </a:r>
            <a:r>
              <a:rPr lang="en-US" dirty="0" smtClean="0"/>
              <a:t>: theory and applications,” Ph.D. dissertation, Stanford University, 1998</a:t>
            </a:r>
            <a:r>
              <a:rPr lang="en-US" dirty="0" smtClean="0"/>
              <a:t>.</a:t>
            </a:r>
          </a:p>
          <a:p>
            <a:endParaRPr lang="en-US" dirty="0" smtClean="0"/>
          </a:p>
          <a:p>
            <a:r>
              <a:rPr lang="en-US" dirty="0" smtClean="0"/>
              <a:t>E. </a:t>
            </a:r>
            <a:r>
              <a:rPr lang="en-US" dirty="0" err="1" smtClean="0"/>
              <a:t>Candes</a:t>
            </a:r>
            <a:r>
              <a:rPr lang="en-US" dirty="0" smtClean="0"/>
              <a:t>, L. </a:t>
            </a:r>
            <a:r>
              <a:rPr lang="en-US" dirty="0" err="1" smtClean="0"/>
              <a:t>Demanet</a:t>
            </a:r>
            <a:r>
              <a:rPr lang="en-US" dirty="0" smtClean="0"/>
              <a:t>, D. </a:t>
            </a:r>
            <a:r>
              <a:rPr lang="en-US" dirty="0" err="1" smtClean="0"/>
              <a:t>Donoho</a:t>
            </a:r>
            <a:r>
              <a:rPr lang="en-US" dirty="0" smtClean="0"/>
              <a:t>, and L. Ying, “Fast discrete </a:t>
            </a:r>
            <a:r>
              <a:rPr lang="en-US" dirty="0" err="1" smtClean="0"/>
              <a:t>curvelet</a:t>
            </a:r>
            <a:r>
              <a:rPr lang="en-US" dirty="0" smtClean="0"/>
              <a:t> transforms,” </a:t>
            </a:r>
            <a:r>
              <a:rPr lang="en-US" dirty="0" err="1" smtClean="0"/>
              <a:t>Multiscale</a:t>
            </a:r>
            <a:r>
              <a:rPr lang="en-US" dirty="0" smtClean="0"/>
              <a:t> Modeling &amp; Simulation, vol. 5, no. 3, </a:t>
            </a:r>
            <a:r>
              <a:rPr lang="en-US" dirty="0" smtClean="0"/>
              <a:t>pp. 861–899</a:t>
            </a:r>
            <a:r>
              <a:rPr lang="en-US" dirty="0" smtClean="0"/>
              <a:t>, 2006</a:t>
            </a:r>
            <a:r>
              <a:rPr lang="en-US" dirty="0" smtClean="0"/>
              <a:t>.</a:t>
            </a:r>
          </a:p>
          <a:p>
            <a:endParaRPr lang="en-US" dirty="0" smtClean="0"/>
          </a:p>
          <a:p>
            <a:r>
              <a:rPr lang="en-US" dirty="0" smtClean="0"/>
              <a:t>G. </a:t>
            </a:r>
            <a:r>
              <a:rPr lang="en-US" dirty="0" err="1" smtClean="0"/>
              <a:t>Guo</a:t>
            </a:r>
            <a:r>
              <a:rPr lang="en-US" dirty="0" smtClean="0"/>
              <a:t>, Y. Fu, T. S. Huang, and C. R. Dyer, “Locally adjusted robust regression for human age estimation,” in Applications of Computer</a:t>
            </a:r>
          </a:p>
          <a:p>
            <a:r>
              <a:rPr lang="en-US" dirty="0" smtClean="0"/>
              <a:t>Vision, 2008. WACV 2008. IEEE Workshop on. IEEE, 2008, pp. 1–6.</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304800" y="2743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smtClean="0">
                <a:solidFill>
                  <a:schemeClr val="dk1"/>
                </a:solidFill>
                <a:latin typeface="Calibri"/>
                <a:ea typeface="Calibri"/>
                <a:cs typeface="Calibri"/>
                <a:sym typeface="Calibri"/>
              </a:rPr>
              <a:t>Thank</a:t>
            </a:r>
            <a:r>
              <a:rPr lang="en-US" sz="4400" b="0" i="0" u="none" strike="noStrike" cap="none" smtClean="0">
                <a:solidFill>
                  <a:schemeClr val="dk1"/>
                </a:solidFill>
                <a:latin typeface="Calibri"/>
                <a:ea typeface="Calibri"/>
                <a:cs typeface="Calibri"/>
                <a:sym typeface="Calibri"/>
              </a:rPr>
              <a:t> you</a:t>
            </a:r>
            <a:endParaRPr lang="en-US" sz="44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Contd..</a:t>
            </a:r>
            <a:endParaRPr lang="en-US" sz="4400" b="0" i="0" u="none" strike="noStrike" cap="none" baseline="0" dirty="0">
              <a:solidFill>
                <a:schemeClr val="dk1"/>
              </a:solidFill>
              <a:latin typeface="Calibri"/>
              <a:ea typeface="Calibri"/>
              <a:cs typeface="Calibri"/>
              <a:sym typeface="Calibri"/>
            </a:endParaRPr>
          </a:p>
        </p:txBody>
      </p:sp>
      <p:sp>
        <p:nvSpPr>
          <p:cNvPr id="96" name="Shape 96"/>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lvl="0" indent="-342900">
              <a:lnSpc>
                <a:spcPct val="80000"/>
              </a:lnSpc>
              <a:spcBef>
                <a:spcPts val="0"/>
              </a:spcBef>
              <a:buSzPct val="100000"/>
            </a:pPr>
            <a:r>
              <a:rPr lang="en-US" sz="2700" b="0" i="1" u="none" strike="noStrike" cap="none" baseline="0" dirty="0" smtClean="0">
                <a:solidFill>
                  <a:schemeClr val="dk1"/>
                </a:solidFill>
                <a:latin typeface="Calibri"/>
                <a:ea typeface="Calibri"/>
                <a:cs typeface="Calibri"/>
                <a:sym typeface="Calibri"/>
              </a:rPr>
              <a:t>Facts about</a:t>
            </a:r>
            <a:r>
              <a:rPr lang="en-US" sz="2700" b="0" i="1" u="none" strike="noStrike" cap="none" dirty="0" smtClean="0">
                <a:solidFill>
                  <a:schemeClr val="dk1"/>
                </a:solidFill>
                <a:latin typeface="Calibri"/>
                <a:ea typeface="Calibri"/>
                <a:cs typeface="Calibri"/>
                <a:sym typeface="Calibri"/>
              </a:rPr>
              <a:t> </a:t>
            </a:r>
            <a:r>
              <a:rPr lang="en-US" sz="2800" b="1" dirty="0" smtClean="0">
                <a:solidFill>
                  <a:schemeClr val="dk1"/>
                </a:solidFill>
                <a:latin typeface="Calibri"/>
                <a:ea typeface="Calibri"/>
                <a:cs typeface="Calibri"/>
                <a:sym typeface="Calibri"/>
              </a:rPr>
              <a:t>Cyber Security</a:t>
            </a:r>
            <a:r>
              <a:rPr lang="en-US" sz="2700" b="0" i="1" u="none" strike="noStrike" cap="none" baseline="0" dirty="0" smtClean="0">
                <a:solidFill>
                  <a:schemeClr val="dk1"/>
                </a:solidFill>
                <a:latin typeface="Calibri"/>
                <a:ea typeface="Calibri"/>
                <a:cs typeface="Calibri"/>
                <a:sym typeface="Calibri"/>
              </a:rPr>
              <a:t>:</a:t>
            </a:r>
            <a:endParaRPr lang="en-US" sz="2700" b="0" i="1" u="none" strike="noStrike" cap="none" baseline="0" dirty="0">
              <a:solidFill>
                <a:schemeClr val="dk1"/>
              </a:solidFill>
              <a:latin typeface="Calibri"/>
              <a:ea typeface="Calibri"/>
              <a:cs typeface="Calibri"/>
              <a:sym typeface="Calibri"/>
            </a:endParaRPr>
          </a:p>
          <a:p>
            <a:pPr marL="742950" marR="0" lvl="1" indent="-285750" algn="l" rtl="0">
              <a:lnSpc>
                <a:spcPct val="80000"/>
              </a:lnSpc>
              <a:spcBef>
                <a:spcPts val="480"/>
              </a:spcBef>
              <a:buClr>
                <a:schemeClr val="dk1"/>
              </a:buClr>
              <a:buSzPct val="100000"/>
              <a:buFont typeface="Arial"/>
              <a:buChar char="–"/>
            </a:pPr>
            <a:r>
              <a:rPr lang="en-US" sz="2400" b="0" i="0" u="none" strike="noStrike" cap="none" baseline="0" dirty="0">
                <a:solidFill>
                  <a:schemeClr val="dk1"/>
                </a:solidFill>
                <a:latin typeface="Calibri"/>
                <a:ea typeface="Calibri"/>
                <a:cs typeface="Calibri"/>
                <a:sym typeface="Calibri"/>
              </a:rPr>
              <a:t>Internet penetration level</a:t>
            </a:r>
          </a:p>
          <a:p>
            <a:pPr marL="742950" marR="0" lvl="1" indent="-285750" algn="l" rtl="0">
              <a:lnSpc>
                <a:spcPct val="80000"/>
              </a:lnSpc>
              <a:spcBef>
                <a:spcPts val="480"/>
              </a:spcBef>
              <a:buClr>
                <a:schemeClr val="dk1"/>
              </a:buClr>
              <a:buSzPct val="100000"/>
              <a:buFont typeface="Arial"/>
              <a:buChar char="–"/>
            </a:pPr>
            <a:r>
              <a:rPr lang="en-US" sz="2400" b="0" i="0" u="none" strike="noStrike" cap="none" baseline="0" dirty="0" smtClean="0">
                <a:solidFill>
                  <a:schemeClr val="dk1"/>
                </a:solidFill>
                <a:latin typeface="Calibri"/>
                <a:ea typeface="Calibri"/>
                <a:cs typeface="Calibri"/>
                <a:sym typeface="Calibri"/>
              </a:rPr>
              <a:t>Indian Constitution</a:t>
            </a:r>
            <a:r>
              <a:rPr lang="en-US" sz="2400" b="0" i="0" u="none" strike="noStrike" cap="none" dirty="0" smtClean="0">
                <a:solidFill>
                  <a:schemeClr val="dk1"/>
                </a:solidFill>
                <a:latin typeface="Calibri"/>
                <a:ea typeface="Calibri"/>
                <a:cs typeface="Calibri"/>
                <a:sym typeface="Calibri"/>
              </a:rPr>
              <a:t> : </a:t>
            </a:r>
            <a:r>
              <a:rPr lang="en-US" sz="2400" b="0" i="0" u="none" strike="noStrike" cap="none" baseline="0" dirty="0" smtClean="0">
                <a:solidFill>
                  <a:schemeClr val="dk1"/>
                </a:solidFill>
                <a:latin typeface="Calibri"/>
                <a:ea typeface="Calibri"/>
                <a:cs typeface="Calibri"/>
                <a:sym typeface="Calibri"/>
              </a:rPr>
              <a:t>Article </a:t>
            </a:r>
            <a:r>
              <a:rPr lang="en-US" sz="2400" b="0" i="0" u="none" strike="noStrike" cap="none" baseline="0" dirty="0">
                <a:solidFill>
                  <a:schemeClr val="dk1"/>
                </a:solidFill>
                <a:latin typeface="Calibri"/>
                <a:ea typeface="Calibri"/>
                <a:cs typeface="Calibri"/>
                <a:sym typeface="Calibri"/>
              </a:rPr>
              <a:t>17 </a:t>
            </a:r>
          </a:p>
          <a:p>
            <a:pPr marL="1143000" marR="0" lvl="2" indent="-228600" algn="l" rtl="0">
              <a:lnSpc>
                <a:spcPct val="80000"/>
              </a:lnSpc>
              <a:spcBef>
                <a:spcPts val="410"/>
              </a:spcBef>
              <a:buClr>
                <a:schemeClr val="dk1"/>
              </a:buClr>
              <a:buSzPct val="97619"/>
              <a:buFont typeface="Arial"/>
              <a:buChar char="•"/>
            </a:pPr>
            <a:r>
              <a:rPr lang="en-US" sz="2050" b="0" i="0" u="none" strike="noStrike" cap="none" baseline="0" dirty="0" smtClean="0">
                <a:solidFill>
                  <a:schemeClr val="dk1"/>
                </a:solidFill>
                <a:latin typeface="Calibri"/>
                <a:ea typeface="Calibri"/>
                <a:cs typeface="Calibri"/>
                <a:sym typeface="Calibri"/>
              </a:rPr>
              <a:t>WHO : protection </a:t>
            </a:r>
            <a:r>
              <a:rPr lang="en-US" sz="2050" b="0" i="0" u="none" strike="noStrike" cap="none" baseline="0" dirty="0">
                <a:solidFill>
                  <a:schemeClr val="dk1"/>
                </a:solidFill>
                <a:latin typeface="Calibri"/>
                <a:ea typeface="Calibri"/>
                <a:cs typeface="Calibri"/>
                <a:sym typeface="Calibri"/>
              </a:rPr>
              <a:t>of children </a:t>
            </a:r>
          </a:p>
          <a:p>
            <a:pPr marL="1143000" marR="0" lvl="2" indent="-228600" algn="l" rtl="0">
              <a:lnSpc>
                <a:spcPct val="80000"/>
              </a:lnSpc>
              <a:spcBef>
                <a:spcPts val="410"/>
              </a:spcBef>
              <a:buClr>
                <a:schemeClr val="dk1"/>
              </a:buClr>
              <a:buSzPct val="97619"/>
              <a:buFont typeface="Arial"/>
              <a:buChar char="•"/>
            </a:pPr>
            <a:r>
              <a:rPr lang="en-US" sz="2050" b="0" i="0" u="none" strike="noStrike" cap="none" baseline="0" dirty="0" smtClean="0">
                <a:solidFill>
                  <a:schemeClr val="dk1"/>
                </a:solidFill>
                <a:latin typeface="Calibri"/>
                <a:ea typeface="Calibri"/>
                <a:cs typeface="Calibri"/>
                <a:sym typeface="Calibri"/>
              </a:rPr>
              <a:t>WHY :</a:t>
            </a:r>
            <a:r>
              <a:rPr lang="en-US" sz="2050" dirty="0" smtClean="0">
                <a:solidFill>
                  <a:schemeClr val="dk1"/>
                </a:solidFill>
                <a:latin typeface="Calibri"/>
                <a:ea typeface="Calibri"/>
                <a:cs typeface="Calibri"/>
                <a:sym typeface="Calibri"/>
              </a:rPr>
              <a:t> </a:t>
            </a:r>
            <a:r>
              <a:rPr lang="en-US" sz="2050" b="0" i="0" u="none" strike="noStrike" cap="none" baseline="0" dirty="0" smtClean="0">
                <a:solidFill>
                  <a:schemeClr val="dk1"/>
                </a:solidFill>
                <a:latin typeface="Calibri"/>
                <a:ea typeface="Calibri"/>
                <a:cs typeface="Calibri"/>
                <a:sym typeface="Calibri"/>
              </a:rPr>
              <a:t>from </a:t>
            </a:r>
            <a:r>
              <a:rPr lang="en-US" sz="2050" b="0" i="0" u="none" strike="noStrike" cap="none" baseline="0" dirty="0">
                <a:solidFill>
                  <a:schemeClr val="dk1"/>
                </a:solidFill>
                <a:latin typeface="Calibri"/>
                <a:ea typeface="Calibri"/>
                <a:cs typeface="Calibri"/>
                <a:sym typeface="Calibri"/>
              </a:rPr>
              <a:t>material and information injurious to their well </a:t>
            </a:r>
            <a:r>
              <a:rPr lang="en-US" sz="2050" b="0" i="0" u="none" strike="noStrike" cap="none" baseline="0" dirty="0" smtClean="0">
                <a:solidFill>
                  <a:schemeClr val="dk1"/>
                </a:solidFill>
                <a:latin typeface="Calibri"/>
                <a:ea typeface="Calibri"/>
                <a:cs typeface="Calibri"/>
                <a:sym typeface="Calibri"/>
              </a:rPr>
              <a:t>being</a:t>
            </a:r>
          </a:p>
          <a:p>
            <a:pPr indent="-228600">
              <a:lnSpc>
                <a:spcPct val="80000"/>
              </a:lnSpc>
              <a:spcBef>
                <a:spcPts val="410"/>
              </a:spcBef>
              <a:buSzPct val="97619"/>
            </a:pPr>
            <a:endParaRPr lang="en-US" sz="2700" dirty="0" smtClean="0">
              <a:solidFill>
                <a:schemeClr val="dk1"/>
              </a:solidFill>
              <a:latin typeface="Calibri"/>
              <a:ea typeface="Calibri"/>
              <a:cs typeface="Calibri"/>
              <a:sym typeface="Calibri"/>
            </a:endParaRPr>
          </a:p>
          <a:p>
            <a:pPr indent="-228600">
              <a:lnSpc>
                <a:spcPct val="80000"/>
              </a:lnSpc>
              <a:spcBef>
                <a:spcPts val="410"/>
              </a:spcBef>
              <a:buSzPct val="97619"/>
            </a:pPr>
            <a:r>
              <a:rPr lang="en-US" sz="2700" b="0" i="1" u="none" strike="noStrike" cap="none" baseline="0" dirty="0" smtClean="0">
                <a:solidFill>
                  <a:schemeClr val="dk1"/>
                </a:solidFill>
                <a:latin typeface="Calibri"/>
                <a:ea typeface="Calibri"/>
                <a:cs typeface="Calibri"/>
                <a:sym typeface="Calibri"/>
              </a:rPr>
              <a:t>Solution</a:t>
            </a:r>
            <a:r>
              <a:rPr lang="en-US" sz="2700" b="0" i="1" u="none" strike="noStrike" cap="none" baseline="0" dirty="0">
                <a:solidFill>
                  <a:schemeClr val="dk1"/>
                </a:solidFill>
                <a:latin typeface="Calibri"/>
                <a:ea typeface="Calibri"/>
                <a:cs typeface="Calibri"/>
                <a:sym typeface="Calibri"/>
              </a:rPr>
              <a:t>:</a:t>
            </a:r>
          </a:p>
          <a:p>
            <a:pPr marL="742950" marR="0" lvl="1" indent="-285750" algn="l" rtl="0">
              <a:lnSpc>
                <a:spcPct val="80000"/>
              </a:lnSpc>
              <a:spcBef>
                <a:spcPts val="480"/>
              </a:spcBef>
              <a:buClr>
                <a:schemeClr val="dk1"/>
              </a:buClr>
              <a:buSzPct val="100000"/>
              <a:buFont typeface="Arial"/>
              <a:buChar char="–"/>
            </a:pPr>
            <a:r>
              <a:rPr lang="en-US" sz="2400" b="0" i="0" u="none" strike="noStrike" cap="none" baseline="0" dirty="0">
                <a:solidFill>
                  <a:schemeClr val="dk1"/>
                </a:solidFill>
                <a:latin typeface="Calibri"/>
                <a:ea typeface="Calibri"/>
                <a:cs typeface="Calibri"/>
                <a:sym typeface="Calibri"/>
              </a:rPr>
              <a:t>protecting children over cyberspace by automatically </a:t>
            </a:r>
            <a:r>
              <a:rPr lang="en-US" sz="2400" b="0" i="0" u="none" strike="noStrike" cap="none" baseline="0" dirty="0">
                <a:solidFill>
                  <a:srgbClr val="FF0000"/>
                </a:solidFill>
                <a:latin typeface="Calibri"/>
                <a:ea typeface="Calibri"/>
                <a:cs typeface="Calibri"/>
                <a:sym typeface="Calibri"/>
              </a:rPr>
              <a:t>customizing their </a:t>
            </a:r>
            <a:r>
              <a:rPr lang="en-US" sz="2400" b="0" i="0" u="none" strike="noStrike" cap="none" baseline="0" dirty="0" smtClean="0">
                <a:solidFill>
                  <a:srgbClr val="FF0000"/>
                </a:solidFill>
                <a:latin typeface="Calibri"/>
                <a:ea typeface="Calibri"/>
                <a:cs typeface="Calibri"/>
                <a:sym typeface="Calibri"/>
              </a:rPr>
              <a:t>access</a:t>
            </a:r>
          </a:p>
          <a:p>
            <a:pPr lvl="1" indent="-285750">
              <a:lnSpc>
                <a:spcPct val="80000"/>
              </a:lnSpc>
              <a:spcBef>
                <a:spcPts val="480"/>
              </a:spcBef>
              <a:buSzPct val="100000"/>
            </a:pPr>
            <a:r>
              <a:rPr lang="en-US" sz="2400" dirty="0" smtClean="0">
                <a:solidFill>
                  <a:schemeClr val="dk1"/>
                </a:solidFill>
                <a:latin typeface="Calibri"/>
                <a:ea typeface="Calibri"/>
                <a:cs typeface="Calibri"/>
                <a:sym typeface="Calibri"/>
              </a:rPr>
              <a:t>Paleontology study proves that fingerprint pattern distinguishes age </a:t>
            </a:r>
            <a:endParaRPr lang="en-US" sz="2400" b="0" i="0" u="none" strike="noStrike" cap="none" baseline="0" dirty="0">
              <a:solidFill>
                <a:srgbClr val="FF0000"/>
              </a:solidFill>
              <a:latin typeface="Calibri"/>
              <a:ea typeface="Calibri"/>
              <a:cs typeface="Calibri"/>
              <a:sym typeface="Calibri"/>
            </a:endParaRPr>
          </a:p>
          <a:p>
            <a:pPr marL="742950" marR="0" lvl="1" indent="-285750" algn="l" rtl="0">
              <a:lnSpc>
                <a:spcPct val="80000"/>
              </a:lnSpc>
              <a:spcBef>
                <a:spcPts val="480"/>
              </a:spcBef>
              <a:buClr>
                <a:schemeClr val="dk1"/>
              </a:buClr>
              <a:buSzPct val="100000"/>
              <a:buFont typeface="Arial"/>
              <a:buChar char="–"/>
            </a:pPr>
            <a:r>
              <a:rPr lang="en-US" sz="2400" b="0" i="0" u="none" strike="noStrike" cap="none" baseline="0" dirty="0">
                <a:solidFill>
                  <a:schemeClr val="dk1"/>
                </a:solidFill>
                <a:latin typeface="Calibri"/>
                <a:ea typeface="Calibri"/>
                <a:cs typeface="Calibri"/>
                <a:sym typeface="Calibri"/>
              </a:rPr>
              <a:t>computer-based automatic </a:t>
            </a:r>
            <a:r>
              <a:rPr lang="en-US" sz="2400" b="0" i="0" u="none" strike="noStrike" cap="none" baseline="0" dirty="0">
                <a:solidFill>
                  <a:srgbClr val="FFFF00"/>
                </a:solidFill>
                <a:latin typeface="Calibri"/>
                <a:ea typeface="Calibri"/>
                <a:cs typeface="Calibri"/>
                <a:sym typeface="Calibri"/>
              </a:rPr>
              <a:t>age </a:t>
            </a:r>
            <a:r>
              <a:rPr lang="en-US" sz="2400" b="0" i="0" u="none" strike="noStrike" cap="none" baseline="0" dirty="0" smtClean="0">
                <a:solidFill>
                  <a:srgbClr val="FFFF00"/>
                </a:solidFill>
                <a:latin typeface="Calibri"/>
                <a:ea typeface="Calibri"/>
                <a:cs typeface="Calibri"/>
                <a:sym typeface="Calibri"/>
              </a:rPr>
              <a:t>estimation</a:t>
            </a:r>
            <a:endParaRPr lang="en-US" sz="2400" b="0" i="0" u="none" strike="noStrike" cap="none" baseline="0" dirty="0">
              <a:solidFill>
                <a:srgbClr val="FFFF00"/>
              </a:solidFill>
              <a:latin typeface="Calibri"/>
              <a:ea typeface="Calibri"/>
              <a:cs typeface="Calibri"/>
              <a:sym typeface="Calibri"/>
            </a:endParaRPr>
          </a:p>
        </p:txBody>
      </p:sp>
      <p:sp>
        <p:nvSpPr>
          <p:cNvPr id="97" name="Shape 97"/>
          <p:cNvSpPr/>
          <p:nvPr/>
        </p:nvSpPr>
        <p:spPr>
          <a:xfrm>
            <a:off x="7848600" y="1524000"/>
            <a:ext cx="484500" cy="978299"/>
          </a:xfrm>
          <a:prstGeom prst="upArrow">
            <a:avLst>
              <a:gd name="adj1" fmla="val 50000"/>
              <a:gd name="adj2" fmla="val 50000"/>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98" name="Shape 98"/>
          <p:cNvSpPr txBox="1"/>
          <p:nvPr/>
        </p:nvSpPr>
        <p:spPr>
          <a:xfrm>
            <a:off x="7086600" y="2438400"/>
            <a:ext cx="14093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0.1 % (1998) </a:t>
            </a:r>
          </a:p>
        </p:txBody>
      </p:sp>
      <p:sp>
        <p:nvSpPr>
          <p:cNvPr id="99" name="Shape 99"/>
          <p:cNvSpPr txBox="1"/>
          <p:nvPr/>
        </p:nvSpPr>
        <p:spPr>
          <a:xfrm>
            <a:off x="7010400" y="1219200"/>
            <a:ext cx="13565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8.5 % (2010)</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Motivation</a:t>
            </a:r>
            <a:endParaRPr lang="en-US" sz="4400" dirty="0"/>
          </a:p>
        </p:txBody>
      </p:sp>
      <p:sp>
        <p:nvSpPr>
          <p:cNvPr id="5" name="Text Placeholder 4"/>
          <p:cNvSpPr>
            <a:spLocks noGrp="1"/>
          </p:cNvSpPr>
          <p:nvPr>
            <p:ph type="body" idx="1"/>
          </p:nvPr>
        </p:nvSpPr>
        <p:spPr/>
        <p:txBody>
          <a:bodyPr/>
          <a:lstStyle/>
          <a:p>
            <a:r>
              <a:rPr lang="en-US" sz="3200" dirty="0" smtClean="0"/>
              <a:t>Age </a:t>
            </a:r>
            <a:r>
              <a:rPr lang="en-US" sz="3200" dirty="0" smtClean="0"/>
              <a:t>can be determined using fingerprints by </a:t>
            </a:r>
            <a:r>
              <a:rPr lang="en-US" sz="3200" dirty="0" smtClean="0"/>
              <a:t>analyzing </a:t>
            </a:r>
            <a:r>
              <a:rPr lang="en-US" sz="3200" dirty="0" smtClean="0"/>
              <a:t>the breadth or count of ridges</a:t>
            </a:r>
            <a:r>
              <a:rPr lang="en-US" sz="3200" dirty="0" smtClean="0"/>
              <a:t>.</a:t>
            </a:r>
          </a:p>
          <a:p>
            <a:r>
              <a:rPr lang="en-US" sz="3200" dirty="0" smtClean="0"/>
              <a:t>As </a:t>
            </a:r>
            <a:r>
              <a:rPr lang="en-US" sz="3200" dirty="0" smtClean="0"/>
              <a:t>the human body develops with the age, size of hand </a:t>
            </a:r>
            <a:r>
              <a:rPr lang="en-US" sz="3200" dirty="0" smtClean="0"/>
              <a:t>along with </a:t>
            </a:r>
            <a:r>
              <a:rPr lang="en-US" sz="3200" dirty="0" smtClean="0"/>
              <a:t>breadth of ridges increases but number of ridges remains </a:t>
            </a:r>
            <a:r>
              <a:rPr lang="en-US" sz="3200" dirty="0" err="1" smtClean="0"/>
              <a:t>unchanged.Ridge</a:t>
            </a:r>
            <a:r>
              <a:rPr lang="en-US" sz="3200" dirty="0" smtClean="0"/>
              <a:t> breadth is measured from centre of one furrow to the centre of next </a:t>
            </a:r>
            <a:r>
              <a:rPr lang="en-US" sz="3200" dirty="0" smtClean="0"/>
              <a:t>furrow.</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p:nvPr/>
        </p:nvSpPr>
        <p:spPr>
          <a:xfrm>
            <a:off x="990600" y="4648200"/>
            <a:ext cx="1447800" cy="914400"/>
          </a:xfrm>
          <a:prstGeom prst="rect">
            <a:avLst/>
          </a:prstGeom>
          <a:solidFill>
            <a:schemeClr val="lt1"/>
          </a:solidFill>
          <a:ln w="25400" cap="flat">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i="0" u="none" strike="noStrike" cap="none" baseline="0">
                <a:solidFill>
                  <a:srgbClr val="88ABD4"/>
                </a:solidFill>
                <a:latin typeface="Calibri"/>
                <a:ea typeface="Calibri"/>
                <a:cs typeface="Calibri"/>
                <a:sym typeface="Calibri"/>
              </a:rPr>
              <a:t> FEATURE EXTRACTION</a:t>
            </a:r>
          </a:p>
        </p:txBody>
      </p:sp>
      <p:sp>
        <p:nvSpPr>
          <p:cNvPr id="105" name="Shape 105"/>
          <p:cNvSpPr/>
          <p:nvPr/>
        </p:nvSpPr>
        <p:spPr>
          <a:xfrm>
            <a:off x="6934200" y="3581400"/>
            <a:ext cx="1371599" cy="914400"/>
          </a:xfrm>
          <a:prstGeom prst="rect">
            <a:avLst/>
          </a:prstGeom>
          <a:solidFill>
            <a:schemeClr val="lt1"/>
          </a:solidFill>
          <a:ln w="25400" cap="flat">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i="0" u="none" strike="noStrike" cap="none" baseline="0">
                <a:solidFill>
                  <a:srgbClr val="88ABD4"/>
                </a:solidFill>
                <a:latin typeface="Calibri"/>
                <a:ea typeface="Calibri"/>
                <a:cs typeface="Calibri"/>
                <a:sym typeface="Calibri"/>
              </a:rPr>
              <a:t>RECOGNISED FEATURE VECTOR</a:t>
            </a:r>
          </a:p>
        </p:txBody>
      </p:sp>
      <p:sp>
        <p:nvSpPr>
          <p:cNvPr id="106" name="Shape 106"/>
          <p:cNvSpPr/>
          <p:nvPr/>
        </p:nvSpPr>
        <p:spPr>
          <a:xfrm>
            <a:off x="5257800" y="3581400"/>
            <a:ext cx="1219199" cy="914400"/>
          </a:xfrm>
          <a:prstGeom prst="rect">
            <a:avLst/>
          </a:prstGeom>
          <a:solidFill>
            <a:schemeClr val="lt1"/>
          </a:solidFill>
          <a:ln w="25400" cap="flat">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i="0" u="none" strike="noStrike" cap="none" baseline="0">
                <a:solidFill>
                  <a:srgbClr val="88ABD4"/>
                </a:solidFill>
                <a:latin typeface="Calibri"/>
                <a:ea typeface="Calibri"/>
                <a:cs typeface="Calibri"/>
                <a:sym typeface="Calibri"/>
              </a:rPr>
              <a:t>SUBSPACE LEARNING</a:t>
            </a:r>
          </a:p>
        </p:txBody>
      </p:sp>
      <p:cxnSp>
        <p:nvCxnSpPr>
          <p:cNvPr id="107" name="Shape 107"/>
          <p:cNvCxnSpPr/>
          <p:nvPr/>
        </p:nvCxnSpPr>
        <p:spPr>
          <a:xfrm>
            <a:off x="304800" y="3124200"/>
            <a:ext cx="609599" cy="0"/>
          </a:xfrm>
          <a:prstGeom prst="straightConnector1">
            <a:avLst/>
          </a:prstGeom>
          <a:noFill/>
          <a:ln w="9525" cap="flat">
            <a:solidFill>
              <a:srgbClr val="4A7DBB"/>
            </a:solidFill>
            <a:prstDash val="solid"/>
            <a:round/>
            <a:headEnd type="none" w="med" len="med"/>
            <a:tailEnd type="stealth" w="lg" len="lg"/>
          </a:ln>
        </p:spPr>
      </p:cxnSp>
      <p:cxnSp>
        <p:nvCxnSpPr>
          <p:cNvPr id="108" name="Shape 108"/>
          <p:cNvCxnSpPr/>
          <p:nvPr/>
        </p:nvCxnSpPr>
        <p:spPr>
          <a:xfrm>
            <a:off x="5867400" y="3124200"/>
            <a:ext cx="0" cy="457200"/>
          </a:xfrm>
          <a:prstGeom prst="straightConnector1">
            <a:avLst/>
          </a:prstGeom>
          <a:noFill/>
          <a:ln w="9525" cap="flat">
            <a:solidFill>
              <a:srgbClr val="4A7DBB"/>
            </a:solidFill>
            <a:prstDash val="solid"/>
            <a:round/>
            <a:headEnd type="none" w="med" len="med"/>
            <a:tailEnd type="stealth" w="lg" len="lg"/>
          </a:ln>
        </p:spPr>
      </p:cxnSp>
      <p:cxnSp>
        <p:nvCxnSpPr>
          <p:cNvPr id="109" name="Shape 109"/>
          <p:cNvCxnSpPr/>
          <p:nvPr/>
        </p:nvCxnSpPr>
        <p:spPr>
          <a:xfrm>
            <a:off x="4648200" y="3124200"/>
            <a:ext cx="1219199" cy="0"/>
          </a:xfrm>
          <a:prstGeom prst="straightConnector1">
            <a:avLst/>
          </a:prstGeom>
          <a:noFill/>
          <a:ln w="9525" cap="flat">
            <a:solidFill>
              <a:srgbClr val="4A7DBB"/>
            </a:solidFill>
            <a:prstDash val="solid"/>
            <a:round/>
            <a:headEnd type="none" w="med" len="med"/>
            <a:tailEnd type="none" w="med" len="med"/>
          </a:ln>
        </p:spPr>
      </p:cxnSp>
      <p:cxnSp>
        <p:nvCxnSpPr>
          <p:cNvPr id="110" name="Shape 110"/>
          <p:cNvCxnSpPr/>
          <p:nvPr/>
        </p:nvCxnSpPr>
        <p:spPr>
          <a:xfrm>
            <a:off x="4724400" y="5029200"/>
            <a:ext cx="990599" cy="0"/>
          </a:xfrm>
          <a:prstGeom prst="straightConnector1">
            <a:avLst/>
          </a:prstGeom>
          <a:noFill/>
          <a:ln w="9525" cap="flat">
            <a:solidFill>
              <a:srgbClr val="4A7DBB"/>
            </a:solidFill>
            <a:prstDash val="solid"/>
            <a:round/>
            <a:headEnd type="none" w="med" len="med"/>
            <a:tailEnd type="none" w="med" len="med"/>
          </a:ln>
        </p:spPr>
      </p:cxnSp>
      <p:cxnSp>
        <p:nvCxnSpPr>
          <p:cNvPr id="111" name="Shape 111"/>
          <p:cNvCxnSpPr/>
          <p:nvPr/>
        </p:nvCxnSpPr>
        <p:spPr>
          <a:xfrm rot="10800000">
            <a:off x="5791200" y="4495800"/>
            <a:ext cx="0" cy="533399"/>
          </a:xfrm>
          <a:prstGeom prst="straightConnector1">
            <a:avLst/>
          </a:prstGeom>
          <a:noFill/>
          <a:ln w="9525" cap="flat">
            <a:solidFill>
              <a:srgbClr val="4A7DBB"/>
            </a:solidFill>
            <a:prstDash val="solid"/>
            <a:round/>
            <a:headEnd type="none" w="med" len="med"/>
            <a:tailEnd type="stealth" w="lg" len="lg"/>
          </a:ln>
        </p:spPr>
      </p:cxnSp>
      <p:cxnSp>
        <p:nvCxnSpPr>
          <p:cNvPr id="112" name="Shape 112"/>
          <p:cNvCxnSpPr/>
          <p:nvPr/>
        </p:nvCxnSpPr>
        <p:spPr>
          <a:xfrm>
            <a:off x="2438400" y="5029200"/>
            <a:ext cx="762000" cy="0"/>
          </a:xfrm>
          <a:prstGeom prst="straightConnector1">
            <a:avLst/>
          </a:prstGeom>
          <a:noFill/>
          <a:ln w="9525" cap="flat">
            <a:solidFill>
              <a:srgbClr val="4A7DBB"/>
            </a:solidFill>
            <a:prstDash val="solid"/>
            <a:round/>
            <a:headEnd type="none" w="med" len="med"/>
            <a:tailEnd type="stealth" w="lg" len="lg"/>
          </a:ln>
        </p:spPr>
      </p:cxnSp>
      <p:cxnSp>
        <p:nvCxnSpPr>
          <p:cNvPr id="113" name="Shape 113"/>
          <p:cNvCxnSpPr/>
          <p:nvPr/>
        </p:nvCxnSpPr>
        <p:spPr>
          <a:xfrm>
            <a:off x="2362200" y="3200400"/>
            <a:ext cx="762000" cy="0"/>
          </a:xfrm>
          <a:prstGeom prst="straightConnector1">
            <a:avLst/>
          </a:prstGeom>
          <a:noFill/>
          <a:ln w="9525" cap="flat">
            <a:solidFill>
              <a:srgbClr val="4A7DBB"/>
            </a:solidFill>
            <a:prstDash val="solid"/>
            <a:round/>
            <a:headEnd type="none" w="med" len="med"/>
            <a:tailEnd type="stealth" w="lg" len="lg"/>
          </a:ln>
        </p:spPr>
      </p:cxnSp>
      <p:sp>
        <p:nvSpPr>
          <p:cNvPr id="114" name="Shape 114"/>
          <p:cNvSpPr txBox="1"/>
          <p:nvPr/>
        </p:nvSpPr>
        <p:spPr>
          <a:xfrm>
            <a:off x="0" y="228600"/>
            <a:ext cx="9144000" cy="14465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4400" b="0" i="0" u="none" strike="noStrike" cap="none" baseline="0">
                <a:solidFill>
                  <a:schemeClr val="dk1"/>
                </a:solidFill>
                <a:latin typeface="Calibri"/>
                <a:ea typeface="Calibri"/>
                <a:cs typeface="Calibri"/>
                <a:sym typeface="Calibri"/>
              </a:rPr>
              <a:t>Proposed </a:t>
            </a:r>
            <a:r>
              <a:rPr lang="en-US" sz="4400">
                <a:solidFill>
                  <a:schemeClr val="dk1"/>
                </a:solidFill>
                <a:latin typeface="Calibri"/>
                <a:ea typeface="Calibri"/>
                <a:cs typeface="Calibri"/>
                <a:sym typeface="Calibri"/>
              </a:rPr>
              <a:t>Approach</a:t>
            </a:r>
          </a:p>
        </p:txBody>
      </p:sp>
      <p:sp>
        <p:nvSpPr>
          <p:cNvPr id="115" name="Shape 115"/>
          <p:cNvSpPr/>
          <p:nvPr/>
        </p:nvSpPr>
        <p:spPr>
          <a:xfrm>
            <a:off x="3124200" y="2743200"/>
            <a:ext cx="1524000" cy="914400"/>
          </a:xfrm>
          <a:prstGeom prst="rect">
            <a:avLst/>
          </a:prstGeom>
          <a:solidFill>
            <a:schemeClr val="lt1"/>
          </a:solidFill>
          <a:ln w="25400" cap="flat">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i="0" u="none" strike="noStrike" cap="none" baseline="0">
                <a:solidFill>
                  <a:srgbClr val="88ABD4"/>
                </a:solidFill>
                <a:latin typeface="Calibri"/>
                <a:ea typeface="Calibri"/>
                <a:cs typeface="Calibri"/>
                <a:sym typeface="Calibri"/>
              </a:rPr>
              <a:t>DIMENSIONALITY REDUCTION</a:t>
            </a:r>
          </a:p>
        </p:txBody>
      </p:sp>
      <p:sp>
        <p:nvSpPr>
          <p:cNvPr id="116" name="Shape 116"/>
          <p:cNvSpPr/>
          <p:nvPr/>
        </p:nvSpPr>
        <p:spPr>
          <a:xfrm>
            <a:off x="914400" y="2667000"/>
            <a:ext cx="1447800" cy="914400"/>
          </a:xfrm>
          <a:prstGeom prst="rect">
            <a:avLst/>
          </a:prstGeom>
          <a:solidFill>
            <a:schemeClr val="lt1"/>
          </a:solidFill>
          <a:ln w="25400" cap="flat">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i="0" u="none" strike="noStrike" cap="none" baseline="0">
                <a:solidFill>
                  <a:srgbClr val="88ABD4"/>
                </a:solidFill>
                <a:latin typeface="Calibri"/>
                <a:ea typeface="Calibri"/>
                <a:cs typeface="Calibri"/>
                <a:sym typeface="Calibri"/>
              </a:rPr>
              <a:t> FEATURE EXTRACTION</a:t>
            </a:r>
          </a:p>
        </p:txBody>
      </p:sp>
      <p:sp>
        <p:nvSpPr>
          <p:cNvPr id="117" name="Shape 117"/>
          <p:cNvSpPr/>
          <p:nvPr/>
        </p:nvSpPr>
        <p:spPr>
          <a:xfrm>
            <a:off x="3200400" y="4648200"/>
            <a:ext cx="1524000" cy="914400"/>
          </a:xfrm>
          <a:prstGeom prst="rect">
            <a:avLst/>
          </a:prstGeom>
          <a:solidFill>
            <a:schemeClr val="lt1"/>
          </a:solidFill>
          <a:ln w="25400" cap="flat">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i="0" u="none" strike="noStrike" cap="none" baseline="0">
                <a:solidFill>
                  <a:srgbClr val="88ABD4"/>
                </a:solidFill>
                <a:latin typeface="Calibri"/>
                <a:ea typeface="Calibri"/>
                <a:cs typeface="Calibri"/>
                <a:sym typeface="Calibri"/>
              </a:rPr>
              <a:t>DIMENSIONALITY REDUCTION</a:t>
            </a:r>
          </a:p>
        </p:txBody>
      </p:sp>
      <p:cxnSp>
        <p:nvCxnSpPr>
          <p:cNvPr id="118" name="Shape 118"/>
          <p:cNvCxnSpPr/>
          <p:nvPr/>
        </p:nvCxnSpPr>
        <p:spPr>
          <a:xfrm>
            <a:off x="381000" y="5029200"/>
            <a:ext cx="609599" cy="0"/>
          </a:xfrm>
          <a:prstGeom prst="straightConnector1">
            <a:avLst/>
          </a:prstGeom>
          <a:noFill/>
          <a:ln w="9525" cap="flat">
            <a:solidFill>
              <a:srgbClr val="4A7DBB"/>
            </a:solidFill>
            <a:prstDash val="solid"/>
            <a:round/>
            <a:headEnd type="none" w="med" len="med"/>
            <a:tailEnd type="stealth" w="lg" len="lg"/>
          </a:ln>
        </p:spPr>
      </p:cxnSp>
      <p:cxnSp>
        <p:nvCxnSpPr>
          <p:cNvPr id="119" name="Shape 119"/>
          <p:cNvCxnSpPr/>
          <p:nvPr/>
        </p:nvCxnSpPr>
        <p:spPr>
          <a:xfrm>
            <a:off x="6477000" y="4038600"/>
            <a:ext cx="457200" cy="0"/>
          </a:xfrm>
          <a:prstGeom prst="straightConnector1">
            <a:avLst/>
          </a:prstGeom>
          <a:noFill/>
          <a:ln w="9525" cap="flat">
            <a:solidFill>
              <a:srgbClr val="4A7DBB"/>
            </a:solidFill>
            <a:prstDash val="solid"/>
            <a:round/>
            <a:headEnd type="none" w="med" len="med"/>
            <a:tailEnd type="stealth" w="lg" len="lg"/>
          </a:ln>
        </p:spPr>
      </p:cxnSp>
      <p:sp>
        <p:nvSpPr>
          <p:cNvPr id="120" name="Shape 120"/>
          <p:cNvSpPr txBox="1"/>
          <p:nvPr/>
        </p:nvSpPr>
        <p:spPr>
          <a:xfrm rot="-5400000">
            <a:off x="-775199" y="2896641"/>
            <a:ext cx="19197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Training Sequence</a:t>
            </a:r>
          </a:p>
        </p:txBody>
      </p:sp>
      <p:sp>
        <p:nvSpPr>
          <p:cNvPr id="121" name="Shape 121"/>
          <p:cNvSpPr txBox="1"/>
          <p:nvPr/>
        </p:nvSpPr>
        <p:spPr>
          <a:xfrm rot="-5400000">
            <a:off x="-728398" y="4834072"/>
            <a:ext cx="18260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Testing Sequence</a:t>
            </a:r>
          </a:p>
        </p:txBody>
      </p:sp>
      <p:sp>
        <p:nvSpPr>
          <p:cNvPr id="122" name="Shape 122"/>
          <p:cNvSpPr txBox="1"/>
          <p:nvPr/>
        </p:nvSpPr>
        <p:spPr>
          <a:xfrm rot="-5400000">
            <a:off x="7877067" y="3945521"/>
            <a:ext cx="21644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Estimated Age group</a:t>
            </a:r>
          </a:p>
        </p:txBody>
      </p:sp>
      <p:cxnSp>
        <p:nvCxnSpPr>
          <p:cNvPr id="123" name="Shape 123"/>
          <p:cNvCxnSpPr/>
          <p:nvPr/>
        </p:nvCxnSpPr>
        <p:spPr>
          <a:xfrm>
            <a:off x="8305800" y="4038600"/>
            <a:ext cx="457200" cy="0"/>
          </a:xfrm>
          <a:prstGeom prst="straightConnector1">
            <a:avLst/>
          </a:prstGeom>
          <a:noFill/>
          <a:ln w="9525" cap="flat">
            <a:solidFill>
              <a:srgbClr val="4A7DBB"/>
            </a:solidFill>
            <a:prstDash val="solid"/>
            <a:round/>
            <a:headEnd type="none" w="med" len="med"/>
            <a:tailEnd type="stealth" w="lg" len="lg"/>
          </a:ln>
        </p:spPr>
      </p:cxnSp>
      <p:sp>
        <p:nvSpPr>
          <p:cNvPr id="124" name="Shape 124"/>
          <p:cNvSpPr txBox="1"/>
          <p:nvPr/>
        </p:nvSpPr>
        <p:spPr>
          <a:xfrm>
            <a:off x="1066800" y="2286000"/>
            <a:ext cx="12216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(Curvelets)</a:t>
            </a:r>
          </a:p>
        </p:txBody>
      </p:sp>
      <p:sp>
        <p:nvSpPr>
          <p:cNvPr id="125" name="Shape 125"/>
          <p:cNvSpPr txBox="1"/>
          <p:nvPr/>
        </p:nvSpPr>
        <p:spPr>
          <a:xfrm>
            <a:off x="3505200" y="2362200"/>
            <a:ext cx="7137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(PCA)</a:t>
            </a:r>
          </a:p>
        </p:txBody>
      </p:sp>
      <p:sp>
        <p:nvSpPr>
          <p:cNvPr id="126" name="Shape 126"/>
          <p:cNvSpPr txBox="1"/>
          <p:nvPr/>
        </p:nvSpPr>
        <p:spPr>
          <a:xfrm>
            <a:off x="7239000" y="3124200"/>
            <a:ext cx="7601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(KNN)</a:t>
            </a:r>
          </a:p>
        </p:txBody>
      </p:sp>
      <p:sp>
        <p:nvSpPr>
          <p:cNvPr id="127" name="Shape 127"/>
          <p:cNvSpPr txBox="1"/>
          <p:nvPr/>
        </p:nvSpPr>
        <p:spPr>
          <a:xfrm>
            <a:off x="1066800" y="5562600"/>
            <a:ext cx="12216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(Curvelets)</a:t>
            </a:r>
          </a:p>
        </p:txBody>
      </p:sp>
      <p:sp>
        <p:nvSpPr>
          <p:cNvPr id="128" name="Shape 128"/>
          <p:cNvSpPr txBox="1"/>
          <p:nvPr/>
        </p:nvSpPr>
        <p:spPr>
          <a:xfrm>
            <a:off x="3505200" y="5562600"/>
            <a:ext cx="7137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FF0000"/>
                </a:solidFill>
                <a:latin typeface="Calibri"/>
                <a:ea typeface="Calibri"/>
                <a:cs typeface="Calibri"/>
                <a:sym typeface="Calibri"/>
              </a:rPr>
              <a:t>(PCA)</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600" dirty="0"/>
              <a:t>Framing of </a:t>
            </a:r>
            <a:r>
              <a:rPr lang="en-US" sz="3600" dirty="0" err="1"/>
              <a:t>Curvelet</a:t>
            </a:r>
            <a:r>
              <a:rPr lang="en-US" sz="3600" dirty="0"/>
              <a:t> Transform</a:t>
            </a:r>
          </a:p>
        </p:txBody>
      </p:sp>
      <p:sp>
        <p:nvSpPr>
          <p:cNvPr id="134" name="Shape 134"/>
          <p:cNvSpPr txBox="1">
            <a:spLocks noGrp="1"/>
          </p:cNvSpPr>
          <p:nvPr>
            <p:ph type="body" idx="1"/>
          </p:nvPr>
        </p:nvSpPr>
        <p:spPr>
          <a:xfrm>
            <a:off x="0" y="1600225"/>
            <a:ext cx="5154000" cy="4526100"/>
          </a:xfrm>
          <a:prstGeom prst="rect">
            <a:avLst/>
          </a:prstGeom>
        </p:spPr>
        <p:txBody>
          <a:bodyPr lIns="91425" tIns="91425" rIns="91425" bIns="91425" anchor="t" anchorCtr="0">
            <a:noAutofit/>
          </a:bodyPr>
          <a:lstStyle/>
          <a:p>
            <a:pPr marL="457200" lvl="0" indent="-368300" rtl="0">
              <a:lnSpc>
                <a:spcPct val="115000"/>
              </a:lnSpc>
              <a:spcBef>
                <a:spcPts val="0"/>
              </a:spcBef>
              <a:buClr>
                <a:schemeClr val="dk1"/>
              </a:buClr>
              <a:buSzPct val="100000"/>
              <a:buFont typeface="Calibri"/>
              <a:buChar char="●"/>
            </a:pPr>
            <a:r>
              <a:rPr lang="en-US" sz="2200" dirty="0">
                <a:solidFill>
                  <a:schemeClr val="dk1"/>
                </a:solidFill>
                <a:latin typeface="Calibri"/>
                <a:ea typeface="Calibri"/>
                <a:cs typeface="Calibri"/>
                <a:sym typeface="Calibri"/>
              </a:rPr>
              <a:t>Old Technique:</a:t>
            </a:r>
          </a:p>
          <a:p>
            <a:pPr marL="914400" lvl="1" indent="-368300" rtl="0">
              <a:lnSpc>
                <a:spcPct val="115000"/>
              </a:lnSpc>
              <a:spcBef>
                <a:spcPts val="0"/>
              </a:spcBef>
              <a:buClr>
                <a:schemeClr val="dk1"/>
              </a:buClr>
              <a:buSzPct val="100000"/>
              <a:buFont typeface="Calibri"/>
              <a:buChar char="○"/>
            </a:pPr>
            <a:r>
              <a:rPr lang="en-US" sz="2200" dirty="0">
                <a:solidFill>
                  <a:schemeClr val="dk1"/>
                </a:solidFill>
                <a:latin typeface="Calibri"/>
                <a:ea typeface="Calibri"/>
                <a:cs typeface="Calibri"/>
                <a:sym typeface="Calibri"/>
              </a:rPr>
              <a:t>To calculate the amount of minutiae( in red)</a:t>
            </a:r>
          </a:p>
          <a:p>
            <a:pPr marL="0" indent="0" rtl="0">
              <a:lnSpc>
                <a:spcPct val="115000"/>
              </a:lnSpc>
              <a:spcBef>
                <a:spcPts val="0"/>
              </a:spcBef>
              <a:buNone/>
            </a:pPr>
            <a:endParaRPr sz="2200" dirty="0">
              <a:solidFill>
                <a:schemeClr val="dk1"/>
              </a:solidFill>
              <a:latin typeface="Calibri"/>
              <a:ea typeface="Calibri"/>
              <a:cs typeface="Calibri"/>
              <a:sym typeface="Calibri"/>
            </a:endParaRPr>
          </a:p>
          <a:p>
            <a:pPr marL="0" lvl="0" indent="0" rtl="0">
              <a:lnSpc>
                <a:spcPct val="115000"/>
              </a:lnSpc>
              <a:spcBef>
                <a:spcPts val="0"/>
              </a:spcBef>
              <a:buNone/>
            </a:pPr>
            <a:endParaRPr sz="2200" dirty="0">
              <a:solidFill>
                <a:schemeClr val="dk1"/>
              </a:solidFill>
              <a:latin typeface="Calibri"/>
              <a:ea typeface="Calibri"/>
              <a:cs typeface="Calibri"/>
              <a:sym typeface="Calibri"/>
            </a:endParaRPr>
          </a:p>
          <a:p>
            <a:pPr marL="0" lvl="0" indent="0" rtl="0">
              <a:lnSpc>
                <a:spcPct val="115000"/>
              </a:lnSpc>
              <a:spcBef>
                <a:spcPts val="0"/>
              </a:spcBef>
              <a:buNone/>
            </a:pPr>
            <a:endParaRPr sz="2200" dirty="0">
              <a:solidFill>
                <a:schemeClr val="dk1"/>
              </a:solidFill>
              <a:latin typeface="Calibri"/>
              <a:ea typeface="Calibri"/>
              <a:cs typeface="Calibri"/>
              <a:sym typeface="Calibri"/>
            </a:endParaRPr>
          </a:p>
        </p:txBody>
      </p:sp>
      <p:pic>
        <p:nvPicPr>
          <p:cNvPr id="135" name="Shape 135"/>
          <p:cNvPicPr preferRelativeResize="0"/>
          <p:nvPr/>
        </p:nvPicPr>
        <p:blipFill>
          <a:blip r:embed="rId3">
            <a:alphaModFix/>
          </a:blip>
          <a:stretch>
            <a:fillRect/>
          </a:stretch>
        </p:blipFill>
        <p:spPr>
          <a:xfrm>
            <a:off x="4507775" y="2320025"/>
            <a:ext cx="4506600" cy="4409549"/>
          </a:xfrm>
          <a:prstGeom prst="rect">
            <a:avLst/>
          </a:prstGeom>
          <a:noFill/>
          <a:ln>
            <a:noFill/>
          </a:ln>
        </p:spPr>
      </p:pic>
      <p:pic>
        <p:nvPicPr>
          <p:cNvPr id="136" name="Shape 136"/>
          <p:cNvPicPr preferRelativeResize="0"/>
          <p:nvPr/>
        </p:nvPicPr>
        <p:blipFill>
          <a:blip r:embed="rId4">
            <a:alphaModFix/>
          </a:blip>
          <a:stretch>
            <a:fillRect/>
          </a:stretch>
        </p:blipFill>
        <p:spPr>
          <a:xfrm>
            <a:off x="2105025" y="3105150"/>
            <a:ext cx="1952625" cy="1847850"/>
          </a:xfrm>
          <a:prstGeom prst="rect">
            <a:avLst/>
          </a:prstGeom>
          <a:noFill/>
          <a:ln>
            <a:noFill/>
          </a:ln>
        </p:spPr>
      </p:pic>
      <p:pic>
        <p:nvPicPr>
          <p:cNvPr id="137" name="Shape 137"/>
          <p:cNvPicPr preferRelativeResize="0"/>
          <p:nvPr/>
        </p:nvPicPr>
        <p:blipFill>
          <a:blip r:embed="rId5">
            <a:alphaModFix/>
          </a:blip>
          <a:stretch>
            <a:fillRect/>
          </a:stretch>
        </p:blipFill>
        <p:spPr>
          <a:xfrm>
            <a:off x="104775" y="4953000"/>
            <a:ext cx="2000250" cy="1905000"/>
          </a:xfrm>
          <a:prstGeom prst="rect">
            <a:avLst/>
          </a:prstGeom>
          <a:noFill/>
          <a:ln>
            <a:noFill/>
          </a:ln>
        </p:spPr>
      </p:pic>
      <p:cxnSp>
        <p:nvCxnSpPr>
          <p:cNvPr id="8" name="Straight Arrow Connector 7"/>
          <p:cNvCxnSpPr/>
          <p:nvPr/>
        </p:nvCxnSpPr>
        <p:spPr>
          <a:xfrm>
            <a:off x="5791200" y="2057400"/>
            <a:ext cx="4572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5257800" y="1752600"/>
            <a:ext cx="861133" cy="307777"/>
          </a:xfrm>
          <a:prstGeom prst="rect">
            <a:avLst/>
          </a:prstGeom>
          <a:noFill/>
        </p:spPr>
        <p:txBody>
          <a:bodyPr wrap="none" rtlCol="0">
            <a:spAutoFit/>
          </a:bodyPr>
          <a:lstStyle/>
          <a:p>
            <a:r>
              <a:rPr lang="en-US" dirty="0" smtClean="0"/>
              <a:t>minutiae</a:t>
            </a:r>
            <a:endParaRPr lang="en-US" dirty="0"/>
          </a:p>
        </p:txBody>
      </p:sp>
      <p:cxnSp>
        <p:nvCxnSpPr>
          <p:cNvPr id="14" name="Straight Arrow Connector 13"/>
          <p:cNvCxnSpPr/>
          <p:nvPr/>
        </p:nvCxnSpPr>
        <p:spPr>
          <a:xfrm flipV="1">
            <a:off x="4038600" y="4800600"/>
            <a:ext cx="22098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7010400" y="2057400"/>
            <a:ext cx="1066800" cy="1752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7772400" y="1752600"/>
            <a:ext cx="990600" cy="307777"/>
          </a:xfrm>
          <a:prstGeom prst="rect">
            <a:avLst/>
          </a:prstGeom>
          <a:noFill/>
        </p:spPr>
        <p:txBody>
          <a:bodyPr wrap="square" rtlCol="0">
            <a:spAutoFit/>
          </a:bodyPr>
          <a:lstStyle/>
          <a:p>
            <a:r>
              <a:rPr lang="en-US" dirty="0" smtClean="0"/>
              <a:t>core</a:t>
            </a:r>
            <a:endParaRPr lang="en-US" dirty="0"/>
          </a:p>
        </p:txBody>
      </p:sp>
      <p:sp>
        <p:nvSpPr>
          <p:cNvPr id="21" name="TextBox 20"/>
          <p:cNvSpPr txBox="1"/>
          <p:nvPr/>
        </p:nvSpPr>
        <p:spPr>
          <a:xfrm>
            <a:off x="3581400" y="5867400"/>
            <a:ext cx="838200" cy="307777"/>
          </a:xfrm>
          <a:prstGeom prst="rect">
            <a:avLst/>
          </a:prstGeom>
          <a:noFill/>
        </p:spPr>
        <p:txBody>
          <a:bodyPr wrap="square" rtlCol="0">
            <a:spAutoFit/>
          </a:bodyPr>
          <a:lstStyle/>
          <a:p>
            <a:r>
              <a:rPr lang="en-US" dirty="0" smtClean="0"/>
              <a:t>delta</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600"/>
              <a:t>Contd..</a:t>
            </a:r>
          </a:p>
        </p:txBody>
      </p:sp>
      <p:sp>
        <p:nvSpPr>
          <p:cNvPr id="143" name="Shape 143"/>
          <p:cNvSpPr txBox="1"/>
          <p:nvPr/>
        </p:nvSpPr>
        <p:spPr>
          <a:xfrm>
            <a:off x="0" y="2881100"/>
            <a:ext cx="4366500" cy="3899999"/>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US" sz="2200">
                <a:solidFill>
                  <a:schemeClr val="dk1"/>
                </a:solidFill>
                <a:latin typeface="Calibri"/>
                <a:ea typeface="Calibri"/>
                <a:cs typeface="Calibri"/>
                <a:sym typeface="Calibri"/>
              </a:rPr>
              <a:t>    	    	</a:t>
            </a:r>
          </a:p>
          <a:p>
            <a:pPr marL="457200" lvl="0" indent="457200" rtl="0">
              <a:lnSpc>
                <a:spcPct val="115000"/>
              </a:lnSpc>
              <a:spcBef>
                <a:spcPts val="0"/>
              </a:spcBef>
              <a:buNone/>
            </a:pPr>
            <a:endParaRPr sz="2200">
              <a:solidFill>
                <a:schemeClr val="dk1"/>
              </a:solidFill>
              <a:latin typeface="Calibri"/>
              <a:ea typeface="Calibri"/>
              <a:cs typeface="Calibri"/>
              <a:sym typeface="Calibri"/>
            </a:endParaRPr>
          </a:p>
          <a:p>
            <a:pPr marL="457200" lvl="0" indent="457200" rtl="0">
              <a:lnSpc>
                <a:spcPct val="115000"/>
              </a:lnSpc>
              <a:spcBef>
                <a:spcPts val="0"/>
              </a:spcBef>
              <a:buNone/>
            </a:pPr>
            <a:endParaRPr sz="2200">
              <a:solidFill>
                <a:schemeClr val="dk1"/>
              </a:solidFill>
              <a:latin typeface="Calibri"/>
              <a:ea typeface="Calibri"/>
              <a:cs typeface="Calibri"/>
              <a:sym typeface="Calibri"/>
            </a:endParaRPr>
          </a:p>
          <a:p>
            <a:pPr marL="457200" lvl="0" indent="457200" rtl="0">
              <a:lnSpc>
                <a:spcPct val="115000"/>
              </a:lnSpc>
              <a:spcBef>
                <a:spcPts val="0"/>
              </a:spcBef>
              <a:buNone/>
            </a:pPr>
            <a:r>
              <a:rPr lang="en-US" sz="2200">
                <a:solidFill>
                  <a:schemeClr val="dk1"/>
                </a:solidFill>
                <a:latin typeface="Calibri"/>
                <a:ea typeface="Calibri"/>
                <a:cs typeface="Calibri"/>
                <a:sym typeface="Calibri"/>
              </a:rPr>
              <a:t>STFT</a:t>
            </a:r>
          </a:p>
          <a:p>
            <a:pPr marL="457200" lvl="0" indent="457200" rtl="0">
              <a:lnSpc>
                <a:spcPct val="115000"/>
              </a:lnSpc>
              <a:spcBef>
                <a:spcPts val="0"/>
              </a:spcBef>
              <a:buNone/>
            </a:pPr>
            <a:endParaRPr sz="2200">
              <a:solidFill>
                <a:schemeClr val="dk1"/>
              </a:solidFill>
              <a:latin typeface="Calibri"/>
              <a:ea typeface="Calibri"/>
              <a:cs typeface="Calibri"/>
              <a:sym typeface="Calibri"/>
            </a:endParaRPr>
          </a:p>
          <a:p>
            <a:pPr marL="457200" lvl="0" indent="0" rtl="0">
              <a:lnSpc>
                <a:spcPct val="115000"/>
              </a:lnSpc>
              <a:spcBef>
                <a:spcPts val="0"/>
              </a:spcBef>
              <a:buNone/>
            </a:pPr>
            <a:r>
              <a:rPr lang="en-US" sz="2200">
                <a:solidFill>
                  <a:schemeClr val="dk1"/>
                </a:solidFill>
                <a:latin typeface="Calibri"/>
                <a:ea typeface="Calibri"/>
                <a:cs typeface="Calibri"/>
                <a:sym typeface="Calibri"/>
              </a:rPr>
              <a:t>   </a:t>
            </a:r>
          </a:p>
          <a:p>
            <a:pPr marL="457200" lvl="0" indent="0" rtl="0">
              <a:lnSpc>
                <a:spcPct val="115000"/>
              </a:lnSpc>
              <a:spcBef>
                <a:spcPts val="0"/>
              </a:spcBef>
              <a:buNone/>
            </a:pPr>
            <a:r>
              <a:rPr lang="en-US" sz="2200">
                <a:solidFill>
                  <a:schemeClr val="dk1"/>
                </a:solidFill>
                <a:latin typeface="Calibri"/>
                <a:ea typeface="Calibri"/>
                <a:cs typeface="Calibri"/>
                <a:sym typeface="Calibri"/>
              </a:rPr>
              <a:t>  </a:t>
            </a:r>
          </a:p>
          <a:p>
            <a:pPr marL="457200" lvl="0" indent="0" rtl="0">
              <a:lnSpc>
                <a:spcPct val="115000"/>
              </a:lnSpc>
              <a:spcBef>
                <a:spcPts val="0"/>
              </a:spcBef>
              <a:buNone/>
            </a:pPr>
            <a:r>
              <a:rPr lang="en-US" sz="2200">
                <a:solidFill>
                  <a:schemeClr val="dk1"/>
                </a:solidFill>
                <a:latin typeface="Calibri"/>
                <a:ea typeface="Calibri"/>
                <a:cs typeface="Calibri"/>
                <a:sym typeface="Calibri"/>
              </a:rPr>
              <a:t>    </a:t>
            </a:r>
          </a:p>
          <a:p>
            <a:pPr marL="457200" lvl="0" indent="0" rtl="0">
              <a:lnSpc>
                <a:spcPct val="115000"/>
              </a:lnSpc>
              <a:spcBef>
                <a:spcPts val="0"/>
              </a:spcBef>
              <a:buNone/>
            </a:pPr>
            <a:endParaRPr sz="2200">
              <a:solidFill>
                <a:schemeClr val="dk1"/>
              </a:solidFill>
              <a:latin typeface="Calibri"/>
              <a:ea typeface="Calibri"/>
              <a:cs typeface="Calibri"/>
              <a:sym typeface="Calibri"/>
            </a:endParaRPr>
          </a:p>
        </p:txBody>
      </p:sp>
      <p:sp>
        <p:nvSpPr>
          <p:cNvPr id="144" name="Shape 144"/>
          <p:cNvSpPr txBox="1"/>
          <p:nvPr/>
        </p:nvSpPr>
        <p:spPr>
          <a:xfrm>
            <a:off x="2863925" y="3827125"/>
            <a:ext cx="7397400" cy="863099"/>
          </a:xfrm>
          <a:prstGeom prst="rect">
            <a:avLst/>
          </a:prstGeom>
          <a:noFill/>
          <a:ln>
            <a:noFill/>
          </a:ln>
        </p:spPr>
        <p:txBody>
          <a:bodyPr lIns="91425" tIns="91425" rIns="91425" bIns="91425" anchor="t" anchorCtr="0">
            <a:noAutofit/>
          </a:bodyPr>
          <a:lstStyle/>
          <a:p>
            <a:pPr>
              <a:spcBef>
                <a:spcPts val="0"/>
              </a:spcBef>
              <a:buNone/>
            </a:pPr>
            <a:endParaRPr/>
          </a:p>
        </p:txBody>
      </p:sp>
      <p:graphicFrame>
        <p:nvGraphicFramePr>
          <p:cNvPr id="145" name="Shape 145"/>
          <p:cNvGraphicFramePr/>
          <p:nvPr/>
        </p:nvGraphicFramePr>
        <p:xfrm>
          <a:off x="2720500" y="2881087"/>
          <a:ext cx="6423500" cy="3945745"/>
        </p:xfrm>
        <a:graphic>
          <a:graphicData uri="http://schemas.openxmlformats.org/drawingml/2006/table">
            <a:tbl>
              <a:tblPr>
                <a:noFill/>
                <a:tableStyleId>{496BE725-E4A2-4C91-B290-0D0011F3ED29}</a:tableStyleId>
              </a:tblPr>
              <a:tblGrid>
                <a:gridCol w="3160350"/>
                <a:gridCol w="3263150"/>
              </a:tblGrid>
              <a:tr h="373225">
                <a:tc>
                  <a:txBody>
                    <a:bodyPr/>
                    <a:lstStyle/>
                    <a:p>
                      <a:pPr algn="ctr" rtl="0">
                        <a:spcBef>
                          <a:spcPts val="0"/>
                        </a:spcBef>
                        <a:buNone/>
                      </a:pPr>
                      <a:r>
                        <a:rPr lang="en-US"/>
                        <a:t>PROS</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c>
                  <a:txBody>
                    <a:bodyPr/>
                    <a:lstStyle/>
                    <a:p>
                      <a:pPr algn="ctr">
                        <a:spcBef>
                          <a:spcPts val="0"/>
                        </a:spcBef>
                        <a:buNone/>
                      </a:pPr>
                      <a:r>
                        <a:rPr lang="en-US"/>
                        <a:t>CONS</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r>
              <a:tr h="771825">
                <a:tc>
                  <a:txBody>
                    <a:bodyPr/>
                    <a:lstStyle/>
                    <a:p>
                      <a:pPr>
                        <a:spcBef>
                          <a:spcPts val="0"/>
                        </a:spcBef>
                        <a:buNone/>
                      </a:pPr>
                      <a:r>
                        <a:rPr lang="en-US"/>
                        <a:t>can differ between high(rapidly changing data) and low frequencies</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c>
                  <a:txBody>
                    <a:bodyPr/>
                    <a:lstStyle/>
                    <a:p>
                      <a:pPr>
                        <a:spcBef>
                          <a:spcPts val="0"/>
                        </a:spcBef>
                        <a:buNone/>
                      </a:pPr>
                      <a:r>
                        <a:rPr lang="en-US"/>
                        <a:t>cannot handle non-stationary signals (ie signals with more than one frequencies) </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r>
              <a:tr h="654025">
                <a:tc>
                  <a:txBody>
                    <a:bodyPr/>
                    <a:lstStyle/>
                    <a:p>
                      <a:pPr>
                        <a:spcBef>
                          <a:spcPts val="0"/>
                        </a:spcBef>
                        <a:buNone/>
                      </a:pPr>
                      <a:r>
                        <a:rPr lang="en-US"/>
                        <a:t>divide the signal by windows to seem like stationary signals.</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c>
                  <a:txBody>
                    <a:bodyPr/>
                    <a:lstStyle/>
                    <a:p>
                      <a:pPr>
                        <a:spcBef>
                          <a:spcPts val="0"/>
                        </a:spcBef>
                        <a:buNone/>
                      </a:pPr>
                      <a:endParaRP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r>
              <a:tr h="1170450">
                <a:tc>
                  <a:txBody>
                    <a:bodyPr/>
                    <a:lstStyle/>
                    <a:p>
                      <a:pPr marL="457200" lvl="0" indent="-317500" rtl="0">
                        <a:spcBef>
                          <a:spcPts val="0"/>
                        </a:spcBef>
                        <a:buClr>
                          <a:srgbClr val="000000"/>
                        </a:buClr>
                        <a:buSzPct val="100000"/>
                        <a:buFont typeface="Arial"/>
                        <a:buChar char="●"/>
                      </a:pPr>
                      <a:r>
                        <a:rPr lang="en-US"/>
                        <a:t> vary window size according to access of frequency and time (acc. to Heisenberg principle)</a:t>
                      </a:r>
                    </a:p>
                    <a:p>
                      <a:pPr marL="457200" lvl="0" indent="-317500">
                        <a:spcBef>
                          <a:spcPts val="0"/>
                        </a:spcBef>
                        <a:buClr>
                          <a:srgbClr val="000000"/>
                        </a:buClr>
                        <a:buSzPct val="100000"/>
                        <a:buFont typeface="Arial"/>
                        <a:buChar char="●"/>
                      </a:pPr>
                      <a:r>
                        <a:rPr lang="en-US"/>
                        <a:t>can measure which frequency at which position</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c>
                  <a:txBody>
                    <a:bodyPr/>
                    <a:lstStyle/>
                    <a:p>
                      <a:pPr marL="457200" lvl="0" indent="-317500" rtl="0">
                        <a:spcBef>
                          <a:spcPts val="0"/>
                        </a:spcBef>
                        <a:buClr>
                          <a:srgbClr val="000000"/>
                        </a:buClr>
                        <a:buSzPct val="100000"/>
                        <a:buFont typeface="Arial"/>
                        <a:buChar char="●"/>
                      </a:pPr>
                      <a:r>
                        <a:rPr lang="en-US"/>
                        <a:t>isotropic</a:t>
                      </a:r>
                    </a:p>
                    <a:p>
                      <a:pPr marL="457200" lvl="0" indent="-317500" rtl="0">
                        <a:spcBef>
                          <a:spcPts val="0"/>
                        </a:spcBef>
                        <a:buClr>
                          <a:srgbClr val="000000"/>
                        </a:buClr>
                        <a:buSzPct val="100000"/>
                        <a:buFont typeface="Arial"/>
                        <a:buChar char="●"/>
                      </a:pPr>
                      <a:r>
                        <a:rPr lang="en-US"/>
                        <a:t>can compute point singularities but not line singularities</a:t>
                      </a:r>
                    </a:p>
                    <a:p>
                      <a:pPr marL="457200" lvl="0" indent="-317500">
                        <a:spcBef>
                          <a:spcPts val="0"/>
                        </a:spcBef>
                        <a:buClr>
                          <a:srgbClr val="000000"/>
                        </a:buClr>
                        <a:buSzPct val="100000"/>
                        <a:buFont typeface="Arial"/>
                        <a:buChar char="●"/>
                      </a:pPr>
                      <a:r>
                        <a:rPr lang="en-US"/>
                        <a:t>can be measured in 4 direction</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r>
              <a:tr h="654025">
                <a:tc gridSpan="2">
                  <a:txBody>
                    <a:bodyPr/>
                    <a:lstStyle/>
                    <a:p>
                      <a:pPr marL="457200" lvl="0" indent="-317500" rtl="0">
                        <a:spcBef>
                          <a:spcPts val="0"/>
                        </a:spcBef>
                        <a:buClr>
                          <a:srgbClr val="000000"/>
                        </a:buClr>
                        <a:buSzPct val="100000"/>
                        <a:buFont typeface="Arial"/>
                        <a:buChar char="●"/>
                      </a:pPr>
                      <a:r>
                        <a:rPr lang="en-US">
                          <a:solidFill>
                            <a:schemeClr val="dk1"/>
                          </a:solidFill>
                        </a:rPr>
                        <a:t>anisotropy : measure line singularities,scaling</a:t>
                      </a:r>
                    </a:p>
                    <a:p>
                      <a:pPr marL="457200" lvl="0" indent="-317500" rtl="0">
                        <a:spcBef>
                          <a:spcPts val="0"/>
                        </a:spcBef>
                        <a:buClr>
                          <a:schemeClr val="dk1"/>
                        </a:buClr>
                        <a:buSzPct val="100000"/>
                        <a:buFont typeface="Arial"/>
                        <a:buChar char="●"/>
                      </a:pPr>
                      <a:r>
                        <a:rPr lang="en-US">
                          <a:solidFill>
                            <a:schemeClr val="dk1"/>
                          </a:solidFill>
                        </a:rPr>
                        <a:t>directionality  </a:t>
                      </a:r>
                    </a:p>
                    <a:p>
                      <a:pPr lvl="0" rtl="0">
                        <a:spcBef>
                          <a:spcPts val="0"/>
                        </a:spcBef>
                        <a:buNone/>
                      </a:pPr>
                      <a:r>
                        <a:rPr lang="en-US"/>
                        <a:t> </a:t>
                      </a:r>
                    </a:p>
                  </a:txBody>
                  <a:tcPr marL="91425" marR="91425" marT="91425" marB="91425">
                    <a:lnL w="9525" cap="flat">
                      <a:solidFill>
                        <a:srgbClr val="9E9E9E"/>
                      </a:solidFill>
                      <a:prstDash val="solid"/>
                      <a:round/>
                      <a:headEnd type="none" w="med" len="med"/>
                      <a:tailEnd type="none" w="med" len="med"/>
                    </a:lnL>
                    <a:lnR w="9525" cap="flat">
                      <a:solidFill>
                        <a:srgbClr val="9E9E9E"/>
                      </a:solidFill>
                      <a:prstDash val="solid"/>
                      <a:round/>
                      <a:headEnd type="none" w="med" len="med"/>
                      <a:tailEnd type="none" w="med" len="med"/>
                    </a:lnR>
                    <a:lnT w="9525" cap="flat">
                      <a:solidFill>
                        <a:srgbClr val="9E9E9E"/>
                      </a:solidFill>
                      <a:prstDash val="solid"/>
                      <a:round/>
                      <a:headEnd type="none" w="med" len="med"/>
                      <a:tailEnd type="none" w="med" len="med"/>
                    </a:lnT>
                    <a:lnB w="9525" cap="flat">
                      <a:solidFill>
                        <a:srgbClr val="9E9E9E"/>
                      </a:solidFill>
                      <a:prstDash val="solid"/>
                      <a:round/>
                      <a:headEnd type="none" w="med" len="med"/>
                      <a:tailEnd type="none" w="med" len="med"/>
                    </a:lnB>
                  </a:tcPr>
                </a:tc>
                <a:tc hMerge="1">
                  <a:txBody>
                    <a:bodyPr/>
                    <a:lstStyle/>
                    <a:p>
                      <a:endParaRPr lang="en-US"/>
                    </a:p>
                  </a:txBody>
                  <a:tcPr/>
                </a:tc>
              </a:tr>
            </a:tbl>
          </a:graphicData>
        </a:graphic>
      </p:graphicFrame>
      <p:sp>
        <p:nvSpPr>
          <p:cNvPr id="146" name="Shape 146"/>
          <p:cNvSpPr/>
          <p:nvPr/>
        </p:nvSpPr>
        <p:spPr>
          <a:xfrm>
            <a:off x="1130000" y="3827125"/>
            <a:ext cx="295499" cy="436800"/>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7" name="Shape 147"/>
          <p:cNvSpPr/>
          <p:nvPr/>
        </p:nvSpPr>
        <p:spPr>
          <a:xfrm>
            <a:off x="1130000" y="4690212"/>
            <a:ext cx="295499" cy="436800"/>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a:off x="1130000" y="5746725"/>
            <a:ext cx="295499" cy="436800"/>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txBox="1"/>
          <p:nvPr/>
        </p:nvSpPr>
        <p:spPr>
          <a:xfrm>
            <a:off x="667850" y="6087450"/>
            <a:ext cx="1566900" cy="500999"/>
          </a:xfrm>
          <a:prstGeom prst="rect">
            <a:avLst/>
          </a:prstGeom>
          <a:noFill/>
          <a:ln>
            <a:noFill/>
          </a:ln>
        </p:spPr>
        <p:txBody>
          <a:bodyPr lIns="91425" tIns="91425" rIns="91425" bIns="91425" anchor="t" anchorCtr="0">
            <a:noAutofit/>
          </a:bodyPr>
          <a:lstStyle/>
          <a:p>
            <a:pPr>
              <a:spcBef>
                <a:spcPts val="0"/>
              </a:spcBef>
              <a:buNone/>
            </a:pPr>
            <a:r>
              <a:rPr lang="en-US" sz="2200">
                <a:solidFill>
                  <a:schemeClr val="dk1"/>
                </a:solidFill>
                <a:latin typeface="Calibri"/>
                <a:ea typeface="Calibri"/>
                <a:cs typeface="Calibri"/>
                <a:sym typeface="Calibri"/>
              </a:rPr>
              <a:t> Curvelet</a:t>
            </a:r>
          </a:p>
        </p:txBody>
      </p:sp>
      <p:sp>
        <p:nvSpPr>
          <p:cNvPr id="150" name="Shape 150"/>
          <p:cNvSpPr txBox="1"/>
          <p:nvPr/>
        </p:nvSpPr>
        <p:spPr>
          <a:xfrm>
            <a:off x="667850" y="5153925"/>
            <a:ext cx="1733699" cy="592800"/>
          </a:xfrm>
          <a:prstGeom prst="rect">
            <a:avLst/>
          </a:prstGeom>
          <a:noFill/>
          <a:ln>
            <a:noFill/>
          </a:ln>
        </p:spPr>
        <p:txBody>
          <a:bodyPr lIns="91425" tIns="91425" rIns="91425" bIns="91425" anchor="t" anchorCtr="0">
            <a:noAutofit/>
          </a:bodyPr>
          <a:lstStyle/>
          <a:p>
            <a:pPr marL="0" lvl="0" indent="0" rtl="0">
              <a:lnSpc>
                <a:spcPct val="115000"/>
              </a:lnSpc>
              <a:spcBef>
                <a:spcPts val="0"/>
              </a:spcBef>
              <a:buClr>
                <a:schemeClr val="dk1"/>
              </a:buClr>
              <a:buSzPct val="50000"/>
              <a:buFont typeface="Arial"/>
              <a:buNone/>
            </a:pPr>
            <a:r>
              <a:rPr lang="en-US" sz="2200">
                <a:solidFill>
                  <a:schemeClr val="dk1"/>
                </a:solidFill>
                <a:latin typeface="Calibri"/>
                <a:ea typeface="Calibri"/>
                <a:cs typeface="Calibri"/>
                <a:sym typeface="Calibri"/>
              </a:rPr>
              <a:t>Wavelet </a:t>
            </a:r>
          </a:p>
          <a:p>
            <a:pPr>
              <a:spcBef>
                <a:spcPts val="0"/>
              </a:spcBef>
              <a:buNone/>
            </a:pPr>
            <a:endParaRPr/>
          </a:p>
        </p:txBody>
      </p:sp>
      <p:sp>
        <p:nvSpPr>
          <p:cNvPr id="151" name="Shape 151"/>
          <p:cNvSpPr txBox="1"/>
          <p:nvPr/>
        </p:nvSpPr>
        <p:spPr>
          <a:xfrm>
            <a:off x="218350" y="3210600"/>
            <a:ext cx="2324700" cy="436800"/>
          </a:xfrm>
          <a:prstGeom prst="rect">
            <a:avLst/>
          </a:prstGeom>
          <a:noFill/>
          <a:ln>
            <a:noFill/>
          </a:ln>
        </p:spPr>
        <p:txBody>
          <a:bodyPr lIns="91425" tIns="91425" rIns="91425" bIns="91425" anchor="t" anchorCtr="0">
            <a:noAutofit/>
          </a:bodyPr>
          <a:lstStyle/>
          <a:p>
            <a:pPr>
              <a:spcBef>
                <a:spcPts val="0"/>
              </a:spcBef>
              <a:buNone/>
            </a:pPr>
            <a:r>
              <a:rPr lang="en-US" sz="2200">
                <a:solidFill>
                  <a:schemeClr val="dk1"/>
                </a:solidFill>
                <a:latin typeface="Calibri"/>
                <a:ea typeface="Calibri"/>
                <a:cs typeface="Calibri"/>
                <a:sym typeface="Calibri"/>
              </a:rPr>
              <a:t>Fourier Transform   </a:t>
            </a:r>
          </a:p>
        </p:txBody>
      </p:sp>
      <p:sp>
        <p:nvSpPr>
          <p:cNvPr id="152" name="Shape 152"/>
          <p:cNvSpPr txBox="1"/>
          <p:nvPr/>
        </p:nvSpPr>
        <p:spPr>
          <a:xfrm>
            <a:off x="282525" y="1271425"/>
            <a:ext cx="8463299" cy="1609799"/>
          </a:xfrm>
          <a:prstGeom prst="rect">
            <a:avLst/>
          </a:prstGeom>
          <a:noFill/>
          <a:ln>
            <a:noFill/>
          </a:ln>
        </p:spPr>
        <p:txBody>
          <a:bodyPr lIns="91425" tIns="91425" rIns="91425" bIns="91425" anchor="t" anchorCtr="0">
            <a:noAutofit/>
          </a:bodyPr>
          <a:lstStyle/>
          <a:p>
            <a:pPr marL="400050" indent="-400050">
              <a:buFont typeface="Arial" pitchFamily="34" charset="0"/>
              <a:buChar char="•"/>
            </a:pPr>
            <a:r>
              <a:rPr lang="en-US" sz="1800" dirty="0" smtClean="0"/>
              <a:t>Cons: </a:t>
            </a:r>
          </a:p>
          <a:p>
            <a:pPr marL="400050" lvl="1" indent="-400050"/>
            <a:r>
              <a:rPr lang="en-US" sz="1800" dirty="0" smtClean="0"/>
              <a:t>	</a:t>
            </a:r>
            <a:r>
              <a:rPr lang="en-US" sz="1800" dirty="0" err="1" smtClean="0"/>
              <a:t>i</a:t>
            </a:r>
            <a:r>
              <a:rPr lang="en-US" sz="1800" dirty="0" smtClean="0"/>
              <a:t>)data complexity</a:t>
            </a:r>
          </a:p>
          <a:p>
            <a:pPr marL="400050" indent="-400050"/>
            <a:r>
              <a:rPr lang="en-US" sz="1800" dirty="0" smtClean="0"/>
              <a:t>	ii)poor reconstruction capability.</a:t>
            </a:r>
          </a:p>
          <a:p>
            <a:pPr lvl="0">
              <a:spcBef>
                <a:spcPts val="0"/>
              </a:spcBef>
            </a:pPr>
            <a:endParaRPr lang="en-US" sz="1800" dirty="0" smtClean="0"/>
          </a:p>
          <a:p>
            <a:pPr lvl="0">
              <a:spcBef>
                <a:spcPts val="0"/>
              </a:spcBef>
              <a:buFont typeface="Arial" pitchFamily="34" charset="0"/>
              <a:buChar char="•"/>
            </a:pPr>
            <a:r>
              <a:rPr lang="en-US" sz="1800" dirty="0" smtClean="0"/>
              <a:t>Emergence </a:t>
            </a:r>
            <a:r>
              <a:rPr lang="en-US" sz="1800" dirty="0"/>
              <a:t>of new </a:t>
            </a:r>
            <a:r>
              <a:rPr lang="en-US" sz="1800" dirty="0" smtClean="0"/>
              <a:t>techniques </a:t>
            </a:r>
            <a:r>
              <a:rPr lang="en-US" sz="1800" dirty="0"/>
              <a:t>with the frequency implementation of images </a:t>
            </a:r>
          </a:p>
        </p:txBody>
      </p:sp>
      <p:pic>
        <p:nvPicPr>
          <p:cNvPr id="153" name="Shape 153"/>
          <p:cNvPicPr preferRelativeResize="0"/>
          <p:nvPr/>
        </p:nvPicPr>
        <p:blipFill>
          <a:blip r:embed="rId3">
            <a:alphaModFix/>
          </a:blip>
          <a:stretch>
            <a:fillRect/>
          </a:stretch>
        </p:blipFill>
        <p:spPr>
          <a:xfrm>
            <a:off x="2895600" y="685800"/>
            <a:ext cx="3381375" cy="2562225"/>
          </a:xfrm>
          <a:prstGeom prst="rect">
            <a:avLst/>
          </a:prstGeom>
          <a:noFill/>
          <a:ln>
            <a:noFill/>
          </a:ln>
        </p:spPr>
      </p:pic>
      <p:pic>
        <p:nvPicPr>
          <p:cNvPr id="154" name="Shape 154"/>
          <p:cNvPicPr preferRelativeResize="0"/>
          <p:nvPr/>
        </p:nvPicPr>
        <p:blipFill>
          <a:blip r:embed="rId4">
            <a:alphaModFix/>
          </a:blip>
          <a:stretch>
            <a:fillRect/>
          </a:stretch>
        </p:blipFill>
        <p:spPr>
          <a:xfrm>
            <a:off x="0" y="4038600"/>
            <a:ext cx="4514850" cy="2562224"/>
          </a:xfrm>
          <a:prstGeom prst="rect">
            <a:avLst/>
          </a:prstGeom>
          <a:noFill/>
          <a:ln>
            <a:noFill/>
          </a:ln>
        </p:spPr>
      </p:pic>
      <p:pic>
        <p:nvPicPr>
          <p:cNvPr id="155" name="Shape 155"/>
          <p:cNvPicPr preferRelativeResize="0"/>
          <p:nvPr/>
        </p:nvPicPr>
        <p:blipFill>
          <a:blip r:embed="rId5">
            <a:alphaModFix/>
          </a:blip>
          <a:stretch>
            <a:fillRect/>
          </a:stretch>
        </p:blipFill>
        <p:spPr>
          <a:xfrm>
            <a:off x="4629151" y="3904025"/>
            <a:ext cx="4514849" cy="29539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p:tgtEl>
                                          <p:spTgt spid="153"/>
                                        </p:tgtEl>
                                        <p:attrNameLst>
                                          <p:attrName>ppt_w</p:attrName>
                                        </p:attrNameLst>
                                      </p:cBhvr>
                                      <p:tavLst>
                                        <p:tav tm="0">
                                          <p:val>
                                            <p:strVal val="0"/>
                                          </p:val>
                                        </p:tav>
                                        <p:tav tm="100000">
                                          <p:val>
                                            <p:strVal val="#ppt_w"/>
                                          </p:val>
                                        </p:tav>
                                      </p:tavLst>
                                    </p:anim>
                                    <p:anim calcmode="lin" valueType="num">
                                      <p:cBhvr additive="base">
                                        <p:cTn id="8" dur="1000"/>
                                        <p:tgtEl>
                                          <p:spTgt spid="15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153"/>
                                        </p:tgtEl>
                                        <p:attrNameLst>
                                          <p:attrName>ppt_w</p:attrName>
                                        </p:attrNameLst>
                                      </p:cBhvr>
                                      <p:tavLst>
                                        <p:tav tm="0">
                                          <p:val>
                                            <p:strVal val="#ppt_w"/>
                                          </p:val>
                                        </p:tav>
                                        <p:tav tm="100000">
                                          <p:val>
                                            <p:strVal val="0"/>
                                          </p:val>
                                        </p:tav>
                                      </p:tavLst>
                                    </p:anim>
                                    <p:anim calcmode="lin" valueType="num">
                                      <p:cBhvr additive="base">
                                        <p:cTn id="13" dur="1000"/>
                                        <p:tgtEl>
                                          <p:spTgt spid="153"/>
                                        </p:tgtEl>
                                        <p:attrNameLst>
                                          <p:attrName>ppt_h</p:attrName>
                                        </p:attrNameLst>
                                      </p:cBhvr>
                                      <p:tavLst>
                                        <p:tav tm="0">
                                          <p:val>
                                            <p:strVal val="#ppt_h"/>
                                          </p:val>
                                        </p:tav>
                                        <p:tav tm="100000">
                                          <p:val>
                                            <p:strVal val="0"/>
                                          </p:val>
                                        </p:tav>
                                      </p:tavLst>
                                    </p:anim>
                                    <p:set>
                                      <p:cBhvr>
                                        <p:cTn id="14" dur="1" fill="hold">
                                          <p:stCondLst>
                                            <p:cond delay="1000"/>
                                          </p:stCondLst>
                                        </p:cTn>
                                        <p:tgtEl>
                                          <p:spTgt spid="15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54"/>
                                        </p:tgtEl>
                                        <p:attrNameLst>
                                          <p:attrName>style.visibility</p:attrName>
                                        </p:attrNameLst>
                                      </p:cBhvr>
                                      <p:to>
                                        <p:strVal val="visible"/>
                                      </p:to>
                                    </p:set>
                                    <p:anim calcmode="lin" valueType="num">
                                      <p:cBhvr additive="base">
                                        <p:cTn id="19" dur="1000"/>
                                        <p:tgtEl>
                                          <p:spTgt spid="154"/>
                                        </p:tgtEl>
                                        <p:attrNameLst>
                                          <p:attrName>ppt_w</p:attrName>
                                        </p:attrNameLst>
                                      </p:cBhvr>
                                      <p:tavLst>
                                        <p:tav tm="0">
                                          <p:val>
                                            <p:strVal val="0"/>
                                          </p:val>
                                        </p:tav>
                                        <p:tav tm="100000">
                                          <p:val>
                                            <p:strVal val="#ppt_w"/>
                                          </p:val>
                                        </p:tav>
                                      </p:tavLst>
                                    </p:anim>
                                    <p:anim calcmode="lin" valueType="num">
                                      <p:cBhvr additive="base">
                                        <p:cTn id="20" dur="1000"/>
                                        <p:tgtEl>
                                          <p:spTgt spid="154"/>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xit" presetSubtype="32" fill="hold" nodeType="clickEffect">
                                  <p:stCondLst>
                                    <p:cond delay="0"/>
                                  </p:stCondLst>
                                  <p:childTnLst>
                                    <p:anim calcmode="lin" valueType="num">
                                      <p:cBhvr additive="base">
                                        <p:cTn id="24" dur="1000"/>
                                        <p:tgtEl>
                                          <p:spTgt spid="154"/>
                                        </p:tgtEl>
                                        <p:attrNameLst>
                                          <p:attrName>ppt_w</p:attrName>
                                        </p:attrNameLst>
                                      </p:cBhvr>
                                      <p:tavLst>
                                        <p:tav tm="0">
                                          <p:val>
                                            <p:strVal val="#ppt_w"/>
                                          </p:val>
                                        </p:tav>
                                        <p:tav tm="100000">
                                          <p:val>
                                            <p:strVal val="0"/>
                                          </p:val>
                                        </p:tav>
                                      </p:tavLst>
                                    </p:anim>
                                    <p:anim calcmode="lin" valueType="num">
                                      <p:cBhvr additive="base">
                                        <p:cTn id="25" dur="1000"/>
                                        <p:tgtEl>
                                          <p:spTgt spid="154"/>
                                        </p:tgtEl>
                                        <p:attrNameLst>
                                          <p:attrName>ppt_h</p:attrName>
                                        </p:attrNameLst>
                                      </p:cBhvr>
                                      <p:tavLst>
                                        <p:tav tm="0">
                                          <p:val>
                                            <p:strVal val="#ppt_h"/>
                                          </p:val>
                                        </p:tav>
                                        <p:tav tm="100000">
                                          <p:val>
                                            <p:strVal val="0"/>
                                          </p:val>
                                        </p:tav>
                                      </p:tavLst>
                                    </p:anim>
                                    <p:set>
                                      <p:cBhvr>
                                        <p:cTn id="26" dur="1" fill="hold">
                                          <p:stCondLst>
                                            <p:cond delay="1000"/>
                                          </p:stCondLst>
                                        </p:cTn>
                                        <p:tgtEl>
                                          <p:spTgt spid="15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55"/>
                                        </p:tgtEl>
                                        <p:attrNameLst>
                                          <p:attrName>style.visibility</p:attrName>
                                        </p:attrNameLst>
                                      </p:cBhvr>
                                      <p:to>
                                        <p:strVal val="visible"/>
                                      </p:to>
                                    </p:set>
                                    <p:anim calcmode="lin" valueType="num">
                                      <p:cBhvr additive="base">
                                        <p:cTn id="31" dur="1000"/>
                                        <p:tgtEl>
                                          <p:spTgt spid="155"/>
                                        </p:tgtEl>
                                        <p:attrNameLst>
                                          <p:attrName>ppt_w</p:attrName>
                                        </p:attrNameLst>
                                      </p:cBhvr>
                                      <p:tavLst>
                                        <p:tav tm="0">
                                          <p:val>
                                            <p:strVal val="0"/>
                                          </p:val>
                                        </p:tav>
                                        <p:tav tm="100000">
                                          <p:val>
                                            <p:strVal val="#ppt_w"/>
                                          </p:val>
                                        </p:tav>
                                      </p:tavLst>
                                    </p:anim>
                                    <p:anim calcmode="lin" valueType="num">
                                      <p:cBhvr additive="base">
                                        <p:cTn id="32" dur="1000"/>
                                        <p:tgtEl>
                                          <p:spTgt spid="155"/>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xit" presetSubtype="32" fill="hold" nodeType="clickEffect">
                                  <p:stCondLst>
                                    <p:cond delay="0"/>
                                  </p:stCondLst>
                                  <p:childTnLst>
                                    <p:anim calcmode="lin" valueType="num">
                                      <p:cBhvr additive="base">
                                        <p:cTn id="36" dur="1000"/>
                                        <p:tgtEl>
                                          <p:spTgt spid="155"/>
                                        </p:tgtEl>
                                        <p:attrNameLst>
                                          <p:attrName>ppt_w</p:attrName>
                                        </p:attrNameLst>
                                      </p:cBhvr>
                                      <p:tavLst>
                                        <p:tav tm="0">
                                          <p:val>
                                            <p:strVal val="#ppt_w"/>
                                          </p:val>
                                        </p:tav>
                                        <p:tav tm="100000">
                                          <p:val>
                                            <p:strVal val="0"/>
                                          </p:val>
                                        </p:tav>
                                      </p:tavLst>
                                    </p:anim>
                                    <p:anim calcmode="lin" valueType="num">
                                      <p:cBhvr additive="base">
                                        <p:cTn id="37" dur="1000"/>
                                        <p:tgtEl>
                                          <p:spTgt spid="155"/>
                                        </p:tgtEl>
                                        <p:attrNameLst>
                                          <p:attrName>ppt_h</p:attrName>
                                        </p:attrNameLst>
                                      </p:cBhvr>
                                      <p:tavLst>
                                        <p:tav tm="0">
                                          <p:val>
                                            <p:strVal val="#ppt_h"/>
                                          </p:val>
                                        </p:tav>
                                        <p:tav tm="100000">
                                          <p:val>
                                            <p:strVal val="0"/>
                                          </p:val>
                                        </p:tav>
                                      </p:tavLst>
                                    </p:anim>
                                    <p:set>
                                      <p:cBhvr>
                                        <p:cTn id="38" dur="1" fill="hold">
                                          <p:stCondLst>
                                            <p:cond delay="1000"/>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err="1" smtClean="0"/>
              <a:t>Curvelet</a:t>
            </a:r>
            <a:r>
              <a:rPr lang="en-US" sz="3600" dirty="0" smtClean="0"/>
              <a:t> Steps</a:t>
            </a:r>
            <a:endParaRPr lang="en-US" sz="3600" dirty="0"/>
          </a:p>
        </p:txBody>
      </p:sp>
      <p:sp>
        <p:nvSpPr>
          <p:cNvPr id="5" name="Text Placeholder 4"/>
          <p:cNvSpPr>
            <a:spLocks noGrp="1"/>
          </p:cNvSpPr>
          <p:nvPr>
            <p:ph type="body" idx="1"/>
          </p:nvPr>
        </p:nvSpPr>
        <p:spPr/>
        <p:txBody>
          <a:bodyPr/>
          <a:lstStyle/>
          <a:p>
            <a:pPr marL="914400" lvl="1" indent="-342900">
              <a:spcBef>
                <a:spcPts val="0"/>
              </a:spcBef>
              <a:buClr>
                <a:srgbClr val="000000"/>
              </a:buClr>
              <a:buSzPct val="100000"/>
              <a:buFont typeface="Arial"/>
              <a:buChar char="○"/>
            </a:pPr>
            <a:r>
              <a:rPr lang="en-US" sz="2400" dirty="0" err="1" smtClean="0">
                <a:solidFill>
                  <a:srgbClr val="FF0000"/>
                </a:solidFill>
              </a:rPr>
              <a:t>Subband</a:t>
            </a:r>
            <a:r>
              <a:rPr lang="en-US" sz="2400" dirty="0" smtClean="0">
                <a:solidFill>
                  <a:srgbClr val="FF0000"/>
                </a:solidFill>
              </a:rPr>
              <a:t> Decomposition </a:t>
            </a:r>
            <a:r>
              <a:rPr lang="en-US" sz="2400" dirty="0" smtClean="0"/>
              <a:t>: The object is decomposed into </a:t>
            </a:r>
            <a:r>
              <a:rPr lang="en-US" sz="2400" dirty="0" err="1" smtClean="0"/>
              <a:t>subbands</a:t>
            </a:r>
            <a:r>
              <a:rPr lang="en-US" sz="2400" dirty="0" smtClean="0"/>
              <a:t>.</a:t>
            </a:r>
          </a:p>
          <a:p>
            <a:pPr marL="914400" lvl="1" indent="-342900">
              <a:spcBef>
                <a:spcPts val="0"/>
              </a:spcBef>
              <a:buClr>
                <a:srgbClr val="000000"/>
              </a:buClr>
              <a:buSzPct val="100000"/>
              <a:buNone/>
            </a:pPr>
            <a:endParaRPr lang="en-US" sz="2400" dirty="0" smtClean="0"/>
          </a:p>
          <a:p>
            <a:pPr marL="914400" lvl="1" indent="-342900">
              <a:spcBef>
                <a:spcPts val="0"/>
              </a:spcBef>
              <a:buClr>
                <a:srgbClr val="000000"/>
              </a:buClr>
              <a:buSzPct val="100000"/>
              <a:buFont typeface="Arial"/>
              <a:buChar char="○"/>
            </a:pPr>
            <a:r>
              <a:rPr lang="en-US" sz="2400" dirty="0" smtClean="0">
                <a:solidFill>
                  <a:srgbClr val="FF0000"/>
                </a:solidFill>
              </a:rPr>
              <a:t>Smooth Partitioning </a:t>
            </a:r>
            <a:r>
              <a:rPr lang="en-US" sz="2400" dirty="0" smtClean="0"/>
              <a:t>: Each </a:t>
            </a:r>
            <a:r>
              <a:rPr lang="en-US" sz="2400" dirty="0" err="1" smtClean="0"/>
              <a:t>subband</a:t>
            </a:r>
            <a:r>
              <a:rPr lang="en-US" sz="2400" dirty="0" smtClean="0"/>
              <a:t> is smoothly windowed into squares of an appropriate scale</a:t>
            </a:r>
          </a:p>
          <a:p>
            <a:pPr marL="914400" lvl="1" indent="-342900">
              <a:spcBef>
                <a:spcPts val="0"/>
              </a:spcBef>
              <a:buClr>
                <a:srgbClr val="000000"/>
              </a:buClr>
              <a:buSzPct val="100000"/>
              <a:buFont typeface="Arial"/>
              <a:buChar char="○"/>
            </a:pPr>
            <a:endParaRPr lang="en-US" sz="2400" dirty="0" smtClean="0"/>
          </a:p>
          <a:p>
            <a:pPr marL="914400" lvl="1" indent="-342900">
              <a:spcBef>
                <a:spcPts val="0"/>
              </a:spcBef>
              <a:buClr>
                <a:srgbClr val="000000"/>
              </a:buClr>
              <a:buSzPct val="100000"/>
              <a:buFont typeface="Arial"/>
              <a:buChar char="○"/>
            </a:pPr>
            <a:r>
              <a:rPr lang="en-US" sz="2400" dirty="0" smtClean="0">
                <a:solidFill>
                  <a:srgbClr val="FF0000"/>
                </a:solidFill>
              </a:rPr>
              <a:t> </a:t>
            </a:r>
            <a:r>
              <a:rPr lang="en-US" sz="2400" dirty="0" err="1" smtClean="0">
                <a:solidFill>
                  <a:srgbClr val="FF0000"/>
                </a:solidFill>
              </a:rPr>
              <a:t>Ridgelet</a:t>
            </a:r>
            <a:r>
              <a:rPr lang="en-US" sz="2400" dirty="0" smtClean="0">
                <a:solidFill>
                  <a:srgbClr val="FF0000"/>
                </a:solidFill>
              </a:rPr>
              <a:t> Analysis</a:t>
            </a:r>
            <a:r>
              <a:rPr lang="en-US" sz="2400" dirty="0" smtClean="0"/>
              <a:t> : Each square is analyzed via the discrete </a:t>
            </a:r>
            <a:r>
              <a:rPr lang="en-US" sz="2400" dirty="0" err="1" smtClean="0"/>
              <a:t>ridgelet</a:t>
            </a:r>
            <a:r>
              <a:rPr lang="en-US" sz="2400" dirty="0" smtClean="0"/>
              <a:t> transform.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err="1" smtClean="0"/>
              <a:t>Curvelet</a:t>
            </a:r>
            <a:r>
              <a:rPr lang="en-US" sz="3600" dirty="0" smtClean="0"/>
              <a:t> Steps</a:t>
            </a:r>
            <a:endParaRPr lang="en-US" sz="3600" dirty="0"/>
          </a:p>
        </p:txBody>
      </p:sp>
      <p:sp>
        <p:nvSpPr>
          <p:cNvPr id="5" name="Text Placeholder 4"/>
          <p:cNvSpPr>
            <a:spLocks noGrp="1"/>
          </p:cNvSpPr>
          <p:nvPr>
            <p:ph type="body" idx="1"/>
          </p:nvPr>
        </p:nvSpPr>
        <p:spPr/>
        <p:txBody>
          <a:bodyPr/>
          <a:lstStyle/>
          <a:p>
            <a:pPr marL="914400" lvl="1" indent="-342900">
              <a:spcBef>
                <a:spcPts val="0"/>
              </a:spcBef>
              <a:buClr>
                <a:srgbClr val="000000"/>
              </a:buClr>
              <a:buSzPct val="100000"/>
              <a:buFont typeface="Arial"/>
              <a:buChar char="○"/>
            </a:pPr>
            <a:r>
              <a:rPr lang="en-US" sz="2400" dirty="0" err="1" smtClean="0">
                <a:solidFill>
                  <a:srgbClr val="FF0000"/>
                </a:solidFill>
              </a:rPr>
              <a:t>Subband</a:t>
            </a:r>
            <a:r>
              <a:rPr lang="en-US" sz="2400" dirty="0" smtClean="0">
                <a:solidFill>
                  <a:srgbClr val="FF0000"/>
                </a:solidFill>
              </a:rPr>
              <a:t> Decomposition </a:t>
            </a:r>
          </a:p>
          <a:p>
            <a:pPr marL="914400" lvl="1" indent="-342900">
              <a:spcBef>
                <a:spcPts val="0"/>
              </a:spcBef>
              <a:buClr>
                <a:srgbClr val="000000"/>
              </a:buClr>
              <a:buSzPct val="100000"/>
              <a:buNone/>
            </a:pPr>
            <a:endParaRPr lang="en-US" sz="2400" dirty="0" smtClean="0"/>
          </a:p>
          <a:p>
            <a:pPr marL="914400" lvl="1" indent="-342900">
              <a:spcBef>
                <a:spcPts val="0"/>
              </a:spcBef>
              <a:buClr>
                <a:srgbClr val="000000"/>
              </a:buClr>
              <a:buSzPct val="100000"/>
              <a:buFont typeface="Arial"/>
              <a:buChar char="○"/>
            </a:pPr>
            <a:r>
              <a:rPr lang="en-US" sz="2400" dirty="0" smtClean="0"/>
              <a:t>Smooth Partitioning</a:t>
            </a:r>
          </a:p>
          <a:p>
            <a:pPr marL="914400" lvl="1" indent="-342900">
              <a:spcBef>
                <a:spcPts val="0"/>
              </a:spcBef>
              <a:buClr>
                <a:srgbClr val="000000"/>
              </a:buClr>
              <a:buSzPct val="100000"/>
              <a:buFont typeface="Arial"/>
              <a:buChar char="○"/>
            </a:pPr>
            <a:endParaRPr lang="en-US" sz="2400" dirty="0" smtClean="0"/>
          </a:p>
          <a:p>
            <a:pPr marL="914400" lvl="1" indent="-342900">
              <a:spcBef>
                <a:spcPts val="0"/>
              </a:spcBef>
              <a:buClr>
                <a:srgbClr val="000000"/>
              </a:buClr>
              <a:buSzPct val="100000"/>
              <a:buFont typeface="Arial"/>
              <a:buChar char="○"/>
            </a:pPr>
            <a:r>
              <a:rPr lang="en-US" sz="2400" dirty="0" smtClean="0"/>
              <a:t> </a:t>
            </a:r>
            <a:r>
              <a:rPr lang="en-US" sz="2400" dirty="0" err="1" smtClean="0"/>
              <a:t>Ridgelet</a:t>
            </a:r>
            <a:r>
              <a:rPr lang="en-US" sz="2400" dirty="0" smtClean="0"/>
              <a:t> Analysis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5116</TotalTime>
  <Words>1405</Words>
  <Application>Microsoft Office PowerPoint</Application>
  <PresentationFormat>On-screen Show (4:3)</PresentationFormat>
  <Paragraphs>254</Paragraphs>
  <Slides>28</Slides>
  <Notes>19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 INTRODUCTION </vt:lpstr>
      <vt:lpstr>Contd..</vt:lpstr>
      <vt:lpstr>Motivation</vt:lpstr>
      <vt:lpstr>Slide 5</vt:lpstr>
      <vt:lpstr>Framing of Curvelet Transform</vt:lpstr>
      <vt:lpstr>Contd..</vt:lpstr>
      <vt:lpstr>Curvelet Steps</vt:lpstr>
      <vt:lpstr>Curvelet Steps</vt:lpstr>
      <vt:lpstr>Sub-band Decomposition</vt:lpstr>
      <vt:lpstr>Curvelet Steps</vt:lpstr>
      <vt:lpstr>Smooth Partitioning</vt:lpstr>
      <vt:lpstr>Curvelet Steps</vt:lpstr>
      <vt:lpstr>Ridgelet Transform</vt:lpstr>
      <vt:lpstr>Contd..</vt:lpstr>
      <vt:lpstr>Ridgelet V/s Curvelet </vt:lpstr>
      <vt:lpstr>Curvelet Transform</vt:lpstr>
      <vt:lpstr>Important Points to be noticed(1)</vt:lpstr>
      <vt:lpstr>Important Points to be noticed(2)</vt:lpstr>
      <vt:lpstr>Fast Discrete Curvelet Transform</vt:lpstr>
      <vt:lpstr>Proposed Algorithm</vt:lpstr>
      <vt:lpstr>Database</vt:lpstr>
      <vt:lpstr>Results</vt:lpstr>
      <vt:lpstr>Contd</vt:lpstr>
      <vt:lpstr>Experimental Result</vt:lpstr>
      <vt:lpstr>Conclusion </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328</cp:revision>
  <dcterms:modified xsi:type="dcterms:W3CDTF">2015-08-22T16:51:22Z</dcterms:modified>
</cp:coreProperties>
</file>