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24"/>
  </p:notesMasterIdLst>
  <p:sldIdLst>
    <p:sldId id="256" r:id="rId3"/>
    <p:sldId id="340" r:id="rId4"/>
    <p:sldId id="343" r:id="rId5"/>
    <p:sldId id="341" r:id="rId6"/>
    <p:sldId id="342" r:id="rId7"/>
    <p:sldId id="270" r:id="rId8"/>
    <p:sldId id="280" r:id="rId9"/>
    <p:sldId id="274" r:id="rId10"/>
    <p:sldId id="275" r:id="rId11"/>
    <p:sldId id="347" r:id="rId12"/>
    <p:sldId id="348" r:id="rId13"/>
    <p:sldId id="349" r:id="rId14"/>
    <p:sldId id="351" r:id="rId15"/>
    <p:sldId id="350" r:id="rId16"/>
    <p:sldId id="352" r:id="rId17"/>
    <p:sldId id="353" r:id="rId18"/>
    <p:sldId id="344" r:id="rId19"/>
    <p:sldId id="346" r:id="rId20"/>
    <p:sldId id="354" r:id="rId21"/>
    <p:sldId id="355" r:id="rId22"/>
    <p:sldId id="356" r:id="rId23"/>
  </p:sldIdLst>
  <p:sldSz cx="13004800" cy="9753600"/>
  <p:notesSz cx="13004800" cy="97536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66" autoAdjust="0"/>
    <p:restoredTop sz="50542" autoAdjust="0"/>
  </p:normalViewPr>
  <p:slideViewPr>
    <p:cSldViewPr>
      <p:cViewPr varScale="1">
        <p:scale>
          <a:sx n="43" d="100"/>
          <a:sy n="43" d="100"/>
        </p:scale>
        <p:origin x="2430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12B30-5644-497D-BEB2-D50DC512D3D8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C10F9-1313-4CC6-801B-630A787A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03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652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668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exec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–it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Container_ID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bash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GRANT ALL ON *.* TO ‘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root'@'localhost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GRANT ALL ON *.* TO ‘root'@'%';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FLUSH PRIVILEGES;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r>
              <a:rPr lang="zh-TW" altLang="en-US" smtClean="0"/>
              <a:t>設定</a:t>
            </a:r>
            <a:r>
              <a:rPr lang="en-US" altLang="zh-TW" dirty="0" err="1" smtClean="0"/>
              <a:t>Volumns</a:t>
            </a:r>
            <a:endParaRPr lang="en-US" altLang="zh-TW" dirty="0" smtClean="0"/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mkdir</a:t>
            </a:r>
            <a:r>
              <a:rPr lang="en-US" altLang="zh-TW" dirty="0" smtClean="0"/>
              <a:t> -p /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mysql</a:t>
            </a:r>
            <a:r>
              <a:rPr lang="en-US" altLang="zh-TW" dirty="0" smtClean="0"/>
              <a:t>-data</a:t>
            </a:r>
          </a:p>
          <a:p>
            <a:r>
              <a:rPr lang="en-US" altLang="zh-TW" dirty="0" smtClean="0"/>
              <a:t> $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run -d -p 3307:3306 -e MYSQL_ROOT_PASSWORD=1234 -v=/root/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mysql</a:t>
            </a:r>
            <a:r>
              <a:rPr lang="en-US" altLang="zh-TW" dirty="0" smtClean="0"/>
              <a:t>-data:/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/lib/</a:t>
            </a:r>
            <a:r>
              <a:rPr lang="en-US" altLang="zh-TW" dirty="0" err="1" smtClean="0"/>
              <a:t>mysql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mysql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617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641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895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471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設定基底映像檔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複製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端檔案至容器內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設定容器內的環境變數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WORKDIR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設定容器內的工作路徑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執行容器內的指令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設定可執行之程式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r>
              <a:rPr lang="en-US" altLang="zh-TW" sz="1200" b="0" i="0" u="sng" kern="1200" dirty="0" smtClean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my_script.py</a:t>
            </a:r>
            <a:r>
              <a:rPr lang="zh-TW" altLang="en-US" sz="1200" b="0" i="0" u="sng" kern="1200" dirty="0" smtClean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檔案內容</a:t>
            </a:r>
            <a:endParaRPr lang="en-US" altLang="zh-TW" sz="1200" b="0" i="0" u="sng" kern="1200" dirty="0" smtClean="0">
              <a:solidFill>
                <a:schemeClr val="accent2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Sample taken from </a:t>
            </a:r>
            <a:r>
              <a:rPr lang="en-US" altLang="zh-TW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pyStrich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GitHub repository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https://github.com/mmulqueen/pyStrich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pystrich.datamatrix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DataMatrixEncoder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 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DataMatrixEncoder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('This is a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DataMatrix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.') </a:t>
            </a: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('./datamatrix_test.png') </a:t>
            </a: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get_ascii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192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763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128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66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$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system prune</a:t>
            </a:r>
          </a:p>
          <a:p>
            <a:r>
              <a:rPr lang="en-US" altLang="zh-TW" dirty="0" smtClean="0"/>
              <a:t>  - all stopped containers</a:t>
            </a:r>
          </a:p>
          <a:p>
            <a:r>
              <a:rPr lang="en-US" altLang="zh-TW" dirty="0" smtClean="0"/>
              <a:t>  - all networks not used by at least one container</a:t>
            </a:r>
          </a:p>
          <a:p>
            <a:r>
              <a:rPr lang="en-US" altLang="zh-TW" dirty="0" smtClean="0"/>
              <a:t>  - all dangling(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無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TW" dirty="0" smtClean="0"/>
              <a:t>images</a:t>
            </a:r>
          </a:p>
          <a:p>
            <a:r>
              <a:rPr lang="en-US" altLang="zh-TW" dirty="0" smtClean="0"/>
              <a:t>  - all dangling build cache</a:t>
            </a:r>
          </a:p>
          <a:p>
            <a:endParaRPr lang="en-US" altLang="zh-TW" dirty="0" smtClean="0"/>
          </a:p>
          <a:p>
            <a:r>
              <a:rPr lang="en-US" altLang="zh-TW" smtClean="0"/>
              <a:t>$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system </a:t>
            </a:r>
            <a:r>
              <a:rPr lang="en-US" altLang="zh-TW" dirty="0" err="1" smtClean="0"/>
              <a:t>df</a:t>
            </a:r>
            <a:endParaRPr lang="en-US" altLang="zh-TW" dirty="0" smtClean="0"/>
          </a:p>
          <a:p>
            <a:r>
              <a:rPr lang="en-US" altLang="zh-TW" dirty="0" smtClean="0"/>
              <a:t>TYPE                TOTAL               ACTIVE              SIZE                RECLAIMABLE</a:t>
            </a:r>
          </a:p>
          <a:p>
            <a:r>
              <a:rPr lang="en-US" altLang="zh-TW" dirty="0" smtClean="0"/>
              <a:t>Images              12                  0                   2.209GB             </a:t>
            </a:r>
            <a:r>
              <a:rPr lang="en-US" altLang="zh-TW" dirty="0" err="1" smtClean="0"/>
              <a:t>2.209GB</a:t>
            </a:r>
            <a:r>
              <a:rPr lang="en-US" altLang="zh-TW" dirty="0" smtClean="0"/>
              <a:t> (100%)</a:t>
            </a:r>
          </a:p>
          <a:p>
            <a:r>
              <a:rPr lang="en-US" altLang="zh-TW" dirty="0" smtClean="0"/>
              <a:t>Containers          0                   0                   0B                  </a:t>
            </a:r>
            <a:r>
              <a:rPr lang="en-US" altLang="zh-TW" dirty="0" err="1" smtClean="0"/>
              <a:t>0B</a:t>
            </a:r>
            <a:endParaRPr lang="en-US" altLang="zh-TW" dirty="0" smtClean="0"/>
          </a:p>
          <a:p>
            <a:r>
              <a:rPr lang="en-US" altLang="zh-TW" dirty="0" smtClean="0"/>
              <a:t>Local Volumes       0                   0                   0B                  </a:t>
            </a:r>
            <a:r>
              <a:rPr lang="en-US" altLang="zh-TW" dirty="0" err="1" smtClean="0"/>
              <a:t>0B</a:t>
            </a:r>
            <a:endParaRPr lang="en-US" altLang="zh-TW" dirty="0" smtClean="0"/>
          </a:p>
          <a:p>
            <a:r>
              <a:rPr lang="en-US" altLang="zh-TW" dirty="0" smtClean="0"/>
              <a:t>Build Cache         0                   0                   0B                  </a:t>
            </a:r>
            <a:r>
              <a:rPr lang="en-US" altLang="zh-TW" dirty="0" err="1" smtClean="0"/>
              <a:t>0B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149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560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3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275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本頁請列舉並說明</a:t>
            </a:r>
            <a:r>
              <a:rPr lang="en-US" altLang="zh-TW" sz="1200" dirty="0" smtClean="0"/>
              <a:t>2020</a:t>
            </a:r>
            <a:r>
              <a:rPr lang="zh-TW" altLang="en-US" sz="1200" dirty="0" smtClean="0"/>
              <a:t>會有什麼跟之前不一樣的計畫</a:t>
            </a:r>
            <a:r>
              <a:rPr lang="en-US" altLang="zh-TW" sz="1200" dirty="0" smtClean="0"/>
              <a:t>?</a:t>
            </a:r>
            <a:r>
              <a:rPr lang="zh-TW" altLang="en-US" sz="1200" dirty="0" smtClean="0"/>
              <a:t>包括新產品、新技能培養</a:t>
            </a:r>
            <a:r>
              <a:rPr lang="en-US" altLang="zh-TW" sz="1200" dirty="0" smtClean="0"/>
              <a:t>……</a:t>
            </a:r>
            <a:r>
              <a:rPr lang="en-US" altLang="zh-TW" sz="1200" dirty="0" err="1" smtClean="0"/>
              <a:t>etc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4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330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本頁請列舉並說明</a:t>
            </a:r>
            <a:r>
              <a:rPr lang="en-US" altLang="zh-TW" sz="1200" dirty="0" smtClean="0"/>
              <a:t>2020</a:t>
            </a:r>
            <a:r>
              <a:rPr lang="zh-TW" altLang="en-US" sz="1200" dirty="0" smtClean="0"/>
              <a:t>會有什麼跟之前不一樣的計畫</a:t>
            </a:r>
            <a:r>
              <a:rPr lang="en-US" altLang="zh-TW" sz="1200" dirty="0" smtClean="0"/>
              <a:t>?</a:t>
            </a:r>
            <a:r>
              <a:rPr lang="zh-TW" altLang="en-US" sz="1200" dirty="0" smtClean="0"/>
              <a:t>包括新產品、新技能培養</a:t>
            </a:r>
            <a:r>
              <a:rPr lang="en-US" altLang="zh-TW" sz="1200" dirty="0" smtClean="0"/>
              <a:t>……</a:t>
            </a:r>
            <a:r>
              <a:rPr lang="en-US" altLang="zh-TW" sz="1200" dirty="0" err="1" smtClean="0"/>
              <a:t>etc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5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575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https://docs.docker.com/engine/reference/commandline/docker/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748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515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182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26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47223" y="978906"/>
            <a:ext cx="4710353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1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55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23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0625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pPr lvl="0"/>
            <a:endParaRPr lang="zh-TW" altLang="en-US" noProof="0" smtClean="0">
              <a:sym typeface="Arial Unicode MS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3441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50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23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16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8250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36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89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/>
            </a:lvl1pPr>
            <a:lvl2pPr marL="650230" indent="0">
              <a:buNone/>
              <a:defRPr sz="2560"/>
            </a:lvl2pPr>
            <a:lvl3pPr marL="1300460" indent="0">
              <a:buNone/>
              <a:defRPr sz="2276"/>
            </a:lvl3pPr>
            <a:lvl4pPr marL="1950690" indent="0">
              <a:buNone/>
              <a:defRPr sz="1991"/>
            </a:lvl4pPr>
            <a:lvl5pPr marL="2600919" indent="0">
              <a:buNone/>
              <a:defRPr sz="1991"/>
            </a:lvl5pPr>
            <a:lvl6pPr marL="3251149" indent="0">
              <a:buNone/>
              <a:defRPr sz="1991"/>
            </a:lvl6pPr>
            <a:lvl7pPr marL="3901379" indent="0">
              <a:buNone/>
              <a:defRPr sz="1991"/>
            </a:lvl7pPr>
            <a:lvl8pPr marL="4551609" indent="0">
              <a:buNone/>
              <a:defRPr sz="1991"/>
            </a:lvl8pPr>
            <a:lvl9pPr marL="5201839" indent="0">
              <a:buNone/>
              <a:defRPr sz="199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5994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06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55261" y="978906"/>
            <a:ext cx="4094277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5063" y="1984361"/>
            <a:ext cx="6154673" cy="2188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8250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50241" y="390596"/>
            <a:ext cx="10561884" cy="121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TW" smtClean="0">
                <a:sym typeface="Arial Unicode MS" pitchFamily="34" charset="-120"/>
              </a:rPr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TW" smtClean="0">
                <a:sym typeface="Arial Unicode MS" pitchFamily="34" charset="-120"/>
              </a:rPr>
              <a:t>按一下以編輯母片文字樣式</a:t>
            </a:r>
          </a:p>
          <a:p>
            <a:pPr lvl="1"/>
            <a:r>
              <a:rPr lang="zh-CN" altLang="zh-TW" smtClean="0">
                <a:sym typeface="Arial Unicode MS" pitchFamily="34" charset="-120"/>
              </a:rPr>
              <a:t>第二層</a:t>
            </a:r>
          </a:p>
          <a:p>
            <a:pPr lvl="2"/>
            <a:r>
              <a:rPr lang="zh-CN" altLang="zh-TW" smtClean="0">
                <a:sym typeface="Arial Unicode MS" pitchFamily="34" charset="-120"/>
              </a:rPr>
              <a:t>第三層</a:t>
            </a:r>
          </a:p>
          <a:p>
            <a:pPr lvl="3"/>
            <a:r>
              <a:rPr lang="zh-CN" altLang="zh-TW" smtClean="0">
                <a:sym typeface="Arial Unicode MS" pitchFamily="34" charset="-120"/>
              </a:rPr>
              <a:t>第四層</a:t>
            </a:r>
          </a:p>
          <a:p>
            <a:pPr lvl="4"/>
            <a:r>
              <a:rPr lang="zh-CN" altLang="zh-TW" smtClean="0">
                <a:sym typeface="Arial Unicode MS" pitchFamily="34" charset="-120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7933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+mj-lt"/>
          <a:ea typeface="+mj-ea"/>
          <a:cs typeface="+mj-cs"/>
          <a:sym typeface="Arial Unicode MS" pitchFamily="34" charset="-120"/>
        </a:defRPr>
      </a:lvl1pPr>
      <a:lvl2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2pPr>
      <a:lvl3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3pPr>
      <a:lvl4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4pPr>
      <a:lvl5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5pPr>
      <a:lvl6pPr marL="195069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6pPr>
      <a:lvl7pPr marL="2600919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7pPr>
      <a:lvl8pPr marL="3251149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8pPr>
      <a:lvl9pPr marL="3901379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9pPr>
    </p:titleStyle>
    <p:bodyStyle>
      <a:lvl1pPr marL="487672" indent="-487672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551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1pPr>
      <a:lvl2pPr marL="1056623" indent="-406394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982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2pPr>
      <a:lvl3pPr marL="1625575" indent="-325115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413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3pPr>
      <a:lvl4pPr marL="2275804" indent="-325115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4pPr>
      <a:lvl5pPr marL="2926034" indent="-325115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5pPr>
      <a:lvl6pPr marL="357626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6pPr>
      <a:lvl7pPr marL="422649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7pPr>
      <a:lvl8pPr marL="487672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8pPr>
      <a:lvl9pPr marL="552695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9pPr>
    </p:bodyStyle>
    <p:otherStyle>
      <a:defPPr>
        <a:defRPr lang="zh-TW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74214" y="2382475"/>
            <a:ext cx="8397240" cy="1449115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  <a:tabLst>
                <a:tab pos="1843405" algn="l"/>
                <a:tab pos="3048635" algn="l"/>
              </a:tabLst>
            </a:pPr>
            <a:r>
              <a:rPr lang="en-US" sz="8000" dirty="0" smtClean="0">
                <a:latin typeface="Calibri"/>
                <a:cs typeface="Calibri"/>
              </a:rPr>
              <a:t>Docker</a:t>
            </a:r>
            <a:r>
              <a:rPr lang="zh-TW" altLang="en-US" sz="8000" dirty="0" smtClean="0">
                <a:latin typeface="Calibri"/>
                <a:cs typeface="Calibri"/>
              </a:rPr>
              <a:t>基礎</a:t>
            </a:r>
            <a:endParaRPr sz="8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1643" y="6400800"/>
            <a:ext cx="3002382" cy="117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4480">
              <a:lnSpc>
                <a:spcPct val="117200"/>
              </a:lnSpc>
              <a:spcBef>
                <a:spcPts val="100"/>
              </a:spcBef>
              <a:tabLst>
                <a:tab pos="1235710" algn="l"/>
              </a:tabLst>
            </a:pPr>
            <a:r>
              <a:rPr lang="en-US" sz="3200" spc="1670" dirty="0" smtClean="0">
                <a:latin typeface="Calibri"/>
                <a:cs typeface="Calibri"/>
              </a:rPr>
              <a:t>Tommy</a:t>
            </a:r>
          </a:p>
          <a:p>
            <a:pPr marL="12700" marR="5080" indent="284480">
              <a:lnSpc>
                <a:spcPct val="117200"/>
              </a:lnSpc>
              <a:spcBef>
                <a:spcPts val="100"/>
              </a:spcBef>
              <a:tabLst>
                <a:tab pos="1235710" algn="l"/>
              </a:tabLst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09100" y="4216400"/>
            <a:ext cx="3441700" cy="1968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1743426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search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image-name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search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mysql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search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nginx</a:t>
            </a:r>
            <a:endParaRPr sz="3600" dirty="0"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搜尋映像檔</a:t>
            </a:r>
          </a:p>
        </p:txBody>
      </p:sp>
    </p:spTree>
    <p:extLst>
      <p:ext uri="{BB962C8B-B14F-4D97-AF65-F5344CB8AC3E}">
        <p14:creationId xmlns:p14="http://schemas.microsoft.com/office/powerpoint/2010/main" val="193609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2323072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pull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ubuntu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pull Ubuntu:16.04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pull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mysql:latest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images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 #</a:t>
            </a:r>
            <a:r>
              <a:rPr lang="zh-TW" alt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列出本地端映像檔</a:t>
            </a:r>
            <a:endParaRPr sz="3600" dirty="0"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抓取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映像</a:t>
            </a:r>
            <a:r>
              <a:rPr lang="zh-TW" altLang="en-US" sz="6000" kern="0" dirty="0">
                <a:latin typeface="Microsoft JhengHei"/>
                <a:cs typeface="Microsoft JhengHei"/>
              </a:rPr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361644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348236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run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IMAGE_ID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run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ubuntu:16.04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run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-it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ubuntu:16.04 bash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run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–it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–-</a:t>
            </a:r>
            <a:r>
              <a:rPr lang="en-US" altLang="zh-TW" sz="3600" dirty="0" err="1">
                <a:solidFill>
                  <a:srgbClr val="FF0000"/>
                </a:solidFill>
                <a:latin typeface="Consolas"/>
                <a:cs typeface="Consolas"/>
              </a:rPr>
              <a:t>rm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ubuntu:16.04 bash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container ls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onsolas"/>
                <a:cs typeface="Consolas"/>
              </a:rPr>
              <a:t>ps</a:t>
            </a:r>
            <a:endParaRPr lang="en-US" sz="3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下載執行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映像</a:t>
            </a:r>
            <a:r>
              <a:rPr lang="zh-TW" altLang="en-US" sz="6000" kern="0" dirty="0">
                <a:latin typeface="Microsoft JhengHei"/>
                <a:cs typeface="Microsoft JhengHei"/>
              </a:rPr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74004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4616007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run –it</a:t>
            </a:r>
            <a:r>
              <a:rPr lang="zh-TW" alt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-–name </a:t>
            </a:r>
            <a:r>
              <a:rPr lang="en-US" altLang="zh-TW" sz="3600" dirty="0" err="1">
                <a:solidFill>
                  <a:srgbClr val="FF0000"/>
                </a:solidFill>
                <a:latin typeface="Consolas"/>
                <a:cs typeface="Consolas"/>
              </a:rPr>
              <a:t>myOS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Ubuntu:16.04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run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-d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-p 3307:3306 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-e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MYSQL_ROOT_PASSWORD=1234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mysql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exec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–it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Container_ID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bash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mysql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–u root -p</a:t>
            </a:r>
            <a:endParaRPr lang="en-US" altLang="zh-TW" sz="3600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$ 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inspect b6c01b68323c | 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grep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IPAddre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nl-NL" altLang="zh-TW" sz="3600" dirty="0">
                <a:solidFill>
                  <a:srgbClr val="FFFFFF"/>
                </a:solidFill>
                <a:latin typeface="Consolas"/>
                <a:cs typeface="Consolas"/>
              </a:rPr>
              <a:t>mysql -u root -p -P 3306 -h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Container</a:t>
            </a:r>
            <a:r>
              <a:rPr lang="zh-TW" alt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的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IP</a:t>
            </a:r>
            <a:endParaRPr lang="en-US" altLang="zh-TW" sz="3600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下載執行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映像</a:t>
            </a:r>
            <a:r>
              <a:rPr lang="zh-TW" altLang="en-US" sz="6000" kern="0" dirty="0">
                <a:latin typeface="Microsoft JhengHei"/>
                <a:cs typeface="Microsoft JhengHei"/>
              </a:rPr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30820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348236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stop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CONTAINER_ID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stop NAMES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container ls -a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ps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–a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start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CONTAINER_ID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start NAMES</a:t>
            </a: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啟動及停止</a:t>
            </a:r>
            <a:r>
              <a:rPr lang="zh-TW" altLang="en-US" sz="6000" kern="0" dirty="0">
                <a:latin typeface="Microsoft JhengHei"/>
                <a:cs typeface="Microsoft JhengHei"/>
              </a:rPr>
              <a:t>容器</a:t>
            </a:r>
          </a:p>
        </p:txBody>
      </p:sp>
    </p:spTree>
    <p:extLst>
      <p:ext uri="{BB962C8B-B14F-4D97-AF65-F5344CB8AC3E}">
        <p14:creationId xmlns:p14="http://schemas.microsoft.com/office/powerpoint/2010/main" val="3560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2323072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run -it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-d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ubuntu:16.04 bash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attach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Container_ID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err="1" smtClean="0">
                <a:solidFill>
                  <a:srgbClr val="FF0000"/>
                </a:solidFill>
                <a:latin typeface="Consolas"/>
                <a:cs typeface="Consolas"/>
              </a:rPr>
              <a:t>rm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Container_ID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sv-SE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docker </a:t>
            </a:r>
            <a:r>
              <a:rPr lang="sv-SE" altLang="zh-TW" sz="3600" dirty="0">
                <a:solidFill>
                  <a:srgbClr val="FFFFFF"/>
                </a:solidFill>
                <a:latin typeface="Consolas"/>
                <a:cs typeface="Consolas"/>
              </a:rPr>
              <a:t>rm $(docker ps -a -q)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smtClean="0">
                <a:latin typeface="Microsoft JhengHei"/>
                <a:cs typeface="Microsoft JhengHei"/>
              </a:rPr>
              <a:t>Attach/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刪除 </a:t>
            </a:r>
            <a:r>
              <a:rPr lang="zh-TW" altLang="en-US" sz="6000" kern="0" dirty="0">
                <a:latin typeface="Microsoft JhengHei"/>
                <a:cs typeface="Microsoft JhengHei"/>
              </a:rPr>
              <a:t>容器</a:t>
            </a:r>
          </a:p>
        </p:txBody>
      </p:sp>
    </p:spTree>
    <p:extLst>
      <p:ext uri="{BB962C8B-B14F-4D97-AF65-F5344CB8AC3E}">
        <p14:creationId xmlns:p14="http://schemas.microsoft.com/office/powerpoint/2010/main" val="178137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1163780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onsolas"/>
                <a:cs typeface="Consolas"/>
              </a:rPr>
              <a:t>rmi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-f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Image_ID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de-DE" altLang="zh-TW" sz="3600" dirty="0">
                <a:solidFill>
                  <a:srgbClr val="FFFFFF"/>
                </a:solidFill>
                <a:latin typeface="Consolas"/>
                <a:cs typeface="Consolas"/>
              </a:rPr>
              <a:t>docker rmi $(docker images -q)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刪除 映像檔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98090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268" y="3048000"/>
            <a:ext cx="12443532" cy="232499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00380" algn="l"/>
                <a:tab pos="2207260" algn="l"/>
              </a:tabLst>
            </a:pPr>
            <a:r>
              <a:rPr lang="en-US" sz="3200" dirty="0" smtClean="0">
                <a:latin typeface="Courier New"/>
                <a:cs typeface="Courier New"/>
              </a:rPr>
              <a:t>FROM </a:t>
            </a:r>
            <a:r>
              <a:rPr lang="en-US" sz="3200" dirty="0">
                <a:latin typeface="Courier New"/>
                <a:cs typeface="Courier New"/>
              </a:rPr>
              <a:t>python:3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00380" algn="l"/>
                <a:tab pos="2207260" algn="l"/>
              </a:tabLst>
            </a:pPr>
            <a:r>
              <a:rPr lang="en-US" sz="3200" dirty="0">
                <a:latin typeface="Courier New"/>
                <a:cs typeface="Courier New"/>
              </a:rPr>
              <a:t>ADD my_script.py /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00380" algn="l"/>
                <a:tab pos="2207260" algn="l"/>
              </a:tabLst>
            </a:pPr>
            <a:r>
              <a:rPr lang="en-US" sz="3200" dirty="0">
                <a:latin typeface="Courier New"/>
                <a:cs typeface="Courier New"/>
              </a:rPr>
              <a:t>RUN pip install </a:t>
            </a:r>
            <a:r>
              <a:rPr lang="en-US" sz="3200" dirty="0" err="1">
                <a:latin typeface="Courier New"/>
                <a:cs typeface="Courier New"/>
              </a:rPr>
              <a:t>pystrich</a:t>
            </a:r>
            <a:endParaRPr lang="en-US"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00380" algn="l"/>
                <a:tab pos="2207260" algn="l"/>
              </a:tabLst>
            </a:pPr>
            <a:r>
              <a:rPr lang="en-US" sz="3200" dirty="0">
                <a:latin typeface="Courier New"/>
                <a:cs typeface="Courier New"/>
              </a:rPr>
              <a:t>CMD [ "python", "./my_script.py" </a:t>
            </a:r>
            <a:r>
              <a:rPr lang="en-US" sz="3200" dirty="0" smtClean="0">
                <a:latin typeface="Courier New"/>
                <a:cs typeface="Courier New"/>
              </a:rPr>
              <a:t>]</a:t>
            </a:r>
          </a:p>
        </p:txBody>
      </p:sp>
      <p:sp>
        <p:nvSpPr>
          <p:cNvPr id="4" name="object 4"/>
          <p:cNvSpPr/>
          <p:nvPr/>
        </p:nvSpPr>
        <p:spPr>
          <a:xfrm>
            <a:off x="139700" y="1828800"/>
            <a:ext cx="12725400" cy="5613400"/>
          </a:xfrm>
          <a:custGeom>
            <a:avLst/>
            <a:gdLst/>
            <a:ahLst/>
            <a:cxnLst/>
            <a:rect l="l" t="t" r="r" b="b"/>
            <a:pathLst>
              <a:path w="12725400" h="5613400">
                <a:moveTo>
                  <a:pt x="0" y="0"/>
                </a:moveTo>
                <a:lnTo>
                  <a:pt x="12725403" y="0"/>
                </a:lnTo>
                <a:lnTo>
                  <a:pt x="12725403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/>
          </p:cNvSpPr>
          <p:nvPr/>
        </p:nvSpPr>
        <p:spPr>
          <a:xfrm>
            <a:off x="1778000" y="903391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建立</a:t>
            </a:r>
            <a:r>
              <a:rPr lang="en-US" altLang="zh-TW" sz="6000" kern="0" dirty="0" err="1" smtClean="0">
                <a:latin typeface="Microsoft JhengHei"/>
                <a:cs typeface="Microsoft JhengHei"/>
              </a:rPr>
              <a:t>Dockfile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 </a:t>
            </a:r>
            <a:r>
              <a:rPr lang="zh-TW" altLang="en-US" sz="6000" kern="0" dirty="0">
                <a:latin typeface="Microsoft JhengHei"/>
                <a:cs typeface="Microsoft JhengHei"/>
              </a:rPr>
              <a:t>產生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Image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7268" y="2185213"/>
            <a:ext cx="2284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u="sng" dirty="0" err="1" smtClean="0">
                <a:solidFill>
                  <a:srgbClr val="FF0000"/>
                </a:solidFill>
              </a:rPr>
              <a:t>Dockerfile</a:t>
            </a:r>
            <a:endParaRPr lang="zh-TW" altLang="en-US" sz="40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82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268" y="4199963"/>
            <a:ext cx="10767132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0380" algn="l"/>
                <a:tab pos="2207260" algn="l"/>
              </a:tabLst>
            </a:pPr>
            <a:r>
              <a:rPr sz="3200" dirty="0">
                <a:latin typeface="Courier New"/>
                <a:cs typeface="Courier New"/>
              </a:rPr>
              <a:t>$	</a:t>
            </a:r>
            <a:r>
              <a:rPr sz="3200" dirty="0">
                <a:solidFill>
                  <a:srgbClr val="0365C0"/>
                </a:solidFill>
                <a:latin typeface="Courier New"/>
                <a:cs typeface="Courier New"/>
              </a:rPr>
              <a:t>docker	</a:t>
            </a:r>
            <a:r>
              <a:rPr lang="en-US" sz="3200" dirty="0" smtClean="0">
                <a:solidFill>
                  <a:srgbClr val="EB5C56"/>
                </a:solidFill>
                <a:latin typeface="Courier New"/>
                <a:cs typeface="Courier New"/>
              </a:rPr>
              <a:t>build –t </a:t>
            </a:r>
            <a:r>
              <a:rPr lang="en-US" sz="3200" dirty="0" smtClean="0">
                <a:latin typeface="Courier New"/>
                <a:cs typeface="Courier New"/>
              </a:rPr>
              <a:t>python-barcode 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0380" algn="l"/>
                <a:tab pos="2207260" algn="l"/>
              </a:tabLst>
            </a:pPr>
            <a:r>
              <a:rPr lang="en-US" sz="3200" dirty="0">
                <a:latin typeface="Courier New"/>
                <a:cs typeface="Courier New"/>
              </a:rPr>
              <a:t>$</a:t>
            </a:r>
            <a:r>
              <a:rPr lang="en-US" sz="3200" dirty="0" smtClean="0">
                <a:solidFill>
                  <a:schemeClr val="accent3"/>
                </a:solidFill>
                <a:latin typeface="Courier New"/>
                <a:cs typeface="Courier New"/>
              </a:rPr>
              <a:t> </a:t>
            </a:r>
            <a:r>
              <a:rPr lang="en-US" sz="3200" dirty="0" err="1">
                <a:solidFill>
                  <a:srgbClr val="0365C0"/>
                </a:solidFill>
                <a:latin typeface="Courier New"/>
                <a:cs typeface="Courier New"/>
              </a:rPr>
              <a:t>docker</a:t>
            </a:r>
            <a:r>
              <a:rPr lang="en-US" sz="3200" dirty="0" smtClean="0">
                <a:solidFill>
                  <a:schemeClr val="accent3"/>
                </a:solidFill>
                <a:latin typeface="Courier New"/>
                <a:cs typeface="Courier New"/>
              </a:rPr>
              <a:t> </a:t>
            </a:r>
            <a:r>
              <a:rPr lang="en-US" sz="3200" dirty="0" smtClean="0">
                <a:solidFill>
                  <a:schemeClr val="accent2"/>
                </a:solidFill>
                <a:latin typeface="Courier New"/>
                <a:cs typeface="Courier New"/>
              </a:rPr>
              <a:t>run</a:t>
            </a:r>
            <a:r>
              <a:rPr lang="en-US" sz="3200" dirty="0" smtClean="0">
                <a:solidFill>
                  <a:schemeClr val="accent3"/>
                </a:solidFill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python-barcode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3600" y="2806700"/>
            <a:ext cx="11633200" cy="58413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sz="3600" dirty="0">
                <a:solidFill>
                  <a:srgbClr val="FFFFFF"/>
                </a:solidFill>
                <a:latin typeface="Consolas"/>
                <a:cs typeface="Consolas"/>
              </a:rPr>
              <a:t>$	</a:t>
            </a:r>
            <a:r>
              <a:rPr sz="3600" dirty="0" err="1">
                <a:solidFill>
                  <a:srgbClr val="52ABFF"/>
                </a:solidFill>
                <a:latin typeface="Consolas"/>
                <a:cs typeface="Consolas"/>
              </a:rPr>
              <a:t>docker</a:t>
            </a:r>
            <a:r>
              <a:rPr sz="3600" spc="-10" dirty="0">
                <a:solidFill>
                  <a:srgbClr val="52AB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EC5D57"/>
                </a:solidFill>
                <a:latin typeface="Consolas"/>
                <a:cs typeface="Consolas"/>
              </a:rPr>
              <a:t>build –t </a:t>
            </a:r>
            <a:r>
              <a:rPr lang="en-US" sz="3600" dirty="0" smtClean="0">
                <a:solidFill>
                  <a:schemeClr val="accent3"/>
                </a:solidFill>
                <a:latin typeface="Consolas"/>
                <a:cs typeface="Consolas"/>
              </a:rPr>
              <a:t>name path</a:t>
            </a:r>
            <a:endParaRPr sz="36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9700" y="3987799"/>
            <a:ext cx="12725400" cy="5613400"/>
          </a:xfrm>
          <a:custGeom>
            <a:avLst/>
            <a:gdLst/>
            <a:ahLst/>
            <a:cxnLst/>
            <a:rect l="l" t="t" r="r" b="b"/>
            <a:pathLst>
              <a:path w="12725400" h="5613400">
                <a:moveTo>
                  <a:pt x="0" y="0"/>
                </a:moveTo>
                <a:lnTo>
                  <a:pt x="12725403" y="0"/>
                </a:lnTo>
                <a:lnTo>
                  <a:pt x="12725403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1778000" y="903391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err="1">
                <a:latin typeface="Microsoft JhengHei"/>
                <a:cs typeface="Microsoft JhengHei"/>
              </a:rPr>
              <a:t>Dockfile</a:t>
            </a:r>
            <a:r>
              <a:rPr lang="en-US" altLang="zh-TW" sz="6000" kern="0" dirty="0">
                <a:latin typeface="Microsoft JhengHei"/>
                <a:cs typeface="Microsoft JhengHei"/>
              </a:rPr>
              <a:t> </a:t>
            </a:r>
            <a:r>
              <a:rPr lang="zh-TW" altLang="en-US" sz="6000" kern="0" dirty="0">
                <a:latin typeface="Microsoft JhengHei"/>
                <a:cs typeface="Microsoft JhengHei"/>
              </a:rPr>
              <a:t>產生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Image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13752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/>
          </p:cNvSpPr>
          <p:nvPr/>
        </p:nvSpPr>
        <p:spPr>
          <a:xfrm>
            <a:off x="1778000" y="903391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由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Container </a:t>
            </a:r>
            <a:r>
              <a:rPr lang="zh-TW" altLang="en-US" sz="6000" kern="0" dirty="0">
                <a:latin typeface="Microsoft JhengHei"/>
                <a:cs typeface="Microsoft JhengHei"/>
              </a:rPr>
              <a:t>產生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Image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787400" y="2286000"/>
            <a:ext cx="11430000" cy="58413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commit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Container_ID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name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8" name="object 5"/>
          <p:cNvSpPr txBox="1">
            <a:spLocks/>
          </p:cNvSpPr>
          <p:nvPr/>
        </p:nvSpPr>
        <p:spPr>
          <a:xfrm>
            <a:off x="1778000" y="3595857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儲存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Container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到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tar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787400" y="4978466"/>
            <a:ext cx="11430000" cy="58413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export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Container_name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&gt; name.tar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10" name="object 5"/>
          <p:cNvSpPr txBox="1">
            <a:spLocks/>
          </p:cNvSpPr>
          <p:nvPr/>
        </p:nvSpPr>
        <p:spPr>
          <a:xfrm>
            <a:off x="1778000" y="6415257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由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tar </a:t>
            </a:r>
            <a:r>
              <a:rPr lang="zh-TW" altLang="en-US" sz="6000" kern="0" dirty="0">
                <a:latin typeface="Microsoft JhengHei"/>
                <a:cs typeface="Microsoft JhengHei"/>
              </a:rPr>
              <a:t>產生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Image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787400" y="7797866"/>
            <a:ext cx="11430000" cy="58413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import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name.tar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Image_name:Tag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5073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 smtClean="0"/>
              <a:t>VM or Docker?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86208" y="1804587"/>
            <a:ext cx="12032384" cy="1317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3982" b="1" dirty="0">
                <a:solidFill>
                  <a:srgbClr val="AE4845">
                    <a:lumMod val="5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Docker / Container</a:t>
            </a:r>
          </a:p>
          <a:p>
            <a:pPr defTabSz="130046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3982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59" y="2623844"/>
            <a:ext cx="9746395" cy="667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5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1600" y="2806700"/>
            <a:ext cx="12674600" cy="2323072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login</a:t>
            </a:r>
          </a:p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lang="en-US" sz="3600" dirty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tag</a:t>
            </a:r>
            <a:r>
              <a:rPr lang="en-US" sz="3600" dirty="0">
                <a:solidFill>
                  <a:schemeClr val="bg1"/>
                </a:solidFill>
                <a:latin typeface="Consolas"/>
                <a:cs typeface="Consolas"/>
              </a:rPr>
              <a:t> python-barcode </a:t>
            </a: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shwang1a/python-barcode</a:t>
            </a:r>
          </a:p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push</a:t>
            </a: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 shwang1a/python-barcode</a:t>
            </a:r>
          </a:p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lang="en-US" altLang="zh-TW" sz="36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logout</a:t>
            </a:r>
            <a:endParaRPr sz="3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1778000" y="903391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smtClean="0">
                <a:latin typeface="Microsoft JhengHei"/>
                <a:cs typeface="Microsoft JhengHei"/>
              </a:rPr>
              <a:t>Push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映像檔到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Docker Hub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2231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1600" y="2806700"/>
            <a:ext cx="12674600" cy="348236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image</a:t>
            </a: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prune</a:t>
            </a:r>
          </a:p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lang="en-US" altLang="zh-TW" sz="36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builder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prune</a:t>
            </a:r>
          </a:p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lang="en-US" altLang="zh-TW" sz="3600" dirty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network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prune</a:t>
            </a:r>
            <a:endParaRPr lang="en-US" sz="3600" dirty="0" smtClean="0">
              <a:solidFill>
                <a:srgbClr val="FF0000"/>
              </a:solidFill>
              <a:latin typeface="Consolas"/>
              <a:cs typeface="Consolas"/>
            </a:endParaRPr>
          </a:p>
          <a:p>
            <a:pPr marL="50165">
              <a:spcBef>
                <a:spcPts val="235"/>
              </a:spcBef>
              <a:tabLst>
                <a:tab pos="553085" algn="l"/>
              </a:tabLst>
            </a:pP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volume</a:t>
            </a:r>
            <a:r>
              <a:rPr lang="en-US" altLang="zh-TW" sz="3600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prune (</a:t>
            </a:r>
            <a:r>
              <a:rPr lang="zh-TW" alt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小心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!!)</a:t>
            </a:r>
          </a:p>
          <a:p>
            <a:pPr marL="50165">
              <a:spcBef>
                <a:spcPts val="235"/>
              </a:spcBef>
              <a:tabLst>
                <a:tab pos="553085" algn="l"/>
              </a:tabLst>
            </a:pP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system</a:t>
            </a:r>
            <a:r>
              <a:rPr lang="en-US" altLang="zh-TW" sz="3600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prune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 (</a:t>
            </a:r>
            <a:r>
              <a:rPr lang="zh-TW" altLang="en-US" sz="3600" dirty="0">
                <a:solidFill>
                  <a:srgbClr val="FF0000"/>
                </a:solidFill>
                <a:latin typeface="Consolas"/>
                <a:cs typeface="Consolas"/>
              </a:rPr>
              <a:t>小心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!!)</a:t>
            </a:r>
          </a:p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system</a:t>
            </a:r>
            <a:r>
              <a:rPr lang="en-US" altLang="zh-TW" sz="3600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err="1" smtClean="0">
                <a:solidFill>
                  <a:srgbClr val="FF0000"/>
                </a:solidFill>
                <a:latin typeface="Consolas"/>
                <a:cs typeface="Consolas"/>
              </a:rPr>
              <a:t>df</a:t>
            </a:r>
            <a:endParaRPr sz="36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1778000" y="903391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清除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Docker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不用的東東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00413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/>
              <a:t>VM or Docker?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2788" y="2009402"/>
            <a:ext cx="12032384" cy="1440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對比總結</a:t>
            </a:r>
            <a:endParaRPr lang="zh-TW" altLang="en-US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3124200"/>
            <a:ext cx="9501483" cy="340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0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 smtClean="0"/>
              <a:t>Docker</a:t>
            </a:r>
            <a:r>
              <a:rPr lang="zh-TW" altLang="en-US" dirty="0" smtClean="0"/>
              <a:t>效益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2788" y="2009401"/>
            <a:ext cx="12032384" cy="5984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更快速的交付和部署</a:t>
            </a: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對開發和維運（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DevOps</a:t>
            </a: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）人員來說，最希望的就是一次建立或設定，可以在任意地方正常執行。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更有效率的虛擬化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 </a:t>
            </a: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容器的執行不需要額外的虛擬化支援，它是核心層級的虛擬化，因此可以實作更高的效能和效率。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更輕鬆的遷移和擴展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 </a:t>
            </a: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容器幾乎可以在任意的平台上執行，包括實體機器、虛擬機、公有雲、私有雲、個人電腦、伺服器等。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更簡單的管理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使用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 Docker</a:t>
            </a: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，只需要小小的修改，就可以替代以往大量的更新工作。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4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 smtClean="0"/>
              <a:t>Docker</a:t>
            </a:r>
            <a:r>
              <a:rPr lang="zh-TW" altLang="en-US" dirty="0" smtClean="0"/>
              <a:t>要素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38581" y="1600766"/>
            <a:ext cx="12032384" cy="753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映像檔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(Image)</a:t>
            </a:r>
            <a:endParaRPr lang="zh-TW" altLang="en-US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 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映像檔就是一個唯讀的模板。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例如：一個映像檔可以包含一個完整的 </a:t>
            </a:r>
            <a:r>
              <a:rPr lang="en-US" altLang="zh-TW" sz="256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ubuntu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 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作業系統環境，裡面僅安裝了 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Apache 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或使用者需要的其它應用程式。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映像檔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可以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執行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建立 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 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(Container)</a:t>
            </a:r>
            <a:endParaRPr lang="zh-TW" altLang="en-US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容器是從映像檔建立的執行實例。它可以被啟動、開始、停止、刪除。每個容器都是相互隔離的、保證安全的平台。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映像檔是唯讀的，容器在啟動的時候建立一層可寫層作為最上層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倉庫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(Repository)</a:t>
            </a: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倉庫是集中存放映像檔檔案的場所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。實際上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</a:t>
            </a:r>
            <a:r>
              <a:rPr lang="zh-TW" altLang="en-US" sz="2560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倉庫註冊</a:t>
            </a:r>
            <a:r>
              <a:rPr lang="zh-TW" altLang="en-US" sz="2560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伺服器</a:t>
            </a:r>
            <a:r>
              <a:rPr lang="en-US" altLang="zh-TW" sz="2560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(Registry)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上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往往存放著多個倉庫，每個倉庫中又包含了多個映像檔，每個映像檔有不同的標籤（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tag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）。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倉庫分為公開倉庫（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Public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）和私有倉庫（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Private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）兩種形式。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最大的公開倉庫是 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  <a:hlinkClick r:id="rId3"/>
              </a:rPr>
              <a:t>Docker Hub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，存放了數量龐大的映像檔供使用者下載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。</a:t>
            </a: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（Registry）</a:t>
            </a: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73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624" y="448562"/>
            <a:ext cx="94081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TW" altLang="en-US" sz="6400" dirty="0" smtClean="0">
                <a:latin typeface="Microsoft JhengHei"/>
                <a:cs typeface="Microsoft JhengHei"/>
              </a:rPr>
              <a:t>安</a:t>
            </a:r>
            <a:r>
              <a:rPr lang="zh-TW" altLang="en-US" sz="6400" dirty="0">
                <a:latin typeface="Microsoft JhengHei"/>
                <a:cs typeface="Microsoft JhengHei"/>
              </a:rPr>
              <a:t>裝</a:t>
            </a:r>
            <a:r>
              <a:rPr lang="en-US" sz="6400" dirty="0" smtClean="0">
                <a:latin typeface="Microsoft JhengHei"/>
                <a:cs typeface="Microsoft JhengHei"/>
              </a:rPr>
              <a:t> Docker</a:t>
            </a:r>
            <a:endParaRPr sz="6400" dirty="0">
              <a:latin typeface="Microsoft JhengHei"/>
              <a:cs typeface="Microsoft JhengHei"/>
            </a:endParaRPr>
          </a:p>
        </p:txBody>
      </p:sp>
      <p:pic>
        <p:nvPicPr>
          <p:cNvPr id="43" name="圖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28" y="2895600"/>
            <a:ext cx="10937552" cy="6324600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486208" y="1804587"/>
            <a:ext cx="12032384" cy="1317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3982" b="1" dirty="0" smtClean="0">
                <a:solidFill>
                  <a:srgbClr val="AE4845">
                    <a:lumMod val="5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https://docs.docker.com/engine/install/</a:t>
            </a:r>
            <a:endParaRPr lang="en-US" altLang="zh-TW" sz="3982" b="1" dirty="0">
              <a:solidFill>
                <a:srgbClr val="AE4845">
                  <a:lumMod val="50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itchFamily="34" charset="-120"/>
            </a:endParaRPr>
          </a:p>
          <a:p>
            <a:pPr defTabSz="130046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3982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6933" y="978906"/>
            <a:ext cx="73113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459855" algn="l"/>
              </a:tabLst>
            </a:pPr>
            <a:r>
              <a:rPr lang="zh-TW" altLang="en-US" sz="9600" baseline="36458" dirty="0" smtClean="0">
                <a:latin typeface="Microsoft JhengHei"/>
                <a:cs typeface="Microsoft JhengHei"/>
              </a:rPr>
              <a:t>從</a:t>
            </a:r>
            <a:r>
              <a:rPr lang="en-US" altLang="zh-TW" sz="9600" baseline="36458" dirty="0" smtClean="0">
                <a:latin typeface="Microsoft JhengHei"/>
                <a:cs typeface="Microsoft JhengHei"/>
              </a:rPr>
              <a:t>Docker Hub</a:t>
            </a:r>
            <a:r>
              <a:rPr lang="zh-TW" altLang="en-US" sz="9600" baseline="36458" dirty="0" smtClean="0">
                <a:latin typeface="Microsoft JhengHei"/>
                <a:cs typeface="Microsoft JhengHei"/>
              </a:rPr>
              <a:t>開始</a:t>
            </a:r>
            <a:endParaRPr sz="9600" baseline="36458" dirty="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414" y="8844362"/>
            <a:ext cx="50565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>
                <a:latin typeface="Microsoft JhengHei"/>
                <a:cs typeface="Microsoft JhengHei"/>
                <a:hlinkClick r:id="rId2"/>
              </a:rPr>
              <a:t>https://hub.docker.com</a:t>
            </a:r>
            <a:endParaRPr lang="en-US" sz="3600" dirty="0" smtClean="0">
              <a:latin typeface="Microsoft JhengHei"/>
              <a:cs typeface="Microsoft JhengHei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2438400"/>
            <a:ext cx="9763125" cy="560971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200" y="2971800"/>
            <a:ext cx="9978824" cy="57292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1163780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version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info</a:t>
            </a:r>
            <a:endParaRPr sz="3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版本資訊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佈景主題">
      <a:majorFont>
        <a:latin typeface="Arial Unicode MS"/>
        <a:ea typeface="Arial Unicode MS"/>
        <a:cs typeface="Arial Unicode MS"/>
      </a:majorFont>
      <a:minorFont>
        <a:latin typeface="Arial Unicode MS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FF0D0D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</TotalTime>
  <Words>882</Words>
  <Application>Microsoft Office PowerPoint</Application>
  <PresentationFormat>自訂</PresentationFormat>
  <Paragraphs>164</Paragraphs>
  <Slides>21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32" baseType="lpstr">
      <vt:lpstr>Arial Unicode MS</vt:lpstr>
      <vt:lpstr>SimSun</vt:lpstr>
      <vt:lpstr>Microsoft JhengHei</vt:lpstr>
      <vt:lpstr>Microsoft JhengHei</vt:lpstr>
      <vt:lpstr>新細明體</vt:lpstr>
      <vt:lpstr>Arial</vt:lpstr>
      <vt:lpstr>Calibri</vt:lpstr>
      <vt:lpstr>Consolas</vt:lpstr>
      <vt:lpstr>Courier New</vt:lpstr>
      <vt:lpstr>Office Theme</vt:lpstr>
      <vt:lpstr>Office 佈景主題</vt:lpstr>
      <vt:lpstr>Docker基礎</vt:lpstr>
      <vt:lpstr>VM or Docker?</vt:lpstr>
      <vt:lpstr>VM or Docker?</vt:lpstr>
      <vt:lpstr>Docker效益</vt:lpstr>
      <vt:lpstr>Docker要素</vt:lpstr>
      <vt:lpstr>安裝 Docker</vt:lpstr>
      <vt:lpstr>從Docker Hub開始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cp:lastModifiedBy>順輝 王</cp:lastModifiedBy>
  <cp:revision>115</cp:revision>
  <dcterms:created xsi:type="dcterms:W3CDTF">2020-07-06T01:02:30Z</dcterms:created>
  <dcterms:modified xsi:type="dcterms:W3CDTF">2020-11-27T05:31:58Z</dcterms:modified>
</cp:coreProperties>
</file>