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7" r:id="rId2"/>
    <p:sldId id="258" r:id="rId3"/>
    <p:sldId id="314" r:id="rId4"/>
    <p:sldId id="259" r:id="rId5"/>
    <p:sldId id="260" r:id="rId6"/>
    <p:sldId id="261" r:id="rId7"/>
    <p:sldId id="315" r:id="rId8"/>
    <p:sldId id="262" r:id="rId9"/>
    <p:sldId id="263" r:id="rId10"/>
    <p:sldId id="264" r:id="rId11"/>
    <p:sldId id="265" r:id="rId12"/>
    <p:sldId id="266" r:id="rId13"/>
    <p:sldId id="267" r:id="rId14"/>
    <p:sldId id="268" r:id="rId15"/>
    <p:sldId id="316" r:id="rId16"/>
    <p:sldId id="269" r:id="rId17"/>
    <p:sldId id="270" r:id="rId18"/>
    <p:sldId id="271" r:id="rId19"/>
    <p:sldId id="272" r:id="rId20"/>
    <p:sldId id="273" r:id="rId21"/>
    <p:sldId id="274" r:id="rId22"/>
    <p:sldId id="275" r:id="rId23"/>
    <p:sldId id="276" r:id="rId24"/>
    <p:sldId id="317"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8" r:id="rId50"/>
    <p:sldId id="309" r:id="rId51"/>
    <p:sldId id="301" r:id="rId52"/>
    <p:sldId id="310" r:id="rId53"/>
    <p:sldId id="318" r:id="rId54"/>
    <p:sldId id="311" r:id="rId55"/>
    <p:sldId id="302" r:id="rId56"/>
    <p:sldId id="303" r:id="rId57"/>
    <p:sldId id="304" r:id="rId58"/>
    <p:sldId id="305" r:id="rId59"/>
    <p:sldId id="306" r:id="rId60"/>
    <p:sldId id="307" r:id="rId61"/>
    <p:sldId id="312" r:id="rId62"/>
    <p:sldId id="313" r:id="rId63"/>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p:scale>
          <a:sx n="70" d="100"/>
          <a:sy n="70" d="100"/>
        </p:scale>
        <p:origin x="1000"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4158-91CF-B8F8-74C7-B017C1528A9A}"/>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E158D702-1840-069D-74CC-7DF37E6BFF93}"/>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84DCE0-81B6-A683-5AF5-D58C07F4CDB8}"/>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5" name="Footer Placeholder 4">
            <a:extLst>
              <a:ext uri="{FF2B5EF4-FFF2-40B4-BE49-F238E27FC236}">
                <a16:creationId xmlns:a16="http://schemas.microsoft.com/office/drawing/2014/main" id="{A921D9FF-CC0C-A9CF-4877-8C24531C6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D8E44-5102-8ED2-AD4D-E659647E8A2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3979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468D-D4D0-3939-210E-D2082F102B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D949D-2157-BA43-30DE-C4C8CD250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28CE3-842E-E8D0-2974-A08690D5D8EA}"/>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5" name="Footer Placeholder 4">
            <a:extLst>
              <a:ext uri="{FF2B5EF4-FFF2-40B4-BE49-F238E27FC236}">
                <a16:creationId xmlns:a16="http://schemas.microsoft.com/office/drawing/2014/main" id="{586479C7-B040-2C64-4B2E-E6C8CA21C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6EB7B1-52D3-32DE-FA3D-2260C36BB87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04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1362E-FDB4-5D51-3C20-9C7C1B38E93D}"/>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FD7E84-405D-3EAD-C529-DC2344C1D721}"/>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AA34E-51BD-DF5B-C6D4-39CB635BF4F8}"/>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5" name="Footer Placeholder 4">
            <a:extLst>
              <a:ext uri="{FF2B5EF4-FFF2-40B4-BE49-F238E27FC236}">
                <a16:creationId xmlns:a16="http://schemas.microsoft.com/office/drawing/2014/main" id="{4B7EB543-C5FB-3951-DEBA-E1B14C3D4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B7A5F-FC27-2E5A-D040-9816DDBE5F6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284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83FC-639B-E170-1AE2-A09B71046A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65FD91-3250-51BC-CC44-36E68F59A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36DF7-8033-5AE8-9D8B-B7AE9826A015}"/>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5" name="Footer Placeholder 4">
            <a:extLst>
              <a:ext uri="{FF2B5EF4-FFF2-40B4-BE49-F238E27FC236}">
                <a16:creationId xmlns:a16="http://schemas.microsoft.com/office/drawing/2014/main" id="{7B78BFFE-7430-2441-45BA-C4734BD86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90BD4-CC39-D2D5-61E8-CE86D13CE85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01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CE15-21D6-1B72-256D-8A420B39378D}"/>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4579BB-DD8A-EAEE-9C33-36366E99A4F4}"/>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40E7D-8C11-ABC8-A135-B987F4EEE30E}"/>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5" name="Footer Placeholder 4">
            <a:extLst>
              <a:ext uri="{FF2B5EF4-FFF2-40B4-BE49-F238E27FC236}">
                <a16:creationId xmlns:a16="http://schemas.microsoft.com/office/drawing/2014/main" id="{F7076781-4DDE-3186-57C6-F15178A2C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6A1B86-90AF-D28E-9816-05C22552EA8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256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8C3E-ADD8-B1C9-52D2-19B6CDB2F4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F7C0B-1525-43B5-2AD6-8EE6C033CDDD}"/>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357FD6-67DE-7394-BCFC-FAAF2344E222}"/>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7C4FB0-B3F8-1695-9782-9C7A4BBDC0C2}"/>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6" name="Footer Placeholder 5">
            <a:extLst>
              <a:ext uri="{FF2B5EF4-FFF2-40B4-BE49-F238E27FC236}">
                <a16:creationId xmlns:a16="http://schemas.microsoft.com/office/drawing/2014/main" id="{8C6CE390-862D-D441-CD1A-D8BD09E0B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18F2B-F1B9-0C62-5112-5DF3F7385BB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519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2A85-33E7-BFBE-6D6E-3AA60173488C}"/>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DA2419-3DC4-241E-7B53-27A2C0891E9E}"/>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AB1AC-6ABC-FD3E-10ED-B3E2AE97452D}"/>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F49AB0-A8DB-5A85-4F2A-52C2391274C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3C9C0-CBCE-A7DC-455E-CFF15BBDDC67}"/>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EF958D-86D9-1B0D-F2F7-089EAC80BF7B}"/>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8" name="Footer Placeholder 7">
            <a:extLst>
              <a:ext uri="{FF2B5EF4-FFF2-40B4-BE49-F238E27FC236}">
                <a16:creationId xmlns:a16="http://schemas.microsoft.com/office/drawing/2014/main" id="{AC02BDCB-854F-0810-0C42-BBD42D8B5E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1744DB-3F24-1ECD-EE03-683A53F17DB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636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D682-851B-0118-1227-7FD5E1FF25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59379-B4B2-569B-6ECB-EE2E099A3647}"/>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4" name="Footer Placeholder 3">
            <a:extLst>
              <a:ext uri="{FF2B5EF4-FFF2-40B4-BE49-F238E27FC236}">
                <a16:creationId xmlns:a16="http://schemas.microsoft.com/office/drawing/2014/main" id="{C6DBE1B1-208A-D07C-5777-4B1D48D065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56B029-319D-F707-1262-D1A59D65A86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887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EFE7A-2B9E-4635-DD24-3591D7351857}"/>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3" name="Footer Placeholder 2">
            <a:extLst>
              <a:ext uri="{FF2B5EF4-FFF2-40B4-BE49-F238E27FC236}">
                <a16:creationId xmlns:a16="http://schemas.microsoft.com/office/drawing/2014/main" id="{FA713E7B-A109-D8A4-811E-9174F851D5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6E1605-5C10-1181-A2B4-BD479F4E4E2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2003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D008-C618-B0AB-D4DA-B8D91A34D6A5}"/>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3B6728-9ADC-DF73-0CAA-533B72AC18CC}"/>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7E3D19-0534-4034-C789-73D657AABB3E}"/>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DEA2662E-7152-2818-A440-92C60D24DE9C}"/>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6" name="Footer Placeholder 5">
            <a:extLst>
              <a:ext uri="{FF2B5EF4-FFF2-40B4-BE49-F238E27FC236}">
                <a16:creationId xmlns:a16="http://schemas.microsoft.com/office/drawing/2014/main" id="{5B572452-D705-AE02-D36C-D2F3DD1265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15B21-FA0E-3697-7B22-FD116EDC390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8835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450D-A1EA-356D-1143-E2DB7C0A3296}"/>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4034D9-8360-9344-920D-50C97D1E08DB}"/>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161CA19C-F28C-7B43-0B9B-49CBE1305AC6}"/>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CFD7D9A6-E857-82C5-2E92-733494C52C76}"/>
              </a:ext>
            </a:extLst>
          </p:cNvPr>
          <p:cNvSpPr>
            <a:spLocks noGrp="1"/>
          </p:cNvSpPr>
          <p:nvPr>
            <p:ph type="dt" sz="half" idx="10"/>
          </p:nvPr>
        </p:nvSpPr>
        <p:spPr/>
        <p:txBody>
          <a:bodyPr/>
          <a:lstStyle/>
          <a:p>
            <a:fld id="{1D8BD707-D9CF-40AE-B4C6-C98DA3205C09}" type="datetimeFigureOut">
              <a:rPr lang="en-US" smtClean="0"/>
              <a:t>12/12/2024</a:t>
            </a:fld>
            <a:endParaRPr lang="en-US"/>
          </a:p>
        </p:txBody>
      </p:sp>
      <p:sp>
        <p:nvSpPr>
          <p:cNvPr id="6" name="Footer Placeholder 5">
            <a:extLst>
              <a:ext uri="{FF2B5EF4-FFF2-40B4-BE49-F238E27FC236}">
                <a16:creationId xmlns:a16="http://schemas.microsoft.com/office/drawing/2014/main" id="{0415E2FA-8C33-0C7A-AF45-A26847570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E74D4-B91E-2339-D3C7-D5302CA0C50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84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E6256-1236-C386-8AD0-E2D976116E93}"/>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FE3403-86FC-31A6-A5A0-60C5E52C5D69}"/>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5439B-B296-A79C-2AC6-DE34CFFA791E}"/>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1D8BD707-D9CF-40AE-B4C6-C98DA3205C09}" type="datetimeFigureOut">
              <a:rPr lang="en-US" smtClean="0"/>
              <a:t>12/12/2024</a:t>
            </a:fld>
            <a:endParaRPr lang="en-US"/>
          </a:p>
        </p:txBody>
      </p:sp>
      <p:sp>
        <p:nvSpPr>
          <p:cNvPr id="5" name="Footer Placeholder 4">
            <a:extLst>
              <a:ext uri="{FF2B5EF4-FFF2-40B4-BE49-F238E27FC236}">
                <a16:creationId xmlns:a16="http://schemas.microsoft.com/office/drawing/2014/main" id="{C3A573AC-452E-171D-311D-847AD68E6E3A}"/>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5CF0FA-C6C6-1453-E0FA-21B94C61DA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7121452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686" y="242094"/>
            <a:ext cx="1551940" cy="635000"/>
          </a:xfrm>
          <a:prstGeom prst="rect">
            <a:avLst/>
          </a:prstGeom>
        </p:spPr>
        <p:txBody>
          <a:bodyPr vert="horz" wrap="square" lIns="0" tIns="12700" rIns="0" bIns="0" rtlCol="0">
            <a:spAutoFit/>
          </a:bodyPr>
          <a:lstStyle/>
          <a:p>
            <a:pPr marL="12700">
              <a:lnSpc>
                <a:spcPct val="100000"/>
              </a:lnSpc>
              <a:spcBef>
                <a:spcPts val="100"/>
              </a:spcBef>
            </a:pPr>
            <a:r>
              <a:rPr dirty="0"/>
              <a:t>Outline</a:t>
            </a:r>
          </a:p>
        </p:txBody>
      </p:sp>
      <p:sp>
        <p:nvSpPr>
          <p:cNvPr id="3" name="object 3"/>
          <p:cNvSpPr txBox="1"/>
          <p:nvPr/>
        </p:nvSpPr>
        <p:spPr>
          <a:xfrm>
            <a:off x="574039" y="1163319"/>
            <a:ext cx="7943850" cy="4533900"/>
          </a:xfrm>
          <a:prstGeom prst="rect">
            <a:avLst/>
          </a:prstGeom>
        </p:spPr>
        <p:txBody>
          <a:bodyPr vert="horz" wrap="square" lIns="0" tIns="12700" rIns="0" bIns="0" rtlCol="0">
            <a:spAutoFit/>
          </a:bodyPr>
          <a:lstStyle/>
          <a:p>
            <a:pPr marL="355600" indent="-342900">
              <a:lnSpc>
                <a:spcPts val="3550"/>
              </a:lnSpc>
              <a:spcBef>
                <a:spcPts val="100"/>
              </a:spcBef>
              <a:buFont typeface="Arial MT"/>
              <a:buChar char="•"/>
              <a:tabLst>
                <a:tab pos="354965" algn="l"/>
                <a:tab pos="355600" algn="l"/>
              </a:tabLst>
            </a:pPr>
            <a:r>
              <a:rPr sz="3000" dirty="0">
                <a:solidFill>
                  <a:srgbClr val="264C8D"/>
                </a:solidFill>
                <a:latin typeface="Calibri"/>
                <a:cs typeface="Calibri"/>
              </a:rPr>
              <a:t>File</a:t>
            </a:r>
            <a:r>
              <a:rPr sz="3000" spc="-20" dirty="0">
                <a:solidFill>
                  <a:srgbClr val="264C8D"/>
                </a:solidFill>
                <a:latin typeface="Calibri"/>
                <a:cs typeface="Calibri"/>
              </a:rPr>
              <a:t> </a:t>
            </a:r>
            <a:r>
              <a:rPr sz="3000" spc="-5" dirty="0">
                <a:solidFill>
                  <a:srgbClr val="264C8D"/>
                </a:solidFill>
                <a:latin typeface="Calibri"/>
                <a:cs typeface="Calibri"/>
              </a:rPr>
              <a:t>systems</a:t>
            </a:r>
            <a:r>
              <a:rPr sz="3000" spc="-20" dirty="0">
                <a:solidFill>
                  <a:srgbClr val="264C8D"/>
                </a:solidFill>
                <a:latin typeface="Calibri"/>
                <a:cs typeface="Calibri"/>
              </a:rPr>
              <a:t> </a:t>
            </a:r>
            <a:r>
              <a:rPr sz="3000" dirty="0">
                <a:solidFill>
                  <a:srgbClr val="264C8D"/>
                </a:solidFill>
                <a:latin typeface="Calibri"/>
                <a:cs typeface="Calibri"/>
              </a:rPr>
              <a:t>under</a:t>
            </a:r>
            <a:r>
              <a:rPr sz="3000" spc="-15" dirty="0">
                <a:solidFill>
                  <a:srgbClr val="264C8D"/>
                </a:solidFill>
                <a:latin typeface="Calibri"/>
                <a:cs typeface="Calibri"/>
              </a:rPr>
              <a:t> </a:t>
            </a:r>
            <a:r>
              <a:rPr sz="3000" dirty="0">
                <a:solidFill>
                  <a:srgbClr val="264C8D"/>
                </a:solidFill>
                <a:latin typeface="Calibri"/>
                <a:cs typeface="Calibri"/>
              </a:rPr>
              <a:t>Linux</a:t>
            </a:r>
            <a:endParaRPr sz="3000">
              <a:latin typeface="Calibri"/>
              <a:cs typeface="Calibri"/>
            </a:endParaRPr>
          </a:p>
          <a:p>
            <a:pPr marL="755650" lvl="1" indent="-285750">
              <a:lnSpc>
                <a:spcPts val="3060"/>
              </a:lnSpc>
              <a:buFont typeface="Arial MT"/>
              <a:buChar char="–"/>
              <a:tabLst>
                <a:tab pos="755650" algn="l"/>
              </a:tabLst>
            </a:pPr>
            <a:r>
              <a:rPr sz="2600" dirty="0">
                <a:latin typeface="Calibri"/>
                <a:cs typeface="Calibri"/>
              </a:rPr>
              <a:t>File</a:t>
            </a:r>
            <a:r>
              <a:rPr sz="2600" spc="-15" dirty="0">
                <a:latin typeface="Calibri"/>
                <a:cs typeface="Calibri"/>
              </a:rPr>
              <a:t> </a:t>
            </a:r>
            <a:r>
              <a:rPr sz="2600" spc="-5" dirty="0">
                <a:latin typeface="Calibri"/>
                <a:cs typeface="Calibri"/>
              </a:rPr>
              <a:t>systems</a:t>
            </a:r>
            <a:r>
              <a:rPr sz="2600" spc="-10" dirty="0">
                <a:latin typeface="Calibri"/>
                <a:cs typeface="Calibri"/>
              </a:rPr>
              <a:t> </a:t>
            </a:r>
            <a:r>
              <a:rPr sz="2600" dirty="0">
                <a:latin typeface="Calibri"/>
                <a:cs typeface="Calibri"/>
              </a:rPr>
              <a:t>in</a:t>
            </a:r>
            <a:r>
              <a:rPr sz="2600" spc="-15" dirty="0">
                <a:latin typeface="Calibri"/>
                <a:cs typeface="Calibri"/>
              </a:rPr>
              <a:t> </a:t>
            </a:r>
            <a:r>
              <a:rPr sz="2600" dirty="0">
                <a:latin typeface="Calibri"/>
                <a:cs typeface="Calibri"/>
              </a:rPr>
              <a:t>Unix</a:t>
            </a:r>
            <a:r>
              <a:rPr sz="2600" spc="-10" dirty="0">
                <a:latin typeface="Calibri"/>
                <a:cs typeface="Calibri"/>
              </a:rPr>
              <a:t> </a:t>
            </a:r>
            <a:r>
              <a:rPr sz="2600" dirty="0">
                <a:latin typeface="Calibri"/>
                <a:cs typeface="Calibri"/>
              </a:rPr>
              <a:t>/</a:t>
            </a:r>
            <a:r>
              <a:rPr sz="2600" spc="-15" dirty="0">
                <a:latin typeface="Calibri"/>
                <a:cs typeface="Calibri"/>
              </a:rPr>
              <a:t> </a:t>
            </a:r>
            <a:r>
              <a:rPr sz="2600" dirty="0">
                <a:latin typeface="Calibri"/>
                <a:cs typeface="Calibri"/>
              </a:rPr>
              <a:t>Linux</a:t>
            </a:r>
            <a:endParaRPr sz="2600">
              <a:latin typeface="Calibri"/>
              <a:cs typeface="Calibri"/>
            </a:endParaRPr>
          </a:p>
          <a:p>
            <a:pPr marL="755650" lvl="1" indent="-285750">
              <a:lnSpc>
                <a:spcPts val="3110"/>
              </a:lnSpc>
              <a:buFont typeface="Arial MT"/>
              <a:buChar char="–"/>
              <a:tabLst>
                <a:tab pos="755650" algn="l"/>
              </a:tabLst>
            </a:pPr>
            <a:r>
              <a:rPr sz="2600" spc="-5" dirty="0">
                <a:latin typeface="Calibri"/>
                <a:cs typeface="Calibri"/>
              </a:rPr>
              <a:t>Symbolic</a:t>
            </a:r>
            <a:r>
              <a:rPr sz="2600" spc="-30" dirty="0">
                <a:latin typeface="Calibri"/>
                <a:cs typeface="Calibri"/>
              </a:rPr>
              <a:t> </a:t>
            </a:r>
            <a:r>
              <a:rPr sz="2600" spc="-5" dirty="0">
                <a:latin typeface="Calibri"/>
                <a:cs typeface="Calibri"/>
              </a:rPr>
              <a:t>links</a:t>
            </a:r>
            <a:endParaRPr sz="2600">
              <a:latin typeface="Calibri"/>
              <a:cs typeface="Calibri"/>
            </a:endParaRPr>
          </a:p>
          <a:p>
            <a:pPr marL="755650" lvl="1" indent="-285750">
              <a:lnSpc>
                <a:spcPts val="3120"/>
              </a:lnSpc>
              <a:spcBef>
                <a:spcPts val="80"/>
              </a:spcBef>
              <a:buFont typeface="Arial MT"/>
              <a:buChar char="–"/>
              <a:tabLst>
                <a:tab pos="755650" algn="l"/>
              </a:tabLst>
            </a:pPr>
            <a:r>
              <a:rPr sz="2600" spc="-5" dirty="0">
                <a:latin typeface="Calibri"/>
                <a:cs typeface="Calibri"/>
              </a:rPr>
              <a:t>Mounting</a:t>
            </a:r>
            <a:r>
              <a:rPr sz="2600" spc="-15" dirty="0">
                <a:latin typeface="Calibri"/>
                <a:cs typeface="Calibri"/>
              </a:rPr>
              <a:t> </a:t>
            </a:r>
            <a:r>
              <a:rPr sz="2600" spc="-5" dirty="0">
                <a:latin typeface="Calibri"/>
                <a:cs typeface="Calibri"/>
              </a:rPr>
              <a:t>of</a:t>
            </a:r>
            <a:r>
              <a:rPr sz="2600" spc="-10" dirty="0">
                <a:latin typeface="Calibri"/>
                <a:cs typeface="Calibri"/>
              </a:rPr>
              <a:t> </a:t>
            </a:r>
            <a:r>
              <a:rPr sz="2600" spc="-5" dirty="0">
                <a:latin typeface="Calibri"/>
                <a:cs typeface="Calibri"/>
              </a:rPr>
              <a:t>file</a:t>
            </a:r>
            <a:r>
              <a:rPr sz="2600" spc="-15" dirty="0">
                <a:latin typeface="Calibri"/>
                <a:cs typeface="Calibri"/>
              </a:rPr>
              <a:t> </a:t>
            </a:r>
            <a:r>
              <a:rPr sz="2600" spc="-5" dirty="0">
                <a:latin typeface="Calibri"/>
                <a:cs typeface="Calibri"/>
              </a:rPr>
              <a:t>systems</a:t>
            </a:r>
            <a:endParaRPr sz="2600">
              <a:latin typeface="Calibri"/>
              <a:cs typeface="Calibri"/>
            </a:endParaRPr>
          </a:p>
          <a:p>
            <a:pPr marL="355600" indent="-342900">
              <a:lnSpc>
                <a:spcPts val="3590"/>
              </a:lnSpc>
              <a:buFont typeface="Arial MT"/>
              <a:buChar char="•"/>
              <a:tabLst>
                <a:tab pos="354965" algn="l"/>
                <a:tab pos="355600" algn="l"/>
              </a:tabLst>
            </a:pPr>
            <a:r>
              <a:rPr sz="3000" spc="-5" dirty="0">
                <a:solidFill>
                  <a:srgbClr val="264C8D"/>
                </a:solidFill>
                <a:latin typeface="Calibri"/>
                <a:cs typeface="Calibri"/>
              </a:rPr>
              <a:t>Virtual</a:t>
            </a:r>
            <a:r>
              <a:rPr sz="3000" spc="-15" dirty="0">
                <a:solidFill>
                  <a:srgbClr val="264C8D"/>
                </a:solidFill>
                <a:latin typeface="Calibri"/>
                <a:cs typeface="Calibri"/>
              </a:rPr>
              <a:t> </a:t>
            </a:r>
            <a:r>
              <a:rPr sz="3000" spc="-5" dirty="0">
                <a:solidFill>
                  <a:srgbClr val="264C8D"/>
                </a:solidFill>
                <a:latin typeface="Calibri"/>
                <a:cs typeface="Calibri"/>
              </a:rPr>
              <a:t>file</a:t>
            </a:r>
            <a:r>
              <a:rPr sz="3000" spc="-15" dirty="0">
                <a:solidFill>
                  <a:srgbClr val="264C8D"/>
                </a:solidFill>
                <a:latin typeface="Calibri"/>
                <a:cs typeface="Calibri"/>
              </a:rPr>
              <a:t> </a:t>
            </a:r>
            <a:r>
              <a:rPr sz="3000" spc="-5" dirty="0">
                <a:solidFill>
                  <a:srgbClr val="264C8D"/>
                </a:solidFill>
                <a:latin typeface="Calibri"/>
                <a:cs typeface="Calibri"/>
              </a:rPr>
              <a:t>system</a:t>
            </a:r>
            <a:endParaRPr sz="3000">
              <a:latin typeface="Calibri"/>
              <a:cs typeface="Calibri"/>
            </a:endParaRPr>
          </a:p>
          <a:p>
            <a:pPr marL="755650" lvl="1" indent="-285750">
              <a:lnSpc>
                <a:spcPts val="3100"/>
              </a:lnSpc>
              <a:buFont typeface="Arial MT"/>
              <a:buChar char="–"/>
              <a:tabLst>
                <a:tab pos="755650" algn="l"/>
              </a:tabLst>
            </a:pPr>
            <a:r>
              <a:rPr sz="2600" spc="-5" dirty="0">
                <a:latin typeface="Calibri"/>
                <a:cs typeface="Calibri"/>
              </a:rPr>
              <a:t>Superblock</a:t>
            </a:r>
            <a:endParaRPr sz="2600">
              <a:latin typeface="Calibri"/>
              <a:cs typeface="Calibri"/>
            </a:endParaRPr>
          </a:p>
          <a:p>
            <a:pPr marL="755650" lvl="1" indent="-285750">
              <a:lnSpc>
                <a:spcPts val="3100"/>
              </a:lnSpc>
              <a:buFont typeface="Arial MT"/>
              <a:buChar char="–"/>
              <a:tabLst>
                <a:tab pos="755650" algn="l"/>
              </a:tabLst>
            </a:pPr>
            <a:r>
              <a:rPr sz="2600" spc="-5" dirty="0">
                <a:latin typeface="Calibri"/>
                <a:cs typeface="Calibri"/>
              </a:rPr>
              <a:t>Inode</a:t>
            </a:r>
            <a:endParaRPr sz="2600">
              <a:latin typeface="Calibri"/>
              <a:cs typeface="Calibri"/>
            </a:endParaRPr>
          </a:p>
          <a:p>
            <a:pPr marL="755650" lvl="1" indent="-285750">
              <a:lnSpc>
                <a:spcPts val="3100"/>
              </a:lnSpc>
              <a:buFont typeface="Arial MT"/>
              <a:buChar char="–"/>
              <a:tabLst>
                <a:tab pos="755650" algn="l"/>
              </a:tabLst>
            </a:pPr>
            <a:r>
              <a:rPr sz="2600" spc="-5" dirty="0">
                <a:latin typeface="Calibri"/>
                <a:cs typeface="Calibri"/>
              </a:rPr>
              <a:t>Dentry</a:t>
            </a:r>
            <a:r>
              <a:rPr sz="2600" spc="-25" dirty="0">
                <a:latin typeface="Calibri"/>
                <a:cs typeface="Calibri"/>
              </a:rPr>
              <a:t> </a:t>
            </a:r>
            <a:r>
              <a:rPr sz="2600" spc="-5" dirty="0">
                <a:latin typeface="Calibri"/>
                <a:cs typeface="Calibri"/>
              </a:rPr>
              <a:t>object</a:t>
            </a:r>
            <a:endParaRPr sz="2600">
              <a:latin typeface="Calibri"/>
              <a:cs typeface="Calibri"/>
            </a:endParaRPr>
          </a:p>
          <a:p>
            <a:pPr marL="755650" lvl="1" indent="-285750">
              <a:lnSpc>
                <a:spcPts val="3110"/>
              </a:lnSpc>
              <a:buFont typeface="Arial MT"/>
              <a:buChar char="–"/>
              <a:tabLst>
                <a:tab pos="755650" algn="l"/>
              </a:tabLst>
            </a:pPr>
            <a:r>
              <a:rPr sz="2600" dirty="0">
                <a:latin typeface="Calibri"/>
                <a:cs typeface="Calibri"/>
              </a:rPr>
              <a:t>File</a:t>
            </a:r>
            <a:r>
              <a:rPr sz="2600" spc="-35" dirty="0">
                <a:latin typeface="Calibri"/>
                <a:cs typeface="Calibri"/>
              </a:rPr>
              <a:t> </a:t>
            </a:r>
            <a:r>
              <a:rPr sz="2600" spc="-5" dirty="0">
                <a:latin typeface="Calibri"/>
                <a:cs typeface="Calibri"/>
              </a:rPr>
              <a:t>object</a:t>
            </a:r>
            <a:endParaRPr sz="2600">
              <a:latin typeface="Calibri"/>
              <a:cs typeface="Calibri"/>
            </a:endParaRPr>
          </a:p>
          <a:p>
            <a:pPr marL="355600" marR="5080" indent="-342900">
              <a:lnSpc>
                <a:spcPts val="2880"/>
              </a:lnSpc>
              <a:spcBef>
                <a:spcPts val="790"/>
              </a:spcBef>
              <a:buFont typeface="Arial MT"/>
              <a:buChar char="•"/>
              <a:tabLst>
                <a:tab pos="354965" algn="l"/>
                <a:tab pos="355600" algn="l"/>
              </a:tabLst>
            </a:pPr>
            <a:r>
              <a:rPr sz="3000" spc="-5" dirty="0">
                <a:solidFill>
                  <a:srgbClr val="264C8D"/>
                </a:solidFill>
                <a:latin typeface="Calibri"/>
                <a:cs typeface="Calibri"/>
              </a:rPr>
              <a:t>Example implementation</a:t>
            </a:r>
            <a:r>
              <a:rPr sz="3000" dirty="0">
                <a:solidFill>
                  <a:srgbClr val="264C8D"/>
                </a:solidFill>
                <a:latin typeface="Calibri"/>
                <a:cs typeface="Calibri"/>
              </a:rPr>
              <a:t> </a:t>
            </a:r>
            <a:r>
              <a:rPr sz="3000" spc="-5" dirty="0">
                <a:solidFill>
                  <a:srgbClr val="264C8D"/>
                </a:solidFill>
                <a:latin typeface="Calibri"/>
                <a:cs typeface="Calibri"/>
              </a:rPr>
              <a:t>of</a:t>
            </a:r>
            <a:r>
              <a:rPr sz="3000" dirty="0">
                <a:solidFill>
                  <a:srgbClr val="264C8D"/>
                </a:solidFill>
                <a:latin typeface="Calibri"/>
                <a:cs typeface="Calibri"/>
              </a:rPr>
              <a:t> a </a:t>
            </a:r>
            <a:r>
              <a:rPr sz="3000" spc="-5" dirty="0">
                <a:solidFill>
                  <a:srgbClr val="264C8D"/>
                </a:solidFill>
                <a:latin typeface="Calibri"/>
                <a:cs typeface="Calibri"/>
              </a:rPr>
              <a:t>file system</a:t>
            </a:r>
            <a:r>
              <a:rPr sz="3000" dirty="0">
                <a:solidFill>
                  <a:srgbClr val="264C8D"/>
                </a:solidFill>
                <a:latin typeface="Calibri"/>
                <a:cs typeface="Calibri"/>
              </a:rPr>
              <a:t> in Linux </a:t>
            </a:r>
            <a:r>
              <a:rPr sz="3000" spc="-665" dirty="0">
                <a:solidFill>
                  <a:srgbClr val="264C8D"/>
                </a:solidFill>
                <a:latin typeface="Calibri"/>
                <a:cs typeface="Calibri"/>
              </a:rPr>
              <a:t> </a:t>
            </a:r>
            <a:r>
              <a:rPr sz="3000" dirty="0">
                <a:solidFill>
                  <a:srgbClr val="264C8D"/>
                </a:solidFill>
                <a:latin typeface="Calibri"/>
                <a:cs typeface="Calibri"/>
              </a:rPr>
              <a:t>based</a:t>
            </a:r>
            <a:r>
              <a:rPr sz="3000" spc="-5" dirty="0">
                <a:solidFill>
                  <a:srgbClr val="264C8D"/>
                </a:solidFill>
                <a:latin typeface="Calibri"/>
                <a:cs typeface="Calibri"/>
              </a:rPr>
              <a:t> on</a:t>
            </a:r>
            <a:r>
              <a:rPr sz="3000" dirty="0">
                <a:solidFill>
                  <a:srgbClr val="264C8D"/>
                </a:solidFill>
                <a:latin typeface="Calibri"/>
                <a:cs typeface="Calibri"/>
              </a:rPr>
              <a:t> ext2</a:t>
            </a:r>
            <a:endParaRPr sz="30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0753" y="242094"/>
            <a:ext cx="5029835" cy="635000"/>
          </a:xfrm>
          <a:prstGeom prst="rect">
            <a:avLst/>
          </a:prstGeom>
        </p:spPr>
        <p:txBody>
          <a:bodyPr vert="horz" wrap="square" lIns="0" tIns="12700" rIns="0" bIns="0" rtlCol="0">
            <a:spAutoFit/>
          </a:bodyPr>
          <a:lstStyle/>
          <a:p>
            <a:pPr marL="12700">
              <a:lnSpc>
                <a:spcPct val="100000"/>
              </a:lnSpc>
              <a:spcBef>
                <a:spcPts val="100"/>
              </a:spcBef>
            </a:pPr>
            <a:r>
              <a:rPr spc="-5" dirty="0"/>
              <a:t>Hard</a:t>
            </a:r>
            <a:r>
              <a:rPr spc="-25" dirty="0"/>
              <a:t> </a:t>
            </a:r>
            <a:r>
              <a:rPr dirty="0"/>
              <a:t>and</a:t>
            </a:r>
            <a:r>
              <a:rPr spc="-20" dirty="0"/>
              <a:t> </a:t>
            </a:r>
            <a:r>
              <a:rPr spc="-5" dirty="0"/>
              <a:t>Symbolic</a:t>
            </a:r>
            <a:r>
              <a:rPr spc="-25" dirty="0"/>
              <a:t> </a:t>
            </a:r>
            <a:r>
              <a:rPr dirty="0"/>
              <a:t>Links</a:t>
            </a:r>
          </a:p>
        </p:txBody>
      </p:sp>
      <p:sp>
        <p:nvSpPr>
          <p:cNvPr id="4" name="object 4"/>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
        <p:nvSpPr>
          <p:cNvPr id="3" name="object 3"/>
          <p:cNvSpPr txBox="1"/>
          <p:nvPr/>
        </p:nvSpPr>
        <p:spPr>
          <a:xfrm>
            <a:off x="574039" y="1183638"/>
            <a:ext cx="8749665" cy="4437380"/>
          </a:xfrm>
          <a:prstGeom prst="rect">
            <a:avLst/>
          </a:prstGeom>
        </p:spPr>
        <p:txBody>
          <a:bodyPr vert="horz" wrap="square" lIns="0" tIns="12700" rIns="0" bIns="0" rtlCol="0">
            <a:spAutoFit/>
          </a:bodyPr>
          <a:lstStyle/>
          <a:p>
            <a:pPr marL="355600" indent="-342900">
              <a:lnSpc>
                <a:spcPts val="2630"/>
              </a:lnSpc>
              <a:spcBef>
                <a:spcPts val="100"/>
              </a:spcBef>
              <a:buFont typeface="Arial MT"/>
              <a:buChar char="•"/>
              <a:tabLst>
                <a:tab pos="354965" algn="l"/>
                <a:tab pos="355600" algn="l"/>
              </a:tabLst>
            </a:pPr>
            <a:r>
              <a:rPr sz="2200" dirty="0">
                <a:solidFill>
                  <a:srgbClr val="264C8D"/>
                </a:solidFill>
                <a:latin typeface="Calibri"/>
                <a:cs typeface="Calibri"/>
              </a:rPr>
              <a:t>A</a:t>
            </a:r>
            <a:r>
              <a:rPr sz="2200" spc="-10" dirty="0">
                <a:solidFill>
                  <a:srgbClr val="264C8D"/>
                </a:solidFill>
                <a:latin typeface="Calibri"/>
                <a:cs typeface="Calibri"/>
              </a:rPr>
              <a:t> </a:t>
            </a:r>
            <a:r>
              <a:rPr sz="2200" b="1" dirty="0">
                <a:solidFill>
                  <a:srgbClr val="31619F"/>
                </a:solidFill>
                <a:latin typeface="Calibri"/>
                <a:cs typeface="Calibri"/>
              </a:rPr>
              <a:t>hard</a:t>
            </a:r>
            <a:r>
              <a:rPr sz="2200" b="1" spc="-5" dirty="0">
                <a:solidFill>
                  <a:srgbClr val="31619F"/>
                </a:solidFill>
                <a:latin typeface="Calibri"/>
                <a:cs typeface="Calibri"/>
              </a:rPr>
              <a:t> </a:t>
            </a:r>
            <a:r>
              <a:rPr sz="2200" b="1" dirty="0">
                <a:solidFill>
                  <a:srgbClr val="31619F"/>
                </a:solidFill>
                <a:latin typeface="Calibri"/>
                <a:cs typeface="Calibri"/>
              </a:rPr>
              <a:t>link</a:t>
            </a:r>
            <a:r>
              <a:rPr sz="2200" b="1" spc="-10" dirty="0">
                <a:solidFill>
                  <a:srgbClr val="31619F"/>
                </a:solidFill>
                <a:latin typeface="Calibri"/>
                <a:cs typeface="Calibri"/>
              </a:rPr>
              <a:t> </a:t>
            </a:r>
            <a:r>
              <a:rPr sz="2200" dirty="0">
                <a:solidFill>
                  <a:srgbClr val="264C8D"/>
                </a:solidFill>
                <a:latin typeface="Calibri"/>
                <a:cs typeface="Calibri"/>
              </a:rPr>
              <a:t>is</a:t>
            </a:r>
            <a:r>
              <a:rPr sz="2200" spc="-5" dirty="0">
                <a:solidFill>
                  <a:srgbClr val="264C8D"/>
                </a:solidFill>
                <a:latin typeface="Calibri"/>
                <a:cs typeface="Calibri"/>
              </a:rPr>
              <a:t> </a:t>
            </a:r>
            <a:r>
              <a:rPr sz="2200" dirty="0">
                <a:solidFill>
                  <a:srgbClr val="264C8D"/>
                </a:solidFill>
                <a:latin typeface="Calibri"/>
                <a:cs typeface="Calibri"/>
              </a:rPr>
              <a:t>an</a:t>
            </a:r>
            <a:r>
              <a:rPr sz="2200" spc="-10" dirty="0">
                <a:solidFill>
                  <a:srgbClr val="264C8D"/>
                </a:solidFill>
                <a:latin typeface="Calibri"/>
                <a:cs typeface="Calibri"/>
              </a:rPr>
              <a:t> </a:t>
            </a:r>
            <a:r>
              <a:rPr sz="2200" spc="-5" dirty="0">
                <a:solidFill>
                  <a:srgbClr val="264C8D"/>
                </a:solidFill>
                <a:latin typeface="Calibri"/>
                <a:cs typeface="Calibri"/>
              </a:rPr>
              <a:t>additional file name</a:t>
            </a:r>
            <a:endParaRPr sz="2200">
              <a:latin typeface="Calibri"/>
              <a:cs typeface="Calibri"/>
            </a:endParaRPr>
          </a:p>
          <a:p>
            <a:pPr marL="755650" lvl="1" indent="-285750">
              <a:lnSpc>
                <a:spcPts val="2390"/>
              </a:lnSpc>
              <a:buFont typeface="Arial MT"/>
              <a:buChar char="–"/>
              <a:tabLst>
                <a:tab pos="755015" algn="l"/>
                <a:tab pos="755650" algn="l"/>
              </a:tabLst>
            </a:pPr>
            <a:r>
              <a:rPr sz="2000" spc="-5" dirty="0">
                <a:latin typeface="Calibri"/>
                <a:cs typeface="Calibri"/>
              </a:rPr>
              <a:t>There</a:t>
            </a:r>
            <a:r>
              <a:rPr sz="2000" dirty="0">
                <a:latin typeface="Calibri"/>
                <a:cs typeface="Calibri"/>
              </a:rPr>
              <a:t> exists</a:t>
            </a:r>
            <a:r>
              <a:rPr sz="2000" spc="5" dirty="0">
                <a:latin typeface="Calibri"/>
                <a:cs typeface="Calibri"/>
              </a:rPr>
              <a:t> </a:t>
            </a:r>
            <a:r>
              <a:rPr sz="2000" spc="-5" dirty="0">
                <a:latin typeface="Calibri"/>
                <a:cs typeface="Calibri"/>
              </a:rPr>
              <a:t>another</a:t>
            </a:r>
            <a:r>
              <a:rPr sz="2000" spc="5" dirty="0">
                <a:latin typeface="Calibri"/>
                <a:cs typeface="Calibri"/>
              </a:rPr>
              <a:t> </a:t>
            </a:r>
            <a:r>
              <a:rPr sz="2000" spc="-5" dirty="0">
                <a:latin typeface="Calibri"/>
                <a:cs typeface="Calibri"/>
              </a:rPr>
              <a:t>directory</a:t>
            </a:r>
            <a:r>
              <a:rPr sz="2000" spc="5" dirty="0">
                <a:latin typeface="Calibri"/>
                <a:cs typeface="Calibri"/>
              </a:rPr>
              <a:t> </a:t>
            </a:r>
            <a:r>
              <a:rPr sz="2000" spc="-5" dirty="0">
                <a:latin typeface="Calibri"/>
                <a:cs typeface="Calibri"/>
              </a:rPr>
              <a:t>entry</a:t>
            </a:r>
            <a:r>
              <a:rPr sz="2000" spc="5" dirty="0">
                <a:latin typeface="Calibri"/>
                <a:cs typeface="Calibri"/>
              </a:rPr>
              <a:t> </a:t>
            </a:r>
            <a:r>
              <a:rPr sz="2000" dirty="0">
                <a:latin typeface="Calibri"/>
                <a:cs typeface="Calibri"/>
              </a:rPr>
              <a:t>that</a:t>
            </a:r>
            <a:r>
              <a:rPr sz="2000" spc="5" dirty="0">
                <a:latin typeface="Calibri"/>
                <a:cs typeface="Calibri"/>
              </a:rPr>
              <a:t> </a:t>
            </a:r>
            <a:r>
              <a:rPr sz="2000" spc="-5" dirty="0">
                <a:latin typeface="Calibri"/>
                <a:cs typeface="Calibri"/>
              </a:rPr>
              <a:t>points</a:t>
            </a:r>
            <a:r>
              <a:rPr sz="2000" spc="5"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same</a:t>
            </a:r>
            <a:r>
              <a:rPr sz="2000" spc="5" dirty="0">
                <a:latin typeface="Calibri"/>
                <a:cs typeface="Calibri"/>
              </a:rPr>
              <a:t> </a:t>
            </a:r>
            <a:r>
              <a:rPr sz="2000" spc="-5" dirty="0">
                <a:latin typeface="Calibri"/>
                <a:cs typeface="Calibri"/>
              </a:rPr>
              <a:t>file</a:t>
            </a:r>
            <a:endParaRPr sz="2000">
              <a:latin typeface="Calibri"/>
              <a:cs typeface="Calibri"/>
            </a:endParaRPr>
          </a:p>
          <a:p>
            <a:pPr marL="755650" lvl="1" indent="-285750">
              <a:lnSpc>
                <a:spcPct val="100000"/>
              </a:lnSpc>
              <a:buFont typeface="Arial MT"/>
              <a:buChar char="–"/>
              <a:tabLst>
                <a:tab pos="755015" algn="l"/>
                <a:tab pos="755650" algn="l"/>
              </a:tabLst>
            </a:pPr>
            <a:r>
              <a:rPr sz="2000" dirty="0">
                <a:latin typeface="Calibri"/>
                <a:cs typeface="Calibri"/>
              </a:rPr>
              <a:t>All</a:t>
            </a:r>
            <a:r>
              <a:rPr sz="2000" spc="-5" dirty="0">
                <a:latin typeface="Calibri"/>
                <a:cs typeface="Calibri"/>
              </a:rPr>
              <a:t> hard </a:t>
            </a:r>
            <a:r>
              <a:rPr sz="2000" dirty="0">
                <a:latin typeface="Calibri"/>
                <a:cs typeface="Calibri"/>
              </a:rPr>
              <a:t>links</a:t>
            </a:r>
            <a:r>
              <a:rPr sz="2000" spc="-5" dirty="0">
                <a:latin typeface="Calibri"/>
                <a:cs typeface="Calibri"/>
              </a:rPr>
              <a:t> point</a:t>
            </a:r>
            <a:r>
              <a:rPr sz="2000" dirty="0">
                <a:latin typeface="Calibri"/>
                <a:cs typeface="Calibri"/>
              </a:rPr>
              <a:t> to</a:t>
            </a:r>
            <a:r>
              <a:rPr sz="2000" spc="-5" dirty="0">
                <a:latin typeface="Calibri"/>
                <a:cs typeface="Calibri"/>
              </a:rPr>
              <a:t> </a:t>
            </a:r>
            <a:r>
              <a:rPr sz="2000" dirty="0">
                <a:latin typeface="Calibri"/>
                <a:cs typeface="Calibri"/>
              </a:rPr>
              <a:t>the</a:t>
            </a:r>
            <a:r>
              <a:rPr sz="2000" spc="-5" dirty="0">
                <a:latin typeface="Calibri"/>
                <a:cs typeface="Calibri"/>
              </a:rPr>
              <a:t> same Inode</a:t>
            </a:r>
            <a:endParaRPr sz="2000">
              <a:latin typeface="Calibri"/>
              <a:cs typeface="Calibri"/>
            </a:endParaRPr>
          </a:p>
          <a:p>
            <a:pPr marL="755650" lvl="1" indent="-285750">
              <a:lnSpc>
                <a:spcPct val="100000"/>
              </a:lnSpc>
              <a:buFont typeface="Arial MT"/>
              <a:buChar char="–"/>
              <a:tabLst>
                <a:tab pos="755015" algn="l"/>
                <a:tab pos="755650" algn="l"/>
              </a:tabLst>
            </a:pPr>
            <a:r>
              <a:rPr sz="2000" spc="-5" dirty="0">
                <a:latin typeface="Calibri"/>
                <a:cs typeface="Calibri"/>
              </a:rPr>
              <a:t>Each</a:t>
            </a:r>
            <a:r>
              <a:rPr sz="2000" dirty="0">
                <a:latin typeface="Calibri"/>
                <a:cs typeface="Calibri"/>
              </a:rPr>
              <a:t> new </a:t>
            </a:r>
            <a:r>
              <a:rPr sz="2000" spc="-5" dirty="0">
                <a:latin typeface="Calibri"/>
                <a:cs typeface="Calibri"/>
              </a:rPr>
              <a:t>hard</a:t>
            </a:r>
            <a:r>
              <a:rPr sz="2000" spc="5" dirty="0">
                <a:latin typeface="Calibri"/>
                <a:cs typeface="Calibri"/>
              </a:rPr>
              <a:t> </a:t>
            </a:r>
            <a:r>
              <a:rPr sz="2000" dirty="0">
                <a:latin typeface="Calibri"/>
                <a:cs typeface="Calibri"/>
              </a:rPr>
              <a:t>link </a:t>
            </a:r>
            <a:r>
              <a:rPr sz="2000" spc="-5" dirty="0">
                <a:latin typeface="Calibri"/>
                <a:cs typeface="Calibri"/>
              </a:rPr>
              <a:t>increments</a:t>
            </a:r>
            <a:r>
              <a:rPr sz="2000" dirty="0">
                <a:latin typeface="Calibri"/>
                <a:cs typeface="Calibri"/>
              </a:rPr>
              <a:t> the</a:t>
            </a:r>
            <a:r>
              <a:rPr sz="2000" spc="5" dirty="0">
                <a:latin typeface="Calibri"/>
                <a:cs typeface="Calibri"/>
              </a:rPr>
              <a:t> </a:t>
            </a:r>
            <a:r>
              <a:rPr sz="2000" dirty="0">
                <a:latin typeface="Calibri"/>
                <a:cs typeface="Calibri"/>
              </a:rPr>
              <a:t>link </a:t>
            </a:r>
            <a:r>
              <a:rPr sz="2000" spc="-5" dirty="0">
                <a:latin typeface="Calibri"/>
                <a:cs typeface="Calibri"/>
              </a:rPr>
              <a:t>counter</a:t>
            </a:r>
            <a:r>
              <a:rPr sz="2000" dirty="0">
                <a:latin typeface="Calibri"/>
                <a:cs typeface="Calibri"/>
              </a:rPr>
              <a:t> </a:t>
            </a:r>
            <a:r>
              <a:rPr sz="2000" spc="-5" dirty="0">
                <a:latin typeface="Calibri"/>
                <a:cs typeface="Calibri"/>
              </a:rPr>
              <a:t>of</a:t>
            </a:r>
            <a:r>
              <a:rPr sz="2000" spc="5" dirty="0">
                <a:latin typeface="Calibri"/>
                <a:cs typeface="Calibri"/>
              </a:rPr>
              <a:t> </a:t>
            </a:r>
            <a:r>
              <a:rPr sz="2000" dirty="0">
                <a:latin typeface="Calibri"/>
                <a:cs typeface="Calibri"/>
              </a:rPr>
              <a:t>the</a:t>
            </a:r>
            <a:r>
              <a:rPr sz="2000" spc="-5" dirty="0">
                <a:latin typeface="Calibri"/>
                <a:cs typeface="Calibri"/>
              </a:rPr>
              <a:t> Inode</a:t>
            </a:r>
            <a:endParaRPr sz="2000">
              <a:latin typeface="Calibri"/>
              <a:cs typeface="Calibri"/>
            </a:endParaRPr>
          </a:p>
          <a:p>
            <a:pPr marL="749300" marR="5715" lvl="1" indent="-279400">
              <a:lnSpc>
                <a:spcPts val="1920"/>
              </a:lnSpc>
              <a:spcBef>
                <a:spcPts val="459"/>
              </a:spcBef>
              <a:buFont typeface="Arial MT"/>
              <a:buChar char="–"/>
              <a:tabLst>
                <a:tab pos="755015" algn="l"/>
                <a:tab pos="755650" algn="l"/>
              </a:tabLst>
            </a:pPr>
            <a:r>
              <a:rPr sz="2000" dirty="0">
                <a:latin typeface="Calibri"/>
                <a:cs typeface="Calibri"/>
              </a:rPr>
              <a:t>As </a:t>
            </a:r>
            <a:r>
              <a:rPr sz="2000" spc="-5" dirty="0">
                <a:latin typeface="Calibri"/>
                <a:cs typeface="Calibri"/>
              </a:rPr>
              <a:t>long</a:t>
            </a:r>
            <a:r>
              <a:rPr sz="2000" dirty="0">
                <a:latin typeface="Calibri"/>
                <a:cs typeface="Calibri"/>
              </a:rPr>
              <a:t> as</a:t>
            </a:r>
            <a:r>
              <a:rPr sz="2000" spc="5" dirty="0">
                <a:latin typeface="Calibri"/>
                <a:cs typeface="Calibri"/>
              </a:rPr>
              <a:t> </a:t>
            </a:r>
            <a:r>
              <a:rPr sz="2000" dirty="0">
                <a:latin typeface="Calibri"/>
                <a:cs typeface="Calibri"/>
              </a:rPr>
              <a:t>the link</a:t>
            </a:r>
            <a:r>
              <a:rPr sz="2000" spc="5" dirty="0">
                <a:latin typeface="Calibri"/>
                <a:cs typeface="Calibri"/>
              </a:rPr>
              <a:t> </a:t>
            </a:r>
            <a:r>
              <a:rPr sz="2000" spc="-5" dirty="0">
                <a:latin typeface="Calibri"/>
                <a:cs typeface="Calibri"/>
              </a:rPr>
              <a:t>counter</a:t>
            </a:r>
            <a:r>
              <a:rPr sz="2000" dirty="0">
                <a:latin typeface="Calibri"/>
                <a:cs typeface="Calibri"/>
              </a:rPr>
              <a:t> ≠ </a:t>
            </a:r>
            <a:r>
              <a:rPr sz="2000" spc="-5" dirty="0">
                <a:latin typeface="Calibri"/>
                <a:cs typeface="Calibri"/>
              </a:rPr>
              <a:t>0,</a:t>
            </a:r>
            <a:r>
              <a:rPr sz="2000" dirty="0">
                <a:latin typeface="Calibri"/>
                <a:cs typeface="Calibri"/>
              </a:rPr>
              <a:t> the</a:t>
            </a:r>
            <a:r>
              <a:rPr sz="2000" spc="5" dirty="0">
                <a:latin typeface="Calibri"/>
                <a:cs typeface="Calibri"/>
              </a:rPr>
              <a:t> </a:t>
            </a:r>
            <a:r>
              <a:rPr sz="2000" spc="-5" dirty="0">
                <a:latin typeface="Calibri"/>
                <a:cs typeface="Calibri"/>
              </a:rPr>
              <a:t>file</a:t>
            </a:r>
            <a:r>
              <a:rPr sz="2000" dirty="0">
                <a:latin typeface="Calibri"/>
                <a:cs typeface="Calibri"/>
              </a:rPr>
              <a:t> </a:t>
            </a:r>
            <a:r>
              <a:rPr sz="2000" spc="-5" dirty="0">
                <a:latin typeface="Calibri"/>
                <a:cs typeface="Calibri"/>
              </a:rPr>
              <a:t>"survives"</a:t>
            </a:r>
            <a:r>
              <a:rPr sz="2000" spc="5" dirty="0">
                <a:latin typeface="Calibri"/>
                <a:cs typeface="Calibri"/>
              </a:rPr>
              <a:t> </a:t>
            </a:r>
            <a:r>
              <a:rPr sz="2000" dirty="0">
                <a:latin typeface="Calibri"/>
                <a:cs typeface="Calibri"/>
              </a:rPr>
              <a:t>a </a:t>
            </a:r>
            <a:r>
              <a:rPr sz="2000" spc="-5" dirty="0">
                <a:latin typeface="Calibri"/>
                <a:cs typeface="Calibri"/>
              </a:rPr>
              <a:t>remove()</a:t>
            </a:r>
            <a:r>
              <a:rPr sz="2000" spc="5" dirty="0">
                <a:latin typeface="Calibri"/>
                <a:cs typeface="Calibri"/>
              </a:rPr>
              <a:t> </a:t>
            </a:r>
            <a:r>
              <a:rPr sz="2000" dirty="0">
                <a:latin typeface="Calibri"/>
                <a:cs typeface="Calibri"/>
              </a:rPr>
              <a:t>and </a:t>
            </a:r>
            <a:r>
              <a:rPr sz="2000" spc="-5" dirty="0">
                <a:latin typeface="Calibri"/>
                <a:cs typeface="Calibri"/>
              </a:rPr>
              <a:t>only</a:t>
            </a:r>
            <a:r>
              <a:rPr sz="2000" spc="5" dirty="0">
                <a:latin typeface="Calibri"/>
                <a:cs typeface="Calibri"/>
              </a:rPr>
              <a:t> </a:t>
            </a:r>
            <a:r>
              <a:rPr sz="2000" dirty="0">
                <a:latin typeface="Calibri"/>
                <a:cs typeface="Calibri"/>
              </a:rPr>
              <a:t>the link </a:t>
            </a:r>
            <a:r>
              <a:rPr sz="2000" spc="-434" dirty="0">
                <a:latin typeface="Calibri"/>
                <a:cs typeface="Calibri"/>
              </a:rPr>
              <a:t> </a:t>
            </a:r>
            <a:r>
              <a:rPr sz="2000" spc="-5" dirty="0">
                <a:latin typeface="Calibri"/>
                <a:cs typeface="Calibri"/>
              </a:rPr>
              <a:t>counter </a:t>
            </a:r>
            <a:r>
              <a:rPr sz="2000" dirty="0">
                <a:latin typeface="Calibri"/>
                <a:cs typeface="Calibri"/>
              </a:rPr>
              <a:t>is </a:t>
            </a:r>
            <a:r>
              <a:rPr sz="2000" spc="-5" dirty="0">
                <a:latin typeface="Calibri"/>
                <a:cs typeface="Calibri"/>
              </a:rPr>
              <a:t>decremented</a:t>
            </a:r>
            <a:endParaRPr sz="2000">
              <a:latin typeface="Calibri"/>
              <a:cs typeface="Calibri"/>
            </a:endParaRPr>
          </a:p>
          <a:p>
            <a:pPr marL="755650" lvl="1" indent="-285750">
              <a:lnSpc>
                <a:spcPts val="2395"/>
              </a:lnSpc>
              <a:buFont typeface="Arial MT"/>
              <a:buChar char="–"/>
              <a:tabLst>
                <a:tab pos="755015" algn="l"/>
                <a:tab pos="755650" algn="l"/>
              </a:tabLst>
            </a:pPr>
            <a:r>
              <a:rPr sz="2000" dirty="0">
                <a:latin typeface="Calibri"/>
                <a:cs typeface="Calibri"/>
              </a:rPr>
              <a:t>If the last link is </a:t>
            </a:r>
            <a:r>
              <a:rPr sz="2000" spc="-5" dirty="0">
                <a:latin typeface="Calibri"/>
                <a:cs typeface="Calibri"/>
              </a:rPr>
              <a:t>removed,</a:t>
            </a:r>
            <a:r>
              <a:rPr sz="2000" dirty="0">
                <a:latin typeface="Calibri"/>
                <a:cs typeface="Calibri"/>
              </a:rPr>
              <a:t> the </a:t>
            </a:r>
            <a:r>
              <a:rPr sz="2000" spc="-5" dirty="0">
                <a:latin typeface="Calibri"/>
                <a:cs typeface="Calibri"/>
              </a:rPr>
              <a:t>file</a:t>
            </a:r>
            <a:r>
              <a:rPr sz="2000" spc="5" dirty="0">
                <a:latin typeface="Calibri"/>
                <a:cs typeface="Calibri"/>
              </a:rPr>
              <a:t> </a:t>
            </a:r>
            <a:r>
              <a:rPr sz="2000" dirty="0">
                <a:latin typeface="Calibri"/>
                <a:cs typeface="Calibri"/>
              </a:rPr>
              <a:t>is </a:t>
            </a:r>
            <a:r>
              <a:rPr sz="2000" spc="-5" dirty="0">
                <a:latin typeface="Calibri"/>
                <a:cs typeface="Calibri"/>
              </a:rPr>
              <a:t>deleted</a:t>
            </a:r>
            <a:r>
              <a:rPr sz="2000" dirty="0">
                <a:latin typeface="Calibri"/>
                <a:cs typeface="Calibri"/>
              </a:rPr>
              <a:t> and the</a:t>
            </a:r>
            <a:r>
              <a:rPr sz="2000" spc="-10" dirty="0">
                <a:latin typeface="Calibri"/>
                <a:cs typeface="Calibri"/>
              </a:rPr>
              <a:t> </a:t>
            </a:r>
            <a:r>
              <a:rPr sz="2000" spc="-5" dirty="0">
                <a:latin typeface="Calibri"/>
                <a:cs typeface="Calibri"/>
              </a:rPr>
              <a:t>Inode </a:t>
            </a:r>
            <a:r>
              <a:rPr sz="2000" dirty="0">
                <a:latin typeface="Calibri"/>
                <a:cs typeface="Calibri"/>
              </a:rPr>
              <a:t>can be</a:t>
            </a:r>
            <a:r>
              <a:rPr sz="2000" spc="5" dirty="0">
                <a:latin typeface="Calibri"/>
                <a:cs typeface="Calibri"/>
              </a:rPr>
              <a:t> </a:t>
            </a:r>
            <a:r>
              <a:rPr sz="2000" spc="-5" dirty="0">
                <a:latin typeface="Calibri"/>
                <a:cs typeface="Calibri"/>
              </a:rPr>
              <a:t>reused</a:t>
            </a:r>
            <a:endParaRPr sz="2000">
              <a:latin typeface="Calibri"/>
              <a:cs typeface="Calibri"/>
            </a:endParaRPr>
          </a:p>
          <a:p>
            <a:pPr marL="755650" lvl="1" indent="-285750">
              <a:lnSpc>
                <a:spcPct val="100000"/>
              </a:lnSpc>
              <a:buFont typeface="Arial MT"/>
              <a:buChar char="–"/>
              <a:tabLst>
                <a:tab pos="755015" algn="l"/>
                <a:tab pos="755650" algn="l"/>
              </a:tabLst>
            </a:pPr>
            <a:r>
              <a:rPr sz="2000" spc="-5" dirty="0">
                <a:latin typeface="Calibri"/>
                <a:cs typeface="Calibri"/>
              </a:rPr>
              <a:t>Hard</a:t>
            </a:r>
            <a:r>
              <a:rPr sz="2000" dirty="0">
                <a:latin typeface="Calibri"/>
                <a:cs typeface="Calibri"/>
              </a:rPr>
              <a:t> links</a:t>
            </a:r>
            <a:r>
              <a:rPr sz="2000" spc="5" dirty="0">
                <a:latin typeface="Calibri"/>
                <a:cs typeface="Calibri"/>
              </a:rPr>
              <a:t> </a:t>
            </a:r>
            <a:r>
              <a:rPr sz="2000" dirty="0">
                <a:latin typeface="Calibri"/>
                <a:cs typeface="Calibri"/>
              </a:rPr>
              <a:t>can</a:t>
            </a:r>
            <a:r>
              <a:rPr sz="2000" spc="5" dirty="0">
                <a:latin typeface="Calibri"/>
                <a:cs typeface="Calibri"/>
              </a:rPr>
              <a:t> </a:t>
            </a:r>
            <a:r>
              <a:rPr sz="2000" spc="-5" dirty="0">
                <a:latin typeface="Calibri"/>
                <a:cs typeface="Calibri"/>
              </a:rPr>
              <a:t>only</a:t>
            </a:r>
            <a:r>
              <a:rPr sz="2000" spc="5" dirty="0">
                <a:latin typeface="Calibri"/>
                <a:cs typeface="Calibri"/>
              </a:rPr>
              <a:t> </a:t>
            </a:r>
            <a:r>
              <a:rPr sz="2000" dirty="0">
                <a:latin typeface="Calibri"/>
                <a:cs typeface="Calibri"/>
              </a:rPr>
              <a:t>be </a:t>
            </a:r>
            <a:r>
              <a:rPr sz="2000" spc="-5" dirty="0">
                <a:latin typeface="Calibri"/>
                <a:cs typeface="Calibri"/>
              </a:rPr>
              <a:t>created</a:t>
            </a:r>
            <a:r>
              <a:rPr sz="2000" spc="5" dirty="0">
                <a:latin typeface="Calibri"/>
                <a:cs typeface="Calibri"/>
              </a:rPr>
              <a:t> </a:t>
            </a:r>
            <a:r>
              <a:rPr sz="2000" spc="-5" dirty="0">
                <a:latin typeface="Calibri"/>
                <a:cs typeface="Calibri"/>
              </a:rPr>
              <a:t>for</a:t>
            </a:r>
            <a:r>
              <a:rPr sz="2000" spc="5" dirty="0">
                <a:latin typeface="Calibri"/>
                <a:cs typeface="Calibri"/>
              </a:rPr>
              <a:t> </a:t>
            </a:r>
            <a:r>
              <a:rPr sz="2000" spc="-5" dirty="0">
                <a:latin typeface="Calibri"/>
                <a:cs typeface="Calibri"/>
              </a:rPr>
              <a:t>files</a:t>
            </a:r>
            <a:r>
              <a:rPr sz="2000" spc="5" dirty="0">
                <a:latin typeface="Calibri"/>
                <a:cs typeface="Calibri"/>
              </a:rPr>
              <a:t> </a:t>
            </a:r>
            <a:r>
              <a:rPr sz="2000" dirty="0">
                <a:latin typeface="Calibri"/>
                <a:cs typeface="Calibri"/>
              </a:rPr>
              <a:t>in the</a:t>
            </a:r>
            <a:r>
              <a:rPr sz="2000" spc="5" dirty="0">
                <a:latin typeface="Calibri"/>
                <a:cs typeface="Calibri"/>
              </a:rPr>
              <a:t> </a:t>
            </a:r>
            <a:r>
              <a:rPr sz="2000" spc="-5" dirty="0">
                <a:latin typeface="Calibri"/>
                <a:cs typeface="Calibri"/>
              </a:rPr>
              <a:t>same</a:t>
            </a:r>
            <a:r>
              <a:rPr sz="2000" spc="5" dirty="0">
                <a:latin typeface="Calibri"/>
                <a:cs typeface="Calibri"/>
              </a:rPr>
              <a:t> </a:t>
            </a:r>
            <a:r>
              <a:rPr sz="2000" spc="-5" dirty="0">
                <a:latin typeface="Calibri"/>
                <a:cs typeface="Calibri"/>
              </a:rPr>
              <a:t>file</a:t>
            </a:r>
            <a:r>
              <a:rPr sz="2000" spc="5" dirty="0">
                <a:latin typeface="Calibri"/>
                <a:cs typeface="Calibri"/>
              </a:rPr>
              <a:t> </a:t>
            </a:r>
            <a:r>
              <a:rPr sz="2000" spc="-5" dirty="0">
                <a:latin typeface="Calibri"/>
                <a:cs typeface="Calibri"/>
              </a:rPr>
              <a:t>logical</a:t>
            </a:r>
            <a:r>
              <a:rPr sz="2000" dirty="0">
                <a:latin typeface="Calibri"/>
                <a:cs typeface="Calibri"/>
              </a:rPr>
              <a:t> </a:t>
            </a:r>
            <a:r>
              <a:rPr sz="2000" spc="-5" dirty="0">
                <a:latin typeface="Calibri"/>
                <a:cs typeface="Calibri"/>
              </a:rPr>
              <a:t>file</a:t>
            </a:r>
            <a:r>
              <a:rPr sz="2000" spc="5" dirty="0">
                <a:latin typeface="Calibri"/>
                <a:cs typeface="Calibri"/>
              </a:rPr>
              <a:t> </a:t>
            </a:r>
            <a:r>
              <a:rPr sz="2000" spc="-5" dirty="0">
                <a:latin typeface="Calibri"/>
                <a:cs typeface="Calibri"/>
              </a:rPr>
              <a:t>system</a:t>
            </a:r>
            <a:endParaRPr sz="2000">
              <a:latin typeface="Calibri"/>
              <a:cs typeface="Calibri"/>
            </a:endParaRPr>
          </a:p>
          <a:p>
            <a:pPr marL="355600" marR="109220" indent="-342900">
              <a:lnSpc>
                <a:spcPct val="78500"/>
              </a:lnSpc>
              <a:spcBef>
                <a:spcPts val="580"/>
              </a:spcBef>
              <a:buFont typeface="Arial MT"/>
              <a:buChar char="•"/>
              <a:tabLst>
                <a:tab pos="354965" algn="l"/>
                <a:tab pos="355600" algn="l"/>
              </a:tabLst>
            </a:pPr>
            <a:r>
              <a:rPr sz="2200" dirty="0">
                <a:solidFill>
                  <a:srgbClr val="264C8D"/>
                </a:solidFill>
                <a:latin typeface="Calibri"/>
                <a:cs typeface="Calibri"/>
              </a:rPr>
              <a:t>A </a:t>
            </a:r>
            <a:r>
              <a:rPr sz="2200" b="1" spc="-5" dirty="0">
                <a:solidFill>
                  <a:srgbClr val="31619F"/>
                </a:solidFill>
                <a:latin typeface="Calibri"/>
                <a:cs typeface="Calibri"/>
              </a:rPr>
              <a:t>symbolic</a:t>
            </a:r>
            <a:r>
              <a:rPr sz="2200" b="1" spc="5" dirty="0">
                <a:solidFill>
                  <a:srgbClr val="31619F"/>
                </a:solidFill>
                <a:latin typeface="Calibri"/>
                <a:cs typeface="Calibri"/>
              </a:rPr>
              <a:t> </a:t>
            </a:r>
            <a:r>
              <a:rPr sz="2200" b="1" dirty="0">
                <a:solidFill>
                  <a:srgbClr val="31619F"/>
                </a:solidFill>
                <a:latin typeface="Calibri"/>
                <a:cs typeface="Calibri"/>
              </a:rPr>
              <a:t>link </a:t>
            </a:r>
            <a:r>
              <a:rPr sz="2200" spc="-15" dirty="0">
                <a:solidFill>
                  <a:srgbClr val="264C8D"/>
                </a:solidFill>
                <a:latin typeface="Calibri"/>
                <a:cs typeface="Calibri"/>
              </a:rPr>
              <a:t>(soft</a:t>
            </a:r>
            <a:r>
              <a:rPr sz="2200" spc="5" dirty="0">
                <a:solidFill>
                  <a:srgbClr val="264C8D"/>
                </a:solidFill>
                <a:latin typeface="Calibri"/>
                <a:cs typeface="Calibri"/>
              </a:rPr>
              <a:t> </a:t>
            </a:r>
            <a:r>
              <a:rPr sz="2200" dirty="0">
                <a:solidFill>
                  <a:srgbClr val="264C8D"/>
                </a:solidFill>
                <a:latin typeface="Calibri"/>
                <a:cs typeface="Calibri"/>
              </a:rPr>
              <a:t>link) is a</a:t>
            </a:r>
            <a:r>
              <a:rPr sz="2200" spc="5" dirty="0">
                <a:solidFill>
                  <a:srgbClr val="264C8D"/>
                </a:solidFill>
                <a:latin typeface="Calibri"/>
                <a:cs typeface="Calibri"/>
              </a:rPr>
              <a:t> </a:t>
            </a:r>
            <a:r>
              <a:rPr sz="2200" spc="-5" dirty="0">
                <a:solidFill>
                  <a:srgbClr val="264C8D"/>
                </a:solidFill>
                <a:latin typeface="Calibri"/>
                <a:cs typeface="Calibri"/>
              </a:rPr>
              <a:t>file</a:t>
            </a:r>
            <a:r>
              <a:rPr sz="2200" dirty="0">
                <a:solidFill>
                  <a:srgbClr val="264C8D"/>
                </a:solidFill>
                <a:latin typeface="Calibri"/>
                <a:cs typeface="Calibri"/>
              </a:rPr>
              <a:t> that</a:t>
            </a:r>
            <a:r>
              <a:rPr sz="2200" spc="5" dirty="0">
                <a:solidFill>
                  <a:srgbClr val="264C8D"/>
                </a:solidFill>
                <a:latin typeface="Calibri"/>
                <a:cs typeface="Calibri"/>
              </a:rPr>
              <a:t> </a:t>
            </a:r>
            <a:r>
              <a:rPr sz="2200" spc="-5" dirty="0">
                <a:solidFill>
                  <a:srgbClr val="264C8D"/>
                </a:solidFill>
                <a:latin typeface="Calibri"/>
                <a:cs typeface="Calibri"/>
              </a:rPr>
              <a:t>contains</a:t>
            </a:r>
            <a:r>
              <a:rPr sz="2200" dirty="0">
                <a:solidFill>
                  <a:srgbClr val="264C8D"/>
                </a:solidFill>
                <a:latin typeface="Calibri"/>
                <a:cs typeface="Calibri"/>
              </a:rPr>
              <a:t> the</a:t>
            </a:r>
            <a:r>
              <a:rPr sz="2200" spc="5" dirty="0">
                <a:solidFill>
                  <a:srgbClr val="264C8D"/>
                </a:solidFill>
                <a:latin typeface="Calibri"/>
                <a:cs typeface="Calibri"/>
              </a:rPr>
              <a:t> </a:t>
            </a:r>
            <a:r>
              <a:rPr sz="2200" dirty="0">
                <a:solidFill>
                  <a:srgbClr val="264C8D"/>
                </a:solidFill>
                <a:latin typeface="Calibri"/>
                <a:cs typeface="Calibri"/>
              </a:rPr>
              <a:t>path </a:t>
            </a:r>
            <a:r>
              <a:rPr sz="2200" spc="-5" dirty="0">
                <a:solidFill>
                  <a:srgbClr val="264C8D"/>
                </a:solidFill>
                <a:latin typeface="Calibri"/>
                <a:cs typeface="Calibri"/>
              </a:rPr>
              <a:t>of</a:t>
            </a:r>
            <a:r>
              <a:rPr sz="2200" spc="5" dirty="0">
                <a:solidFill>
                  <a:srgbClr val="264C8D"/>
                </a:solidFill>
                <a:latin typeface="Calibri"/>
                <a:cs typeface="Calibri"/>
              </a:rPr>
              <a:t> </a:t>
            </a:r>
            <a:r>
              <a:rPr sz="2200" spc="-5" dirty="0">
                <a:solidFill>
                  <a:srgbClr val="264C8D"/>
                </a:solidFill>
                <a:latin typeface="Calibri"/>
                <a:cs typeface="Calibri"/>
              </a:rPr>
              <a:t>another</a:t>
            </a:r>
            <a:r>
              <a:rPr sz="2200" dirty="0">
                <a:solidFill>
                  <a:srgbClr val="264C8D"/>
                </a:solidFill>
                <a:latin typeface="Calibri"/>
                <a:cs typeface="Calibri"/>
              </a:rPr>
              <a:t> </a:t>
            </a:r>
            <a:r>
              <a:rPr sz="2200" spc="-5" dirty="0">
                <a:solidFill>
                  <a:srgbClr val="264C8D"/>
                </a:solidFill>
                <a:latin typeface="Calibri"/>
                <a:cs typeface="Calibri"/>
              </a:rPr>
              <a:t>file</a:t>
            </a:r>
            <a:r>
              <a:rPr sz="2200" spc="5" dirty="0">
                <a:solidFill>
                  <a:srgbClr val="264C8D"/>
                </a:solidFill>
                <a:latin typeface="Calibri"/>
                <a:cs typeface="Calibri"/>
              </a:rPr>
              <a:t> </a:t>
            </a:r>
            <a:r>
              <a:rPr sz="2200" spc="-5" dirty="0">
                <a:solidFill>
                  <a:srgbClr val="264C8D"/>
                </a:solidFill>
                <a:latin typeface="Calibri"/>
                <a:cs typeface="Calibri"/>
              </a:rPr>
              <a:t>or </a:t>
            </a:r>
            <a:r>
              <a:rPr sz="2200" spc="-480" dirty="0">
                <a:solidFill>
                  <a:srgbClr val="264C8D"/>
                </a:solidFill>
                <a:latin typeface="Calibri"/>
                <a:cs typeface="Calibri"/>
              </a:rPr>
              <a:t> </a:t>
            </a:r>
            <a:r>
              <a:rPr sz="2200" spc="-5" dirty="0">
                <a:solidFill>
                  <a:srgbClr val="264C8D"/>
                </a:solidFill>
                <a:latin typeface="Calibri"/>
                <a:cs typeface="Calibri"/>
              </a:rPr>
              <a:t>directory</a:t>
            </a:r>
            <a:endParaRPr sz="2200">
              <a:latin typeface="Calibri"/>
              <a:cs typeface="Calibri"/>
            </a:endParaRPr>
          </a:p>
          <a:p>
            <a:pPr marL="755650" lvl="1" indent="-285750">
              <a:lnSpc>
                <a:spcPts val="2380"/>
              </a:lnSpc>
              <a:buFont typeface="Arial MT"/>
              <a:buChar char="–"/>
              <a:tabLst>
                <a:tab pos="755015" algn="l"/>
                <a:tab pos="755650" algn="l"/>
              </a:tabLst>
            </a:pPr>
            <a:r>
              <a:rPr sz="2000" spc="-5" dirty="0">
                <a:latin typeface="Calibri"/>
                <a:cs typeface="Calibri"/>
              </a:rPr>
              <a:t>Symbolic</a:t>
            </a:r>
            <a:r>
              <a:rPr sz="2000" spc="5" dirty="0">
                <a:latin typeface="Calibri"/>
                <a:cs typeface="Calibri"/>
              </a:rPr>
              <a:t> </a:t>
            </a:r>
            <a:r>
              <a:rPr sz="2000" dirty="0">
                <a:latin typeface="Calibri"/>
                <a:cs typeface="Calibri"/>
              </a:rPr>
              <a:t>links</a:t>
            </a:r>
            <a:r>
              <a:rPr sz="2000" spc="5" dirty="0">
                <a:latin typeface="Calibri"/>
                <a:cs typeface="Calibri"/>
              </a:rPr>
              <a:t> </a:t>
            </a:r>
            <a:r>
              <a:rPr sz="2000" spc="-5" dirty="0">
                <a:latin typeface="Calibri"/>
                <a:cs typeface="Calibri"/>
              </a:rPr>
              <a:t>are</a:t>
            </a:r>
            <a:r>
              <a:rPr sz="2000" spc="5" dirty="0">
                <a:latin typeface="Calibri"/>
                <a:cs typeface="Calibri"/>
              </a:rPr>
              <a:t> </a:t>
            </a:r>
            <a:r>
              <a:rPr sz="2000" spc="-5" dirty="0">
                <a:latin typeface="Calibri"/>
                <a:cs typeface="Calibri"/>
              </a:rPr>
              <a:t>interpreted</a:t>
            </a:r>
            <a:r>
              <a:rPr sz="2000" spc="5" dirty="0">
                <a:latin typeface="Calibri"/>
                <a:cs typeface="Calibri"/>
              </a:rPr>
              <a:t> </a:t>
            </a:r>
            <a:r>
              <a:rPr sz="2000" dirty="0">
                <a:latin typeface="Calibri"/>
                <a:cs typeface="Calibri"/>
              </a:rPr>
              <a:t>and</a:t>
            </a:r>
            <a:r>
              <a:rPr sz="2000" spc="5" dirty="0">
                <a:latin typeface="Calibri"/>
                <a:cs typeface="Calibri"/>
              </a:rPr>
              <a:t> </a:t>
            </a:r>
            <a:r>
              <a:rPr sz="2000" spc="-5" dirty="0">
                <a:latin typeface="Calibri"/>
                <a:cs typeface="Calibri"/>
              </a:rPr>
              <a:t>resolved</a:t>
            </a:r>
            <a:r>
              <a:rPr sz="2000" spc="5" dirty="0">
                <a:latin typeface="Calibri"/>
                <a:cs typeface="Calibri"/>
              </a:rPr>
              <a:t> </a:t>
            </a:r>
            <a:r>
              <a:rPr sz="2000" spc="-5" dirty="0">
                <a:latin typeface="Calibri"/>
                <a:cs typeface="Calibri"/>
              </a:rPr>
              <a:t>on</a:t>
            </a:r>
            <a:r>
              <a:rPr sz="2000" spc="5" dirty="0">
                <a:latin typeface="Calibri"/>
                <a:cs typeface="Calibri"/>
              </a:rPr>
              <a:t> </a:t>
            </a:r>
            <a:r>
              <a:rPr sz="2000" spc="-5" dirty="0">
                <a:latin typeface="Calibri"/>
                <a:cs typeface="Calibri"/>
              </a:rPr>
              <a:t>every</a:t>
            </a:r>
            <a:r>
              <a:rPr sz="2000" spc="5" dirty="0">
                <a:latin typeface="Calibri"/>
                <a:cs typeface="Calibri"/>
              </a:rPr>
              <a:t> </a:t>
            </a:r>
            <a:r>
              <a:rPr sz="2000" spc="-5" dirty="0">
                <a:latin typeface="Calibri"/>
                <a:cs typeface="Calibri"/>
              </a:rPr>
              <a:t>access</a:t>
            </a:r>
            <a:endParaRPr sz="2000">
              <a:latin typeface="Calibri"/>
              <a:cs typeface="Calibri"/>
            </a:endParaRPr>
          </a:p>
          <a:p>
            <a:pPr marL="749300" marR="838200" lvl="1" indent="-279400">
              <a:lnSpc>
                <a:spcPts val="1920"/>
              </a:lnSpc>
              <a:spcBef>
                <a:spcPts val="459"/>
              </a:spcBef>
              <a:buFont typeface="Arial MT"/>
              <a:buChar char="–"/>
              <a:tabLst>
                <a:tab pos="755015" algn="l"/>
                <a:tab pos="755650" algn="l"/>
              </a:tabLst>
            </a:pPr>
            <a:r>
              <a:rPr sz="2000" dirty="0">
                <a:latin typeface="Calibri"/>
                <a:cs typeface="Calibri"/>
              </a:rPr>
              <a:t>If the </a:t>
            </a:r>
            <a:r>
              <a:rPr sz="2000" spc="-5" dirty="0">
                <a:latin typeface="Calibri"/>
                <a:cs typeface="Calibri"/>
              </a:rPr>
              <a:t>target</a:t>
            </a:r>
            <a:r>
              <a:rPr sz="2000" dirty="0">
                <a:latin typeface="Calibri"/>
                <a:cs typeface="Calibri"/>
              </a:rPr>
              <a:t> </a:t>
            </a:r>
            <a:r>
              <a:rPr sz="2000" spc="-5" dirty="0">
                <a:latin typeface="Calibri"/>
                <a:cs typeface="Calibri"/>
              </a:rPr>
              <a:t>of</a:t>
            </a:r>
            <a:r>
              <a:rPr sz="2000" dirty="0">
                <a:latin typeface="Calibri"/>
                <a:cs typeface="Calibri"/>
              </a:rPr>
              <a:t> a</a:t>
            </a:r>
            <a:r>
              <a:rPr sz="2000" spc="5" dirty="0">
                <a:latin typeface="Calibri"/>
                <a:cs typeface="Calibri"/>
              </a:rPr>
              <a:t> </a:t>
            </a:r>
            <a:r>
              <a:rPr sz="2000" spc="-5" dirty="0">
                <a:latin typeface="Calibri"/>
                <a:cs typeface="Calibri"/>
              </a:rPr>
              <a:t>symbolic</a:t>
            </a:r>
            <a:r>
              <a:rPr sz="2000" dirty="0">
                <a:latin typeface="Calibri"/>
                <a:cs typeface="Calibri"/>
              </a:rPr>
              <a:t> link is </a:t>
            </a:r>
            <a:r>
              <a:rPr sz="2000" spc="-5" dirty="0">
                <a:latin typeface="Calibri"/>
                <a:cs typeface="Calibri"/>
              </a:rPr>
              <a:t>deleted,</a:t>
            </a:r>
            <a:r>
              <a:rPr sz="2000" spc="5" dirty="0">
                <a:latin typeface="Calibri"/>
                <a:cs typeface="Calibri"/>
              </a:rPr>
              <a:t> </a:t>
            </a:r>
            <a:r>
              <a:rPr sz="2000" dirty="0">
                <a:latin typeface="Calibri"/>
                <a:cs typeface="Calibri"/>
              </a:rPr>
              <a:t>the link </a:t>
            </a:r>
            <a:r>
              <a:rPr sz="2000" spc="-5" dirty="0">
                <a:latin typeface="Calibri"/>
                <a:cs typeface="Calibri"/>
              </a:rPr>
              <a:t>becomes</a:t>
            </a:r>
            <a:r>
              <a:rPr sz="2000" dirty="0">
                <a:latin typeface="Calibri"/>
                <a:cs typeface="Calibri"/>
              </a:rPr>
              <a:t> invalid but </a:t>
            </a:r>
            <a:r>
              <a:rPr sz="2000" spc="-434" dirty="0">
                <a:latin typeface="Calibri"/>
                <a:cs typeface="Calibri"/>
              </a:rPr>
              <a:t> </a:t>
            </a:r>
            <a:r>
              <a:rPr sz="2000" spc="-5" dirty="0">
                <a:latin typeface="Calibri"/>
                <a:cs typeface="Calibri"/>
              </a:rPr>
              <a:t>remains existent</a:t>
            </a:r>
            <a:endParaRPr sz="2000">
              <a:latin typeface="Calibri"/>
              <a:cs typeface="Calibri"/>
            </a:endParaRPr>
          </a:p>
          <a:p>
            <a:pPr marL="749300" marR="5080" lvl="1" indent="-279400">
              <a:lnSpc>
                <a:spcPts val="1920"/>
              </a:lnSpc>
              <a:spcBef>
                <a:spcPts val="560"/>
              </a:spcBef>
              <a:buFont typeface="Arial MT"/>
              <a:buChar char="–"/>
              <a:tabLst>
                <a:tab pos="755015" algn="l"/>
                <a:tab pos="755650" algn="l"/>
              </a:tabLst>
            </a:pPr>
            <a:r>
              <a:rPr sz="2000" spc="-5" dirty="0">
                <a:latin typeface="Calibri"/>
                <a:cs typeface="Calibri"/>
              </a:rPr>
              <a:t>Symbolic</a:t>
            </a:r>
            <a:r>
              <a:rPr sz="2000" dirty="0">
                <a:latin typeface="Calibri"/>
                <a:cs typeface="Calibri"/>
              </a:rPr>
              <a:t> links</a:t>
            </a:r>
            <a:r>
              <a:rPr sz="2000" spc="5" dirty="0">
                <a:latin typeface="Calibri"/>
                <a:cs typeface="Calibri"/>
              </a:rPr>
              <a:t> </a:t>
            </a:r>
            <a:r>
              <a:rPr sz="2000" dirty="0">
                <a:latin typeface="Calibri"/>
                <a:cs typeface="Calibri"/>
              </a:rPr>
              <a:t>to </a:t>
            </a:r>
            <a:r>
              <a:rPr sz="2000" spc="-5" dirty="0">
                <a:latin typeface="Calibri"/>
                <a:cs typeface="Calibri"/>
              </a:rPr>
              <a:t>files</a:t>
            </a:r>
            <a:r>
              <a:rPr sz="2000" spc="5" dirty="0">
                <a:latin typeface="Calibri"/>
                <a:cs typeface="Calibri"/>
              </a:rPr>
              <a:t> </a:t>
            </a:r>
            <a:r>
              <a:rPr sz="2000" dirty="0">
                <a:latin typeface="Calibri"/>
                <a:cs typeface="Calibri"/>
              </a:rPr>
              <a:t>and</a:t>
            </a:r>
            <a:r>
              <a:rPr sz="2000" spc="5" dirty="0">
                <a:latin typeface="Calibri"/>
                <a:cs typeface="Calibri"/>
              </a:rPr>
              <a:t> </a:t>
            </a:r>
            <a:r>
              <a:rPr sz="2000" spc="-5" dirty="0">
                <a:latin typeface="Calibri"/>
                <a:cs typeface="Calibri"/>
              </a:rPr>
              <a:t>directories</a:t>
            </a:r>
            <a:r>
              <a:rPr sz="2000" dirty="0">
                <a:latin typeface="Calibri"/>
                <a:cs typeface="Calibri"/>
              </a:rPr>
              <a:t> can</a:t>
            </a:r>
            <a:r>
              <a:rPr sz="2000" spc="5" dirty="0">
                <a:latin typeface="Calibri"/>
                <a:cs typeface="Calibri"/>
              </a:rPr>
              <a:t> </a:t>
            </a:r>
            <a:r>
              <a:rPr sz="2000" dirty="0">
                <a:latin typeface="Calibri"/>
                <a:cs typeface="Calibri"/>
              </a:rPr>
              <a:t>be </a:t>
            </a:r>
            <a:r>
              <a:rPr sz="2000" spc="-5" dirty="0">
                <a:latin typeface="Calibri"/>
                <a:cs typeface="Calibri"/>
              </a:rPr>
              <a:t>created</a:t>
            </a:r>
            <a:r>
              <a:rPr sz="2000" spc="5" dirty="0">
                <a:latin typeface="Calibri"/>
                <a:cs typeface="Calibri"/>
              </a:rPr>
              <a:t> </a:t>
            </a:r>
            <a:r>
              <a:rPr sz="2000" spc="-5" dirty="0">
                <a:latin typeface="Calibri"/>
                <a:cs typeface="Calibri"/>
              </a:rPr>
              <a:t>for</a:t>
            </a:r>
            <a:r>
              <a:rPr sz="2000" spc="5" dirty="0">
                <a:latin typeface="Calibri"/>
                <a:cs typeface="Calibri"/>
              </a:rPr>
              <a:t> </a:t>
            </a:r>
            <a:r>
              <a:rPr sz="2000" spc="-5" dirty="0">
                <a:latin typeface="Calibri"/>
                <a:cs typeface="Calibri"/>
              </a:rPr>
              <a:t>files</a:t>
            </a:r>
            <a:r>
              <a:rPr sz="2000" dirty="0">
                <a:latin typeface="Calibri"/>
                <a:cs typeface="Calibri"/>
              </a:rPr>
              <a:t> that</a:t>
            </a:r>
            <a:r>
              <a:rPr sz="2000" spc="5" dirty="0">
                <a:latin typeface="Calibri"/>
                <a:cs typeface="Calibri"/>
              </a:rPr>
              <a:t> </a:t>
            </a:r>
            <a:r>
              <a:rPr sz="2000" dirty="0">
                <a:latin typeface="Calibri"/>
                <a:cs typeface="Calibri"/>
              </a:rPr>
              <a:t>do</a:t>
            </a:r>
            <a:r>
              <a:rPr sz="2000" spc="5" dirty="0">
                <a:latin typeface="Calibri"/>
                <a:cs typeface="Calibri"/>
              </a:rPr>
              <a:t> </a:t>
            </a:r>
            <a:r>
              <a:rPr sz="2000" spc="-5" dirty="0">
                <a:latin typeface="Calibri"/>
                <a:cs typeface="Calibri"/>
              </a:rPr>
              <a:t>not</a:t>
            </a:r>
            <a:r>
              <a:rPr sz="2000" dirty="0">
                <a:latin typeface="Calibri"/>
                <a:cs typeface="Calibri"/>
              </a:rPr>
              <a:t> exist </a:t>
            </a:r>
            <a:r>
              <a:rPr sz="2000" spc="-434" dirty="0">
                <a:latin typeface="Calibri"/>
                <a:cs typeface="Calibri"/>
              </a:rPr>
              <a:t> </a:t>
            </a:r>
            <a:r>
              <a:rPr sz="2000" spc="-5" dirty="0">
                <a:latin typeface="Calibri"/>
                <a:cs typeface="Calibri"/>
              </a:rPr>
              <a:t>(yet)</a:t>
            </a:r>
            <a:endParaRPr sz="2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9699" y="303053"/>
            <a:ext cx="5232400" cy="513080"/>
          </a:xfrm>
          <a:prstGeom prst="rect">
            <a:avLst/>
          </a:prstGeom>
        </p:spPr>
        <p:txBody>
          <a:bodyPr vert="horz" wrap="square" lIns="0" tIns="12700" rIns="0" bIns="0" rtlCol="0">
            <a:spAutoFit/>
          </a:bodyPr>
          <a:lstStyle/>
          <a:p>
            <a:pPr marL="12700">
              <a:lnSpc>
                <a:spcPct val="100000"/>
              </a:lnSpc>
              <a:spcBef>
                <a:spcPts val="100"/>
              </a:spcBef>
            </a:pPr>
            <a:r>
              <a:rPr sz="3200" spc="-5" dirty="0"/>
              <a:t>Logical </a:t>
            </a:r>
            <a:r>
              <a:rPr sz="3200" dirty="0"/>
              <a:t>and</a:t>
            </a:r>
            <a:r>
              <a:rPr sz="3200" spc="-5" dirty="0"/>
              <a:t> Physical </a:t>
            </a:r>
            <a:r>
              <a:rPr sz="3200" dirty="0"/>
              <a:t>File </a:t>
            </a:r>
            <a:r>
              <a:rPr sz="3200" spc="-5" dirty="0"/>
              <a:t>System</a:t>
            </a:r>
            <a:endParaRPr sz="3200"/>
          </a:p>
        </p:txBody>
      </p:sp>
      <p:sp>
        <p:nvSpPr>
          <p:cNvPr id="3" name="object 3"/>
          <p:cNvSpPr txBox="1"/>
          <p:nvPr/>
        </p:nvSpPr>
        <p:spPr>
          <a:xfrm>
            <a:off x="574039" y="1192275"/>
            <a:ext cx="8658225" cy="2313305"/>
          </a:xfrm>
          <a:prstGeom prst="rect">
            <a:avLst/>
          </a:prstGeom>
        </p:spPr>
        <p:txBody>
          <a:bodyPr vert="horz" wrap="square" lIns="0" tIns="59690" rIns="0" bIns="0" rtlCol="0">
            <a:spAutoFit/>
          </a:bodyPr>
          <a:lstStyle/>
          <a:p>
            <a:pPr marL="355600" indent="-342900">
              <a:lnSpc>
                <a:spcPct val="100000"/>
              </a:lnSpc>
              <a:spcBef>
                <a:spcPts val="470"/>
              </a:spcBef>
              <a:buFont typeface="Arial MT"/>
              <a:buChar char="•"/>
              <a:tabLst>
                <a:tab pos="354965" algn="l"/>
                <a:tab pos="355600" algn="l"/>
              </a:tabLst>
            </a:pPr>
            <a:r>
              <a:rPr sz="1800" dirty="0">
                <a:solidFill>
                  <a:srgbClr val="264C8D"/>
                </a:solidFill>
                <a:latin typeface="Calibri"/>
                <a:cs typeface="Calibri"/>
              </a:rPr>
              <a:t>A</a:t>
            </a:r>
            <a:r>
              <a:rPr sz="1800" spc="5" dirty="0">
                <a:solidFill>
                  <a:srgbClr val="264C8D"/>
                </a:solidFill>
                <a:latin typeface="Calibri"/>
                <a:cs typeface="Calibri"/>
              </a:rPr>
              <a:t> </a:t>
            </a:r>
            <a:r>
              <a:rPr sz="1800" spc="-5" dirty="0">
                <a:solidFill>
                  <a:srgbClr val="264C8D"/>
                </a:solidFill>
                <a:latin typeface="Calibri"/>
                <a:cs typeface="Calibri"/>
              </a:rPr>
              <a:t>logical</a:t>
            </a:r>
            <a:r>
              <a:rPr sz="1800" spc="10" dirty="0">
                <a:solidFill>
                  <a:srgbClr val="264C8D"/>
                </a:solidFill>
                <a:latin typeface="Calibri"/>
                <a:cs typeface="Calibri"/>
              </a:rPr>
              <a:t> </a:t>
            </a:r>
            <a:r>
              <a:rPr sz="1800" spc="-5" dirty="0">
                <a:solidFill>
                  <a:srgbClr val="264C8D"/>
                </a:solidFill>
                <a:latin typeface="Calibri"/>
                <a:cs typeface="Calibri"/>
              </a:rPr>
              <a:t>file</a:t>
            </a:r>
            <a:r>
              <a:rPr sz="1800" spc="5" dirty="0">
                <a:solidFill>
                  <a:srgbClr val="264C8D"/>
                </a:solidFill>
                <a:latin typeface="Calibri"/>
                <a:cs typeface="Calibri"/>
              </a:rPr>
              <a:t> </a:t>
            </a:r>
            <a:r>
              <a:rPr sz="1800" spc="-5" dirty="0">
                <a:solidFill>
                  <a:srgbClr val="264C8D"/>
                </a:solidFill>
                <a:latin typeface="Calibri"/>
                <a:cs typeface="Calibri"/>
              </a:rPr>
              <a:t>system</a:t>
            </a:r>
            <a:r>
              <a:rPr sz="1800" spc="10" dirty="0">
                <a:solidFill>
                  <a:srgbClr val="264C8D"/>
                </a:solidFill>
                <a:latin typeface="Calibri"/>
                <a:cs typeface="Calibri"/>
              </a:rPr>
              <a:t> </a:t>
            </a:r>
            <a:r>
              <a:rPr sz="1800" spc="-5" dirty="0">
                <a:solidFill>
                  <a:srgbClr val="264C8D"/>
                </a:solidFill>
                <a:latin typeface="Calibri"/>
                <a:cs typeface="Calibri"/>
              </a:rPr>
              <a:t>may</a:t>
            </a:r>
            <a:r>
              <a:rPr sz="1800" dirty="0">
                <a:solidFill>
                  <a:srgbClr val="264C8D"/>
                </a:solidFill>
                <a:latin typeface="Calibri"/>
                <a:cs typeface="Calibri"/>
              </a:rPr>
              <a:t> </a:t>
            </a:r>
            <a:r>
              <a:rPr sz="1800" spc="-5" dirty="0">
                <a:solidFill>
                  <a:srgbClr val="264C8D"/>
                </a:solidFill>
                <a:latin typeface="Calibri"/>
                <a:cs typeface="Calibri"/>
              </a:rPr>
              <a:t>consist</a:t>
            </a:r>
            <a:r>
              <a:rPr sz="1800" spc="10" dirty="0">
                <a:solidFill>
                  <a:srgbClr val="264C8D"/>
                </a:solidFill>
                <a:latin typeface="Calibri"/>
                <a:cs typeface="Calibri"/>
              </a:rPr>
              <a:t> </a:t>
            </a:r>
            <a:r>
              <a:rPr sz="1800" spc="-5" dirty="0">
                <a:solidFill>
                  <a:srgbClr val="264C8D"/>
                </a:solidFill>
                <a:latin typeface="Calibri"/>
                <a:cs typeface="Calibri"/>
              </a:rPr>
              <a:t>of</a:t>
            </a:r>
            <a:r>
              <a:rPr sz="1800" spc="5" dirty="0">
                <a:solidFill>
                  <a:srgbClr val="264C8D"/>
                </a:solidFill>
                <a:latin typeface="Calibri"/>
                <a:cs typeface="Calibri"/>
              </a:rPr>
              <a:t> </a:t>
            </a:r>
            <a:r>
              <a:rPr sz="1800" spc="-5" dirty="0">
                <a:solidFill>
                  <a:srgbClr val="264C8D"/>
                </a:solidFill>
                <a:latin typeface="Calibri"/>
                <a:cs typeface="Calibri"/>
              </a:rPr>
              <a:t>multiple</a:t>
            </a:r>
            <a:r>
              <a:rPr sz="1800" spc="10" dirty="0">
                <a:solidFill>
                  <a:srgbClr val="264C8D"/>
                </a:solidFill>
                <a:latin typeface="Calibri"/>
                <a:cs typeface="Calibri"/>
              </a:rPr>
              <a:t> </a:t>
            </a:r>
            <a:r>
              <a:rPr sz="1800" spc="-5" dirty="0">
                <a:solidFill>
                  <a:srgbClr val="264C8D"/>
                </a:solidFill>
                <a:latin typeface="Calibri"/>
                <a:cs typeface="Calibri"/>
              </a:rPr>
              <a:t>physical</a:t>
            </a:r>
            <a:r>
              <a:rPr sz="1800" spc="5" dirty="0">
                <a:solidFill>
                  <a:srgbClr val="264C8D"/>
                </a:solidFill>
                <a:latin typeface="Calibri"/>
                <a:cs typeface="Calibri"/>
              </a:rPr>
              <a:t> </a:t>
            </a:r>
            <a:r>
              <a:rPr sz="1800" spc="-5" dirty="0">
                <a:solidFill>
                  <a:srgbClr val="264C8D"/>
                </a:solidFill>
                <a:latin typeface="Calibri"/>
                <a:cs typeface="Calibri"/>
              </a:rPr>
              <a:t>file</a:t>
            </a:r>
            <a:r>
              <a:rPr sz="1800" spc="10" dirty="0">
                <a:solidFill>
                  <a:srgbClr val="264C8D"/>
                </a:solidFill>
                <a:latin typeface="Calibri"/>
                <a:cs typeface="Calibri"/>
              </a:rPr>
              <a:t> </a:t>
            </a:r>
            <a:r>
              <a:rPr sz="1800" spc="-5" dirty="0">
                <a:solidFill>
                  <a:srgbClr val="264C8D"/>
                </a:solidFill>
                <a:latin typeface="Calibri"/>
                <a:cs typeface="Calibri"/>
              </a:rPr>
              <a:t>systems</a:t>
            </a:r>
            <a:endParaRPr sz="1800">
              <a:latin typeface="Calibri"/>
              <a:cs typeface="Calibri"/>
            </a:endParaRPr>
          </a:p>
          <a:p>
            <a:pPr marL="355600" marR="5080" indent="-342900">
              <a:lnSpc>
                <a:spcPct val="100000"/>
              </a:lnSpc>
              <a:spcBef>
                <a:spcPts val="370"/>
              </a:spcBef>
              <a:buFont typeface="Arial MT"/>
              <a:buChar char="•"/>
              <a:tabLst>
                <a:tab pos="354965" algn="l"/>
                <a:tab pos="355600" algn="l"/>
              </a:tabLst>
            </a:pPr>
            <a:r>
              <a:rPr sz="1800" dirty="0">
                <a:solidFill>
                  <a:srgbClr val="264C8D"/>
                </a:solidFill>
                <a:latin typeface="Calibri"/>
                <a:cs typeface="Calibri"/>
              </a:rPr>
              <a:t>A </a:t>
            </a:r>
            <a:r>
              <a:rPr sz="1800" spc="-5" dirty="0">
                <a:solidFill>
                  <a:srgbClr val="264C8D"/>
                </a:solidFill>
                <a:latin typeface="Calibri"/>
                <a:cs typeface="Calibri"/>
              </a:rPr>
              <a:t>file</a:t>
            </a:r>
            <a:r>
              <a:rPr sz="1800" spc="5" dirty="0">
                <a:solidFill>
                  <a:srgbClr val="264C8D"/>
                </a:solidFill>
                <a:latin typeface="Calibri"/>
                <a:cs typeface="Calibri"/>
              </a:rPr>
              <a:t> </a:t>
            </a:r>
            <a:r>
              <a:rPr sz="1800" spc="-5" dirty="0">
                <a:solidFill>
                  <a:srgbClr val="264C8D"/>
                </a:solidFill>
                <a:latin typeface="Calibri"/>
                <a:cs typeface="Calibri"/>
              </a:rPr>
              <a:t>system</a:t>
            </a:r>
            <a:r>
              <a:rPr sz="1800" spc="5" dirty="0">
                <a:solidFill>
                  <a:srgbClr val="264C8D"/>
                </a:solidFill>
                <a:latin typeface="Calibri"/>
                <a:cs typeface="Calibri"/>
              </a:rPr>
              <a:t> </a:t>
            </a:r>
            <a:r>
              <a:rPr sz="1800" dirty="0">
                <a:solidFill>
                  <a:srgbClr val="264C8D"/>
                </a:solidFill>
                <a:latin typeface="Calibri"/>
                <a:cs typeface="Calibri"/>
              </a:rPr>
              <a:t>can</a:t>
            </a:r>
            <a:r>
              <a:rPr sz="1800" spc="5" dirty="0">
                <a:solidFill>
                  <a:srgbClr val="264C8D"/>
                </a:solidFill>
                <a:latin typeface="Calibri"/>
                <a:cs typeface="Calibri"/>
              </a:rPr>
              <a:t> </a:t>
            </a:r>
            <a:r>
              <a:rPr sz="1800" dirty="0">
                <a:solidFill>
                  <a:srgbClr val="264C8D"/>
                </a:solidFill>
                <a:latin typeface="Calibri"/>
                <a:cs typeface="Calibri"/>
              </a:rPr>
              <a:t>be</a:t>
            </a:r>
            <a:r>
              <a:rPr sz="1800" spc="5" dirty="0">
                <a:solidFill>
                  <a:srgbClr val="264C8D"/>
                </a:solidFill>
                <a:latin typeface="Calibri"/>
                <a:cs typeface="Calibri"/>
              </a:rPr>
              <a:t> </a:t>
            </a:r>
            <a:r>
              <a:rPr sz="1800" spc="-5" dirty="0">
                <a:solidFill>
                  <a:srgbClr val="264C8D"/>
                </a:solidFill>
                <a:latin typeface="Calibri"/>
                <a:cs typeface="Calibri"/>
              </a:rPr>
              <a:t>hooked</a:t>
            </a:r>
            <a:r>
              <a:rPr sz="1800" dirty="0">
                <a:solidFill>
                  <a:srgbClr val="264C8D"/>
                </a:solidFill>
                <a:latin typeface="Calibri"/>
                <a:cs typeface="Calibri"/>
              </a:rPr>
              <a:t> into</a:t>
            </a:r>
            <a:r>
              <a:rPr sz="1800" spc="5" dirty="0">
                <a:solidFill>
                  <a:srgbClr val="264C8D"/>
                </a:solidFill>
                <a:latin typeface="Calibri"/>
                <a:cs typeface="Calibri"/>
              </a:rPr>
              <a:t> </a:t>
            </a:r>
            <a:r>
              <a:rPr sz="1800" dirty="0">
                <a:solidFill>
                  <a:srgbClr val="264C8D"/>
                </a:solidFill>
                <a:latin typeface="Calibri"/>
                <a:cs typeface="Calibri"/>
              </a:rPr>
              <a:t>any</a:t>
            </a:r>
            <a:r>
              <a:rPr sz="1800" spc="5" dirty="0">
                <a:solidFill>
                  <a:srgbClr val="264C8D"/>
                </a:solidFill>
                <a:latin typeface="Calibri"/>
                <a:cs typeface="Calibri"/>
              </a:rPr>
              <a:t> </a:t>
            </a:r>
            <a:r>
              <a:rPr sz="1800" dirty="0">
                <a:solidFill>
                  <a:srgbClr val="264C8D"/>
                </a:solidFill>
                <a:latin typeface="Calibri"/>
                <a:cs typeface="Calibri"/>
              </a:rPr>
              <a:t>path</a:t>
            </a:r>
            <a:r>
              <a:rPr sz="1800" spc="5" dirty="0">
                <a:solidFill>
                  <a:srgbClr val="264C8D"/>
                </a:solidFill>
                <a:latin typeface="Calibri"/>
                <a:cs typeface="Calibri"/>
              </a:rPr>
              <a:t> </a:t>
            </a:r>
            <a:r>
              <a:rPr sz="1800" spc="-5" dirty="0">
                <a:solidFill>
                  <a:srgbClr val="264C8D"/>
                </a:solidFill>
                <a:latin typeface="Calibri"/>
                <a:cs typeface="Calibri"/>
              </a:rPr>
              <a:t>of</a:t>
            </a:r>
            <a:r>
              <a:rPr sz="1800" spc="5" dirty="0">
                <a:solidFill>
                  <a:srgbClr val="264C8D"/>
                </a:solidFill>
                <a:latin typeface="Calibri"/>
                <a:cs typeface="Calibri"/>
              </a:rPr>
              <a:t> </a:t>
            </a:r>
            <a:r>
              <a:rPr sz="1800" dirty="0">
                <a:solidFill>
                  <a:srgbClr val="264C8D"/>
                </a:solidFill>
                <a:latin typeface="Calibri"/>
                <a:cs typeface="Calibri"/>
              </a:rPr>
              <a:t>the</a:t>
            </a:r>
            <a:r>
              <a:rPr sz="1800" spc="5" dirty="0">
                <a:solidFill>
                  <a:srgbClr val="264C8D"/>
                </a:solidFill>
                <a:latin typeface="Calibri"/>
                <a:cs typeface="Calibri"/>
              </a:rPr>
              <a:t> </a:t>
            </a:r>
            <a:r>
              <a:rPr sz="1800" spc="-5" dirty="0">
                <a:solidFill>
                  <a:srgbClr val="264C8D"/>
                </a:solidFill>
                <a:latin typeface="Calibri"/>
                <a:cs typeface="Calibri"/>
              </a:rPr>
              <a:t>virtual</a:t>
            </a:r>
            <a:r>
              <a:rPr sz="1800" dirty="0">
                <a:solidFill>
                  <a:srgbClr val="264C8D"/>
                </a:solidFill>
                <a:latin typeface="Calibri"/>
                <a:cs typeface="Calibri"/>
              </a:rPr>
              <a:t> </a:t>
            </a:r>
            <a:r>
              <a:rPr sz="1800" spc="-5" dirty="0">
                <a:solidFill>
                  <a:srgbClr val="264C8D"/>
                </a:solidFill>
                <a:latin typeface="Calibri"/>
                <a:cs typeface="Calibri"/>
              </a:rPr>
              <a:t>file</a:t>
            </a:r>
            <a:r>
              <a:rPr sz="1800" spc="5" dirty="0">
                <a:solidFill>
                  <a:srgbClr val="264C8D"/>
                </a:solidFill>
                <a:latin typeface="Calibri"/>
                <a:cs typeface="Calibri"/>
              </a:rPr>
              <a:t> </a:t>
            </a:r>
            <a:r>
              <a:rPr sz="1800" spc="-5" dirty="0">
                <a:solidFill>
                  <a:srgbClr val="264C8D"/>
                </a:solidFill>
                <a:latin typeface="Calibri"/>
                <a:cs typeface="Calibri"/>
              </a:rPr>
              <a:t>system</a:t>
            </a:r>
            <a:r>
              <a:rPr sz="1800" spc="5" dirty="0">
                <a:solidFill>
                  <a:srgbClr val="264C8D"/>
                </a:solidFill>
                <a:latin typeface="Calibri"/>
                <a:cs typeface="Calibri"/>
              </a:rPr>
              <a:t> </a:t>
            </a:r>
            <a:r>
              <a:rPr sz="1800" spc="-5" dirty="0">
                <a:solidFill>
                  <a:srgbClr val="264C8D"/>
                </a:solidFill>
                <a:latin typeface="Calibri"/>
                <a:cs typeface="Calibri"/>
              </a:rPr>
              <a:t>tree</a:t>
            </a:r>
            <a:r>
              <a:rPr sz="1800" spc="5" dirty="0">
                <a:solidFill>
                  <a:srgbClr val="264C8D"/>
                </a:solidFill>
                <a:latin typeface="Calibri"/>
                <a:cs typeface="Calibri"/>
              </a:rPr>
              <a:t> </a:t>
            </a:r>
            <a:r>
              <a:rPr sz="1800" spc="-5" dirty="0">
                <a:solidFill>
                  <a:srgbClr val="264C8D"/>
                </a:solidFill>
                <a:latin typeface="Calibri"/>
                <a:cs typeface="Calibri"/>
              </a:rPr>
              <a:t>with</a:t>
            </a:r>
            <a:r>
              <a:rPr sz="1800" spc="5" dirty="0">
                <a:solidFill>
                  <a:srgbClr val="264C8D"/>
                </a:solidFill>
                <a:latin typeface="Calibri"/>
                <a:cs typeface="Calibri"/>
              </a:rPr>
              <a:t> </a:t>
            </a:r>
            <a:r>
              <a:rPr sz="1800" dirty="0">
                <a:solidFill>
                  <a:srgbClr val="264C8D"/>
                </a:solidFill>
                <a:latin typeface="Calibri"/>
                <a:cs typeface="Calibri"/>
              </a:rPr>
              <a:t>the </a:t>
            </a:r>
            <a:r>
              <a:rPr sz="1800" spc="-5" dirty="0">
                <a:solidFill>
                  <a:srgbClr val="264C8D"/>
                </a:solidFill>
                <a:latin typeface="Calibri"/>
                <a:cs typeface="Calibri"/>
              </a:rPr>
              <a:t>"mount" </a:t>
            </a:r>
            <a:r>
              <a:rPr sz="1800" spc="-390" dirty="0">
                <a:solidFill>
                  <a:srgbClr val="264C8D"/>
                </a:solidFill>
                <a:latin typeface="Calibri"/>
                <a:cs typeface="Calibri"/>
              </a:rPr>
              <a:t> </a:t>
            </a:r>
            <a:r>
              <a:rPr sz="1800" spc="-5" dirty="0">
                <a:solidFill>
                  <a:srgbClr val="264C8D"/>
                </a:solidFill>
                <a:latin typeface="Calibri"/>
                <a:cs typeface="Calibri"/>
              </a:rPr>
              <a:t>command</a:t>
            </a:r>
            <a:endParaRPr sz="1800">
              <a:latin typeface="Calibri"/>
              <a:cs typeface="Calibri"/>
            </a:endParaRPr>
          </a:p>
          <a:p>
            <a:pPr marL="355600" marR="176530" indent="-342900">
              <a:lnSpc>
                <a:spcPct val="100000"/>
              </a:lnSpc>
              <a:spcBef>
                <a:spcPts val="480"/>
              </a:spcBef>
              <a:buFont typeface="Arial MT"/>
              <a:buChar char="•"/>
              <a:tabLst>
                <a:tab pos="354965" algn="l"/>
                <a:tab pos="355600" algn="l"/>
              </a:tabLst>
            </a:pPr>
            <a:r>
              <a:rPr sz="1800" spc="-5" dirty="0">
                <a:solidFill>
                  <a:srgbClr val="264C8D"/>
                </a:solidFill>
                <a:latin typeface="Calibri"/>
                <a:cs typeface="Calibri"/>
              </a:rPr>
              <a:t>Mounted</a:t>
            </a:r>
            <a:r>
              <a:rPr sz="1800" dirty="0">
                <a:solidFill>
                  <a:srgbClr val="264C8D"/>
                </a:solidFill>
                <a:latin typeface="Calibri"/>
                <a:cs typeface="Calibri"/>
              </a:rPr>
              <a:t> </a:t>
            </a:r>
            <a:r>
              <a:rPr sz="1800" spc="-5" dirty="0">
                <a:solidFill>
                  <a:srgbClr val="264C8D"/>
                </a:solidFill>
                <a:latin typeface="Calibri"/>
                <a:cs typeface="Calibri"/>
              </a:rPr>
              <a:t>file</a:t>
            </a:r>
            <a:r>
              <a:rPr sz="1800" spc="5" dirty="0">
                <a:solidFill>
                  <a:srgbClr val="264C8D"/>
                </a:solidFill>
                <a:latin typeface="Calibri"/>
                <a:cs typeface="Calibri"/>
              </a:rPr>
              <a:t> </a:t>
            </a:r>
            <a:r>
              <a:rPr sz="1800" spc="-5" dirty="0">
                <a:solidFill>
                  <a:srgbClr val="264C8D"/>
                </a:solidFill>
                <a:latin typeface="Calibri"/>
                <a:cs typeface="Calibri"/>
              </a:rPr>
              <a:t>systems</a:t>
            </a:r>
            <a:r>
              <a:rPr sz="1800" spc="5" dirty="0">
                <a:solidFill>
                  <a:srgbClr val="264C8D"/>
                </a:solidFill>
                <a:latin typeface="Calibri"/>
                <a:cs typeface="Calibri"/>
              </a:rPr>
              <a:t> </a:t>
            </a:r>
            <a:r>
              <a:rPr sz="1800" spc="-5" dirty="0">
                <a:solidFill>
                  <a:srgbClr val="264C8D"/>
                </a:solidFill>
                <a:latin typeface="Calibri"/>
                <a:cs typeface="Calibri"/>
              </a:rPr>
              <a:t>are</a:t>
            </a:r>
            <a:r>
              <a:rPr sz="1800" dirty="0">
                <a:solidFill>
                  <a:srgbClr val="264C8D"/>
                </a:solidFill>
                <a:latin typeface="Calibri"/>
                <a:cs typeface="Calibri"/>
              </a:rPr>
              <a:t> </a:t>
            </a:r>
            <a:r>
              <a:rPr sz="1800" spc="-5" dirty="0">
                <a:solidFill>
                  <a:srgbClr val="264C8D"/>
                </a:solidFill>
                <a:latin typeface="Calibri"/>
                <a:cs typeface="Calibri"/>
              </a:rPr>
              <a:t>managed</a:t>
            </a:r>
            <a:r>
              <a:rPr sz="1800" spc="5" dirty="0">
                <a:solidFill>
                  <a:srgbClr val="264C8D"/>
                </a:solidFill>
                <a:latin typeface="Calibri"/>
                <a:cs typeface="Calibri"/>
              </a:rPr>
              <a:t> </a:t>
            </a:r>
            <a:r>
              <a:rPr sz="1800" dirty="0">
                <a:solidFill>
                  <a:srgbClr val="264C8D"/>
                </a:solidFill>
                <a:latin typeface="Calibri"/>
                <a:cs typeface="Calibri"/>
              </a:rPr>
              <a:t>by the</a:t>
            </a:r>
            <a:r>
              <a:rPr sz="1800" spc="5" dirty="0">
                <a:solidFill>
                  <a:srgbClr val="264C8D"/>
                </a:solidFill>
                <a:latin typeface="Calibri"/>
                <a:cs typeface="Calibri"/>
              </a:rPr>
              <a:t> </a:t>
            </a:r>
            <a:r>
              <a:rPr sz="1800" dirty="0">
                <a:solidFill>
                  <a:srgbClr val="264C8D"/>
                </a:solidFill>
                <a:latin typeface="Calibri"/>
                <a:cs typeface="Calibri"/>
              </a:rPr>
              <a:t>OS</a:t>
            </a:r>
            <a:r>
              <a:rPr sz="1800" spc="5" dirty="0">
                <a:solidFill>
                  <a:srgbClr val="264C8D"/>
                </a:solidFill>
                <a:latin typeface="Calibri"/>
                <a:cs typeface="Calibri"/>
              </a:rPr>
              <a:t> </a:t>
            </a:r>
            <a:r>
              <a:rPr sz="1800" dirty="0">
                <a:solidFill>
                  <a:srgbClr val="264C8D"/>
                </a:solidFill>
                <a:latin typeface="Calibri"/>
                <a:cs typeface="Calibri"/>
              </a:rPr>
              <a:t>in a</a:t>
            </a:r>
            <a:r>
              <a:rPr sz="1800" spc="5" dirty="0">
                <a:solidFill>
                  <a:srgbClr val="264C8D"/>
                </a:solidFill>
                <a:latin typeface="Calibri"/>
                <a:cs typeface="Calibri"/>
              </a:rPr>
              <a:t> </a:t>
            </a:r>
            <a:r>
              <a:rPr sz="1800" spc="-5" dirty="0">
                <a:solidFill>
                  <a:srgbClr val="264C8D"/>
                </a:solidFill>
                <a:latin typeface="Calibri"/>
                <a:cs typeface="Calibri"/>
              </a:rPr>
              <a:t>"mount</a:t>
            </a:r>
            <a:r>
              <a:rPr sz="1800" spc="5" dirty="0">
                <a:solidFill>
                  <a:srgbClr val="264C8D"/>
                </a:solidFill>
                <a:latin typeface="Calibri"/>
                <a:cs typeface="Calibri"/>
              </a:rPr>
              <a:t> </a:t>
            </a:r>
            <a:r>
              <a:rPr sz="1800" dirty="0">
                <a:solidFill>
                  <a:srgbClr val="264C8D"/>
                </a:solidFill>
                <a:latin typeface="Calibri"/>
                <a:cs typeface="Calibri"/>
              </a:rPr>
              <a:t>table" that</a:t>
            </a:r>
            <a:r>
              <a:rPr sz="1800" spc="5" dirty="0">
                <a:solidFill>
                  <a:srgbClr val="264C8D"/>
                </a:solidFill>
                <a:latin typeface="Calibri"/>
                <a:cs typeface="Calibri"/>
              </a:rPr>
              <a:t> </a:t>
            </a:r>
            <a:r>
              <a:rPr sz="1800" spc="-5" dirty="0">
                <a:solidFill>
                  <a:srgbClr val="264C8D"/>
                </a:solidFill>
                <a:latin typeface="Calibri"/>
                <a:cs typeface="Calibri"/>
              </a:rPr>
              <a:t>connects</a:t>
            </a:r>
            <a:r>
              <a:rPr sz="1800" spc="5" dirty="0">
                <a:solidFill>
                  <a:srgbClr val="264C8D"/>
                </a:solidFill>
                <a:latin typeface="Calibri"/>
                <a:cs typeface="Calibri"/>
              </a:rPr>
              <a:t> </a:t>
            </a:r>
            <a:r>
              <a:rPr sz="1800" dirty="0">
                <a:solidFill>
                  <a:srgbClr val="264C8D"/>
                </a:solidFill>
                <a:latin typeface="Calibri"/>
                <a:cs typeface="Calibri"/>
              </a:rPr>
              <a:t>paths to </a:t>
            </a:r>
            <a:r>
              <a:rPr sz="1800" spc="-390" dirty="0">
                <a:solidFill>
                  <a:srgbClr val="264C8D"/>
                </a:solidFill>
                <a:latin typeface="Calibri"/>
                <a:cs typeface="Calibri"/>
              </a:rPr>
              <a:t> </a:t>
            </a:r>
            <a:r>
              <a:rPr sz="1800" spc="-5" dirty="0">
                <a:solidFill>
                  <a:srgbClr val="264C8D"/>
                </a:solidFill>
                <a:latin typeface="Calibri"/>
                <a:cs typeface="Calibri"/>
              </a:rPr>
              <a:t>mount points</a:t>
            </a:r>
            <a:endParaRPr sz="1800">
              <a:latin typeface="Calibri"/>
              <a:cs typeface="Calibri"/>
            </a:endParaRPr>
          </a:p>
          <a:p>
            <a:pPr marL="355600" indent="-342900">
              <a:lnSpc>
                <a:spcPct val="100000"/>
              </a:lnSpc>
              <a:spcBef>
                <a:spcPts val="380"/>
              </a:spcBef>
              <a:buFont typeface="Arial MT"/>
              <a:buChar char="•"/>
              <a:tabLst>
                <a:tab pos="354965" algn="l"/>
                <a:tab pos="355600" algn="l"/>
              </a:tabLst>
            </a:pPr>
            <a:r>
              <a:rPr sz="1800" dirty="0">
                <a:solidFill>
                  <a:srgbClr val="264C8D"/>
                </a:solidFill>
                <a:latin typeface="Calibri"/>
                <a:cs typeface="Calibri"/>
              </a:rPr>
              <a:t>This </a:t>
            </a:r>
            <a:r>
              <a:rPr sz="1800" spc="-5" dirty="0">
                <a:solidFill>
                  <a:srgbClr val="264C8D"/>
                </a:solidFill>
                <a:latin typeface="Calibri"/>
                <a:cs typeface="Calibri"/>
              </a:rPr>
              <a:t>allows</a:t>
            </a:r>
            <a:r>
              <a:rPr sz="1800" dirty="0">
                <a:solidFill>
                  <a:srgbClr val="264C8D"/>
                </a:solidFill>
                <a:latin typeface="Calibri"/>
                <a:cs typeface="Calibri"/>
              </a:rPr>
              <a:t> to</a:t>
            </a:r>
            <a:r>
              <a:rPr sz="1800" spc="5" dirty="0">
                <a:solidFill>
                  <a:srgbClr val="264C8D"/>
                </a:solidFill>
                <a:latin typeface="Calibri"/>
                <a:cs typeface="Calibri"/>
              </a:rPr>
              <a:t> </a:t>
            </a:r>
            <a:r>
              <a:rPr sz="1800" spc="-5" dirty="0">
                <a:solidFill>
                  <a:srgbClr val="264C8D"/>
                </a:solidFill>
                <a:latin typeface="Calibri"/>
                <a:cs typeface="Calibri"/>
              </a:rPr>
              <a:t>identify</a:t>
            </a:r>
            <a:r>
              <a:rPr sz="1800" dirty="0">
                <a:solidFill>
                  <a:srgbClr val="264C8D"/>
                </a:solidFill>
                <a:latin typeface="Calibri"/>
                <a:cs typeface="Calibri"/>
              </a:rPr>
              <a:t> the</a:t>
            </a:r>
            <a:r>
              <a:rPr sz="1800" spc="5" dirty="0">
                <a:solidFill>
                  <a:srgbClr val="264C8D"/>
                </a:solidFill>
                <a:latin typeface="Calibri"/>
                <a:cs typeface="Calibri"/>
              </a:rPr>
              <a:t> </a:t>
            </a:r>
            <a:r>
              <a:rPr sz="1800" spc="-5" dirty="0">
                <a:solidFill>
                  <a:srgbClr val="264C8D"/>
                </a:solidFill>
                <a:latin typeface="Calibri"/>
                <a:cs typeface="Calibri"/>
              </a:rPr>
              <a:t>root Inodes</a:t>
            </a:r>
            <a:r>
              <a:rPr sz="1800" dirty="0">
                <a:solidFill>
                  <a:srgbClr val="264C8D"/>
                </a:solidFill>
                <a:latin typeface="Calibri"/>
                <a:cs typeface="Calibri"/>
              </a:rPr>
              <a:t> </a:t>
            </a:r>
            <a:r>
              <a:rPr sz="1800" spc="-5" dirty="0">
                <a:solidFill>
                  <a:srgbClr val="264C8D"/>
                </a:solidFill>
                <a:latin typeface="Calibri"/>
                <a:cs typeface="Calibri"/>
              </a:rPr>
              <a:t>of</a:t>
            </a:r>
            <a:r>
              <a:rPr sz="1800" dirty="0">
                <a:solidFill>
                  <a:srgbClr val="264C8D"/>
                </a:solidFill>
                <a:latin typeface="Calibri"/>
                <a:cs typeface="Calibri"/>
              </a:rPr>
              <a:t> </a:t>
            </a:r>
            <a:r>
              <a:rPr sz="1800" spc="-5" dirty="0">
                <a:solidFill>
                  <a:srgbClr val="264C8D"/>
                </a:solidFill>
                <a:latin typeface="Calibri"/>
                <a:cs typeface="Calibri"/>
              </a:rPr>
              <a:t>mounted</a:t>
            </a:r>
            <a:r>
              <a:rPr sz="1800" spc="5" dirty="0">
                <a:solidFill>
                  <a:srgbClr val="264C8D"/>
                </a:solidFill>
                <a:latin typeface="Calibri"/>
                <a:cs typeface="Calibri"/>
              </a:rPr>
              <a:t> </a:t>
            </a:r>
            <a:r>
              <a:rPr sz="1800" spc="-5" dirty="0">
                <a:solidFill>
                  <a:srgbClr val="264C8D"/>
                </a:solidFill>
                <a:latin typeface="Calibri"/>
                <a:cs typeface="Calibri"/>
              </a:rPr>
              <a:t>file</a:t>
            </a:r>
            <a:r>
              <a:rPr sz="1800" dirty="0">
                <a:solidFill>
                  <a:srgbClr val="264C8D"/>
                </a:solidFill>
                <a:latin typeface="Calibri"/>
                <a:cs typeface="Calibri"/>
              </a:rPr>
              <a:t> </a:t>
            </a:r>
            <a:r>
              <a:rPr sz="1800" spc="-5" dirty="0">
                <a:solidFill>
                  <a:srgbClr val="264C8D"/>
                </a:solidFill>
                <a:latin typeface="Calibri"/>
                <a:cs typeface="Calibri"/>
              </a:rPr>
              <a:t>systems</a:t>
            </a:r>
            <a:endParaRPr sz="1800">
              <a:latin typeface="Calibri"/>
              <a:cs typeface="Calibri"/>
            </a:endParaRPr>
          </a:p>
          <a:p>
            <a:pPr>
              <a:lnSpc>
                <a:spcPct val="100000"/>
              </a:lnSpc>
              <a:spcBef>
                <a:spcPts val="55"/>
              </a:spcBef>
            </a:pPr>
            <a:endParaRPr sz="1600">
              <a:latin typeface="Calibri"/>
              <a:cs typeface="Calibri"/>
            </a:endParaRPr>
          </a:p>
          <a:p>
            <a:pPr marL="1961514" algn="ctr">
              <a:lnSpc>
                <a:spcPct val="100000"/>
              </a:lnSpc>
            </a:pPr>
            <a:r>
              <a:rPr sz="1200" spc="5" dirty="0">
                <a:solidFill>
                  <a:srgbClr val="0768B2"/>
                </a:solidFill>
                <a:latin typeface="Arial MT"/>
                <a:cs typeface="Arial MT"/>
              </a:rPr>
              <a:t>/</a:t>
            </a:r>
            <a:endParaRPr sz="1200">
              <a:latin typeface="Arial MT"/>
              <a:cs typeface="Arial MT"/>
            </a:endParaRPr>
          </a:p>
        </p:txBody>
      </p:sp>
      <p:sp>
        <p:nvSpPr>
          <p:cNvPr id="4" name="object 4"/>
          <p:cNvSpPr txBox="1"/>
          <p:nvPr/>
        </p:nvSpPr>
        <p:spPr>
          <a:xfrm>
            <a:off x="4558365" y="3904164"/>
            <a:ext cx="23177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bin</a:t>
            </a:r>
            <a:endParaRPr sz="1200">
              <a:latin typeface="Arial MT"/>
              <a:cs typeface="Arial MT"/>
            </a:endParaRPr>
          </a:p>
        </p:txBody>
      </p:sp>
      <p:sp>
        <p:nvSpPr>
          <p:cNvPr id="5" name="object 5"/>
          <p:cNvSpPr txBox="1"/>
          <p:nvPr/>
        </p:nvSpPr>
        <p:spPr>
          <a:xfrm>
            <a:off x="5861444" y="3904164"/>
            <a:ext cx="231140" cy="211454"/>
          </a:xfrm>
          <a:prstGeom prst="rect">
            <a:avLst/>
          </a:prstGeom>
        </p:spPr>
        <p:txBody>
          <a:bodyPr vert="horz" wrap="square" lIns="0" tIns="15240" rIns="0" bIns="0" rtlCol="0">
            <a:spAutoFit/>
          </a:bodyPr>
          <a:lstStyle/>
          <a:p>
            <a:pPr marL="12700">
              <a:lnSpc>
                <a:spcPct val="100000"/>
              </a:lnSpc>
              <a:spcBef>
                <a:spcPts val="120"/>
              </a:spcBef>
            </a:pPr>
            <a:r>
              <a:rPr sz="1200" spc="-5" dirty="0">
                <a:solidFill>
                  <a:srgbClr val="0768B2"/>
                </a:solidFill>
                <a:latin typeface="Arial MT"/>
                <a:cs typeface="Arial MT"/>
              </a:rPr>
              <a:t>et</a:t>
            </a:r>
            <a:r>
              <a:rPr sz="1200" spc="10" dirty="0">
                <a:solidFill>
                  <a:srgbClr val="0768B2"/>
                </a:solidFill>
                <a:latin typeface="Arial MT"/>
                <a:cs typeface="Arial MT"/>
              </a:rPr>
              <a:t>c</a:t>
            </a:r>
            <a:endParaRPr sz="1200">
              <a:latin typeface="Arial MT"/>
              <a:cs typeface="Arial MT"/>
            </a:endParaRPr>
          </a:p>
        </p:txBody>
      </p:sp>
      <p:sp>
        <p:nvSpPr>
          <p:cNvPr id="6" name="object 6"/>
          <p:cNvSpPr txBox="1"/>
          <p:nvPr/>
        </p:nvSpPr>
        <p:spPr>
          <a:xfrm>
            <a:off x="7356876" y="3904164"/>
            <a:ext cx="240029"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u</a:t>
            </a:r>
            <a:r>
              <a:rPr sz="1200" spc="5" dirty="0">
                <a:solidFill>
                  <a:srgbClr val="0768B2"/>
                </a:solidFill>
                <a:latin typeface="Arial MT"/>
                <a:cs typeface="Arial MT"/>
              </a:rPr>
              <a:t>sr</a:t>
            </a:r>
            <a:endParaRPr sz="1200">
              <a:latin typeface="Arial MT"/>
              <a:cs typeface="Arial MT"/>
            </a:endParaRPr>
          </a:p>
        </p:txBody>
      </p:sp>
      <p:sp>
        <p:nvSpPr>
          <p:cNvPr id="7" name="object 7"/>
          <p:cNvSpPr txBox="1"/>
          <p:nvPr/>
        </p:nvSpPr>
        <p:spPr>
          <a:xfrm>
            <a:off x="4071792" y="4452468"/>
            <a:ext cx="180975" cy="211454"/>
          </a:xfrm>
          <a:prstGeom prst="rect">
            <a:avLst/>
          </a:prstGeom>
        </p:spPr>
        <p:txBody>
          <a:bodyPr vert="horz" wrap="square" lIns="0" tIns="15240" rIns="0" bIns="0" rtlCol="0">
            <a:spAutoFit/>
          </a:bodyPr>
          <a:lstStyle/>
          <a:p>
            <a:pPr marL="12700">
              <a:lnSpc>
                <a:spcPct val="100000"/>
              </a:lnSpc>
              <a:spcBef>
                <a:spcPts val="120"/>
              </a:spcBef>
            </a:pPr>
            <a:r>
              <a:rPr sz="1200" spc="10" dirty="0">
                <a:solidFill>
                  <a:srgbClr val="0768B2"/>
                </a:solidFill>
                <a:latin typeface="Arial MT"/>
                <a:cs typeface="Arial MT"/>
              </a:rPr>
              <a:t>cc</a:t>
            </a:r>
            <a:endParaRPr sz="1200">
              <a:latin typeface="Arial MT"/>
              <a:cs typeface="Arial MT"/>
            </a:endParaRPr>
          </a:p>
        </p:txBody>
      </p:sp>
      <p:sp>
        <p:nvSpPr>
          <p:cNvPr id="8" name="object 8"/>
          <p:cNvSpPr txBox="1"/>
          <p:nvPr/>
        </p:nvSpPr>
        <p:spPr>
          <a:xfrm>
            <a:off x="4903884" y="4452468"/>
            <a:ext cx="189230" cy="211454"/>
          </a:xfrm>
          <a:prstGeom prst="rect">
            <a:avLst/>
          </a:prstGeom>
        </p:spPr>
        <p:txBody>
          <a:bodyPr vert="horz" wrap="square" lIns="0" tIns="15240" rIns="0" bIns="0" rtlCol="0">
            <a:spAutoFit/>
          </a:bodyPr>
          <a:lstStyle/>
          <a:p>
            <a:pPr marL="12700">
              <a:lnSpc>
                <a:spcPct val="100000"/>
              </a:lnSpc>
              <a:spcBef>
                <a:spcPts val="120"/>
              </a:spcBef>
            </a:pPr>
            <a:r>
              <a:rPr sz="1200" spc="10" dirty="0">
                <a:solidFill>
                  <a:srgbClr val="0768B2"/>
                </a:solidFill>
                <a:latin typeface="Arial MT"/>
                <a:cs typeface="Arial MT"/>
              </a:rPr>
              <a:t>sh</a:t>
            </a:r>
            <a:endParaRPr sz="1200">
              <a:latin typeface="Arial MT"/>
              <a:cs typeface="Arial MT"/>
            </a:endParaRPr>
          </a:p>
        </p:txBody>
      </p:sp>
      <p:sp>
        <p:nvSpPr>
          <p:cNvPr id="9" name="object 9"/>
          <p:cNvSpPr txBox="1"/>
          <p:nvPr/>
        </p:nvSpPr>
        <p:spPr>
          <a:xfrm>
            <a:off x="5612085" y="4452468"/>
            <a:ext cx="360045" cy="211454"/>
          </a:xfrm>
          <a:prstGeom prst="rect">
            <a:avLst/>
          </a:prstGeom>
        </p:spPr>
        <p:txBody>
          <a:bodyPr vert="horz" wrap="square" lIns="0" tIns="15240" rIns="0" bIns="0" rtlCol="0">
            <a:spAutoFit/>
          </a:bodyPr>
          <a:lstStyle/>
          <a:p>
            <a:pPr marL="12700">
              <a:lnSpc>
                <a:spcPct val="100000"/>
              </a:lnSpc>
              <a:spcBef>
                <a:spcPts val="120"/>
              </a:spcBef>
            </a:pPr>
            <a:r>
              <a:rPr sz="1200" spc="-5" dirty="0">
                <a:solidFill>
                  <a:srgbClr val="0768B2"/>
                </a:solidFill>
                <a:latin typeface="Arial MT"/>
                <a:cs typeface="Arial MT"/>
              </a:rPr>
              <a:t>get</a:t>
            </a:r>
            <a:r>
              <a:rPr sz="1200" spc="5" dirty="0">
                <a:solidFill>
                  <a:srgbClr val="0768B2"/>
                </a:solidFill>
                <a:latin typeface="Arial MT"/>
                <a:cs typeface="Arial MT"/>
              </a:rPr>
              <a:t>ty</a:t>
            </a:r>
            <a:endParaRPr sz="1200">
              <a:latin typeface="Arial MT"/>
              <a:cs typeface="Arial MT"/>
            </a:endParaRPr>
          </a:p>
        </p:txBody>
      </p:sp>
      <p:sp>
        <p:nvSpPr>
          <p:cNvPr id="10" name="object 10"/>
          <p:cNvSpPr txBox="1"/>
          <p:nvPr/>
        </p:nvSpPr>
        <p:spPr>
          <a:xfrm>
            <a:off x="6366949" y="4452468"/>
            <a:ext cx="547370"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passwd</a:t>
            </a:r>
            <a:endParaRPr sz="1200">
              <a:latin typeface="Arial MT"/>
              <a:cs typeface="Arial MT"/>
            </a:endParaRPr>
          </a:p>
        </p:txBody>
      </p:sp>
      <p:sp>
        <p:nvSpPr>
          <p:cNvPr id="11" name="object 11"/>
          <p:cNvSpPr txBox="1"/>
          <p:nvPr/>
        </p:nvSpPr>
        <p:spPr>
          <a:xfrm>
            <a:off x="7441539" y="4787912"/>
            <a:ext cx="68580" cy="211454"/>
          </a:xfrm>
          <a:prstGeom prst="rect">
            <a:avLst/>
          </a:prstGeom>
        </p:spPr>
        <p:txBody>
          <a:bodyPr vert="horz" wrap="square" lIns="0" tIns="15240" rIns="0" bIns="0" rtlCol="0">
            <a:spAutoFit/>
          </a:bodyPr>
          <a:lstStyle/>
          <a:p>
            <a:pPr marL="12700">
              <a:lnSpc>
                <a:spcPct val="100000"/>
              </a:lnSpc>
              <a:spcBef>
                <a:spcPts val="120"/>
              </a:spcBef>
            </a:pPr>
            <a:r>
              <a:rPr sz="1200" spc="5" dirty="0">
                <a:solidFill>
                  <a:srgbClr val="0768B2"/>
                </a:solidFill>
                <a:latin typeface="Arial MT"/>
                <a:cs typeface="Arial MT"/>
              </a:rPr>
              <a:t>/</a:t>
            </a:r>
            <a:endParaRPr sz="1200">
              <a:latin typeface="Arial MT"/>
              <a:cs typeface="Arial MT"/>
            </a:endParaRPr>
          </a:p>
        </p:txBody>
      </p:sp>
      <p:sp>
        <p:nvSpPr>
          <p:cNvPr id="12" name="object 12"/>
          <p:cNvSpPr txBox="1"/>
          <p:nvPr/>
        </p:nvSpPr>
        <p:spPr>
          <a:xfrm>
            <a:off x="6423775" y="5372589"/>
            <a:ext cx="23177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bin</a:t>
            </a:r>
            <a:endParaRPr sz="1200">
              <a:latin typeface="Arial MT"/>
              <a:cs typeface="Arial MT"/>
            </a:endParaRPr>
          </a:p>
        </p:txBody>
      </p:sp>
      <p:sp>
        <p:nvSpPr>
          <p:cNvPr id="13" name="object 13"/>
          <p:cNvSpPr txBox="1"/>
          <p:nvPr/>
        </p:nvSpPr>
        <p:spPr>
          <a:xfrm>
            <a:off x="7445986" y="5302722"/>
            <a:ext cx="514350"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include</a:t>
            </a:r>
            <a:endParaRPr sz="1200">
              <a:latin typeface="Arial MT"/>
              <a:cs typeface="Arial MT"/>
            </a:endParaRPr>
          </a:p>
        </p:txBody>
      </p:sp>
      <p:sp>
        <p:nvSpPr>
          <p:cNvPr id="14" name="object 14"/>
          <p:cNvSpPr txBox="1"/>
          <p:nvPr/>
        </p:nvSpPr>
        <p:spPr>
          <a:xfrm>
            <a:off x="8977325" y="5373396"/>
            <a:ext cx="231140" cy="211454"/>
          </a:xfrm>
          <a:prstGeom prst="rect">
            <a:avLst/>
          </a:prstGeom>
        </p:spPr>
        <p:txBody>
          <a:bodyPr vert="horz" wrap="square" lIns="0" tIns="15240" rIns="0" bIns="0" rtlCol="0">
            <a:spAutoFit/>
          </a:bodyPr>
          <a:lstStyle/>
          <a:p>
            <a:pPr marL="12700">
              <a:lnSpc>
                <a:spcPct val="100000"/>
              </a:lnSpc>
              <a:spcBef>
                <a:spcPts val="120"/>
              </a:spcBef>
            </a:pPr>
            <a:r>
              <a:rPr sz="1200" spc="10" dirty="0">
                <a:solidFill>
                  <a:srgbClr val="0768B2"/>
                </a:solidFill>
                <a:latin typeface="Arial MT"/>
                <a:cs typeface="Arial MT"/>
              </a:rPr>
              <a:t>s</a:t>
            </a:r>
            <a:r>
              <a:rPr sz="1200" spc="-5" dirty="0">
                <a:solidFill>
                  <a:srgbClr val="0768B2"/>
                </a:solidFill>
                <a:latin typeface="Arial MT"/>
                <a:cs typeface="Arial MT"/>
              </a:rPr>
              <a:t>r</a:t>
            </a:r>
            <a:r>
              <a:rPr sz="1200" spc="10" dirty="0">
                <a:solidFill>
                  <a:srgbClr val="0768B2"/>
                </a:solidFill>
                <a:latin typeface="Arial MT"/>
                <a:cs typeface="Arial MT"/>
              </a:rPr>
              <a:t>c</a:t>
            </a:r>
            <a:endParaRPr sz="1200">
              <a:latin typeface="Arial MT"/>
              <a:cs typeface="Arial MT"/>
            </a:endParaRPr>
          </a:p>
        </p:txBody>
      </p:sp>
      <p:sp>
        <p:nvSpPr>
          <p:cNvPr id="15" name="object 15"/>
          <p:cNvSpPr txBox="1"/>
          <p:nvPr/>
        </p:nvSpPr>
        <p:spPr>
          <a:xfrm>
            <a:off x="5861444" y="5823247"/>
            <a:ext cx="298450"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a</a:t>
            </a:r>
            <a:r>
              <a:rPr sz="1200" spc="-5" dirty="0">
                <a:solidFill>
                  <a:srgbClr val="0768B2"/>
                </a:solidFill>
                <a:latin typeface="Arial MT"/>
                <a:cs typeface="Arial MT"/>
              </a:rPr>
              <a:t>w</a:t>
            </a:r>
            <a:r>
              <a:rPr sz="1200" spc="10" dirty="0">
                <a:solidFill>
                  <a:srgbClr val="0768B2"/>
                </a:solidFill>
                <a:latin typeface="Arial MT"/>
                <a:cs typeface="Arial MT"/>
              </a:rPr>
              <a:t>k</a:t>
            </a:r>
            <a:endParaRPr sz="1200">
              <a:latin typeface="Arial MT"/>
              <a:cs typeface="Arial MT"/>
            </a:endParaRPr>
          </a:p>
        </p:txBody>
      </p:sp>
      <p:sp>
        <p:nvSpPr>
          <p:cNvPr id="16" name="object 16"/>
          <p:cNvSpPr txBox="1"/>
          <p:nvPr/>
        </p:nvSpPr>
        <p:spPr>
          <a:xfrm>
            <a:off x="6698188" y="5823247"/>
            <a:ext cx="34226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ya</a:t>
            </a:r>
            <a:r>
              <a:rPr sz="1200" spc="10" dirty="0">
                <a:solidFill>
                  <a:srgbClr val="0768B2"/>
                </a:solidFill>
                <a:latin typeface="Arial MT"/>
                <a:cs typeface="Arial MT"/>
              </a:rPr>
              <a:t>cc</a:t>
            </a:r>
            <a:endParaRPr sz="1200">
              <a:latin typeface="Arial MT"/>
              <a:cs typeface="Arial MT"/>
            </a:endParaRPr>
          </a:p>
        </p:txBody>
      </p:sp>
      <p:sp>
        <p:nvSpPr>
          <p:cNvPr id="17" name="object 17"/>
          <p:cNvSpPr txBox="1"/>
          <p:nvPr/>
        </p:nvSpPr>
        <p:spPr>
          <a:xfrm>
            <a:off x="7515495" y="5823247"/>
            <a:ext cx="479425" cy="211454"/>
          </a:xfrm>
          <a:prstGeom prst="rect">
            <a:avLst/>
          </a:prstGeom>
        </p:spPr>
        <p:txBody>
          <a:bodyPr vert="horz" wrap="square" lIns="0" tIns="15240" rIns="0" bIns="0" rtlCol="0">
            <a:spAutoFit/>
          </a:bodyPr>
          <a:lstStyle/>
          <a:p>
            <a:pPr marL="12700">
              <a:lnSpc>
                <a:spcPct val="100000"/>
              </a:lnSpc>
              <a:spcBef>
                <a:spcPts val="120"/>
              </a:spcBef>
            </a:pPr>
            <a:r>
              <a:rPr sz="1200" spc="10" dirty="0">
                <a:solidFill>
                  <a:srgbClr val="0768B2"/>
                </a:solidFill>
                <a:latin typeface="Arial MT"/>
                <a:cs typeface="Arial MT"/>
              </a:rPr>
              <a:t>s</a:t>
            </a:r>
            <a:r>
              <a:rPr sz="1200" spc="-5" dirty="0">
                <a:solidFill>
                  <a:srgbClr val="0768B2"/>
                </a:solidFill>
                <a:latin typeface="Arial MT"/>
                <a:cs typeface="Arial MT"/>
              </a:rPr>
              <a:t>td</a:t>
            </a:r>
            <a:r>
              <a:rPr sz="1200" dirty="0">
                <a:solidFill>
                  <a:srgbClr val="0768B2"/>
                </a:solidFill>
                <a:latin typeface="Arial MT"/>
                <a:cs typeface="Arial MT"/>
              </a:rPr>
              <a:t>io</a:t>
            </a:r>
            <a:r>
              <a:rPr sz="1200" spc="-5" dirty="0">
                <a:solidFill>
                  <a:srgbClr val="0768B2"/>
                </a:solidFill>
                <a:latin typeface="Arial MT"/>
                <a:cs typeface="Arial MT"/>
              </a:rPr>
              <a:t>.</a:t>
            </a:r>
            <a:r>
              <a:rPr sz="1200" spc="10" dirty="0">
                <a:solidFill>
                  <a:srgbClr val="0768B2"/>
                </a:solidFill>
                <a:latin typeface="Arial MT"/>
                <a:cs typeface="Arial MT"/>
              </a:rPr>
              <a:t>h</a:t>
            </a:r>
            <a:endParaRPr sz="1200">
              <a:latin typeface="Arial MT"/>
              <a:cs typeface="Arial MT"/>
            </a:endParaRPr>
          </a:p>
        </p:txBody>
      </p:sp>
      <p:sp>
        <p:nvSpPr>
          <p:cNvPr id="18" name="object 18"/>
          <p:cNvSpPr txBox="1"/>
          <p:nvPr/>
        </p:nvSpPr>
        <p:spPr>
          <a:xfrm>
            <a:off x="8906498" y="5823247"/>
            <a:ext cx="231140" cy="211454"/>
          </a:xfrm>
          <a:prstGeom prst="rect">
            <a:avLst/>
          </a:prstGeom>
        </p:spPr>
        <p:txBody>
          <a:bodyPr vert="horz" wrap="square" lIns="0" tIns="15240" rIns="0" bIns="0" rtlCol="0">
            <a:spAutoFit/>
          </a:bodyPr>
          <a:lstStyle/>
          <a:p>
            <a:pPr marL="12700">
              <a:lnSpc>
                <a:spcPct val="100000"/>
              </a:lnSpc>
              <a:spcBef>
                <a:spcPts val="120"/>
              </a:spcBef>
            </a:pPr>
            <a:r>
              <a:rPr sz="1200" spc="-5" dirty="0">
                <a:solidFill>
                  <a:srgbClr val="0768B2"/>
                </a:solidFill>
                <a:latin typeface="Arial MT"/>
                <a:cs typeface="Arial MT"/>
              </a:rPr>
              <a:t>ut</a:t>
            </a:r>
            <a:r>
              <a:rPr sz="1200" spc="10" dirty="0">
                <a:solidFill>
                  <a:srgbClr val="0768B2"/>
                </a:solidFill>
                <a:latin typeface="Arial MT"/>
                <a:cs typeface="Arial MT"/>
              </a:rPr>
              <a:t>s</a:t>
            </a:r>
            <a:endParaRPr sz="1200">
              <a:latin typeface="Arial MT"/>
              <a:cs typeface="Arial MT"/>
            </a:endParaRPr>
          </a:p>
        </p:txBody>
      </p:sp>
      <p:sp>
        <p:nvSpPr>
          <p:cNvPr id="19" name="object 19"/>
          <p:cNvSpPr/>
          <p:nvPr/>
        </p:nvSpPr>
        <p:spPr>
          <a:xfrm>
            <a:off x="4673302" y="3402507"/>
            <a:ext cx="1118870" cy="482600"/>
          </a:xfrm>
          <a:custGeom>
            <a:avLst/>
            <a:gdLst/>
            <a:ahLst/>
            <a:cxnLst/>
            <a:rect l="l" t="t" r="r" b="b"/>
            <a:pathLst>
              <a:path w="1118870" h="482600">
                <a:moveTo>
                  <a:pt x="1118320" y="0"/>
                </a:moveTo>
                <a:lnTo>
                  <a:pt x="0" y="482073"/>
                </a:lnTo>
              </a:path>
            </a:pathLst>
          </a:custGeom>
          <a:ln w="6946">
            <a:solidFill>
              <a:srgbClr val="000000"/>
            </a:solidFill>
          </a:ln>
        </p:spPr>
        <p:txBody>
          <a:bodyPr wrap="square" lIns="0" tIns="0" rIns="0" bIns="0" rtlCol="0"/>
          <a:lstStyle/>
          <a:p>
            <a:endParaRPr/>
          </a:p>
        </p:txBody>
      </p:sp>
      <p:sp>
        <p:nvSpPr>
          <p:cNvPr id="20" name="object 20"/>
          <p:cNvSpPr/>
          <p:nvPr/>
        </p:nvSpPr>
        <p:spPr>
          <a:xfrm>
            <a:off x="5883204" y="3402507"/>
            <a:ext cx="1593215" cy="482600"/>
          </a:xfrm>
          <a:custGeom>
            <a:avLst/>
            <a:gdLst/>
            <a:ahLst/>
            <a:cxnLst/>
            <a:rect l="l" t="t" r="r" b="b"/>
            <a:pathLst>
              <a:path w="1593215" h="482600">
                <a:moveTo>
                  <a:pt x="0" y="129035"/>
                </a:moveTo>
                <a:lnTo>
                  <a:pt x="94051" y="482073"/>
                </a:lnTo>
              </a:path>
              <a:path w="1593215" h="482600">
                <a:moveTo>
                  <a:pt x="91580" y="0"/>
                </a:moveTo>
                <a:lnTo>
                  <a:pt x="1592612" y="482073"/>
                </a:lnTo>
              </a:path>
            </a:pathLst>
          </a:custGeom>
          <a:ln w="6948">
            <a:solidFill>
              <a:srgbClr val="000000"/>
            </a:solidFill>
          </a:ln>
        </p:spPr>
        <p:txBody>
          <a:bodyPr wrap="square" lIns="0" tIns="0" rIns="0" bIns="0" rtlCol="0"/>
          <a:lstStyle/>
          <a:p>
            <a:endParaRPr/>
          </a:p>
        </p:txBody>
      </p:sp>
      <p:sp>
        <p:nvSpPr>
          <p:cNvPr id="21" name="object 21"/>
          <p:cNvSpPr/>
          <p:nvPr/>
        </p:nvSpPr>
        <p:spPr>
          <a:xfrm>
            <a:off x="4160953" y="4141171"/>
            <a:ext cx="838200" cy="292100"/>
          </a:xfrm>
          <a:custGeom>
            <a:avLst/>
            <a:gdLst/>
            <a:ahLst/>
            <a:cxnLst/>
            <a:rect l="l" t="t" r="r" b="b"/>
            <a:pathLst>
              <a:path w="838200" h="292100">
                <a:moveTo>
                  <a:pt x="512348" y="0"/>
                </a:moveTo>
                <a:lnTo>
                  <a:pt x="0" y="291713"/>
                </a:lnTo>
              </a:path>
              <a:path w="838200" h="292100">
                <a:moveTo>
                  <a:pt x="512348" y="0"/>
                </a:moveTo>
                <a:lnTo>
                  <a:pt x="837822" y="291713"/>
                </a:lnTo>
              </a:path>
            </a:pathLst>
          </a:custGeom>
          <a:ln w="6948">
            <a:solidFill>
              <a:srgbClr val="000000"/>
            </a:solidFill>
          </a:ln>
        </p:spPr>
        <p:txBody>
          <a:bodyPr wrap="square" lIns="0" tIns="0" rIns="0" bIns="0" rtlCol="0"/>
          <a:lstStyle/>
          <a:p>
            <a:endParaRPr/>
          </a:p>
        </p:txBody>
      </p:sp>
      <p:sp>
        <p:nvSpPr>
          <p:cNvPr id="22" name="object 22"/>
          <p:cNvSpPr/>
          <p:nvPr/>
        </p:nvSpPr>
        <p:spPr>
          <a:xfrm>
            <a:off x="5791623" y="4141171"/>
            <a:ext cx="848994" cy="292100"/>
          </a:xfrm>
          <a:custGeom>
            <a:avLst/>
            <a:gdLst/>
            <a:ahLst/>
            <a:cxnLst/>
            <a:rect l="l" t="t" r="r" b="b"/>
            <a:pathLst>
              <a:path w="848995" h="292100">
                <a:moveTo>
                  <a:pt x="185631" y="0"/>
                </a:moveTo>
                <a:lnTo>
                  <a:pt x="0" y="291713"/>
                </a:lnTo>
              </a:path>
              <a:path w="848995" h="292100">
                <a:moveTo>
                  <a:pt x="185631" y="0"/>
                </a:moveTo>
                <a:lnTo>
                  <a:pt x="848932" y="291713"/>
                </a:lnTo>
              </a:path>
            </a:pathLst>
          </a:custGeom>
          <a:ln w="6948">
            <a:solidFill>
              <a:srgbClr val="000000"/>
            </a:solidFill>
          </a:ln>
        </p:spPr>
        <p:txBody>
          <a:bodyPr wrap="square" lIns="0" tIns="0" rIns="0" bIns="0" rtlCol="0"/>
          <a:lstStyle/>
          <a:p>
            <a:endParaRPr/>
          </a:p>
        </p:txBody>
      </p:sp>
      <p:sp>
        <p:nvSpPr>
          <p:cNvPr id="23" name="object 23"/>
          <p:cNvSpPr/>
          <p:nvPr/>
        </p:nvSpPr>
        <p:spPr>
          <a:xfrm>
            <a:off x="7474993" y="4141171"/>
            <a:ext cx="1270" cy="626745"/>
          </a:xfrm>
          <a:custGeom>
            <a:avLst/>
            <a:gdLst/>
            <a:ahLst/>
            <a:cxnLst/>
            <a:rect l="l" t="t" r="r" b="b"/>
            <a:pathLst>
              <a:path w="1270" h="626745">
                <a:moveTo>
                  <a:pt x="823" y="0"/>
                </a:moveTo>
                <a:lnTo>
                  <a:pt x="0" y="626350"/>
                </a:lnTo>
              </a:path>
            </a:pathLst>
          </a:custGeom>
          <a:ln w="14720">
            <a:solidFill>
              <a:srgbClr val="000000"/>
            </a:solidFill>
          </a:ln>
        </p:spPr>
        <p:txBody>
          <a:bodyPr wrap="square" lIns="0" tIns="0" rIns="0" bIns="0" rtlCol="0"/>
          <a:lstStyle/>
          <a:p>
            <a:endParaRPr/>
          </a:p>
        </p:txBody>
      </p:sp>
      <p:sp>
        <p:nvSpPr>
          <p:cNvPr id="24" name="object 24"/>
          <p:cNvSpPr/>
          <p:nvPr/>
        </p:nvSpPr>
        <p:spPr>
          <a:xfrm>
            <a:off x="6538268" y="5024096"/>
            <a:ext cx="2555240" cy="330200"/>
          </a:xfrm>
          <a:custGeom>
            <a:avLst/>
            <a:gdLst/>
            <a:ahLst/>
            <a:cxnLst/>
            <a:rect l="l" t="t" r="r" b="b"/>
            <a:pathLst>
              <a:path w="2555240" h="330200">
                <a:moveTo>
                  <a:pt x="936724" y="0"/>
                </a:moveTo>
                <a:lnTo>
                  <a:pt x="0" y="328909"/>
                </a:lnTo>
              </a:path>
              <a:path w="2555240" h="330200">
                <a:moveTo>
                  <a:pt x="936724" y="0"/>
                </a:moveTo>
                <a:lnTo>
                  <a:pt x="1163699" y="259042"/>
                </a:lnTo>
              </a:path>
              <a:path w="2555240" h="330200">
                <a:moveTo>
                  <a:pt x="936724" y="0"/>
                </a:moveTo>
                <a:lnTo>
                  <a:pt x="2554703" y="330144"/>
                </a:lnTo>
              </a:path>
            </a:pathLst>
          </a:custGeom>
          <a:ln w="6948">
            <a:solidFill>
              <a:srgbClr val="000000"/>
            </a:solidFill>
          </a:ln>
        </p:spPr>
        <p:txBody>
          <a:bodyPr wrap="square" lIns="0" tIns="0" rIns="0" bIns="0" rtlCol="0"/>
          <a:lstStyle/>
          <a:p>
            <a:endParaRPr/>
          </a:p>
        </p:txBody>
      </p:sp>
      <p:sp>
        <p:nvSpPr>
          <p:cNvPr id="25" name="object 25"/>
          <p:cNvSpPr/>
          <p:nvPr/>
        </p:nvSpPr>
        <p:spPr>
          <a:xfrm>
            <a:off x="6012009" y="5608361"/>
            <a:ext cx="857885" cy="195580"/>
          </a:xfrm>
          <a:custGeom>
            <a:avLst/>
            <a:gdLst/>
            <a:ahLst/>
            <a:cxnLst/>
            <a:rect l="l" t="t" r="r" b="b"/>
            <a:pathLst>
              <a:path w="857884" h="195579">
                <a:moveTo>
                  <a:pt x="526258" y="0"/>
                </a:moveTo>
                <a:lnTo>
                  <a:pt x="0" y="195314"/>
                </a:lnTo>
              </a:path>
              <a:path w="857884" h="195579">
                <a:moveTo>
                  <a:pt x="526258" y="0"/>
                </a:moveTo>
                <a:lnTo>
                  <a:pt x="857826" y="195314"/>
                </a:lnTo>
              </a:path>
            </a:pathLst>
          </a:custGeom>
          <a:ln w="6948">
            <a:solidFill>
              <a:srgbClr val="000000"/>
            </a:solidFill>
          </a:ln>
        </p:spPr>
        <p:txBody>
          <a:bodyPr wrap="square" lIns="0" tIns="0" rIns="0" bIns="0" rtlCol="0"/>
          <a:lstStyle/>
          <a:p>
            <a:endParaRPr/>
          </a:p>
        </p:txBody>
      </p:sp>
      <p:sp>
        <p:nvSpPr>
          <p:cNvPr id="26" name="object 26"/>
          <p:cNvSpPr/>
          <p:nvPr/>
        </p:nvSpPr>
        <p:spPr>
          <a:xfrm>
            <a:off x="7701967" y="5540140"/>
            <a:ext cx="54610" cy="264160"/>
          </a:xfrm>
          <a:custGeom>
            <a:avLst/>
            <a:gdLst/>
            <a:ahLst/>
            <a:cxnLst/>
            <a:rect l="l" t="t" r="r" b="b"/>
            <a:pathLst>
              <a:path w="54609" h="264160">
                <a:moveTo>
                  <a:pt x="0" y="0"/>
                </a:moveTo>
                <a:lnTo>
                  <a:pt x="54355" y="263535"/>
                </a:lnTo>
              </a:path>
            </a:pathLst>
          </a:custGeom>
          <a:ln w="6951">
            <a:solidFill>
              <a:srgbClr val="000000"/>
            </a:solidFill>
          </a:ln>
        </p:spPr>
        <p:txBody>
          <a:bodyPr wrap="square" lIns="0" tIns="0" rIns="0" bIns="0" rtlCol="0"/>
          <a:lstStyle/>
          <a:p>
            <a:endParaRPr/>
          </a:p>
        </p:txBody>
      </p:sp>
      <p:sp>
        <p:nvSpPr>
          <p:cNvPr id="27" name="object 27"/>
          <p:cNvSpPr/>
          <p:nvPr/>
        </p:nvSpPr>
        <p:spPr>
          <a:xfrm>
            <a:off x="9023462" y="5610814"/>
            <a:ext cx="69850" cy="193040"/>
          </a:xfrm>
          <a:custGeom>
            <a:avLst/>
            <a:gdLst/>
            <a:ahLst/>
            <a:cxnLst/>
            <a:rect l="l" t="t" r="r" b="b"/>
            <a:pathLst>
              <a:path w="69850" h="193039">
                <a:moveTo>
                  <a:pt x="69509" y="0"/>
                </a:moveTo>
                <a:lnTo>
                  <a:pt x="0" y="192862"/>
                </a:lnTo>
              </a:path>
            </a:pathLst>
          </a:custGeom>
          <a:ln w="6950">
            <a:solidFill>
              <a:srgbClr val="000000"/>
            </a:solidFill>
          </a:ln>
        </p:spPr>
        <p:txBody>
          <a:bodyPr wrap="square" lIns="0" tIns="0" rIns="0" bIns="0" rtlCol="0"/>
          <a:lstStyle/>
          <a:p>
            <a:endParaRPr/>
          </a:p>
        </p:txBody>
      </p:sp>
      <p:sp>
        <p:nvSpPr>
          <p:cNvPr id="28" name="object 28"/>
          <p:cNvSpPr txBox="1"/>
          <p:nvPr/>
        </p:nvSpPr>
        <p:spPr>
          <a:xfrm>
            <a:off x="8190161" y="3827303"/>
            <a:ext cx="840740"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0768B2"/>
                </a:solidFill>
                <a:latin typeface="Arial MT"/>
                <a:cs typeface="Arial MT"/>
              </a:rPr>
              <a:t>mount-point</a:t>
            </a:r>
            <a:endParaRPr sz="1200">
              <a:latin typeface="Arial MT"/>
              <a:cs typeface="Arial MT"/>
            </a:endParaRPr>
          </a:p>
        </p:txBody>
      </p:sp>
      <p:grpSp>
        <p:nvGrpSpPr>
          <p:cNvPr id="29" name="object 29"/>
          <p:cNvGrpSpPr/>
          <p:nvPr/>
        </p:nvGrpSpPr>
        <p:grpSpPr>
          <a:xfrm>
            <a:off x="7652225" y="3931159"/>
            <a:ext cx="485775" cy="102235"/>
            <a:chOff x="7652225" y="3931159"/>
            <a:chExt cx="485775" cy="102235"/>
          </a:xfrm>
        </p:grpSpPr>
        <p:sp>
          <p:nvSpPr>
            <p:cNvPr id="30" name="object 30"/>
            <p:cNvSpPr/>
            <p:nvPr/>
          </p:nvSpPr>
          <p:spPr>
            <a:xfrm>
              <a:off x="7653377" y="3932311"/>
              <a:ext cx="483870" cy="100330"/>
            </a:xfrm>
            <a:custGeom>
              <a:avLst/>
              <a:gdLst/>
              <a:ahLst/>
              <a:cxnLst/>
              <a:rect l="l" t="t" r="r" b="b"/>
              <a:pathLst>
                <a:path w="483870" h="100329">
                  <a:moveTo>
                    <a:pt x="53531" y="42957"/>
                  </a:moveTo>
                  <a:lnTo>
                    <a:pt x="0" y="81305"/>
                  </a:lnTo>
                  <a:lnTo>
                    <a:pt x="62426" y="99739"/>
                  </a:lnTo>
                  <a:lnTo>
                    <a:pt x="58971" y="77684"/>
                  </a:lnTo>
                  <a:lnTo>
                    <a:pt x="47437" y="77684"/>
                  </a:lnTo>
                  <a:lnTo>
                    <a:pt x="45296" y="76532"/>
                  </a:lnTo>
                  <a:lnTo>
                    <a:pt x="44143" y="75216"/>
                  </a:lnTo>
                  <a:lnTo>
                    <a:pt x="42825" y="74393"/>
                  </a:lnTo>
                  <a:lnTo>
                    <a:pt x="42825" y="71924"/>
                  </a:lnTo>
                  <a:lnTo>
                    <a:pt x="44143" y="69455"/>
                  </a:lnTo>
                  <a:lnTo>
                    <a:pt x="45296" y="68303"/>
                  </a:lnTo>
                  <a:lnTo>
                    <a:pt x="47437" y="68303"/>
                  </a:lnTo>
                  <a:lnTo>
                    <a:pt x="57257" y="66743"/>
                  </a:lnTo>
                  <a:lnTo>
                    <a:pt x="53531" y="42957"/>
                  </a:lnTo>
                  <a:close/>
                </a:path>
                <a:path w="483870" h="100329">
                  <a:moveTo>
                    <a:pt x="57257" y="66743"/>
                  </a:moveTo>
                  <a:lnTo>
                    <a:pt x="47437" y="68303"/>
                  </a:lnTo>
                  <a:lnTo>
                    <a:pt x="45296" y="68303"/>
                  </a:lnTo>
                  <a:lnTo>
                    <a:pt x="44143" y="69455"/>
                  </a:lnTo>
                  <a:lnTo>
                    <a:pt x="42825" y="71924"/>
                  </a:lnTo>
                  <a:lnTo>
                    <a:pt x="42825" y="74393"/>
                  </a:lnTo>
                  <a:lnTo>
                    <a:pt x="44143" y="75216"/>
                  </a:lnTo>
                  <a:lnTo>
                    <a:pt x="45296" y="76532"/>
                  </a:lnTo>
                  <a:lnTo>
                    <a:pt x="47437" y="77684"/>
                  </a:lnTo>
                  <a:lnTo>
                    <a:pt x="48590" y="77684"/>
                  </a:lnTo>
                  <a:lnTo>
                    <a:pt x="58719" y="76073"/>
                  </a:lnTo>
                  <a:lnTo>
                    <a:pt x="57257" y="66743"/>
                  </a:lnTo>
                  <a:close/>
                </a:path>
                <a:path w="483870" h="100329">
                  <a:moveTo>
                    <a:pt x="58719" y="76073"/>
                  </a:moveTo>
                  <a:lnTo>
                    <a:pt x="48590" y="77684"/>
                  </a:lnTo>
                  <a:lnTo>
                    <a:pt x="58971" y="77684"/>
                  </a:lnTo>
                  <a:lnTo>
                    <a:pt x="58719" y="76073"/>
                  </a:lnTo>
                  <a:close/>
                </a:path>
                <a:path w="483870" h="100329">
                  <a:moveTo>
                    <a:pt x="479974" y="0"/>
                  </a:moveTo>
                  <a:lnTo>
                    <a:pt x="477503" y="0"/>
                  </a:lnTo>
                  <a:lnTo>
                    <a:pt x="57257" y="66743"/>
                  </a:lnTo>
                  <a:lnTo>
                    <a:pt x="58719" y="76073"/>
                  </a:lnTo>
                  <a:lnTo>
                    <a:pt x="479974" y="9052"/>
                  </a:lnTo>
                  <a:lnTo>
                    <a:pt x="481127" y="8229"/>
                  </a:lnTo>
                  <a:lnTo>
                    <a:pt x="481951" y="7077"/>
                  </a:lnTo>
                  <a:lnTo>
                    <a:pt x="483268" y="5760"/>
                  </a:lnTo>
                  <a:lnTo>
                    <a:pt x="483268" y="3291"/>
                  </a:lnTo>
                  <a:lnTo>
                    <a:pt x="481951" y="2139"/>
                  </a:lnTo>
                  <a:lnTo>
                    <a:pt x="481127" y="822"/>
                  </a:lnTo>
                  <a:lnTo>
                    <a:pt x="479974" y="0"/>
                  </a:lnTo>
                  <a:close/>
                </a:path>
              </a:pathLst>
            </a:custGeom>
            <a:solidFill>
              <a:srgbClr val="000000"/>
            </a:solidFill>
          </p:spPr>
          <p:txBody>
            <a:bodyPr wrap="square" lIns="0" tIns="0" rIns="0" bIns="0" rtlCol="0"/>
            <a:lstStyle/>
            <a:p>
              <a:endParaRPr/>
            </a:p>
          </p:txBody>
        </p:sp>
        <p:sp>
          <p:nvSpPr>
            <p:cNvPr id="31" name="object 31"/>
            <p:cNvSpPr/>
            <p:nvPr/>
          </p:nvSpPr>
          <p:spPr>
            <a:xfrm>
              <a:off x="7653377" y="3932311"/>
              <a:ext cx="483870" cy="100330"/>
            </a:xfrm>
            <a:custGeom>
              <a:avLst/>
              <a:gdLst/>
              <a:ahLst/>
              <a:cxnLst/>
              <a:rect l="l" t="t" r="r" b="b"/>
              <a:pathLst>
                <a:path w="483870" h="100329">
                  <a:moveTo>
                    <a:pt x="47437" y="68303"/>
                  </a:moveTo>
                  <a:lnTo>
                    <a:pt x="477503" y="0"/>
                  </a:lnTo>
                  <a:lnTo>
                    <a:pt x="479974" y="0"/>
                  </a:lnTo>
                  <a:lnTo>
                    <a:pt x="481127" y="822"/>
                  </a:lnTo>
                  <a:lnTo>
                    <a:pt x="481951" y="2139"/>
                  </a:lnTo>
                  <a:lnTo>
                    <a:pt x="483268" y="3291"/>
                  </a:lnTo>
                  <a:lnTo>
                    <a:pt x="483268" y="5760"/>
                  </a:lnTo>
                  <a:lnTo>
                    <a:pt x="481951" y="7077"/>
                  </a:lnTo>
                  <a:lnTo>
                    <a:pt x="481127" y="8229"/>
                  </a:lnTo>
                  <a:lnTo>
                    <a:pt x="479974" y="9052"/>
                  </a:lnTo>
                  <a:lnTo>
                    <a:pt x="48590" y="77684"/>
                  </a:lnTo>
                  <a:lnTo>
                    <a:pt x="47437" y="77684"/>
                  </a:lnTo>
                  <a:lnTo>
                    <a:pt x="45296" y="76532"/>
                  </a:lnTo>
                  <a:lnTo>
                    <a:pt x="44143" y="75216"/>
                  </a:lnTo>
                  <a:lnTo>
                    <a:pt x="42825" y="74393"/>
                  </a:lnTo>
                  <a:lnTo>
                    <a:pt x="42825" y="71924"/>
                  </a:lnTo>
                  <a:lnTo>
                    <a:pt x="44143" y="69455"/>
                  </a:lnTo>
                  <a:lnTo>
                    <a:pt x="45296" y="68303"/>
                  </a:lnTo>
                  <a:lnTo>
                    <a:pt x="47437" y="68303"/>
                  </a:lnTo>
                  <a:close/>
                </a:path>
                <a:path w="483870" h="100329">
                  <a:moveTo>
                    <a:pt x="62426" y="99739"/>
                  </a:moveTo>
                  <a:lnTo>
                    <a:pt x="0" y="81305"/>
                  </a:lnTo>
                  <a:lnTo>
                    <a:pt x="53531" y="42957"/>
                  </a:lnTo>
                  <a:lnTo>
                    <a:pt x="62426" y="99739"/>
                  </a:lnTo>
                  <a:close/>
                </a:path>
              </a:pathLst>
            </a:custGeom>
            <a:ln w="3175">
              <a:solidFill>
                <a:srgbClr val="000000"/>
              </a:solidFill>
            </a:ln>
          </p:spPr>
          <p:txBody>
            <a:bodyPr wrap="square" lIns="0" tIns="0" rIns="0" bIns="0" rtlCol="0"/>
            <a:lstStyle/>
            <a:p>
              <a:endParaRPr/>
            </a:p>
          </p:txBody>
        </p:sp>
      </p:grpSp>
      <p:sp>
        <p:nvSpPr>
          <p:cNvPr id="32" name="object 32"/>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3461" y="242094"/>
            <a:ext cx="3844925" cy="635000"/>
          </a:xfrm>
          <a:prstGeom prst="rect">
            <a:avLst/>
          </a:prstGeom>
        </p:spPr>
        <p:txBody>
          <a:bodyPr vert="horz" wrap="square" lIns="0" tIns="12700" rIns="0" bIns="0" rtlCol="0">
            <a:spAutoFit/>
          </a:bodyPr>
          <a:lstStyle/>
          <a:p>
            <a:pPr marL="12700">
              <a:lnSpc>
                <a:spcPct val="100000"/>
              </a:lnSpc>
              <a:spcBef>
                <a:spcPts val="100"/>
              </a:spcBef>
            </a:pPr>
            <a:r>
              <a:rPr spc="-5" dirty="0"/>
              <a:t>Virtual</a:t>
            </a:r>
            <a:r>
              <a:rPr spc="-30" dirty="0"/>
              <a:t> </a:t>
            </a:r>
            <a:r>
              <a:rPr dirty="0"/>
              <a:t>File</a:t>
            </a:r>
            <a:r>
              <a:rPr spc="-25" dirty="0"/>
              <a:t> </a:t>
            </a:r>
            <a:r>
              <a:rPr spc="-5" dirty="0"/>
              <a:t>System</a:t>
            </a:r>
          </a:p>
        </p:txBody>
      </p:sp>
      <p:sp>
        <p:nvSpPr>
          <p:cNvPr id="3" name="object 3"/>
          <p:cNvSpPr txBox="1"/>
          <p:nvPr/>
        </p:nvSpPr>
        <p:spPr>
          <a:xfrm>
            <a:off x="307339" y="1099819"/>
            <a:ext cx="9205595" cy="1915160"/>
          </a:xfrm>
          <a:prstGeom prst="rect">
            <a:avLst/>
          </a:prstGeom>
        </p:spPr>
        <p:txBody>
          <a:bodyPr vert="horz" wrap="square" lIns="0" tIns="15875" rIns="0" bIns="0" rtlCol="0">
            <a:spAutoFit/>
          </a:bodyPr>
          <a:lstStyle/>
          <a:p>
            <a:pPr marL="354965" marR="5080" indent="-342900">
              <a:lnSpc>
                <a:spcPct val="99000"/>
              </a:lnSpc>
              <a:spcBef>
                <a:spcPts val="125"/>
              </a:spcBef>
              <a:buFont typeface="Arial MT"/>
              <a:buChar char="•"/>
              <a:tabLst>
                <a:tab pos="354965" algn="l"/>
                <a:tab pos="355600" algn="l"/>
              </a:tabLst>
            </a:pPr>
            <a:r>
              <a:rPr sz="2400" dirty="0">
                <a:solidFill>
                  <a:srgbClr val="264C8D"/>
                </a:solidFill>
                <a:latin typeface="Calibri"/>
                <a:cs typeface="Calibri"/>
              </a:rPr>
              <a:t>The</a:t>
            </a:r>
            <a:r>
              <a:rPr sz="2400" spc="5" dirty="0">
                <a:solidFill>
                  <a:srgbClr val="264C8D"/>
                </a:solidFill>
                <a:latin typeface="Calibri"/>
                <a:cs typeface="Calibri"/>
              </a:rPr>
              <a:t> </a:t>
            </a:r>
            <a:r>
              <a:rPr sz="2400" spc="-5" dirty="0">
                <a:solidFill>
                  <a:srgbClr val="264C8D"/>
                </a:solidFill>
                <a:latin typeface="Calibri"/>
                <a:cs typeface="Calibri"/>
              </a:rPr>
              <a:t>Virtual</a:t>
            </a:r>
            <a:r>
              <a:rPr sz="2400" spc="10" dirty="0">
                <a:solidFill>
                  <a:srgbClr val="264C8D"/>
                </a:solidFill>
                <a:latin typeface="Calibri"/>
                <a:cs typeface="Calibri"/>
              </a:rPr>
              <a:t> </a:t>
            </a:r>
            <a:r>
              <a:rPr sz="2400" dirty="0">
                <a:solidFill>
                  <a:srgbClr val="264C8D"/>
                </a:solidFill>
                <a:latin typeface="Calibri"/>
                <a:cs typeface="Calibri"/>
              </a:rPr>
              <a:t>File</a:t>
            </a:r>
            <a:r>
              <a:rPr sz="2400" spc="10" dirty="0">
                <a:solidFill>
                  <a:srgbClr val="264C8D"/>
                </a:solidFill>
                <a:latin typeface="Calibri"/>
                <a:cs typeface="Calibri"/>
              </a:rPr>
              <a:t> </a:t>
            </a:r>
            <a:r>
              <a:rPr sz="2400" spc="-5" dirty="0">
                <a:solidFill>
                  <a:srgbClr val="264C8D"/>
                </a:solidFill>
                <a:latin typeface="Calibri"/>
                <a:cs typeface="Calibri"/>
              </a:rPr>
              <a:t>System</a:t>
            </a:r>
            <a:r>
              <a:rPr sz="2400" spc="10" dirty="0">
                <a:solidFill>
                  <a:srgbClr val="264C8D"/>
                </a:solidFill>
                <a:latin typeface="Calibri"/>
                <a:cs typeface="Calibri"/>
              </a:rPr>
              <a:t> </a:t>
            </a:r>
            <a:r>
              <a:rPr sz="2400" spc="-5" dirty="0">
                <a:solidFill>
                  <a:srgbClr val="264C8D"/>
                </a:solidFill>
                <a:latin typeface="Calibri"/>
                <a:cs typeface="Calibri"/>
              </a:rPr>
              <a:t>(VFS)</a:t>
            </a:r>
            <a:r>
              <a:rPr sz="2400" spc="10" dirty="0">
                <a:solidFill>
                  <a:srgbClr val="264C8D"/>
                </a:solidFill>
                <a:latin typeface="Calibri"/>
                <a:cs typeface="Calibri"/>
              </a:rPr>
              <a:t> </a:t>
            </a:r>
            <a:r>
              <a:rPr sz="2400" spc="-5" dirty="0">
                <a:solidFill>
                  <a:srgbClr val="264C8D"/>
                </a:solidFill>
                <a:latin typeface="Calibri"/>
                <a:cs typeface="Calibri"/>
              </a:rPr>
              <a:t>implements</a:t>
            </a:r>
            <a:r>
              <a:rPr sz="2400" spc="10" dirty="0">
                <a:solidFill>
                  <a:srgbClr val="264C8D"/>
                </a:solidFill>
                <a:latin typeface="Calibri"/>
                <a:cs typeface="Calibri"/>
              </a:rPr>
              <a:t> </a:t>
            </a:r>
            <a:r>
              <a:rPr sz="2400" dirty="0">
                <a:solidFill>
                  <a:srgbClr val="264C8D"/>
                </a:solidFill>
                <a:latin typeface="Calibri"/>
                <a:cs typeface="Calibri"/>
              </a:rPr>
              <a:t>a</a:t>
            </a:r>
            <a:r>
              <a:rPr sz="2400" spc="10" dirty="0">
                <a:solidFill>
                  <a:srgbClr val="264C8D"/>
                </a:solidFill>
                <a:latin typeface="Calibri"/>
                <a:cs typeface="Calibri"/>
              </a:rPr>
              <a:t> </a:t>
            </a:r>
            <a:r>
              <a:rPr sz="2400" spc="-5" dirty="0">
                <a:solidFill>
                  <a:srgbClr val="264C8D"/>
                </a:solidFill>
                <a:latin typeface="Calibri"/>
                <a:cs typeface="Calibri"/>
              </a:rPr>
              <a:t>generic</a:t>
            </a:r>
            <a:r>
              <a:rPr sz="2400" spc="10" dirty="0">
                <a:solidFill>
                  <a:srgbClr val="264C8D"/>
                </a:solidFill>
                <a:latin typeface="Calibri"/>
                <a:cs typeface="Calibri"/>
              </a:rPr>
              <a:t> </a:t>
            </a:r>
            <a:r>
              <a:rPr sz="2400" spc="-5" dirty="0">
                <a:solidFill>
                  <a:srgbClr val="264C8D"/>
                </a:solidFill>
                <a:latin typeface="Calibri"/>
                <a:cs typeface="Calibri"/>
              </a:rPr>
              <a:t>file</a:t>
            </a:r>
            <a:r>
              <a:rPr sz="2400" spc="10" dirty="0">
                <a:solidFill>
                  <a:srgbClr val="264C8D"/>
                </a:solidFill>
                <a:latin typeface="Calibri"/>
                <a:cs typeface="Calibri"/>
              </a:rPr>
              <a:t> </a:t>
            </a:r>
            <a:r>
              <a:rPr sz="2400" spc="-5" dirty="0">
                <a:solidFill>
                  <a:srgbClr val="264C8D"/>
                </a:solidFill>
                <a:latin typeface="Calibri"/>
                <a:cs typeface="Calibri"/>
              </a:rPr>
              <a:t>system</a:t>
            </a:r>
            <a:r>
              <a:rPr sz="2400" spc="10" dirty="0">
                <a:solidFill>
                  <a:srgbClr val="264C8D"/>
                </a:solidFill>
                <a:latin typeface="Calibri"/>
                <a:cs typeface="Calibri"/>
              </a:rPr>
              <a:t> </a:t>
            </a:r>
            <a:r>
              <a:rPr sz="2400" spc="-5" dirty="0">
                <a:solidFill>
                  <a:srgbClr val="264C8D"/>
                </a:solidFill>
                <a:latin typeface="Calibri"/>
                <a:cs typeface="Calibri"/>
              </a:rPr>
              <a:t>interface </a:t>
            </a:r>
            <a:r>
              <a:rPr sz="2400" spc="-530" dirty="0">
                <a:solidFill>
                  <a:srgbClr val="264C8D"/>
                </a:solidFill>
                <a:latin typeface="Calibri"/>
                <a:cs typeface="Calibri"/>
              </a:rPr>
              <a:t> </a:t>
            </a:r>
            <a:r>
              <a:rPr sz="2400" spc="-5" dirty="0">
                <a:solidFill>
                  <a:srgbClr val="264C8D"/>
                </a:solidFill>
                <a:latin typeface="Calibri"/>
                <a:cs typeface="Calibri"/>
              </a:rPr>
              <a:t>between</a:t>
            </a:r>
            <a:r>
              <a:rPr sz="2400" dirty="0">
                <a:solidFill>
                  <a:srgbClr val="264C8D"/>
                </a:solidFill>
                <a:latin typeface="Calibri"/>
                <a:cs typeface="Calibri"/>
              </a:rPr>
              <a:t> the </a:t>
            </a:r>
            <a:r>
              <a:rPr sz="2400" spc="-5" dirty="0">
                <a:solidFill>
                  <a:srgbClr val="264C8D"/>
                </a:solidFill>
                <a:latin typeface="Calibri"/>
                <a:cs typeface="Calibri"/>
              </a:rPr>
              <a:t>actual</a:t>
            </a:r>
            <a:r>
              <a:rPr sz="2400" spc="5" dirty="0">
                <a:solidFill>
                  <a:srgbClr val="264C8D"/>
                </a:solidFill>
                <a:latin typeface="Calibri"/>
                <a:cs typeface="Calibri"/>
              </a:rPr>
              <a:t> </a:t>
            </a:r>
            <a:r>
              <a:rPr sz="2400" spc="-5" dirty="0">
                <a:solidFill>
                  <a:srgbClr val="264C8D"/>
                </a:solidFill>
                <a:latin typeface="Calibri"/>
                <a:cs typeface="Calibri"/>
              </a:rPr>
              <a:t>file</a:t>
            </a:r>
            <a:r>
              <a:rPr sz="2400" dirty="0">
                <a:solidFill>
                  <a:srgbClr val="264C8D"/>
                </a:solidFill>
                <a:latin typeface="Calibri"/>
                <a:cs typeface="Calibri"/>
              </a:rPr>
              <a:t> </a:t>
            </a:r>
            <a:r>
              <a:rPr sz="2400" spc="-5" dirty="0">
                <a:solidFill>
                  <a:srgbClr val="264C8D"/>
                </a:solidFill>
                <a:latin typeface="Calibri"/>
                <a:cs typeface="Calibri"/>
              </a:rPr>
              <a:t>system</a:t>
            </a:r>
            <a:r>
              <a:rPr sz="2400" spc="5" dirty="0">
                <a:solidFill>
                  <a:srgbClr val="264C8D"/>
                </a:solidFill>
                <a:latin typeface="Calibri"/>
                <a:cs typeface="Calibri"/>
              </a:rPr>
              <a:t> </a:t>
            </a:r>
            <a:r>
              <a:rPr sz="2400" spc="-5" dirty="0">
                <a:solidFill>
                  <a:srgbClr val="264C8D"/>
                </a:solidFill>
                <a:latin typeface="Calibri"/>
                <a:cs typeface="Calibri"/>
              </a:rPr>
              <a:t>implementation</a:t>
            </a:r>
            <a:r>
              <a:rPr sz="2400" dirty="0">
                <a:solidFill>
                  <a:srgbClr val="264C8D"/>
                </a:solidFill>
                <a:latin typeface="Calibri"/>
                <a:cs typeface="Calibri"/>
              </a:rPr>
              <a:t> </a:t>
            </a:r>
            <a:r>
              <a:rPr sz="2400" spc="-5" dirty="0">
                <a:solidFill>
                  <a:srgbClr val="264C8D"/>
                </a:solidFill>
                <a:latin typeface="Calibri"/>
                <a:cs typeface="Calibri"/>
              </a:rPr>
              <a:t>(in</a:t>
            </a:r>
            <a:r>
              <a:rPr sz="2400" spc="5" dirty="0">
                <a:solidFill>
                  <a:srgbClr val="264C8D"/>
                </a:solidFill>
                <a:latin typeface="Calibri"/>
                <a:cs typeface="Calibri"/>
              </a:rPr>
              <a:t> </a:t>
            </a:r>
            <a:r>
              <a:rPr sz="2400" spc="-5" dirty="0">
                <a:solidFill>
                  <a:srgbClr val="264C8D"/>
                </a:solidFill>
                <a:latin typeface="Calibri"/>
                <a:cs typeface="Calibri"/>
              </a:rPr>
              <a:t>kernel)</a:t>
            </a:r>
            <a:r>
              <a:rPr sz="2400" dirty="0">
                <a:solidFill>
                  <a:srgbClr val="264C8D"/>
                </a:solidFill>
                <a:latin typeface="Calibri"/>
                <a:cs typeface="Calibri"/>
              </a:rPr>
              <a:t> and </a:t>
            </a:r>
            <a:r>
              <a:rPr sz="2400" spc="5" dirty="0">
                <a:solidFill>
                  <a:srgbClr val="264C8D"/>
                </a:solidFill>
                <a:latin typeface="Calibri"/>
                <a:cs typeface="Calibri"/>
              </a:rPr>
              <a:t> </a:t>
            </a:r>
            <a:r>
              <a:rPr sz="2400" spc="-5" dirty="0">
                <a:solidFill>
                  <a:srgbClr val="264C8D"/>
                </a:solidFill>
                <a:latin typeface="Calibri"/>
                <a:cs typeface="Calibri"/>
              </a:rPr>
              <a:t>accessing</a:t>
            </a:r>
            <a:r>
              <a:rPr sz="2400" dirty="0">
                <a:solidFill>
                  <a:srgbClr val="264C8D"/>
                </a:solidFill>
                <a:latin typeface="Calibri"/>
                <a:cs typeface="Calibri"/>
              </a:rPr>
              <a:t> </a:t>
            </a:r>
            <a:r>
              <a:rPr sz="2400" spc="-5" dirty="0">
                <a:solidFill>
                  <a:srgbClr val="264C8D"/>
                </a:solidFill>
                <a:latin typeface="Calibri"/>
                <a:cs typeface="Calibri"/>
              </a:rPr>
              <a:t>applications</a:t>
            </a:r>
            <a:r>
              <a:rPr sz="2400" dirty="0">
                <a:solidFill>
                  <a:srgbClr val="264C8D"/>
                </a:solidFill>
                <a:latin typeface="Calibri"/>
                <a:cs typeface="Calibri"/>
              </a:rPr>
              <a:t> to </a:t>
            </a:r>
            <a:r>
              <a:rPr sz="2400" spc="-5" dirty="0">
                <a:solidFill>
                  <a:srgbClr val="264C8D"/>
                </a:solidFill>
                <a:latin typeface="Calibri"/>
                <a:cs typeface="Calibri"/>
              </a:rPr>
              <a:t>provide</a:t>
            </a:r>
            <a:r>
              <a:rPr sz="2400" spc="5" dirty="0">
                <a:solidFill>
                  <a:srgbClr val="264C8D"/>
                </a:solidFill>
                <a:latin typeface="Calibri"/>
                <a:cs typeface="Calibri"/>
              </a:rPr>
              <a:t> </a:t>
            </a:r>
            <a:r>
              <a:rPr sz="2400" spc="-5" dirty="0">
                <a:solidFill>
                  <a:srgbClr val="264C8D"/>
                </a:solidFill>
                <a:latin typeface="Calibri"/>
                <a:cs typeface="Calibri"/>
              </a:rPr>
              <a:t>interoperability</a:t>
            </a:r>
            <a:endParaRPr sz="2400">
              <a:latin typeface="Calibri"/>
              <a:cs typeface="Calibri"/>
            </a:endParaRPr>
          </a:p>
          <a:p>
            <a:pPr marL="354965" marR="274955" indent="-342900">
              <a:lnSpc>
                <a:spcPts val="2820"/>
              </a:lnSpc>
              <a:spcBef>
                <a:spcPts val="740"/>
              </a:spcBef>
            </a:pPr>
            <a:r>
              <a:rPr sz="2400" spc="5" dirty="0">
                <a:solidFill>
                  <a:srgbClr val="264C8D"/>
                </a:solidFill>
                <a:latin typeface="Wingdings"/>
                <a:cs typeface="Wingdings"/>
              </a:rPr>
              <a:t></a:t>
            </a:r>
            <a:r>
              <a:rPr sz="2400" spc="5" dirty="0">
                <a:solidFill>
                  <a:srgbClr val="264C8D"/>
                </a:solidFill>
                <a:latin typeface="Calibri"/>
                <a:cs typeface="Calibri"/>
              </a:rPr>
              <a:t>Applications </a:t>
            </a:r>
            <a:r>
              <a:rPr sz="2400" dirty="0">
                <a:solidFill>
                  <a:srgbClr val="264C8D"/>
                </a:solidFill>
                <a:latin typeface="Calibri"/>
                <a:cs typeface="Calibri"/>
              </a:rPr>
              <a:t>can</a:t>
            </a:r>
            <a:r>
              <a:rPr sz="2400" spc="10" dirty="0">
                <a:solidFill>
                  <a:srgbClr val="264C8D"/>
                </a:solidFill>
                <a:latin typeface="Calibri"/>
                <a:cs typeface="Calibri"/>
              </a:rPr>
              <a:t> </a:t>
            </a:r>
            <a:r>
              <a:rPr sz="2400" spc="-5" dirty="0">
                <a:solidFill>
                  <a:srgbClr val="264C8D"/>
                </a:solidFill>
                <a:latin typeface="Calibri"/>
                <a:cs typeface="Calibri"/>
              </a:rPr>
              <a:t>access</a:t>
            </a:r>
            <a:r>
              <a:rPr sz="2400" spc="10" dirty="0">
                <a:solidFill>
                  <a:srgbClr val="264C8D"/>
                </a:solidFill>
                <a:latin typeface="Calibri"/>
                <a:cs typeface="Calibri"/>
              </a:rPr>
              <a:t> </a:t>
            </a:r>
            <a:r>
              <a:rPr sz="2400" spc="-5" dirty="0">
                <a:solidFill>
                  <a:srgbClr val="264C8D"/>
                </a:solidFill>
                <a:latin typeface="Calibri"/>
                <a:cs typeface="Calibri"/>
              </a:rPr>
              <a:t>diﬀerent</a:t>
            </a:r>
            <a:r>
              <a:rPr sz="2400" spc="10" dirty="0">
                <a:solidFill>
                  <a:srgbClr val="264C8D"/>
                </a:solidFill>
                <a:latin typeface="Calibri"/>
                <a:cs typeface="Calibri"/>
              </a:rPr>
              <a:t> </a:t>
            </a:r>
            <a:r>
              <a:rPr sz="2400" spc="-5" dirty="0">
                <a:solidFill>
                  <a:srgbClr val="264C8D"/>
                </a:solidFill>
                <a:latin typeface="Calibri"/>
                <a:cs typeface="Calibri"/>
              </a:rPr>
              <a:t>file</a:t>
            </a:r>
            <a:r>
              <a:rPr sz="2400" spc="10" dirty="0">
                <a:solidFill>
                  <a:srgbClr val="264C8D"/>
                </a:solidFill>
                <a:latin typeface="Calibri"/>
                <a:cs typeface="Calibri"/>
              </a:rPr>
              <a:t> </a:t>
            </a:r>
            <a:r>
              <a:rPr sz="2400" spc="-5" dirty="0">
                <a:solidFill>
                  <a:srgbClr val="264C8D"/>
                </a:solidFill>
                <a:latin typeface="Calibri"/>
                <a:cs typeface="Calibri"/>
              </a:rPr>
              <a:t>systems</a:t>
            </a:r>
            <a:r>
              <a:rPr sz="2400" spc="10" dirty="0">
                <a:solidFill>
                  <a:srgbClr val="264C8D"/>
                </a:solidFill>
                <a:latin typeface="Calibri"/>
                <a:cs typeface="Calibri"/>
              </a:rPr>
              <a:t> </a:t>
            </a:r>
            <a:r>
              <a:rPr sz="2400" spc="-5" dirty="0">
                <a:solidFill>
                  <a:srgbClr val="264C8D"/>
                </a:solidFill>
                <a:latin typeface="Calibri"/>
                <a:cs typeface="Calibri"/>
              </a:rPr>
              <a:t>on</a:t>
            </a:r>
            <a:r>
              <a:rPr sz="2400" spc="10" dirty="0">
                <a:solidFill>
                  <a:srgbClr val="264C8D"/>
                </a:solidFill>
                <a:latin typeface="Calibri"/>
                <a:cs typeface="Calibri"/>
              </a:rPr>
              <a:t> </a:t>
            </a:r>
            <a:r>
              <a:rPr sz="2400" spc="-5" dirty="0">
                <a:solidFill>
                  <a:srgbClr val="264C8D"/>
                </a:solidFill>
                <a:latin typeface="Calibri"/>
                <a:cs typeface="Calibri"/>
              </a:rPr>
              <a:t>diﬀerent</a:t>
            </a:r>
            <a:r>
              <a:rPr sz="2400" spc="5" dirty="0">
                <a:solidFill>
                  <a:srgbClr val="264C8D"/>
                </a:solidFill>
                <a:latin typeface="Calibri"/>
                <a:cs typeface="Calibri"/>
              </a:rPr>
              <a:t> </a:t>
            </a:r>
            <a:r>
              <a:rPr sz="2400" spc="-5" dirty="0">
                <a:solidFill>
                  <a:srgbClr val="264C8D"/>
                </a:solidFill>
                <a:latin typeface="Calibri"/>
                <a:cs typeface="Calibri"/>
              </a:rPr>
              <a:t>media</a:t>
            </a:r>
            <a:r>
              <a:rPr sz="2400" spc="10" dirty="0">
                <a:solidFill>
                  <a:srgbClr val="264C8D"/>
                </a:solidFill>
                <a:latin typeface="Calibri"/>
                <a:cs typeface="Calibri"/>
              </a:rPr>
              <a:t> </a:t>
            </a:r>
            <a:r>
              <a:rPr sz="2400" dirty="0">
                <a:solidFill>
                  <a:srgbClr val="264C8D"/>
                </a:solidFill>
                <a:latin typeface="Calibri"/>
                <a:cs typeface="Calibri"/>
              </a:rPr>
              <a:t>via</a:t>
            </a:r>
            <a:r>
              <a:rPr sz="2400" spc="10" dirty="0">
                <a:solidFill>
                  <a:srgbClr val="264C8D"/>
                </a:solidFill>
                <a:latin typeface="Calibri"/>
                <a:cs typeface="Calibri"/>
              </a:rPr>
              <a:t> </a:t>
            </a:r>
            <a:r>
              <a:rPr sz="2400" dirty="0">
                <a:solidFill>
                  <a:srgbClr val="264C8D"/>
                </a:solidFill>
                <a:latin typeface="Calibri"/>
                <a:cs typeface="Calibri"/>
              </a:rPr>
              <a:t>a </a:t>
            </a:r>
            <a:r>
              <a:rPr sz="2400" spc="-525" dirty="0">
                <a:solidFill>
                  <a:srgbClr val="264C8D"/>
                </a:solidFill>
                <a:latin typeface="Calibri"/>
                <a:cs typeface="Calibri"/>
              </a:rPr>
              <a:t> </a:t>
            </a:r>
            <a:r>
              <a:rPr sz="2400" spc="-5" dirty="0">
                <a:solidFill>
                  <a:srgbClr val="264C8D"/>
                </a:solidFill>
                <a:latin typeface="Calibri"/>
                <a:cs typeface="Calibri"/>
              </a:rPr>
              <a:t>homogeneous </a:t>
            </a:r>
            <a:r>
              <a:rPr sz="2400" dirty="0">
                <a:solidFill>
                  <a:srgbClr val="264C8D"/>
                </a:solidFill>
                <a:latin typeface="Calibri"/>
                <a:cs typeface="Calibri"/>
              </a:rPr>
              <a:t>set </a:t>
            </a:r>
            <a:r>
              <a:rPr sz="2400" spc="-5" dirty="0">
                <a:solidFill>
                  <a:srgbClr val="264C8D"/>
                </a:solidFill>
                <a:latin typeface="Calibri"/>
                <a:cs typeface="Calibri"/>
              </a:rPr>
              <a:t>of</a:t>
            </a:r>
            <a:r>
              <a:rPr sz="2400" dirty="0">
                <a:solidFill>
                  <a:srgbClr val="264C8D"/>
                </a:solidFill>
                <a:latin typeface="Calibri"/>
                <a:cs typeface="Calibri"/>
              </a:rPr>
              <a:t> UNIX </a:t>
            </a:r>
            <a:r>
              <a:rPr sz="2400" spc="-5" dirty="0">
                <a:solidFill>
                  <a:srgbClr val="264C8D"/>
                </a:solidFill>
                <a:latin typeface="Calibri"/>
                <a:cs typeface="Calibri"/>
              </a:rPr>
              <a:t>system</a:t>
            </a:r>
            <a:r>
              <a:rPr sz="2400" dirty="0">
                <a:solidFill>
                  <a:srgbClr val="264C8D"/>
                </a:solidFill>
                <a:latin typeface="Calibri"/>
                <a:cs typeface="Calibri"/>
              </a:rPr>
              <a:t> calls</a:t>
            </a:r>
            <a:endParaRPr sz="2400">
              <a:latin typeface="Calibri"/>
              <a:cs typeface="Calibri"/>
            </a:endParaRPr>
          </a:p>
        </p:txBody>
      </p:sp>
      <p:grpSp>
        <p:nvGrpSpPr>
          <p:cNvPr id="4" name="object 4"/>
          <p:cNvGrpSpPr/>
          <p:nvPr/>
        </p:nvGrpSpPr>
        <p:grpSpPr>
          <a:xfrm>
            <a:off x="4195762" y="4221161"/>
            <a:ext cx="1569720" cy="671195"/>
            <a:chOff x="4195762" y="4221161"/>
            <a:chExt cx="1569720" cy="671195"/>
          </a:xfrm>
        </p:grpSpPr>
        <p:pic>
          <p:nvPicPr>
            <p:cNvPr id="5" name="object 5"/>
            <p:cNvPicPr/>
            <p:nvPr/>
          </p:nvPicPr>
          <p:blipFill>
            <a:blip r:embed="rId2" cstate="print"/>
            <a:stretch>
              <a:fillRect/>
            </a:stretch>
          </p:blipFill>
          <p:spPr>
            <a:xfrm>
              <a:off x="4264428" y="4289366"/>
              <a:ext cx="1500446" cy="602672"/>
            </a:xfrm>
            <a:prstGeom prst="rect">
              <a:avLst/>
            </a:prstGeom>
          </p:spPr>
        </p:pic>
        <p:sp>
          <p:nvSpPr>
            <p:cNvPr id="6" name="object 6"/>
            <p:cNvSpPr/>
            <p:nvPr/>
          </p:nvSpPr>
          <p:spPr>
            <a:xfrm>
              <a:off x="4195762" y="4221161"/>
              <a:ext cx="1485900" cy="586105"/>
            </a:xfrm>
            <a:custGeom>
              <a:avLst/>
              <a:gdLst/>
              <a:ahLst/>
              <a:cxnLst/>
              <a:rect l="l" t="t" r="r" b="b"/>
              <a:pathLst>
                <a:path w="1485900" h="586104">
                  <a:moveTo>
                    <a:pt x="1485900" y="0"/>
                  </a:moveTo>
                  <a:lnTo>
                    <a:pt x="0" y="0"/>
                  </a:lnTo>
                  <a:lnTo>
                    <a:pt x="0" y="585787"/>
                  </a:lnTo>
                  <a:lnTo>
                    <a:pt x="1485900" y="585787"/>
                  </a:lnTo>
                  <a:lnTo>
                    <a:pt x="1485900" y="0"/>
                  </a:lnTo>
                  <a:close/>
                </a:path>
              </a:pathLst>
            </a:custGeom>
            <a:solidFill>
              <a:srgbClr val="D4FEFF"/>
            </a:solidFill>
          </p:spPr>
          <p:txBody>
            <a:bodyPr wrap="square" lIns="0" tIns="0" rIns="0" bIns="0" rtlCol="0"/>
            <a:lstStyle/>
            <a:p>
              <a:endParaRPr/>
            </a:p>
          </p:txBody>
        </p:sp>
      </p:grpSp>
      <p:sp>
        <p:nvSpPr>
          <p:cNvPr id="7" name="object 7"/>
          <p:cNvSpPr txBox="1"/>
          <p:nvPr/>
        </p:nvSpPr>
        <p:spPr>
          <a:xfrm>
            <a:off x="4195762" y="4221161"/>
            <a:ext cx="1485900" cy="586105"/>
          </a:xfrm>
          <a:prstGeom prst="rect">
            <a:avLst/>
          </a:prstGeom>
          <a:ln w="9524">
            <a:solidFill>
              <a:srgbClr val="000000"/>
            </a:solidFill>
          </a:ln>
        </p:spPr>
        <p:txBody>
          <a:bodyPr vert="horz" wrap="square" lIns="0" tIns="170815" rIns="0" bIns="0" rtlCol="0">
            <a:spAutoFit/>
          </a:bodyPr>
          <a:lstStyle/>
          <a:p>
            <a:pPr marL="6350" algn="ctr">
              <a:lnSpc>
                <a:spcPct val="100000"/>
              </a:lnSpc>
              <a:spcBef>
                <a:spcPts val="1345"/>
              </a:spcBef>
            </a:pPr>
            <a:r>
              <a:rPr sz="1600" spc="-5" dirty="0">
                <a:solidFill>
                  <a:srgbClr val="0768B2"/>
                </a:solidFill>
                <a:latin typeface="Arial MT"/>
                <a:cs typeface="Arial MT"/>
              </a:rPr>
              <a:t>VFS</a:t>
            </a:r>
            <a:endParaRPr sz="1600">
              <a:latin typeface="Arial MT"/>
              <a:cs typeface="Arial MT"/>
            </a:endParaRPr>
          </a:p>
        </p:txBody>
      </p:sp>
      <p:grpSp>
        <p:nvGrpSpPr>
          <p:cNvPr id="8" name="object 8"/>
          <p:cNvGrpSpPr/>
          <p:nvPr/>
        </p:nvGrpSpPr>
        <p:grpSpPr>
          <a:xfrm>
            <a:off x="6626223" y="4221161"/>
            <a:ext cx="851535" cy="671195"/>
            <a:chOff x="6626223" y="4221161"/>
            <a:chExt cx="851535" cy="671195"/>
          </a:xfrm>
        </p:grpSpPr>
        <p:pic>
          <p:nvPicPr>
            <p:cNvPr id="9" name="object 9"/>
            <p:cNvPicPr/>
            <p:nvPr/>
          </p:nvPicPr>
          <p:blipFill>
            <a:blip r:embed="rId3" cstate="print"/>
            <a:stretch>
              <a:fillRect/>
            </a:stretch>
          </p:blipFill>
          <p:spPr>
            <a:xfrm>
              <a:off x="6691745" y="4289366"/>
              <a:ext cx="785552" cy="602672"/>
            </a:xfrm>
            <a:prstGeom prst="rect">
              <a:avLst/>
            </a:prstGeom>
          </p:spPr>
        </p:pic>
        <p:sp>
          <p:nvSpPr>
            <p:cNvPr id="10" name="object 10"/>
            <p:cNvSpPr/>
            <p:nvPr/>
          </p:nvSpPr>
          <p:spPr>
            <a:xfrm>
              <a:off x="6626223" y="4221161"/>
              <a:ext cx="765175" cy="586105"/>
            </a:xfrm>
            <a:custGeom>
              <a:avLst/>
              <a:gdLst/>
              <a:ahLst/>
              <a:cxnLst/>
              <a:rect l="l" t="t" r="r" b="b"/>
              <a:pathLst>
                <a:path w="765175" h="586104">
                  <a:moveTo>
                    <a:pt x="765175" y="0"/>
                  </a:moveTo>
                  <a:lnTo>
                    <a:pt x="0" y="0"/>
                  </a:lnTo>
                  <a:lnTo>
                    <a:pt x="0" y="585787"/>
                  </a:lnTo>
                  <a:lnTo>
                    <a:pt x="765175" y="585787"/>
                  </a:lnTo>
                  <a:lnTo>
                    <a:pt x="765175" y="0"/>
                  </a:lnTo>
                  <a:close/>
                </a:path>
              </a:pathLst>
            </a:custGeom>
            <a:solidFill>
              <a:srgbClr val="D4FEFF"/>
            </a:solidFill>
          </p:spPr>
          <p:txBody>
            <a:bodyPr wrap="square" lIns="0" tIns="0" rIns="0" bIns="0" rtlCol="0"/>
            <a:lstStyle/>
            <a:p>
              <a:endParaRPr/>
            </a:p>
          </p:txBody>
        </p:sp>
      </p:grpSp>
      <p:sp>
        <p:nvSpPr>
          <p:cNvPr id="11" name="object 11"/>
          <p:cNvSpPr txBox="1"/>
          <p:nvPr/>
        </p:nvSpPr>
        <p:spPr>
          <a:xfrm>
            <a:off x="6626223" y="4221161"/>
            <a:ext cx="765175" cy="586105"/>
          </a:xfrm>
          <a:prstGeom prst="rect">
            <a:avLst/>
          </a:prstGeom>
          <a:ln w="9524">
            <a:solidFill>
              <a:srgbClr val="000000"/>
            </a:solidFill>
          </a:ln>
        </p:spPr>
        <p:txBody>
          <a:bodyPr vert="horz" wrap="square" lIns="0" tIns="170815" rIns="0" bIns="0" rtlCol="0">
            <a:spAutoFit/>
          </a:bodyPr>
          <a:lstStyle/>
          <a:p>
            <a:pPr marR="4445" algn="ctr">
              <a:lnSpc>
                <a:spcPct val="100000"/>
              </a:lnSpc>
              <a:spcBef>
                <a:spcPts val="1345"/>
              </a:spcBef>
            </a:pPr>
            <a:r>
              <a:rPr sz="1600" dirty="0">
                <a:solidFill>
                  <a:srgbClr val="0768B2"/>
                </a:solidFill>
                <a:latin typeface="Arial MT"/>
                <a:cs typeface="Arial MT"/>
              </a:rPr>
              <a:t>cp</a:t>
            </a:r>
            <a:endParaRPr sz="1600">
              <a:latin typeface="Arial MT"/>
              <a:cs typeface="Arial MT"/>
            </a:endParaRPr>
          </a:p>
        </p:txBody>
      </p:sp>
      <p:grpSp>
        <p:nvGrpSpPr>
          <p:cNvPr id="12" name="object 12"/>
          <p:cNvGrpSpPr/>
          <p:nvPr/>
        </p:nvGrpSpPr>
        <p:grpSpPr>
          <a:xfrm>
            <a:off x="2751137" y="3676649"/>
            <a:ext cx="3875404" cy="876300"/>
            <a:chOff x="2751137" y="3676649"/>
            <a:chExt cx="3875404" cy="876300"/>
          </a:xfrm>
        </p:grpSpPr>
        <p:sp>
          <p:nvSpPr>
            <p:cNvPr id="13" name="object 13"/>
            <p:cNvSpPr/>
            <p:nvPr/>
          </p:nvSpPr>
          <p:spPr>
            <a:xfrm>
              <a:off x="5707062" y="4514849"/>
              <a:ext cx="894080" cy="0"/>
            </a:xfrm>
            <a:custGeom>
              <a:avLst/>
              <a:gdLst/>
              <a:ahLst/>
              <a:cxnLst/>
              <a:rect l="l" t="t" r="r" b="b"/>
              <a:pathLst>
                <a:path w="894079">
                  <a:moveTo>
                    <a:pt x="0" y="0"/>
                  </a:moveTo>
                  <a:lnTo>
                    <a:pt x="893762" y="0"/>
                  </a:lnTo>
                </a:path>
              </a:pathLst>
            </a:custGeom>
            <a:ln w="9524">
              <a:solidFill>
                <a:srgbClr val="000000"/>
              </a:solidFill>
            </a:ln>
          </p:spPr>
          <p:txBody>
            <a:bodyPr wrap="square" lIns="0" tIns="0" rIns="0" bIns="0" rtlCol="0"/>
            <a:lstStyle/>
            <a:p>
              <a:endParaRPr/>
            </a:p>
          </p:txBody>
        </p:sp>
        <p:sp>
          <p:nvSpPr>
            <p:cNvPr id="14" name="object 14"/>
            <p:cNvSpPr/>
            <p:nvPr/>
          </p:nvSpPr>
          <p:spPr>
            <a:xfrm>
              <a:off x="5681651" y="4476750"/>
              <a:ext cx="944880" cy="76200"/>
            </a:xfrm>
            <a:custGeom>
              <a:avLst/>
              <a:gdLst/>
              <a:ahLst/>
              <a:cxnLst/>
              <a:rect l="l" t="t" r="r" b="b"/>
              <a:pathLst>
                <a:path w="944879" h="76200">
                  <a:moveTo>
                    <a:pt x="76200" y="0"/>
                  </a:moveTo>
                  <a:lnTo>
                    <a:pt x="0" y="38100"/>
                  </a:lnTo>
                  <a:lnTo>
                    <a:pt x="76200" y="76200"/>
                  </a:lnTo>
                  <a:lnTo>
                    <a:pt x="76200" y="0"/>
                  </a:lnTo>
                  <a:close/>
                </a:path>
                <a:path w="944879" h="76200">
                  <a:moveTo>
                    <a:pt x="944562" y="38100"/>
                  </a:moveTo>
                  <a:lnTo>
                    <a:pt x="868362" y="0"/>
                  </a:lnTo>
                  <a:lnTo>
                    <a:pt x="868362" y="76200"/>
                  </a:lnTo>
                  <a:lnTo>
                    <a:pt x="944562" y="38100"/>
                  </a:lnTo>
                  <a:close/>
                </a:path>
              </a:pathLst>
            </a:custGeom>
            <a:solidFill>
              <a:srgbClr val="000000"/>
            </a:solidFill>
          </p:spPr>
          <p:txBody>
            <a:bodyPr wrap="square" lIns="0" tIns="0" rIns="0" bIns="0" rtlCol="0"/>
            <a:lstStyle/>
            <a:p>
              <a:endParaRPr/>
            </a:p>
          </p:txBody>
        </p:sp>
        <p:sp>
          <p:nvSpPr>
            <p:cNvPr id="15" name="object 15"/>
            <p:cNvSpPr/>
            <p:nvPr/>
          </p:nvSpPr>
          <p:spPr>
            <a:xfrm>
              <a:off x="2755899" y="3681411"/>
              <a:ext cx="2179955" cy="514984"/>
            </a:xfrm>
            <a:custGeom>
              <a:avLst/>
              <a:gdLst/>
              <a:ahLst/>
              <a:cxnLst/>
              <a:rect l="l" t="t" r="r" b="b"/>
              <a:pathLst>
                <a:path w="2179954" h="514985">
                  <a:moveTo>
                    <a:pt x="0" y="0"/>
                  </a:moveTo>
                  <a:lnTo>
                    <a:pt x="203993" y="3174"/>
                  </a:lnTo>
                  <a:lnTo>
                    <a:pt x="407193" y="11906"/>
                  </a:lnTo>
                  <a:lnTo>
                    <a:pt x="606424" y="26987"/>
                  </a:lnTo>
                  <a:lnTo>
                    <a:pt x="801687" y="46037"/>
                  </a:lnTo>
                  <a:lnTo>
                    <a:pt x="989805" y="70643"/>
                  </a:lnTo>
                  <a:lnTo>
                    <a:pt x="1169987" y="100012"/>
                  </a:lnTo>
                  <a:lnTo>
                    <a:pt x="1341437" y="132556"/>
                  </a:lnTo>
                  <a:lnTo>
                    <a:pt x="1500980" y="169068"/>
                  </a:lnTo>
                  <a:lnTo>
                    <a:pt x="1647824" y="207962"/>
                  </a:lnTo>
                  <a:lnTo>
                    <a:pt x="1779587" y="250031"/>
                  </a:lnTo>
                  <a:lnTo>
                    <a:pt x="1896268" y="295274"/>
                  </a:lnTo>
                  <a:lnTo>
                    <a:pt x="1947862" y="318293"/>
                  </a:lnTo>
                  <a:lnTo>
                    <a:pt x="1995487" y="341312"/>
                  </a:lnTo>
                  <a:lnTo>
                    <a:pt x="2037556" y="365124"/>
                  </a:lnTo>
                  <a:lnTo>
                    <a:pt x="2074862" y="389731"/>
                  </a:lnTo>
                  <a:lnTo>
                    <a:pt x="2107405" y="414337"/>
                  </a:lnTo>
                  <a:lnTo>
                    <a:pt x="2155030" y="464343"/>
                  </a:lnTo>
                  <a:lnTo>
                    <a:pt x="2179637" y="514349"/>
                  </a:lnTo>
                  <a:lnTo>
                    <a:pt x="2179661" y="514546"/>
                  </a:lnTo>
                </a:path>
              </a:pathLst>
            </a:custGeom>
            <a:ln w="9524">
              <a:solidFill>
                <a:srgbClr val="000000"/>
              </a:solidFill>
            </a:ln>
          </p:spPr>
          <p:txBody>
            <a:bodyPr wrap="square" lIns="0" tIns="0" rIns="0" bIns="0" rtlCol="0"/>
            <a:lstStyle/>
            <a:p>
              <a:endParaRPr/>
            </a:p>
          </p:txBody>
        </p:sp>
        <p:sp>
          <p:nvSpPr>
            <p:cNvPr id="16" name="object 16"/>
            <p:cNvSpPr/>
            <p:nvPr/>
          </p:nvSpPr>
          <p:spPr>
            <a:xfrm>
              <a:off x="4891458" y="4140826"/>
              <a:ext cx="76200" cy="80645"/>
            </a:xfrm>
            <a:custGeom>
              <a:avLst/>
              <a:gdLst/>
              <a:ahLst/>
              <a:cxnLst/>
              <a:rect l="l" t="t" r="r" b="b"/>
              <a:pathLst>
                <a:path w="76200" h="80645">
                  <a:moveTo>
                    <a:pt x="75611" y="0"/>
                  </a:moveTo>
                  <a:lnTo>
                    <a:pt x="0" y="9446"/>
                  </a:lnTo>
                  <a:lnTo>
                    <a:pt x="47251" y="80335"/>
                  </a:lnTo>
                  <a:lnTo>
                    <a:pt x="75611" y="0"/>
                  </a:lnTo>
                  <a:close/>
                </a:path>
              </a:pathLst>
            </a:custGeom>
            <a:solidFill>
              <a:srgbClr val="000000"/>
            </a:solidFill>
          </p:spPr>
          <p:txBody>
            <a:bodyPr wrap="square" lIns="0" tIns="0" rIns="0" bIns="0" rtlCol="0"/>
            <a:lstStyle/>
            <a:p>
              <a:endParaRPr/>
            </a:p>
          </p:txBody>
        </p:sp>
      </p:grpSp>
      <p:sp>
        <p:nvSpPr>
          <p:cNvPr id="17" name="object 17"/>
          <p:cNvSpPr txBox="1"/>
          <p:nvPr/>
        </p:nvSpPr>
        <p:spPr>
          <a:xfrm>
            <a:off x="1799589" y="4300218"/>
            <a:ext cx="9994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HDD</a:t>
            </a:r>
            <a:r>
              <a:rPr sz="1200" spc="-40" dirty="0">
                <a:solidFill>
                  <a:srgbClr val="0768B2"/>
                </a:solidFill>
                <a:latin typeface="Arial MT"/>
                <a:cs typeface="Arial MT"/>
              </a:rPr>
              <a:t> </a:t>
            </a:r>
            <a:r>
              <a:rPr sz="1200" dirty="0">
                <a:solidFill>
                  <a:srgbClr val="0768B2"/>
                </a:solidFill>
                <a:latin typeface="Arial MT"/>
                <a:cs typeface="Arial MT"/>
              </a:rPr>
              <a:t>with</a:t>
            </a:r>
            <a:r>
              <a:rPr sz="1200" spc="-35" dirty="0">
                <a:solidFill>
                  <a:srgbClr val="0768B2"/>
                </a:solidFill>
                <a:latin typeface="Arial MT"/>
                <a:cs typeface="Arial MT"/>
              </a:rPr>
              <a:t> </a:t>
            </a:r>
            <a:r>
              <a:rPr sz="1200" spc="-5" dirty="0">
                <a:solidFill>
                  <a:srgbClr val="0768B2"/>
                </a:solidFill>
                <a:latin typeface="Arial MT"/>
                <a:cs typeface="Arial MT"/>
              </a:rPr>
              <a:t>ext4</a:t>
            </a:r>
            <a:endParaRPr sz="1200">
              <a:latin typeface="Arial MT"/>
              <a:cs typeface="Arial MT"/>
            </a:endParaRPr>
          </a:p>
        </p:txBody>
      </p:sp>
      <p:sp>
        <p:nvSpPr>
          <p:cNvPr id="18" name="object 18"/>
          <p:cNvSpPr txBox="1"/>
          <p:nvPr/>
        </p:nvSpPr>
        <p:spPr>
          <a:xfrm>
            <a:off x="1626552" y="5976618"/>
            <a:ext cx="10166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DVD</a:t>
            </a:r>
            <a:r>
              <a:rPr sz="1200" spc="-45" dirty="0">
                <a:solidFill>
                  <a:srgbClr val="0768B2"/>
                </a:solidFill>
                <a:latin typeface="Arial MT"/>
                <a:cs typeface="Arial MT"/>
              </a:rPr>
              <a:t> </a:t>
            </a:r>
            <a:r>
              <a:rPr sz="1200" dirty="0">
                <a:solidFill>
                  <a:srgbClr val="0768B2"/>
                </a:solidFill>
                <a:latin typeface="Arial MT"/>
                <a:cs typeface="Arial MT"/>
              </a:rPr>
              <a:t>with</a:t>
            </a:r>
            <a:r>
              <a:rPr sz="1200" spc="-45" dirty="0">
                <a:solidFill>
                  <a:srgbClr val="0768B2"/>
                </a:solidFill>
                <a:latin typeface="Arial MT"/>
                <a:cs typeface="Arial MT"/>
              </a:rPr>
              <a:t> </a:t>
            </a:r>
            <a:r>
              <a:rPr sz="1200" dirty="0">
                <a:solidFill>
                  <a:srgbClr val="0768B2"/>
                </a:solidFill>
                <a:latin typeface="Arial MT"/>
                <a:cs typeface="Arial MT"/>
              </a:rPr>
              <a:t>UDF</a:t>
            </a:r>
            <a:endParaRPr sz="1200">
              <a:latin typeface="Arial MT"/>
              <a:cs typeface="Arial MT"/>
            </a:endParaRPr>
          </a:p>
        </p:txBody>
      </p:sp>
      <p:grpSp>
        <p:nvGrpSpPr>
          <p:cNvPr id="19" name="object 19"/>
          <p:cNvGrpSpPr/>
          <p:nvPr/>
        </p:nvGrpSpPr>
        <p:grpSpPr>
          <a:xfrm>
            <a:off x="1720849" y="3080542"/>
            <a:ext cx="3247390" cy="2830195"/>
            <a:chOff x="1720849" y="3080542"/>
            <a:chExt cx="3247390" cy="2830195"/>
          </a:xfrm>
        </p:grpSpPr>
        <p:sp>
          <p:nvSpPr>
            <p:cNvPr id="20" name="object 20"/>
            <p:cNvSpPr/>
            <p:nvPr/>
          </p:nvSpPr>
          <p:spPr>
            <a:xfrm>
              <a:off x="2827337" y="4832192"/>
              <a:ext cx="2108835" cy="576580"/>
            </a:xfrm>
            <a:custGeom>
              <a:avLst/>
              <a:gdLst/>
              <a:ahLst/>
              <a:cxnLst/>
              <a:rect l="l" t="t" r="r" b="b"/>
              <a:pathLst>
                <a:path w="2108835" h="576579">
                  <a:moveTo>
                    <a:pt x="0" y="576417"/>
                  </a:moveTo>
                  <a:lnTo>
                    <a:pt x="197643" y="573242"/>
                  </a:lnTo>
                  <a:lnTo>
                    <a:pt x="393699" y="562924"/>
                  </a:lnTo>
                  <a:lnTo>
                    <a:pt x="586581" y="547049"/>
                  </a:lnTo>
                  <a:lnTo>
                    <a:pt x="775493" y="524824"/>
                  </a:lnTo>
                  <a:lnTo>
                    <a:pt x="957262" y="497836"/>
                  </a:lnTo>
                  <a:lnTo>
                    <a:pt x="1131887" y="465292"/>
                  </a:lnTo>
                  <a:lnTo>
                    <a:pt x="1296987" y="428780"/>
                  </a:lnTo>
                  <a:lnTo>
                    <a:pt x="1451768" y="388299"/>
                  </a:lnTo>
                  <a:lnTo>
                    <a:pt x="1593849" y="344642"/>
                  </a:lnTo>
                  <a:lnTo>
                    <a:pt x="1721643" y="297017"/>
                  </a:lnTo>
                  <a:lnTo>
                    <a:pt x="1834355" y="247805"/>
                  </a:lnTo>
                  <a:lnTo>
                    <a:pt x="1929605" y="195417"/>
                  </a:lnTo>
                  <a:lnTo>
                    <a:pt x="1970880" y="169224"/>
                  </a:lnTo>
                  <a:lnTo>
                    <a:pt x="2006599" y="142236"/>
                  </a:lnTo>
                  <a:lnTo>
                    <a:pt x="2038349" y="114455"/>
                  </a:lnTo>
                  <a:lnTo>
                    <a:pt x="2084387" y="58892"/>
                  </a:lnTo>
                  <a:lnTo>
                    <a:pt x="2108199" y="3330"/>
                  </a:lnTo>
                  <a:lnTo>
                    <a:pt x="2108569" y="0"/>
                  </a:lnTo>
                </a:path>
              </a:pathLst>
            </a:custGeom>
            <a:ln w="9524">
              <a:solidFill>
                <a:srgbClr val="000000"/>
              </a:solidFill>
            </a:ln>
          </p:spPr>
          <p:txBody>
            <a:bodyPr wrap="square" lIns="0" tIns="0" rIns="0" bIns="0" rtlCol="0"/>
            <a:lstStyle/>
            <a:p>
              <a:endParaRPr/>
            </a:p>
          </p:txBody>
        </p:sp>
        <p:sp>
          <p:nvSpPr>
            <p:cNvPr id="21" name="object 21"/>
            <p:cNvSpPr/>
            <p:nvPr/>
          </p:nvSpPr>
          <p:spPr>
            <a:xfrm>
              <a:off x="4892431" y="4806947"/>
              <a:ext cx="76200" cy="80010"/>
            </a:xfrm>
            <a:custGeom>
              <a:avLst/>
              <a:gdLst/>
              <a:ahLst/>
              <a:cxnLst/>
              <a:rect l="l" t="t" r="r" b="b"/>
              <a:pathLst>
                <a:path w="76200" h="80010">
                  <a:moveTo>
                    <a:pt x="46281" y="0"/>
                  </a:moveTo>
                  <a:lnTo>
                    <a:pt x="0" y="71527"/>
                  </a:lnTo>
                  <a:lnTo>
                    <a:pt x="75733" y="79941"/>
                  </a:lnTo>
                  <a:lnTo>
                    <a:pt x="46281" y="0"/>
                  </a:lnTo>
                  <a:close/>
                </a:path>
              </a:pathLst>
            </a:custGeom>
            <a:solidFill>
              <a:srgbClr val="000000"/>
            </a:solidFill>
          </p:spPr>
          <p:txBody>
            <a:bodyPr wrap="square" lIns="0" tIns="0" rIns="0" bIns="0" rtlCol="0"/>
            <a:lstStyle/>
            <a:p>
              <a:endParaRPr/>
            </a:p>
          </p:txBody>
        </p:sp>
        <p:pic>
          <p:nvPicPr>
            <p:cNvPr id="22" name="object 22"/>
            <p:cNvPicPr/>
            <p:nvPr/>
          </p:nvPicPr>
          <p:blipFill>
            <a:blip r:embed="rId4" cstate="print"/>
            <a:stretch>
              <a:fillRect/>
            </a:stretch>
          </p:blipFill>
          <p:spPr>
            <a:xfrm>
              <a:off x="1811851" y="4906962"/>
              <a:ext cx="1015485" cy="1003299"/>
            </a:xfrm>
            <a:prstGeom prst="rect">
              <a:avLst/>
            </a:prstGeom>
          </p:spPr>
        </p:pic>
        <p:pic>
          <p:nvPicPr>
            <p:cNvPr id="23" name="object 23"/>
            <p:cNvPicPr/>
            <p:nvPr/>
          </p:nvPicPr>
          <p:blipFill>
            <a:blip r:embed="rId5" cstate="print"/>
            <a:stretch>
              <a:fillRect/>
            </a:stretch>
          </p:blipFill>
          <p:spPr>
            <a:xfrm>
              <a:off x="1720849" y="3080542"/>
              <a:ext cx="1278444" cy="1201737"/>
            </a:xfrm>
            <a:prstGeom prst="rect">
              <a:avLst/>
            </a:prstGeom>
          </p:spPr>
        </p:pic>
      </p:grpSp>
      <p:sp>
        <p:nvSpPr>
          <p:cNvPr id="24" name="object 24"/>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3461" y="242094"/>
            <a:ext cx="3844925" cy="635000"/>
          </a:xfrm>
          <a:prstGeom prst="rect">
            <a:avLst/>
          </a:prstGeom>
        </p:spPr>
        <p:txBody>
          <a:bodyPr vert="horz" wrap="square" lIns="0" tIns="12700" rIns="0" bIns="0" rtlCol="0">
            <a:spAutoFit/>
          </a:bodyPr>
          <a:lstStyle/>
          <a:p>
            <a:pPr marL="12700">
              <a:lnSpc>
                <a:spcPct val="100000"/>
              </a:lnSpc>
              <a:spcBef>
                <a:spcPts val="100"/>
              </a:spcBef>
            </a:pPr>
            <a:r>
              <a:rPr spc="-5" dirty="0"/>
              <a:t>Virtual</a:t>
            </a:r>
            <a:r>
              <a:rPr spc="-30" dirty="0"/>
              <a:t> </a:t>
            </a:r>
            <a:r>
              <a:rPr dirty="0"/>
              <a:t>File</a:t>
            </a:r>
            <a:r>
              <a:rPr spc="-25" dirty="0"/>
              <a:t> </a:t>
            </a:r>
            <a:r>
              <a:rPr spc="-5" dirty="0"/>
              <a:t>System</a:t>
            </a:r>
          </a:p>
        </p:txBody>
      </p:sp>
      <p:sp>
        <p:nvSpPr>
          <p:cNvPr id="3" name="object 3"/>
          <p:cNvSpPr txBox="1"/>
          <p:nvPr/>
        </p:nvSpPr>
        <p:spPr>
          <a:xfrm>
            <a:off x="307339" y="1036827"/>
            <a:ext cx="8973820" cy="2127885"/>
          </a:xfrm>
          <a:prstGeom prst="rect">
            <a:avLst/>
          </a:prstGeom>
        </p:spPr>
        <p:txBody>
          <a:bodyPr vert="horz" wrap="square" lIns="0" tIns="75565" rIns="0" bIns="0" rtlCol="0">
            <a:spAutoFit/>
          </a:bodyPr>
          <a:lstStyle/>
          <a:p>
            <a:pPr marL="12700">
              <a:lnSpc>
                <a:spcPct val="100000"/>
              </a:lnSpc>
              <a:spcBef>
                <a:spcPts val="595"/>
              </a:spcBef>
              <a:tabLst>
                <a:tab pos="1329055" algn="l"/>
                <a:tab pos="4072254" algn="l"/>
              </a:tabLst>
            </a:pPr>
            <a:r>
              <a:rPr sz="2400" spc="-5" dirty="0">
                <a:solidFill>
                  <a:srgbClr val="264C8D"/>
                </a:solidFill>
                <a:latin typeface="Calibri"/>
                <a:cs typeface="Calibri"/>
              </a:rPr>
              <a:t>Example:	</a:t>
            </a:r>
            <a:r>
              <a:rPr sz="2400" dirty="0">
                <a:solidFill>
                  <a:srgbClr val="264C8D"/>
                </a:solidFill>
                <a:latin typeface="Courier New"/>
                <a:cs typeface="Courier New"/>
              </a:rPr>
              <a:t>write(f,</a:t>
            </a:r>
            <a:r>
              <a:rPr sz="2400" spc="-5" dirty="0">
                <a:solidFill>
                  <a:srgbClr val="264C8D"/>
                </a:solidFill>
                <a:latin typeface="Courier New"/>
                <a:cs typeface="Courier New"/>
              </a:rPr>
              <a:t> </a:t>
            </a:r>
            <a:r>
              <a:rPr sz="2400" dirty="0">
                <a:solidFill>
                  <a:srgbClr val="264C8D"/>
                </a:solidFill>
                <a:latin typeface="Courier New"/>
                <a:cs typeface="Courier New"/>
              </a:rPr>
              <a:t>&amp;buf,	len);</a:t>
            </a:r>
            <a:endParaRPr sz="2400">
              <a:latin typeface="Courier New"/>
              <a:cs typeface="Courier New"/>
            </a:endParaRPr>
          </a:p>
          <a:p>
            <a:pPr marL="354965" marR="889000" indent="-342900">
              <a:lnSpc>
                <a:spcPct val="101499"/>
              </a:lnSpc>
              <a:spcBef>
                <a:spcPts val="450"/>
              </a:spcBef>
              <a:buFont typeface="Arial MT"/>
              <a:buChar char="•"/>
              <a:tabLst>
                <a:tab pos="354965" algn="l"/>
                <a:tab pos="355600" algn="l"/>
              </a:tabLst>
            </a:pPr>
            <a:r>
              <a:rPr sz="2400" spc="-5" dirty="0">
                <a:solidFill>
                  <a:srgbClr val="264C8D"/>
                </a:solidFill>
                <a:latin typeface="Calibri"/>
                <a:cs typeface="Calibri"/>
              </a:rPr>
              <a:t>Write of</a:t>
            </a:r>
            <a:r>
              <a:rPr sz="2400" dirty="0">
                <a:solidFill>
                  <a:srgbClr val="264C8D"/>
                </a:solidFill>
                <a:latin typeface="Calibri"/>
                <a:cs typeface="Calibri"/>
              </a:rPr>
              <a:t> </a:t>
            </a:r>
            <a:r>
              <a:rPr sz="2400" dirty="0">
                <a:solidFill>
                  <a:srgbClr val="264C8D"/>
                </a:solidFill>
                <a:latin typeface="Courier New"/>
                <a:cs typeface="Courier New"/>
              </a:rPr>
              <a:t>len</a:t>
            </a:r>
            <a:r>
              <a:rPr sz="2400" spc="-894" dirty="0">
                <a:solidFill>
                  <a:srgbClr val="264C8D"/>
                </a:solidFill>
                <a:latin typeface="Courier New"/>
                <a:cs typeface="Courier New"/>
              </a:rPr>
              <a:t> </a:t>
            </a:r>
            <a:r>
              <a:rPr sz="2400" spc="-5" dirty="0">
                <a:solidFill>
                  <a:srgbClr val="264C8D"/>
                </a:solidFill>
                <a:latin typeface="Calibri"/>
                <a:cs typeface="Calibri"/>
              </a:rPr>
              <a:t>Bytes</a:t>
            </a:r>
            <a:r>
              <a:rPr sz="2400" dirty="0">
                <a:solidFill>
                  <a:srgbClr val="264C8D"/>
                </a:solidFill>
                <a:latin typeface="Calibri"/>
                <a:cs typeface="Calibri"/>
              </a:rPr>
              <a:t> in </a:t>
            </a:r>
            <a:r>
              <a:rPr sz="2400" spc="-5" dirty="0">
                <a:solidFill>
                  <a:srgbClr val="264C8D"/>
                </a:solidFill>
                <a:latin typeface="Calibri"/>
                <a:cs typeface="Calibri"/>
              </a:rPr>
              <a:t>file</a:t>
            </a:r>
            <a:r>
              <a:rPr sz="2400" spc="5" dirty="0">
                <a:solidFill>
                  <a:srgbClr val="264C8D"/>
                </a:solidFill>
                <a:latin typeface="Calibri"/>
                <a:cs typeface="Calibri"/>
              </a:rPr>
              <a:t> </a:t>
            </a:r>
            <a:r>
              <a:rPr sz="2400" spc="-5" dirty="0">
                <a:solidFill>
                  <a:srgbClr val="264C8D"/>
                </a:solidFill>
                <a:latin typeface="Calibri"/>
                <a:cs typeface="Calibri"/>
              </a:rPr>
              <a:t>with</a:t>
            </a:r>
            <a:r>
              <a:rPr sz="2400" dirty="0">
                <a:solidFill>
                  <a:srgbClr val="264C8D"/>
                </a:solidFill>
                <a:latin typeface="Calibri"/>
                <a:cs typeface="Calibri"/>
              </a:rPr>
              <a:t> </a:t>
            </a:r>
            <a:r>
              <a:rPr sz="2400" spc="-5" dirty="0">
                <a:solidFill>
                  <a:srgbClr val="264C8D"/>
                </a:solidFill>
                <a:latin typeface="Calibri"/>
                <a:cs typeface="Calibri"/>
              </a:rPr>
              <a:t>descriptor </a:t>
            </a:r>
            <a:r>
              <a:rPr sz="2400" dirty="0">
                <a:solidFill>
                  <a:srgbClr val="264C8D"/>
                </a:solidFill>
                <a:latin typeface="Courier New"/>
                <a:cs typeface="Courier New"/>
              </a:rPr>
              <a:t>f</a:t>
            </a:r>
            <a:r>
              <a:rPr sz="2400" spc="-894" dirty="0">
                <a:solidFill>
                  <a:srgbClr val="264C8D"/>
                </a:solidFill>
                <a:latin typeface="Courier New"/>
                <a:cs typeface="Courier New"/>
              </a:rPr>
              <a:t> </a:t>
            </a:r>
            <a:r>
              <a:rPr sz="2400" spc="-5" dirty="0">
                <a:solidFill>
                  <a:srgbClr val="264C8D"/>
                </a:solidFill>
                <a:latin typeface="Calibri"/>
                <a:cs typeface="Calibri"/>
              </a:rPr>
              <a:t>from Buﬀer</a:t>
            </a:r>
            <a:r>
              <a:rPr sz="2400" spc="10" dirty="0">
                <a:solidFill>
                  <a:srgbClr val="264C8D"/>
                </a:solidFill>
                <a:latin typeface="Calibri"/>
                <a:cs typeface="Calibri"/>
              </a:rPr>
              <a:t> </a:t>
            </a:r>
            <a:r>
              <a:rPr sz="2400" dirty="0">
                <a:solidFill>
                  <a:srgbClr val="264C8D"/>
                </a:solidFill>
                <a:latin typeface="Courier New"/>
                <a:cs typeface="Courier New"/>
              </a:rPr>
              <a:t>buf</a:t>
            </a:r>
            <a:r>
              <a:rPr sz="2400" spc="-900" dirty="0">
                <a:solidFill>
                  <a:srgbClr val="264C8D"/>
                </a:solidFill>
                <a:latin typeface="Courier New"/>
                <a:cs typeface="Courier New"/>
              </a:rPr>
              <a:t> </a:t>
            </a:r>
            <a:r>
              <a:rPr sz="2400" spc="-5" dirty="0">
                <a:solidFill>
                  <a:srgbClr val="264C8D"/>
                </a:solidFill>
                <a:latin typeface="Calibri"/>
                <a:cs typeface="Calibri"/>
              </a:rPr>
              <a:t>is </a:t>
            </a:r>
            <a:r>
              <a:rPr sz="2400" spc="-530" dirty="0">
                <a:solidFill>
                  <a:srgbClr val="264C8D"/>
                </a:solidFill>
                <a:latin typeface="Calibri"/>
                <a:cs typeface="Calibri"/>
              </a:rPr>
              <a:t> </a:t>
            </a:r>
            <a:r>
              <a:rPr sz="2400" spc="-5" dirty="0">
                <a:solidFill>
                  <a:srgbClr val="264C8D"/>
                </a:solidFill>
                <a:latin typeface="Calibri"/>
                <a:cs typeface="Calibri"/>
              </a:rPr>
              <a:t>translated </a:t>
            </a:r>
            <a:r>
              <a:rPr sz="2400" dirty="0">
                <a:solidFill>
                  <a:srgbClr val="264C8D"/>
                </a:solidFill>
                <a:latin typeface="Calibri"/>
                <a:cs typeface="Calibri"/>
              </a:rPr>
              <a:t>into </a:t>
            </a:r>
            <a:r>
              <a:rPr sz="2400" spc="-5" dirty="0">
                <a:solidFill>
                  <a:srgbClr val="264C8D"/>
                </a:solidFill>
                <a:latin typeface="Calibri"/>
                <a:cs typeface="Calibri"/>
              </a:rPr>
              <a:t>system</a:t>
            </a:r>
            <a:r>
              <a:rPr sz="2400" dirty="0">
                <a:solidFill>
                  <a:srgbClr val="264C8D"/>
                </a:solidFill>
                <a:latin typeface="Calibri"/>
                <a:cs typeface="Calibri"/>
              </a:rPr>
              <a:t> call</a:t>
            </a:r>
            <a:endParaRPr sz="2400">
              <a:latin typeface="Calibri"/>
              <a:cs typeface="Calibri"/>
            </a:endParaRPr>
          </a:p>
          <a:p>
            <a:pPr marL="355600" indent="-342900">
              <a:lnSpc>
                <a:spcPct val="100000"/>
              </a:lnSpc>
              <a:spcBef>
                <a:spcPts val="600"/>
              </a:spcBef>
              <a:buFont typeface="Arial MT"/>
              <a:buChar char="•"/>
              <a:tabLst>
                <a:tab pos="354965" algn="l"/>
                <a:tab pos="355600" algn="l"/>
              </a:tabLst>
            </a:pPr>
            <a:r>
              <a:rPr sz="2400" dirty="0">
                <a:solidFill>
                  <a:srgbClr val="264C8D"/>
                </a:solidFill>
                <a:latin typeface="Calibri"/>
                <a:cs typeface="Calibri"/>
              </a:rPr>
              <a:t>The </a:t>
            </a:r>
            <a:r>
              <a:rPr sz="2400" spc="-5" dirty="0">
                <a:solidFill>
                  <a:srgbClr val="264C8D"/>
                </a:solidFill>
                <a:latin typeface="Calibri"/>
                <a:cs typeface="Calibri"/>
              </a:rPr>
              <a:t>system</a:t>
            </a:r>
            <a:r>
              <a:rPr sz="2400" spc="5" dirty="0">
                <a:solidFill>
                  <a:srgbClr val="264C8D"/>
                </a:solidFill>
                <a:latin typeface="Calibri"/>
                <a:cs typeface="Calibri"/>
              </a:rPr>
              <a:t> </a:t>
            </a:r>
            <a:r>
              <a:rPr sz="2400" dirty="0">
                <a:solidFill>
                  <a:srgbClr val="264C8D"/>
                </a:solidFill>
                <a:latin typeface="Calibri"/>
                <a:cs typeface="Calibri"/>
              </a:rPr>
              <a:t>call</a:t>
            </a:r>
            <a:r>
              <a:rPr sz="2400" spc="5" dirty="0">
                <a:solidFill>
                  <a:srgbClr val="264C8D"/>
                </a:solidFill>
                <a:latin typeface="Calibri"/>
                <a:cs typeface="Calibri"/>
              </a:rPr>
              <a:t> </a:t>
            </a:r>
            <a:r>
              <a:rPr sz="2400" dirty="0">
                <a:solidFill>
                  <a:srgbClr val="264C8D"/>
                </a:solidFill>
                <a:latin typeface="Calibri"/>
                <a:cs typeface="Calibri"/>
              </a:rPr>
              <a:t>is </a:t>
            </a:r>
            <a:r>
              <a:rPr sz="2400" spc="-5" dirty="0">
                <a:solidFill>
                  <a:srgbClr val="264C8D"/>
                </a:solidFill>
                <a:latin typeface="Calibri"/>
                <a:cs typeface="Calibri"/>
              </a:rPr>
              <a:t>forwarded</a:t>
            </a:r>
            <a:r>
              <a:rPr sz="2400" spc="5" dirty="0">
                <a:solidFill>
                  <a:srgbClr val="264C8D"/>
                </a:solidFill>
                <a:latin typeface="Calibri"/>
                <a:cs typeface="Calibri"/>
              </a:rPr>
              <a:t> </a:t>
            </a:r>
            <a:r>
              <a:rPr sz="2400" dirty="0">
                <a:solidFill>
                  <a:srgbClr val="264C8D"/>
                </a:solidFill>
                <a:latin typeface="Calibri"/>
                <a:cs typeface="Calibri"/>
              </a:rPr>
              <a:t>to</a:t>
            </a:r>
            <a:r>
              <a:rPr sz="2400" spc="5" dirty="0">
                <a:solidFill>
                  <a:srgbClr val="264C8D"/>
                </a:solidFill>
                <a:latin typeface="Calibri"/>
                <a:cs typeface="Calibri"/>
              </a:rPr>
              <a:t> </a:t>
            </a:r>
            <a:r>
              <a:rPr sz="2400" dirty="0">
                <a:solidFill>
                  <a:srgbClr val="264C8D"/>
                </a:solidFill>
                <a:latin typeface="Calibri"/>
                <a:cs typeface="Calibri"/>
              </a:rPr>
              <a:t>the </a:t>
            </a:r>
            <a:r>
              <a:rPr sz="2400" spc="-5" dirty="0">
                <a:solidFill>
                  <a:srgbClr val="264C8D"/>
                </a:solidFill>
                <a:latin typeface="Calibri"/>
                <a:cs typeface="Calibri"/>
              </a:rPr>
              <a:t>actual</a:t>
            </a:r>
            <a:r>
              <a:rPr sz="2400" spc="5" dirty="0">
                <a:solidFill>
                  <a:srgbClr val="264C8D"/>
                </a:solidFill>
                <a:latin typeface="Calibri"/>
                <a:cs typeface="Calibri"/>
              </a:rPr>
              <a:t> </a:t>
            </a:r>
            <a:r>
              <a:rPr sz="2400" spc="-5" dirty="0">
                <a:solidFill>
                  <a:srgbClr val="264C8D"/>
                </a:solidFill>
                <a:latin typeface="Calibri"/>
                <a:cs typeface="Calibri"/>
              </a:rPr>
              <a:t>file</a:t>
            </a:r>
            <a:r>
              <a:rPr sz="2400" spc="5" dirty="0">
                <a:solidFill>
                  <a:srgbClr val="264C8D"/>
                </a:solidFill>
                <a:latin typeface="Calibri"/>
                <a:cs typeface="Calibri"/>
              </a:rPr>
              <a:t> </a:t>
            </a:r>
            <a:r>
              <a:rPr sz="2400" spc="-5" dirty="0">
                <a:solidFill>
                  <a:srgbClr val="264C8D"/>
                </a:solidFill>
                <a:latin typeface="Calibri"/>
                <a:cs typeface="Calibri"/>
              </a:rPr>
              <a:t>system</a:t>
            </a:r>
            <a:r>
              <a:rPr sz="2400" dirty="0">
                <a:solidFill>
                  <a:srgbClr val="264C8D"/>
                </a:solidFill>
                <a:latin typeface="Calibri"/>
                <a:cs typeface="Calibri"/>
              </a:rPr>
              <a:t> </a:t>
            </a:r>
            <a:r>
              <a:rPr sz="2400" spc="-5" dirty="0">
                <a:solidFill>
                  <a:srgbClr val="264C8D"/>
                </a:solidFill>
                <a:latin typeface="Calibri"/>
                <a:cs typeface="Calibri"/>
              </a:rPr>
              <a:t>implementation</a:t>
            </a:r>
            <a:endParaRPr sz="2400">
              <a:latin typeface="Calibri"/>
              <a:cs typeface="Calibri"/>
            </a:endParaRPr>
          </a:p>
          <a:p>
            <a:pPr marL="355600" indent="-342900">
              <a:lnSpc>
                <a:spcPct val="100000"/>
              </a:lnSpc>
              <a:spcBef>
                <a:spcPts val="520"/>
              </a:spcBef>
              <a:buFont typeface="Arial MT"/>
              <a:buChar char="•"/>
              <a:tabLst>
                <a:tab pos="354965" algn="l"/>
                <a:tab pos="355600" algn="l"/>
              </a:tabLst>
            </a:pPr>
            <a:r>
              <a:rPr sz="2400" dirty="0">
                <a:solidFill>
                  <a:srgbClr val="264C8D"/>
                </a:solidFill>
                <a:latin typeface="Calibri"/>
                <a:cs typeface="Calibri"/>
              </a:rPr>
              <a:t>The</a:t>
            </a:r>
            <a:r>
              <a:rPr sz="2400" spc="-5" dirty="0">
                <a:solidFill>
                  <a:srgbClr val="264C8D"/>
                </a:solidFill>
                <a:latin typeface="Calibri"/>
                <a:cs typeface="Calibri"/>
              </a:rPr>
              <a:t> file</a:t>
            </a:r>
            <a:r>
              <a:rPr sz="2400" dirty="0">
                <a:solidFill>
                  <a:srgbClr val="264C8D"/>
                </a:solidFill>
                <a:latin typeface="Calibri"/>
                <a:cs typeface="Calibri"/>
              </a:rPr>
              <a:t> </a:t>
            </a:r>
            <a:r>
              <a:rPr sz="2400" spc="-5" dirty="0">
                <a:solidFill>
                  <a:srgbClr val="264C8D"/>
                </a:solidFill>
                <a:latin typeface="Calibri"/>
                <a:cs typeface="Calibri"/>
              </a:rPr>
              <a:t>system</a:t>
            </a:r>
            <a:r>
              <a:rPr sz="2400" dirty="0">
                <a:solidFill>
                  <a:srgbClr val="264C8D"/>
                </a:solidFill>
                <a:latin typeface="Calibri"/>
                <a:cs typeface="Calibri"/>
              </a:rPr>
              <a:t> </a:t>
            </a:r>
            <a:r>
              <a:rPr sz="2400" spc="-5" dirty="0">
                <a:solidFill>
                  <a:srgbClr val="264C8D"/>
                </a:solidFill>
                <a:latin typeface="Calibri"/>
                <a:cs typeface="Calibri"/>
              </a:rPr>
              <a:t>executes</a:t>
            </a:r>
            <a:r>
              <a:rPr sz="2400" dirty="0">
                <a:solidFill>
                  <a:srgbClr val="264C8D"/>
                </a:solidFill>
                <a:latin typeface="Calibri"/>
                <a:cs typeface="Calibri"/>
              </a:rPr>
              <a:t> the </a:t>
            </a:r>
            <a:r>
              <a:rPr sz="2400" spc="-5" dirty="0">
                <a:solidFill>
                  <a:srgbClr val="264C8D"/>
                </a:solidFill>
                <a:latin typeface="Calibri"/>
                <a:cs typeface="Calibri"/>
              </a:rPr>
              <a:t>write command</a:t>
            </a:r>
            <a:endParaRPr sz="2400">
              <a:latin typeface="Calibri"/>
              <a:cs typeface="Calibri"/>
            </a:endParaRPr>
          </a:p>
        </p:txBody>
      </p:sp>
      <p:grpSp>
        <p:nvGrpSpPr>
          <p:cNvPr id="4" name="object 4"/>
          <p:cNvGrpSpPr/>
          <p:nvPr/>
        </p:nvGrpSpPr>
        <p:grpSpPr>
          <a:xfrm>
            <a:off x="3152774" y="5041898"/>
            <a:ext cx="1573530" cy="669290"/>
            <a:chOff x="3152774" y="5041898"/>
            <a:chExt cx="1573530" cy="669290"/>
          </a:xfrm>
        </p:grpSpPr>
        <p:pic>
          <p:nvPicPr>
            <p:cNvPr id="5" name="object 5"/>
            <p:cNvPicPr/>
            <p:nvPr/>
          </p:nvPicPr>
          <p:blipFill>
            <a:blip r:embed="rId2" cstate="print"/>
            <a:stretch>
              <a:fillRect/>
            </a:stretch>
          </p:blipFill>
          <p:spPr>
            <a:xfrm>
              <a:off x="3221182" y="5108169"/>
              <a:ext cx="1504603" cy="602672"/>
            </a:xfrm>
            <a:prstGeom prst="rect">
              <a:avLst/>
            </a:prstGeom>
          </p:spPr>
        </p:pic>
        <p:sp>
          <p:nvSpPr>
            <p:cNvPr id="6" name="object 6"/>
            <p:cNvSpPr/>
            <p:nvPr/>
          </p:nvSpPr>
          <p:spPr>
            <a:xfrm>
              <a:off x="3152774" y="5041898"/>
              <a:ext cx="1485900" cy="586105"/>
            </a:xfrm>
            <a:custGeom>
              <a:avLst/>
              <a:gdLst/>
              <a:ahLst/>
              <a:cxnLst/>
              <a:rect l="l" t="t" r="r" b="b"/>
              <a:pathLst>
                <a:path w="1485900" h="586104">
                  <a:moveTo>
                    <a:pt x="1485900" y="0"/>
                  </a:moveTo>
                  <a:lnTo>
                    <a:pt x="0" y="0"/>
                  </a:lnTo>
                  <a:lnTo>
                    <a:pt x="0" y="585787"/>
                  </a:lnTo>
                  <a:lnTo>
                    <a:pt x="1485900" y="585787"/>
                  </a:lnTo>
                  <a:lnTo>
                    <a:pt x="1485900" y="0"/>
                  </a:lnTo>
                  <a:close/>
                </a:path>
              </a:pathLst>
            </a:custGeom>
            <a:solidFill>
              <a:srgbClr val="D4FEFF"/>
            </a:solidFill>
          </p:spPr>
          <p:txBody>
            <a:bodyPr wrap="square" lIns="0" tIns="0" rIns="0" bIns="0" rtlCol="0"/>
            <a:lstStyle/>
            <a:p>
              <a:endParaRPr/>
            </a:p>
          </p:txBody>
        </p:sp>
      </p:grpSp>
      <p:sp>
        <p:nvSpPr>
          <p:cNvPr id="7" name="object 7"/>
          <p:cNvSpPr txBox="1"/>
          <p:nvPr/>
        </p:nvSpPr>
        <p:spPr>
          <a:xfrm>
            <a:off x="3152774" y="5041899"/>
            <a:ext cx="1485900" cy="586105"/>
          </a:xfrm>
          <a:prstGeom prst="rect">
            <a:avLst/>
          </a:prstGeom>
          <a:ln w="9524">
            <a:solidFill>
              <a:srgbClr val="000000"/>
            </a:solidFill>
          </a:ln>
        </p:spPr>
        <p:txBody>
          <a:bodyPr vert="horz" wrap="square" lIns="0" tIns="170815" rIns="0" bIns="0" rtlCol="0">
            <a:spAutoFit/>
          </a:bodyPr>
          <a:lstStyle/>
          <a:p>
            <a:pPr marL="256540">
              <a:lnSpc>
                <a:spcPct val="100000"/>
              </a:lnSpc>
              <a:spcBef>
                <a:spcPts val="1345"/>
              </a:spcBef>
            </a:pPr>
            <a:r>
              <a:rPr sz="1600" spc="-5" dirty="0">
                <a:solidFill>
                  <a:srgbClr val="0768B2"/>
                </a:solidFill>
                <a:latin typeface="Arial MT"/>
                <a:cs typeface="Arial MT"/>
              </a:rPr>
              <a:t>sys_write()</a:t>
            </a:r>
            <a:endParaRPr sz="1600">
              <a:latin typeface="Arial MT"/>
              <a:cs typeface="Arial MT"/>
            </a:endParaRPr>
          </a:p>
        </p:txBody>
      </p:sp>
      <p:grpSp>
        <p:nvGrpSpPr>
          <p:cNvPr id="8" name="object 8"/>
          <p:cNvGrpSpPr/>
          <p:nvPr/>
        </p:nvGrpSpPr>
        <p:grpSpPr>
          <a:xfrm>
            <a:off x="992187" y="5041898"/>
            <a:ext cx="1572895" cy="669290"/>
            <a:chOff x="992187" y="5041898"/>
            <a:chExt cx="1572895" cy="669290"/>
          </a:xfrm>
        </p:grpSpPr>
        <p:pic>
          <p:nvPicPr>
            <p:cNvPr id="9" name="object 9"/>
            <p:cNvPicPr/>
            <p:nvPr/>
          </p:nvPicPr>
          <p:blipFill>
            <a:blip r:embed="rId3" cstate="print"/>
            <a:stretch>
              <a:fillRect/>
            </a:stretch>
          </p:blipFill>
          <p:spPr>
            <a:xfrm>
              <a:off x="1059872" y="5108169"/>
              <a:ext cx="1504603" cy="602672"/>
            </a:xfrm>
            <a:prstGeom prst="rect">
              <a:avLst/>
            </a:prstGeom>
          </p:spPr>
        </p:pic>
        <p:sp>
          <p:nvSpPr>
            <p:cNvPr id="10" name="object 10"/>
            <p:cNvSpPr/>
            <p:nvPr/>
          </p:nvSpPr>
          <p:spPr>
            <a:xfrm>
              <a:off x="992187" y="5041898"/>
              <a:ext cx="1485900" cy="586105"/>
            </a:xfrm>
            <a:custGeom>
              <a:avLst/>
              <a:gdLst/>
              <a:ahLst/>
              <a:cxnLst/>
              <a:rect l="l" t="t" r="r" b="b"/>
              <a:pathLst>
                <a:path w="1485900" h="586104">
                  <a:moveTo>
                    <a:pt x="1485900" y="0"/>
                  </a:moveTo>
                  <a:lnTo>
                    <a:pt x="0" y="0"/>
                  </a:lnTo>
                  <a:lnTo>
                    <a:pt x="0" y="585787"/>
                  </a:lnTo>
                  <a:lnTo>
                    <a:pt x="1485900" y="585787"/>
                  </a:lnTo>
                  <a:lnTo>
                    <a:pt x="1485900" y="0"/>
                  </a:lnTo>
                  <a:close/>
                </a:path>
              </a:pathLst>
            </a:custGeom>
            <a:solidFill>
              <a:srgbClr val="D4FEFF"/>
            </a:solidFill>
          </p:spPr>
          <p:txBody>
            <a:bodyPr wrap="square" lIns="0" tIns="0" rIns="0" bIns="0" rtlCol="0"/>
            <a:lstStyle/>
            <a:p>
              <a:endParaRPr/>
            </a:p>
          </p:txBody>
        </p:sp>
      </p:grpSp>
      <p:sp>
        <p:nvSpPr>
          <p:cNvPr id="11" name="object 11"/>
          <p:cNvSpPr txBox="1"/>
          <p:nvPr/>
        </p:nvSpPr>
        <p:spPr>
          <a:xfrm>
            <a:off x="992187" y="5041899"/>
            <a:ext cx="1485900" cy="586105"/>
          </a:xfrm>
          <a:prstGeom prst="rect">
            <a:avLst/>
          </a:prstGeom>
          <a:ln w="9524">
            <a:solidFill>
              <a:srgbClr val="000000"/>
            </a:solidFill>
          </a:ln>
        </p:spPr>
        <p:txBody>
          <a:bodyPr vert="horz" wrap="square" lIns="0" tIns="170815" rIns="0" bIns="0" rtlCol="0">
            <a:spAutoFit/>
          </a:bodyPr>
          <a:lstStyle/>
          <a:p>
            <a:pPr marL="459740">
              <a:lnSpc>
                <a:spcPct val="100000"/>
              </a:lnSpc>
              <a:spcBef>
                <a:spcPts val="1345"/>
              </a:spcBef>
            </a:pPr>
            <a:r>
              <a:rPr sz="1600" spc="-5" dirty="0">
                <a:solidFill>
                  <a:srgbClr val="0768B2"/>
                </a:solidFill>
                <a:latin typeface="Arial MT"/>
                <a:cs typeface="Arial MT"/>
              </a:rPr>
              <a:t>write()</a:t>
            </a:r>
            <a:endParaRPr sz="1600">
              <a:latin typeface="Arial MT"/>
              <a:cs typeface="Arial MT"/>
            </a:endParaRPr>
          </a:p>
        </p:txBody>
      </p:sp>
      <p:grpSp>
        <p:nvGrpSpPr>
          <p:cNvPr id="12" name="object 12"/>
          <p:cNvGrpSpPr/>
          <p:nvPr/>
        </p:nvGrpSpPr>
        <p:grpSpPr>
          <a:xfrm>
            <a:off x="5357812" y="5041898"/>
            <a:ext cx="1570990" cy="669290"/>
            <a:chOff x="5357812" y="5041898"/>
            <a:chExt cx="1570990" cy="669290"/>
          </a:xfrm>
        </p:grpSpPr>
        <p:pic>
          <p:nvPicPr>
            <p:cNvPr id="13" name="object 13"/>
            <p:cNvPicPr/>
            <p:nvPr/>
          </p:nvPicPr>
          <p:blipFill>
            <a:blip r:embed="rId4" cstate="print"/>
            <a:stretch>
              <a:fillRect/>
            </a:stretch>
          </p:blipFill>
          <p:spPr>
            <a:xfrm>
              <a:off x="5424054" y="5108169"/>
              <a:ext cx="1504603" cy="602672"/>
            </a:xfrm>
            <a:prstGeom prst="rect">
              <a:avLst/>
            </a:prstGeom>
          </p:spPr>
        </p:pic>
        <p:pic>
          <p:nvPicPr>
            <p:cNvPr id="14" name="object 14"/>
            <p:cNvPicPr/>
            <p:nvPr/>
          </p:nvPicPr>
          <p:blipFill>
            <a:blip r:embed="rId5" cstate="print"/>
            <a:stretch>
              <a:fillRect/>
            </a:stretch>
          </p:blipFill>
          <p:spPr>
            <a:xfrm>
              <a:off x="5561214" y="5137263"/>
              <a:ext cx="1213658" cy="552796"/>
            </a:xfrm>
            <a:prstGeom prst="rect">
              <a:avLst/>
            </a:prstGeom>
          </p:spPr>
        </p:pic>
        <p:sp>
          <p:nvSpPr>
            <p:cNvPr id="15" name="object 15"/>
            <p:cNvSpPr/>
            <p:nvPr/>
          </p:nvSpPr>
          <p:spPr>
            <a:xfrm>
              <a:off x="5357812" y="5041898"/>
              <a:ext cx="1485900" cy="586105"/>
            </a:xfrm>
            <a:custGeom>
              <a:avLst/>
              <a:gdLst/>
              <a:ahLst/>
              <a:cxnLst/>
              <a:rect l="l" t="t" r="r" b="b"/>
              <a:pathLst>
                <a:path w="1485900" h="586104">
                  <a:moveTo>
                    <a:pt x="1485899" y="0"/>
                  </a:moveTo>
                  <a:lnTo>
                    <a:pt x="0" y="0"/>
                  </a:lnTo>
                  <a:lnTo>
                    <a:pt x="0" y="585787"/>
                  </a:lnTo>
                  <a:lnTo>
                    <a:pt x="1485899" y="585787"/>
                  </a:lnTo>
                  <a:lnTo>
                    <a:pt x="1485899" y="0"/>
                  </a:lnTo>
                  <a:close/>
                </a:path>
              </a:pathLst>
            </a:custGeom>
            <a:solidFill>
              <a:srgbClr val="D4FEFF"/>
            </a:solidFill>
          </p:spPr>
          <p:txBody>
            <a:bodyPr wrap="square" lIns="0" tIns="0" rIns="0" bIns="0" rtlCol="0"/>
            <a:lstStyle/>
            <a:p>
              <a:endParaRPr/>
            </a:p>
          </p:txBody>
        </p:sp>
      </p:grpSp>
      <p:sp>
        <p:nvSpPr>
          <p:cNvPr id="16" name="object 16"/>
          <p:cNvSpPr txBox="1"/>
          <p:nvPr/>
        </p:nvSpPr>
        <p:spPr>
          <a:xfrm>
            <a:off x="5357812" y="5041899"/>
            <a:ext cx="1485900" cy="586105"/>
          </a:xfrm>
          <a:prstGeom prst="rect">
            <a:avLst/>
          </a:prstGeom>
          <a:ln w="9524">
            <a:solidFill>
              <a:srgbClr val="000000"/>
            </a:solidFill>
          </a:ln>
        </p:spPr>
        <p:txBody>
          <a:bodyPr vert="horz" wrap="square" lIns="0" tIns="59055" rIns="0" bIns="0" rtlCol="0">
            <a:spAutoFit/>
          </a:bodyPr>
          <a:lstStyle/>
          <a:p>
            <a:pPr marL="154305" marR="159385" indent="101600">
              <a:lnSpc>
                <a:spcPts val="1900"/>
              </a:lnSpc>
              <a:spcBef>
                <a:spcPts val="465"/>
              </a:spcBef>
            </a:pPr>
            <a:r>
              <a:rPr sz="1600" spc="-5" dirty="0">
                <a:solidFill>
                  <a:srgbClr val="0768B2"/>
                </a:solidFill>
                <a:latin typeface="Arial MT"/>
                <a:cs typeface="Arial MT"/>
              </a:rPr>
              <a:t>file system </a:t>
            </a:r>
            <a:r>
              <a:rPr sz="1600" dirty="0">
                <a:solidFill>
                  <a:srgbClr val="0768B2"/>
                </a:solidFill>
                <a:latin typeface="Arial MT"/>
                <a:cs typeface="Arial MT"/>
              </a:rPr>
              <a:t> </a:t>
            </a:r>
            <a:r>
              <a:rPr sz="1600" spc="-5" dirty="0">
                <a:solidFill>
                  <a:srgbClr val="0768B2"/>
                </a:solidFill>
                <a:latin typeface="Arial MT"/>
                <a:cs typeface="Arial MT"/>
              </a:rPr>
              <a:t>write</a:t>
            </a:r>
            <a:r>
              <a:rPr sz="1600" spc="-55" dirty="0">
                <a:solidFill>
                  <a:srgbClr val="0768B2"/>
                </a:solidFill>
                <a:latin typeface="Arial MT"/>
                <a:cs typeface="Arial MT"/>
              </a:rPr>
              <a:t> </a:t>
            </a:r>
            <a:r>
              <a:rPr sz="1600" spc="-5" dirty="0">
                <a:solidFill>
                  <a:srgbClr val="0768B2"/>
                </a:solidFill>
                <a:latin typeface="Arial MT"/>
                <a:cs typeface="Arial MT"/>
              </a:rPr>
              <a:t>method</a:t>
            </a:r>
            <a:endParaRPr sz="1600">
              <a:latin typeface="Arial MT"/>
              <a:cs typeface="Arial MT"/>
            </a:endParaRPr>
          </a:p>
        </p:txBody>
      </p:sp>
      <p:grpSp>
        <p:nvGrpSpPr>
          <p:cNvPr id="17" name="object 17"/>
          <p:cNvGrpSpPr/>
          <p:nvPr/>
        </p:nvGrpSpPr>
        <p:grpSpPr>
          <a:xfrm>
            <a:off x="2478087" y="4787900"/>
            <a:ext cx="6291580" cy="1336675"/>
            <a:chOff x="2478087" y="4787900"/>
            <a:chExt cx="6291580" cy="1336675"/>
          </a:xfrm>
        </p:grpSpPr>
        <p:sp>
          <p:nvSpPr>
            <p:cNvPr id="18" name="object 18"/>
            <p:cNvSpPr/>
            <p:nvPr/>
          </p:nvSpPr>
          <p:spPr>
            <a:xfrm>
              <a:off x="2478087" y="5335587"/>
              <a:ext cx="649605" cy="0"/>
            </a:xfrm>
            <a:custGeom>
              <a:avLst/>
              <a:gdLst/>
              <a:ahLst/>
              <a:cxnLst/>
              <a:rect l="l" t="t" r="r" b="b"/>
              <a:pathLst>
                <a:path w="649605">
                  <a:moveTo>
                    <a:pt x="0" y="0"/>
                  </a:moveTo>
                  <a:lnTo>
                    <a:pt x="649287" y="0"/>
                  </a:lnTo>
                </a:path>
              </a:pathLst>
            </a:custGeom>
            <a:ln w="9524">
              <a:solidFill>
                <a:srgbClr val="000000"/>
              </a:solidFill>
            </a:ln>
          </p:spPr>
          <p:txBody>
            <a:bodyPr wrap="square" lIns="0" tIns="0" rIns="0" bIns="0" rtlCol="0"/>
            <a:lstStyle/>
            <a:p>
              <a:endParaRPr/>
            </a:p>
          </p:txBody>
        </p:sp>
        <p:sp>
          <p:nvSpPr>
            <p:cNvPr id="19" name="object 19"/>
            <p:cNvSpPr/>
            <p:nvPr/>
          </p:nvSpPr>
          <p:spPr>
            <a:xfrm>
              <a:off x="3076574" y="529748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4638674" y="5335587"/>
              <a:ext cx="694055" cy="0"/>
            </a:xfrm>
            <a:custGeom>
              <a:avLst/>
              <a:gdLst/>
              <a:ahLst/>
              <a:cxnLst/>
              <a:rect l="l" t="t" r="r" b="b"/>
              <a:pathLst>
                <a:path w="694054">
                  <a:moveTo>
                    <a:pt x="0" y="0"/>
                  </a:moveTo>
                  <a:lnTo>
                    <a:pt x="693737" y="0"/>
                  </a:lnTo>
                </a:path>
              </a:pathLst>
            </a:custGeom>
            <a:ln w="9524">
              <a:solidFill>
                <a:srgbClr val="000000"/>
              </a:solidFill>
            </a:ln>
          </p:spPr>
          <p:txBody>
            <a:bodyPr wrap="square" lIns="0" tIns="0" rIns="0" bIns="0" rtlCol="0"/>
            <a:lstStyle/>
            <a:p>
              <a:endParaRPr/>
            </a:p>
          </p:txBody>
        </p:sp>
        <p:sp>
          <p:nvSpPr>
            <p:cNvPr id="21" name="object 21"/>
            <p:cNvSpPr/>
            <p:nvPr/>
          </p:nvSpPr>
          <p:spPr>
            <a:xfrm>
              <a:off x="5281612" y="529748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7923211" y="4927799"/>
              <a:ext cx="841375" cy="946150"/>
            </a:xfrm>
            <a:custGeom>
              <a:avLst/>
              <a:gdLst/>
              <a:ahLst/>
              <a:cxnLst/>
              <a:rect l="l" t="t" r="r" b="b"/>
              <a:pathLst>
                <a:path w="841375" h="946150">
                  <a:moveTo>
                    <a:pt x="841376" y="0"/>
                  </a:moveTo>
                  <a:lnTo>
                    <a:pt x="819929" y="42713"/>
                  </a:lnTo>
                  <a:lnTo>
                    <a:pt x="760207" y="79810"/>
                  </a:lnTo>
                  <a:lnTo>
                    <a:pt x="718159" y="95556"/>
                  </a:lnTo>
                  <a:lnTo>
                    <a:pt x="669141" y="109063"/>
                  </a:lnTo>
                  <a:lnTo>
                    <a:pt x="614018" y="120053"/>
                  </a:lnTo>
                  <a:lnTo>
                    <a:pt x="553658" y="128247"/>
                  </a:lnTo>
                  <a:lnTo>
                    <a:pt x="488926" y="133368"/>
                  </a:lnTo>
                  <a:lnTo>
                    <a:pt x="420688" y="135136"/>
                  </a:lnTo>
                  <a:lnTo>
                    <a:pt x="352450" y="133368"/>
                  </a:lnTo>
                  <a:lnTo>
                    <a:pt x="287718" y="128247"/>
                  </a:lnTo>
                  <a:lnTo>
                    <a:pt x="227357" y="120053"/>
                  </a:lnTo>
                  <a:lnTo>
                    <a:pt x="172235" y="109063"/>
                  </a:lnTo>
                  <a:lnTo>
                    <a:pt x="123216" y="95556"/>
                  </a:lnTo>
                  <a:lnTo>
                    <a:pt x="81168" y="79810"/>
                  </a:lnTo>
                  <a:lnTo>
                    <a:pt x="46956" y="62103"/>
                  </a:lnTo>
                  <a:lnTo>
                    <a:pt x="5506" y="21919"/>
                  </a:lnTo>
                  <a:lnTo>
                    <a:pt x="0" y="0"/>
                  </a:lnTo>
                  <a:lnTo>
                    <a:pt x="0" y="810812"/>
                  </a:lnTo>
                  <a:lnTo>
                    <a:pt x="21446" y="853526"/>
                  </a:lnTo>
                  <a:lnTo>
                    <a:pt x="81168" y="890622"/>
                  </a:lnTo>
                  <a:lnTo>
                    <a:pt x="123216" y="906368"/>
                  </a:lnTo>
                  <a:lnTo>
                    <a:pt x="172234" y="919875"/>
                  </a:lnTo>
                  <a:lnTo>
                    <a:pt x="227356" y="930865"/>
                  </a:lnTo>
                  <a:lnTo>
                    <a:pt x="287717" y="939059"/>
                  </a:lnTo>
                  <a:lnTo>
                    <a:pt x="352449" y="944180"/>
                  </a:lnTo>
                  <a:lnTo>
                    <a:pt x="420687" y="945949"/>
                  </a:lnTo>
                  <a:lnTo>
                    <a:pt x="488925" y="944180"/>
                  </a:lnTo>
                  <a:lnTo>
                    <a:pt x="553657" y="939059"/>
                  </a:lnTo>
                  <a:lnTo>
                    <a:pt x="614018" y="930865"/>
                  </a:lnTo>
                  <a:lnTo>
                    <a:pt x="669140" y="919875"/>
                  </a:lnTo>
                  <a:lnTo>
                    <a:pt x="718158" y="906368"/>
                  </a:lnTo>
                  <a:lnTo>
                    <a:pt x="760206" y="890622"/>
                  </a:lnTo>
                  <a:lnTo>
                    <a:pt x="794418" y="872915"/>
                  </a:lnTo>
                  <a:lnTo>
                    <a:pt x="835868" y="832732"/>
                  </a:lnTo>
                  <a:lnTo>
                    <a:pt x="841375" y="810812"/>
                  </a:lnTo>
                  <a:lnTo>
                    <a:pt x="841376" y="0"/>
                  </a:lnTo>
                  <a:close/>
                </a:path>
              </a:pathLst>
            </a:custGeom>
            <a:solidFill>
              <a:srgbClr val="CBCBCB"/>
            </a:solidFill>
          </p:spPr>
          <p:txBody>
            <a:bodyPr wrap="square" lIns="0" tIns="0" rIns="0" bIns="0" rtlCol="0"/>
            <a:lstStyle/>
            <a:p>
              <a:endParaRPr/>
            </a:p>
          </p:txBody>
        </p:sp>
        <p:sp>
          <p:nvSpPr>
            <p:cNvPr id="23" name="object 23"/>
            <p:cNvSpPr/>
            <p:nvPr/>
          </p:nvSpPr>
          <p:spPr>
            <a:xfrm>
              <a:off x="7923211" y="4792662"/>
              <a:ext cx="841375" cy="270510"/>
            </a:xfrm>
            <a:custGeom>
              <a:avLst/>
              <a:gdLst/>
              <a:ahLst/>
              <a:cxnLst/>
              <a:rect l="l" t="t" r="r" b="b"/>
              <a:pathLst>
                <a:path w="841375" h="270510">
                  <a:moveTo>
                    <a:pt x="420688" y="0"/>
                  </a:moveTo>
                  <a:lnTo>
                    <a:pt x="352450" y="1768"/>
                  </a:lnTo>
                  <a:lnTo>
                    <a:pt x="287718" y="6889"/>
                  </a:lnTo>
                  <a:lnTo>
                    <a:pt x="227357" y="15083"/>
                  </a:lnTo>
                  <a:lnTo>
                    <a:pt x="172235" y="26073"/>
                  </a:lnTo>
                  <a:lnTo>
                    <a:pt x="123216" y="39580"/>
                  </a:lnTo>
                  <a:lnTo>
                    <a:pt x="81168" y="55326"/>
                  </a:lnTo>
                  <a:lnTo>
                    <a:pt x="46956" y="73033"/>
                  </a:lnTo>
                  <a:lnTo>
                    <a:pt x="5506" y="113216"/>
                  </a:lnTo>
                  <a:lnTo>
                    <a:pt x="0" y="135136"/>
                  </a:lnTo>
                  <a:lnTo>
                    <a:pt x="5506" y="157056"/>
                  </a:lnTo>
                  <a:lnTo>
                    <a:pt x="46956" y="197240"/>
                  </a:lnTo>
                  <a:lnTo>
                    <a:pt x="81168" y="214947"/>
                  </a:lnTo>
                  <a:lnTo>
                    <a:pt x="123216" y="230693"/>
                  </a:lnTo>
                  <a:lnTo>
                    <a:pt x="172235" y="244200"/>
                  </a:lnTo>
                  <a:lnTo>
                    <a:pt x="227357" y="255190"/>
                  </a:lnTo>
                  <a:lnTo>
                    <a:pt x="287718" y="263384"/>
                  </a:lnTo>
                  <a:lnTo>
                    <a:pt x="352450" y="268505"/>
                  </a:lnTo>
                  <a:lnTo>
                    <a:pt x="420688" y="270273"/>
                  </a:lnTo>
                  <a:lnTo>
                    <a:pt x="488926" y="268505"/>
                  </a:lnTo>
                  <a:lnTo>
                    <a:pt x="553658" y="263384"/>
                  </a:lnTo>
                  <a:lnTo>
                    <a:pt x="614018" y="255190"/>
                  </a:lnTo>
                  <a:lnTo>
                    <a:pt x="669141" y="244200"/>
                  </a:lnTo>
                  <a:lnTo>
                    <a:pt x="718159" y="230693"/>
                  </a:lnTo>
                  <a:lnTo>
                    <a:pt x="760207" y="214947"/>
                  </a:lnTo>
                  <a:lnTo>
                    <a:pt x="794419" y="197240"/>
                  </a:lnTo>
                  <a:lnTo>
                    <a:pt x="835870" y="157056"/>
                  </a:lnTo>
                  <a:lnTo>
                    <a:pt x="841376" y="135136"/>
                  </a:lnTo>
                  <a:lnTo>
                    <a:pt x="835870" y="113216"/>
                  </a:lnTo>
                  <a:lnTo>
                    <a:pt x="794419" y="73033"/>
                  </a:lnTo>
                  <a:lnTo>
                    <a:pt x="760207" y="55326"/>
                  </a:lnTo>
                  <a:lnTo>
                    <a:pt x="718159" y="39580"/>
                  </a:lnTo>
                  <a:lnTo>
                    <a:pt x="669141" y="26073"/>
                  </a:lnTo>
                  <a:lnTo>
                    <a:pt x="614018" y="15083"/>
                  </a:lnTo>
                  <a:lnTo>
                    <a:pt x="553658" y="6889"/>
                  </a:lnTo>
                  <a:lnTo>
                    <a:pt x="488926" y="1768"/>
                  </a:lnTo>
                  <a:lnTo>
                    <a:pt x="420688" y="0"/>
                  </a:lnTo>
                  <a:close/>
                </a:path>
              </a:pathLst>
            </a:custGeom>
            <a:solidFill>
              <a:srgbClr val="E0E0E0"/>
            </a:solidFill>
          </p:spPr>
          <p:txBody>
            <a:bodyPr wrap="square" lIns="0" tIns="0" rIns="0" bIns="0" rtlCol="0"/>
            <a:lstStyle/>
            <a:p>
              <a:endParaRPr/>
            </a:p>
          </p:txBody>
        </p:sp>
        <p:sp>
          <p:nvSpPr>
            <p:cNvPr id="24" name="object 24"/>
            <p:cNvSpPr/>
            <p:nvPr/>
          </p:nvSpPr>
          <p:spPr>
            <a:xfrm>
              <a:off x="7923209" y="4792662"/>
              <a:ext cx="841375" cy="1081405"/>
            </a:xfrm>
            <a:custGeom>
              <a:avLst/>
              <a:gdLst/>
              <a:ahLst/>
              <a:cxnLst/>
              <a:rect l="l" t="t" r="r" b="b"/>
              <a:pathLst>
                <a:path w="841375" h="1081404">
                  <a:moveTo>
                    <a:pt x="841375" y="135136"/>
                  </a:moveTo>
                  <a:lnTo>
                    <a:pt x="819928" y="177850"/>
                  </a:lnTo>
                  <a:lnTo>
                    <a:pt x="760207" y="214947"/>
                  </a:lnTo>
                  <a:lnTo>
                    <a:pt x="718159" y="230693"/>
                  </a:lnTo>
                  <a:lnTo>
                    <a:pt x="669140" y="244200"/>
                  </a:lnTo>
                  <a:lnTo>
                    <a:pt x="614018" y="255190"/>
                  </a:lnTo>
                  <a:lnTo>
                    <a:pt x="553657" y="263384"/>
                  </a:lnTo>
                  <a:lnTo>
                    <a:pt x="488925" y="268505"/>
                  </a:lnTo>
                  <a:lnTo>
                    <a:pt x="420687" y="270273"/>
                  </a:lnTo>
                  <a:lnTo>
                    <a:pt x="352449" y="268505"/>
                  </a:lnTo>
                  <a:lnTo>
                    <a:pt x="287717" y="263384"/>
                  </a:lnTo>
                  <a:lnTo>
                    <a:pt x="227357" y="255190"/>
                  </a:lnTo>
                  <a:lnTo>
                    <a:pt x="172234" y="244200"/>
                  </a:lnTo>
                  <a:lnTo>
                    <a:pt x="123216" y="230693"/>
                  </a:lnTo>
                  <a:lnTo>
                    <a:pt x="81168" y="214947"/>
                  </a:lnTo>
                  <a:lnTo>
                    <a:pt x="46956" y="197240"/>
                  </a:lnTo>
                  <a:lnTo>
                    <a:pt x="5506" y="157056"/>
                  </a:lnTo>
                  <a:lnTo>
                    <a:pt x="0" y="135136"/>
                  </a:lnTo>
                  <a:lnTo>
                    <a:pt x="5506" y="113217"/>
                  </a:lnTo>
                  <a:lnTo>
                    <a:pt x="46956" y="73033"/>
                  </a:lnTo>
                  <a:lnTo>
                    <a:pt x="81168" y="55326"/>
                  </a:lnTo>
                  <a:lnTo>
                    <a:pt x="123216" y="39580"/>
                  </a:lnTo>
                  <a:lnTo>
                    <a:pt x="172234" y="26073"/>
                  </a:lnTo>
                  <a:lnTo>
                    <a:pt x="227357" y="15083"/>
                  </a:lnTo>
                  <a:lnTo>
                    <a:pt x="287717" y="6889"/>
                  </a:lnTo>
                  <a:lnTo>
                    <a:pt x="352449" y="1768"/>
                  </a:lnTo>
                  <a:lnTo>
                    <a:pt x="420687" y="0"/>
                  </a:lnTo>
                  <a:lnTo>
                    <a:pt x="488925" y="1768"/>
                  </a:lnTo>
                  <a:lnTo>
                    <a:pt x="553657" y="6889"/>
                  </a:lnTo>
                  <a:lnTo>
                    <a:pt x="614018" y="15083"/>
                  </a:lnTo>
                  <a:lnTo>
                    <a:pt x="669140" y="26073"/>
                  </a:lnTo>
                  <a:lnTo>
                    <a:pt x="718159" y="39580"/>
                  </a:lnTo>
                  <a:lnTo>
                    <a:pt x="760207" y="55326"/>
                  </a:lnTo>
                  <a:lnTo>
                    <a:pt x="794419" y="73033"/>
                  </a:lnTo>
                  <a:lnTo>
                    <a:pt x="835869" y="113217"/>
                  </a:lnTo>
                  <a:lnTo>
                    <a:pt x="841375" y="135136"/>
                  </a:lnTo>
                  <a:close/>
                </a:path>
                <a:path w="841375" h="1081404">
                  <a:moveTo>
                    <a:pt x="841375" y="945949"/>
                  </a:moveTo>
                  <a:lnTo>
                    <a:pt x="819928" y="988663"/>
                  </a:lnTo>
                  <a:lnTo>
                    <a:pt x="760207" y="1025759"/>
                  </a:lnTo>
                  <a:lnTo>
                    <a:pt x="718159" y="1041505"/>
                  </a:lnTo>
                  <a:lnTo>
                    <a:pt x="669140" y="1055012"/>
                  </a:lnTo>
                  <a:lnTo>
                    <a:pt x="614018" y="1066002"/>
                  </a:lnTo>
                  <a:lnTo>
                    <a:pt x="553657" y="1074197"/>
                  </a:lnTo>
                  <a:lnTo>
                    <a:pt x="488925" y="1079317"/>
                  </a:lnTo>
                  <a:lnTo>
                    <a:pt x="420687" y="1081086"/>
                  </a:lnTo>
                  <a:lnTo>
                    <a:pt x="352449" y="1079317"/>
                  </a:lnTo>
                  <a:lnTo>
                    <a:pt x="287717" y="1074197"/>
                  </a:lnTo>
                  <a:lnTo>
                    <a:pt x="227357" y="1066002"/>
                  </a:lnTo>
                  <a:lnTo>
                    <a:pt x="172234" y="1055012"/>
                  </a:lnTo>
                  <a:lnTo>
                    <a:pt x="123216" y="1041505"/>
                  </a:lnTo>
                  <a:lnTo>
                    <a:pt x="81168" y="1025759"/>
                  </a:lnTo>
                  <a:lnTo>
                    <a:pt x="46956" y="1008052"/>
                  </a:lnTo>
                  <a:lnTo>
                    <a:pt x="5506" y="967869"/>
                  </a:lnTo>
                  <a:lnTo>
                    <a:pt x="0" y="945949"/>
                  </a:lnTo>
                  <a:lnTo>
                    <a:pt x="0" y="135136"/>
                  </a:lnTo>
                </a:path>
              </a:pathLst>
            </a:custGeom>
            <a:ln w="9524">
              <a:solidFill>
                <a:srgbClr val="000000"/>
              </a:solidFill>
            </a:ln>
          </p:spPr>
          <p:txBody>
            <a:bodyPr wrap="square" lIns="0" tIns="0" rIns="0" bIns="0" rtlCol="0"/>
            <a:lstStyle/>
            <a:p>
              <a:endParaRPr/>
            </a:p>
          </p:txBody>
        </p:sp>
        <p:sp>
          <p:nvSpPr>
            <p:cNvPr id="25" name="object 25"/>
            <p:cNvSpPr/>
            <p:nvPr/>
          </p:nvSpPr>
          <p:spPr>
            <a:xfrm>
              <a:off x="6843711" y="5334037"/>
              <a:ext cx="1054100" cy="1905"/>
            </a:xfrm>
            <a:custGeom>
              <a:avLst/>
              <a:gdLst/>
              <a:ahLst/>
              <a:cxnLst/>
              <a:rect l="l" t="t" r="r" b="b"/>
              <a:pathLst>
                <a:path w="1054100" h="1904">
                  <a:moveTo>
                    <a:pt x="0" y="1550"/>
                  </a:moveTo>
                  <a:lnTo>
                    <a:pt x="1054099" y="0"/>
                  </a:lnTo>
                </a:path>
              </a:pathLst>
            </a:custGeom>
            <a:ln w="9524">
              <a:solidFill>
                <a:srgbClr val="000000"/>
              </a:solidFill>
            </a:ln>
          </p:spPr>
          <p:txBody>
            <a:bodyPr wrap="square" lIns="0" tIns="0" rIns="0" bIns="0" rtlCol="0"/>
            <a:lstStyle/>
            <a:p>
              <a:endParaRPr/>
            </a:p>
          </p:txBody>
        </p:sp>
        <p:sp>
          <p:nvSpPr>
            <p:cNvPr id="26" name="object 26"/>
            <p:cNvSpPr/>
            <p:nvPr/>
          </p:nvSpPr>
          <p:spPr>
            <a:xfrm>
              <a:off x="7846956" y="5296012"/>
              <a:ext cx="76835" cy="76200"/>
            </a:xfrm>
            <a:custGeom>
              <a:avLst/>
              <a:gdLst/>
              <a:ahLst/>
              <a:cxnLst/>
              <a:rect l="l" t="t" r="r" b="b"/>
              <a:pathLst>
                <a:path w="76834" h="76200">
                  <a:moveTo>
                    <a:pt x="0" y="0"/>
                  </a:moveTo>
                  <a:lnTo>
                    <a:pt x="111" y="76200"/>
                  </a:lnTo>
                  <a:lnTo>
                    <a:pt x="76255" y="37988"/>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2747962" y="4794249"/>
              <a:ext cx="0" cy="1330325"/>
            </a:xfrm>
            <a:custGeom>
              <a:avLst/>
              <a:gdLst/>
              <a:ahLst/>
              <a:cxnLst/>
              <a:rect l="l" t="t" r="r" b="b"/>
              <a:pathLst>
                <a:path h="1330325">
                  <a:moveTo>
                    <a:pt x="0" y="0"/>
                  </a:moveTo>
                  <a:lnTo>
                    <a:pt x="0" y="1330324"/>
                  </a:lnTo>
                </a:path>
              </a:pathLst>
            </a:custGeom>
            <a:ln w="19049">
              <a:solidFill>
                <a:srgbClr val="000000"/>
              </a:solidFill>
            </a:ln>
          </p:spPr>
          <p:txBody>
            <a:bodyPr wrap="square" lIns="0" tIns="0" rIns="0" bIns="0" rtlCol="0"/>
            <a:lstStyle/>
            <a:p>
              <a:endParaRPr/>
            </a:p>
          </p:txBody>
        </p:sp>
        <p:sp>
          <p:nvSpPr>
            <p:cNvPr id="28" name="object 28"/>
            <p:cNvSpPr/>
            <p:nvPr/>
          </p:nvSpPr>
          <p:spPr>
            <a:xfrm>
              <a:off x="4997450" y="4794249"/>
              <a:ext cx="0" cy="1330325"/>
            </a:xfrm>
            <a:custGeom>
              <a:avLst/>
              <a:gdLst/>
              <a:ahLst/>
              <a:cxnLst/>
              <a:rect l="l" t="t" r="r" b="b"/>
              <a:pathLst>
                <a:path h="1330325">
                  <a:moveTo>
                    <a:pt x="0" y="0"/>
                  </a:moveTo>
                  <a:lnTo>
                    <a:pt x="1" y="1330324"/>
                  </a:lnTo>
                </a:path>
              </a:pathLst>
            </a:custGeom>
            <a:ln w="19049">
              <a:solidFill>
                <a:srgbClr val="000000"/>
              </a:solidFill>
            </a:ln>
          </p:spPr>
          <p:txBody>
            <a:bodyPr wrap="square" lIns="0" tIns="0" rIns="0" bIns="0" rtlCol="0"/>
            <a:lstStyle/>
            <a:p>
              <a:endParaRPr/>
            </a:p>
          </p:txBody>
        </p:sp>
        <p:sp>
          <p:nvSpPr>
            <p:cNvPr id="29" name="object 29"/>
            <p:cNvSpPr/>
            <p:nvPr/>
          </p:nvSpPr>
          <p:spPr>
            <a:xfrm>
              <a:off x="7383462" y="4794249"/>
              <a:ext cx="0" cy="1330325"/>
            </a:xfrm>
            <a:custGeom>
              <a:avLst/>
              <a:gdLst/>
              <a:ahLst/>
              <a:cxnLst/>
              <a:rect l="l" t="t" r="r" b="b"/>
              <a:pathLst>
                <a:path h="1330325">
                  <a:moveTo>
                    <a:pt x="0" y="0"/>
                  </a:moveTo>
                  <a:lnTo>
                    <a:pt x="0" y="1330324"/>
                  </a:lnTo>
                </a:path>
              </a:pathLst>
            </a:custGeom>
            <a:ln w="19049">
              <a:solidFill>
                <a:srgbClr val="000000"/>
              </a:solidFill>
            </a:ln>
          </p:spPr>
          <p:txBody>
            <a:bodyPr wrap="square" lIns="0" tIns="0" rIns="0" bIns="0" rtlCol="0"/>
            <a:lstStyle/>
            <a:p>
              <a:endParaRPr/>
            </a:p>
          </p:txBody>
        </p:sp>
      </p:grpSp>
      <p:sp>
        <p:nvSpPr>
          <p:cNvPr id="30" name="object 30"/>
          <p:cNvSpPr txBox="1"/>
          <p:nvPr/>
        </p:nvSpPr>
        <p:spPr>
          <a:xfrm>
            <a:off x="1161414" y="5913118"/>
            <a:ext cx="106489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User-space</a:t>
            </a:r>
            <a:endParaRPr sz="1600">
              <a:latin typeface="Arial MT"/>
              <a:cs typeface="Arial MT"/>
            </a:endParaRPr>
          </a:p>
        </p:txBody>
      </p:sp>
      <p:sp>
        <p:nvSpPr>
          <p:cNvPr id="34" name="object 34"/>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
        <p:nvSpPr>
          <p:cNvPr id="31" name="object 31"/>
          <p:cNvSpPr txBox="1"/>
          <p:nvPr/>
        </p:nvSpPr>
        <p:spPr>
          <a:xfrm>
            <a:off x="3644264" y="5916293"/>
            <a:ext cx="4210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V</a:t>
            </a:r>
            <a:r>
              <a:rPr sz="1600" spc="-5" dirty="0">
                <a:solidFill>
                  <a:srgbClr val="0768B2"/>
                </a:solidFill>
                <a:latin typeface="Arial MT"/>
                <a:cs typeface="Arial MT"/>
              </a:rPr>
              <a:t>F</a:t>
            </a:r>
            <a:r>
              <a:rPr sz="1600" dirty="0">
                <a:solidFill>
                  <a:srgbClr val="0768B2"/>
                </a:solidFill>
                <a:latin typeface="Arial MT"/>
                <a:cs typeface="Arial MT"/>
              </a:rPr>
              <a:t>S</a:t>
            </a:r>
            <a:endParaRPr sz="1600">
              <a:latin typeface="Arial MT"/>
              <a:cs typeface="Arial MT"/>
            </a:endParaRPr>
          </a:p>
        </p:txBody>
      </p:sp>
      <p:sp>
        <p:nvSpPr>
          <p:cNvPr id="32" name="object 32"/>
          <p:cNvSpPr txBox="1"/>
          <p:nvPr/>
        </p:nvSpPr>
        <p:spPr>
          <a:xfrm>
            <a:off x="5661977" y="5902006"/>
            <a:ext cx="105283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768B2"/>
                </a:solidFill>
                <a:latin typeface="Arial MT"/>
                <a:cs typeface="Arial MT"/>
              </a:rPr>
              <a:t>File</a:t>
            </a:r>
            <a:r>
              <a:rPr sz="1600" spc="-50" dirty="0">
                <a:solidFill>
                  <a:srgbClr val="0768B2"/>
                </a:solidFill>
                <a:latin typeface="Arial MT"/>
                <a:cs typeface="Arial MT"/>
              </a:rPr>
              <a:t> </a:t>
            </a:r>
            <a:r>
              <a:rPr sz="1600" spc="-5" dirty="0">
                <a:solidFill>
                  <a:srgbClr val="0768B2"/>
                </a:solidFill>
                <a:latin typeface="Arial MT"/>
                <a:cs typeface="Arial MT"/>
              </a:rPr>
              <a:t>system</a:t>
            </a:r>
            <a:endParaRPr sz="1600">
              <a:latin typeface="Arial MT"/>
              <a:cs typeface="Arial MT"/>
            </a:endParaRPr>
          </a:p>
        </p:txBody>
      </p:sp>
      <p:sp>
        <p:nvSpPr>
          <p:cNvPr id="33" name="object 33"/>
          <p:cNvSpPr txBox="1"/>
          <p:nvPr/>
        </p:nvSpPr>
        <p:spPr>
          <a:xfrm>
            <a:off x="7867013" y="5902006"/>
            <a:ext cx="91757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Disk</a:t>
            </a:r>
            <a:r>
              <a:rPr sz="1600" spc="-90" dirty="0">
                <a:solidFill>
                  <a:srgbClr val="0768B2"/>
                </a:solidFill>
                <a:latin typeface="Arial MT"/>
                <a:cs typeface="Arial MT"/>
              </a:rPr>
              <a:t> </a:t>
            </a:r>
            <a:r>
              <a:rPr sz="1600" dirty="0">
                <a:solidFill>
                  <a:srgbClr val="0768B2"/>
                </a:solidFill>
                <a:latin typeface="Arial MT"/>
                <a:cs typeface="Arial MT"/>
              </a:rPr>
              <a:t>drive</a:t>
            </a:r>
            <a:endParaRPr sz="16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7733" y="242094"/>
            <a:ext cx="6676390" cy="635000"/>
          </a:xfrm>
          <a:prstGeom prst="rect">
            <a:avLst/>
          </a:prstGeom>
        </p:spPr>
        <p:txBody>
          <a:bodyPr vert="horz" wrap="square" lIns="0" tIns="12700" rIns="0" bIns="0" rtlCol="0">
            <a:spAutoFit/>
          </a:bodyPr>
          <a:lstStyle/>
          <a:p>
            <a:pPr marL="12700">
              <a:lnSpc>
                <a:spcPct val="100000"/>
              </a:lnSpc>
              <a:spcBef>
                <a:spcPts val="100"/>
              </a:spcBef>
            </a:pPr>
            <a:r>
              <a:rPr dirty="0"/>
              <a:t>VFS</a:t>
            </a:r>
            <a:r>
              <a:rPr spc="-15" dirty="0"/>
              <a:t> </a:t>
            </a:r>
            <a:r>
              <a:rPr dirty="0"/>
              <a:t>Objects</a:t>
            </a:r>
            <a:r>
              <a:rPr spc="-10" dirty="0"/>
              <a:t> </a:t>
            </a:r>
            <a:r>
              <a:rPr dirty="0"/>
              <a:t>and</a:t>
            </a:r>
            <a:r>
              <a:rPr spc="-10" dirty="0"/>
              <a:t> </a:t>
            </a:r>
            <a:r>
              <a:rPr spc="-5" dirty="0"/>
              <a:t>Data</a:t>
            </a:r>
            <a:r>
              <a:rPr spc="-10" dirty="0"/>
              <a:t> </a:t>
            </a:r>
            <a:r>
              <a:rPr spc="-5" dirty="0"/>
              <a:t>Structures</a:t>
            </a:r>
          </a:p>
        </p:txBody>
      </p:sp>
      <p:sp>
        <p:nvSpPr>
          <p:cNvPr id="4" name="object 4"/>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
        <p:nvSpPr>
          <p:cNvPr id="3" name="object 3"/>
          <p:cNvSpPr txBox="1"/>
          <p:nvPr/>
        </p:nvSpPr>
        <p:spPr>
          <a:xfrm>
            <a:off x="574039" y="1170938"/>
            <a:ext cx="8752205" cy="4443730"/>
          </a:xfrm>
          <a:prstGeom prst="rect">
            <a:avLst/>
          </a:prstGeom>
        </p:spPr>
        <p:txBody>
          <a:bodyPr vert="horz" wrap="square" lIns="0" tIns="12700" rIns="0" bIns="0" rtlCol="0">
            <a:spAutoFit/>
          </a:bodyPr>
          <a:lstStyle/>
          <a:p>
            <a:pPr marL="355600" indent="-342900">
              <a:lnSpc>
                <a:spcPts val="3195"/>
              </a:lnSpc>
              <a:spcBef>
                <a:spcPts val="100"/>
              </a:spcBef>
              <a:buClr>
                <a:srgbClr val="264C8D"/>
              </a:buClr>
              <a:buFont typeface="Arial MT"/>
              <a:buChar char="•"/>
              <a:tabLst>
                <a:tab pos="354965" algn="l"/>
                <a:tab pos="355600" algn="l"/>
              </a:tabLst>
            </a:pPr>
            <a:r>
              <a:rPr sz="2700" dirty="0">
                <a:solidFill>
                  <a:srgbClr val="31619F"/>
                </a:solidFill>
                <a:latin typeface="Calibri"/>
                <a:cs typeface="Calibri"/>
              </a:rPr>
              <a:t>VFS</a:t>
            </a:r>
            <a:r>
              <a:rPr sz="2700" spc="-15" dirty="0">
                <a:solidFill>
                  <a:srgbClr val="31619F"/>
                </a:solidFill>
                <a:latin typeface="Calibri"/>
                <a:cs typeface="Calibri"/>
              </a:rPr>
              <a:t> </a:t>
            </a:r>
            <a:r>
              <a:rPr sz="2700" dirty="0">
                <a:solidFill>
                  <a:srgbClr val="31619F"/>
                </a:solidFill>
                <a:latin typeface="Calibri"/>
                <a:cs typeface="Calibri"/>
              </a:rPr>
              <a:t>is</a:t>
            </a:r>
            <a:r>
              <a:rPr sz="2700" spc="-10" dirty="0">
                <a:solidFill>
                  <a:srgbClr val="31619F"/>
                </a:solidFill>
                <a:latin typeface="Calibri"/>
                <a:cs typeface="Calibri"/>
              </a:rPr>
              <a:t> </a:t>
            </a:r>
            <a:r>
              <a:rPr sz="2700" spc="-5" dirty="0">
                <a:solidFill>
                  <a:srgbClr val="31619F"/>
                </a:solidFill>
                <a:latin typeface="Calibri"/>
                <a:cs typeface="Calibri"/>
              </a:rPr>
              <a:t>object</a:t>
            </a:r>
            <a:r>
              <a:rPr sz="2700" spc="-10" dirty="0">
                <a:solidFill>
                  <a:srgbClr val="31619F"/>
                </a:solidFill>
                <a:latin typeface="Calibri"/>
                <a:cs typeface="Calibri"/>
              </a:rPr>
              <a:t> </a:t>
            </a:r>
            <a:r>
              <a:rPr sz="2700" spc="-5" dirty="0">
                <a:solidFill>
                  <a:srgbClr val="31619F"/>
                </a:solidFill>
                <a:latin typeface="Calibri"/>
                <a:cs typeface="Calibri"/>
              </a:rPr>
              <a:t>oriented</a:t>
            </a:r>
            <a:endParaRPr sz="2700">
              <a:latin typeface="Calibri"/>
              <a:cs typeface="Calibri"/>
            </a:endParaRPr>
          </a:p>
          <a:p>
            <a:pPr marL="355600" indent="-342900">
              <a:lnSpc>
                <a:spcPts val="3195"/>
              </a:lnSpc>
              <a:buClr>
                <a:srgbClr val="264C8D"/>
              </a:buClr>
              <a:buFont typeface="Arial MT"/>
              <a:buChar char="•"/>
              <a:tabLst>
                <a:tab pos="354965" algn="l"/>
                <a:tab pos="355600" algn="l"/>
              </a:tabLst>
            </a:pPr>
            <a:r>
              <a:rPr sz="2700" spc="-5" dirty="0">
                <a:solidFill>
                  <a:srgbClr val="31619F"/>
                </a:solidFill>
                <a:latin typeface="Calibri"/>
                <a:cs typeface="Calibri"/>
              </a:rPr>
              <a:t>Four</a:t>
            </a:r>
            <a:r>
              <a:rPr sz="2700" spc="-20" dirty="0">
                <a:solidFill>
                  <a:srgbClr val="31619F"/>
                </a:solidFill>
                <a:latin typeface="Calibri"/>
                <a:cs typeface="Calibri"/>
              </a:rPr>
              <a:t> </a:t>
            </a:r>
            <a:r>
              <a:rPr sz="2700" dirty="0">
                <a:solidFill>
                  <a:srgbClr val="31619F"/>
                </a:solidFill>
                <a:latin typeface="Calibri"/>
                <a:cs typeface="Calibri"/>
              </a:rPr>
              <a:t>base</a:t>
            </a:r>
            <a:r>
              <a:rPr sz="2700" spc="-15" dirty="0">
                <a:solidFill>
                  <a:srgbClr val="31619F"/>
                </a:solidFill>
                <a:latin typeface="Calibri"/>
                <a:cs typeface="Calibri"/>
              </a:rPr>
              <a:t> </a:t>
            </a:r>
            <a:r>
              <a:rPr sz="2700" spc="-5" dirty="0">
                <a:solidFill>
                  <a:srgbClr val="31619F"/>
                </a:solidFill>
                <a:latin typeface="Calibri"/>
                <a:cs typeface="Calibri"/>
              </a:rPr>
              <a:t>objects</a:t>
            </a:r>
            <a:endParaRPr sz="2700">
              <a:latin typeface="Calibri"/>
              <a:cs typeface="Calibri"/>
            </a:endParaRPr>
          </a:p>
          <a:p>
            <a:pPr marL="755650" lvl="1" indent="-285750">
              <a:lnSpc>
                <a:spcPct val="100000"/>
              </a:lnSpc>
              <a:spcBef>
                <a:spcPts val="45"/>
              </a:spcBef>
              <a:buFont typeface="Arial MT"/>
              <a:buChar char="–"/>
              <a:tabLst>
                <a:tab pos="755650" algn="l"/>
              </a:tabLst>
            </a:pPr>
            <a:r>
              <a:rPr sz="2400" dirty="0">
                <a:latin typeface="Calibri"/>
                <a:cs typeface="Calibri"/>
              </a:rPr>
              <a:t>Super </a:t>
            </a:r>
            <a:r>
              <a:rPr sz="2400" spc="-5" dirty="0">
                <a:latin typeface="Calibri"/>
                <a:cs typeface="Calibri"/>
              </a:rPr>
              <a:t>block:</a:t>
            </a:r>
            <a:r>
              <a:rPr sz="2400" spc="5" dirty="0">
                <a:latin typeface="Calibri"/>
                <a:cs typeface="Calibri"/>
              </a:rPr>
              <a:t> </a:t>
            </a:r>
            <a:r>
              <a:rPr sz="2400" spc="-5" dirty="0">
                <a:latin typeface="Calibri"/>
                <a:cs typeface="Calibri"/>
              </a:rPr>
              <a:t>Represents</a:t>
            </a:r>
            <a:r>
              <a:rPr sz="2400" spc="5" dirty="0">
                <a:latin typeface="Calibri"/>
                <a:cs typeface="Calibri"/>
              </a:rPr>
              <a:t> </a:t>
            </a:r>
            <a:r>
              <a:rPr sz="2400" spc="-5" dirty="0">
                <a:latin typeface="Calibri"/>
                <a:cs typeface="Calibri"/>
              </a:rPr>
              <a:t>specific</a:t>
            </a:r>
            <a:r>
              <a:rPr sz="2400" spc="5" dirty="0">
                <a:latin typeface="Calibri"/>
                <a:cs typeface="Calibri"/>
              </a:rPr>
              <a:t> </a:t>
            </a:r>
            <a:r>
              <a:rPr sz="2400" spc="-5" dirty="0">
                <a:latin typeface="Calibri"/>
                <a:cs typeface="Calibri"/>
              </a:rPr>
              <a:t>properties</a:t>
            </a:r>
            <a:r>
              <a:rPr sz="2400"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file</a:t>
            </a:r>
            <a:r>
              <a:rPr sz="2400" spc="5" dirty="0">
                <a:latin typeface="Calibri"/>
                <a:cs typeface="Calibri"/>
              </a:rPr>
              <a:t> </a:t>
            </a:r>
            <a:r>
              <a:rPr sz="2400" spc="-5" dirty="0">
                <a:latin typeface="Calibri"/>
                <a:cs typeface="Calibri"/>
              </a:rPr>
              <a:t>system</a:t>
            </a:r>
            <a:endParaRPr sz="2400">
              <a:latin typeface="Calibri"/>
              <a:cs typeface="Calibri"/>
            </a:endParaRPr>
          </a:p>
          <a:p>
            <a:pPr marL="755650" lvl="1" indent="-285750">
              <a:lnSpc>
                <a:spcPts val="2840"/>
              </a:lnSpc>
              <a:spcBef>
                <a:spcPts val="20"/>
              </a:spcBef>
              <a:buFont typeface="Arial MT"/>
              <a:buChar char="–"/>
              <a:tabLst>
                <a:tab pos="755650" algn="l"/>
              </a:tabLst>
            </a:pPr>
            <a:r>
              <a:rPr sz="2400" spc="-5" dirty="0">
                <a:latin typeface="Calibri"/>
                <a:cs typeface="Calibri"/>
              </a:rPr>
              <a:t>Inode:</a:t>
            </a:r>
            <a:r>
              <a:rPr sz="2400" spc="-20" dirty="0">
                <a:latin typeface="Calibri"/>
                <a:cs typeface="Calibri"/>
              </a:rPr>
              <a:t> </a:t>
            </a:r>
            <a:r>
              <a:rPr sz="2400" dirty="0">
                <a:latin typeface="Calibri"/>
                <a:cs typeface="Calibri"/>
              </a:rPr>
              <a:t>File</a:t>
            </a:r>
            <a:r>
              <a:rPr sz="2400" spc="-15" dirty="0">
                <a:latin typeface="Calibri"/>
                <a:cs typeface="Calibri"/>
              </a:rPr>
              <a:t> </a:t>
            </a:r>
            <a:r>
              <a:rPr sz="2400" spc="-5" dirty="0">
                <a:latin typeface="Calibri"/>
                <a:cs typeface="Calibri"/>
              </a:rPr>
              <a:t>description</a:t>
            </a:r>
            <a:endParaRPr sz="2400">
              <a:latin typeface="Calibri"/>
              <a:cs typeface="Calibri"/>
            </a:endParaRPr>
          </a:p>
          <a:p>
            <a:pPr marL="749300" marR="181610" lvl="1" indent="-279400">
              <a:lnSpc>
                <a:spcPts val="2320"/>
              </a:lnSpc>
              <a:spcBef>
                <a:spcPts val="505"/>
              </a:spcBef>
              <a:buFont typeface="Arial MT"/>
              <a:buChar char="–"/>
              <a:tabLst>
                <a:tab pos="755650" algn="l"/>
              </a:tabLst>
            </a:pPr>
            <a:r>
              <a:rPr sz="2400" spc="-5" dirty="0">
                <a:latin typeface="Calibri"/>
                <a:cs typeface="Calibri"/>
              </a:rPr>
              <a:t>Dentry:</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directory</a:t>
            </a:r>
            <a:r>
              <a:rPr sz="2400" spc="5" dirty="0">
                <a:latin typeface="Calibri"/>
                <a:cs typeface="Calibri"/>
              </a:rPr>
              <a:t> </a:t>
            </a:r>
            <a:r>
              <a:rPr sz="2400" spc="-5" dirty="0">
                <a:latin typeface="Calibri"/>
                <a:cs typeface="Calibri"/>
              </a:rPr>
              <a:t>entry</a:t>
            </a:r>
            <a:r>
              <a:rPr sz="2400" spc="5" dirty="0">
                <a:latin typeface="Calibri"/>
                <a:cs typeface="Calibri"/>
              </a:rPr>
              <a:t> </a:t>
            </a:r>
            <a:r>
              <a:rPr sz="2400" spc="-5" dirty="0">
                <a:latin typeface="Calibri"/>
                <a:cs typeface="Calibri"/>
              </a:rPr>
              <a:t>represents</a:t>
            </a:r>
            <a:r>
              <a:rPr sz="2400" spc="10"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single</a:t>
            </a:r>
            <a:r>
              <a:rPr sz="2400" spc="5" dirty="0">
                <a:latin typeface="Calibri"/>
                <a:cs typeface="Calibri"/>
              </a:rPr>
              <a:t> </a:t>
            </a:r>
            <a:r>
              <a:rPr sz="2400" spc="-5" dirty="0">
                <a:latin typeface="Calibri"/>
                <a:cs typeface="Calibri"/>
              </a:rPr>
              <a:t>component</a:t>
            </a:r>
            <a:r>
              <a:rPr sz="2400" spc="5"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a </a:t>
            </a:r>
            <a:r>
              <a:rPr sz="2400" spc="-525" dirty="0">
                <a:latin typeface="Calibri"/>
                <a:cs typeface="Calibri"/>
              </a:rPr>
              <a:t> </a:t>
            </a:r>
            <a:r>
              <a:rPr sz="2400" dirty="0">
                <a:latin typeface="Calibri"/>
                <a:cs typeface="Calibri"/>
              </a:rPr>
              <a:t>path</a:t>
            </a:r>
            <a:endParaRPr sz="2400">
              <a:latin typeface="Calibri"/>
              <a:cs typeface="Calibri"/>
            </a:endParaRPr>
          </a:p>
          <a:p>
            <a:pPr marL="749300" marR="605790" lvl="1" indent="-279400">
              <a:lnSpc>
                <a:spcPts val="2320"/>
              </a:lnSpc>
              <a:spcBef>
                <a:spcPts val="560"/>
              </a:spcBef>
              <a:buFont typeface="Arial MT"/>
              <a:buChar char="–"/>
              <a:tabLst>
                <a:tab pos="755650" algn="l"/>
              </a:tabLst>
            </a:pPr>
            <a:r>
              <a:rPr sz="2400" dirty="0">
                <a:latin typeface="Calibri"/>
                <a:cs typeface="Calibri"/>
              </a:rPr>
              <a:t>File: </a:t>
            </a:r>
            <a:r>
              <a:rPr sz="2400" spc="-5" dirty="0">
                <a:latin typeface="Calibri"/>
                <a:cs typeface="Calibri"/>
              </a:rPr>
              <a:t>Representation</a:t>
            </a:r>
            <a:r>
              <a:rPr sz="2400"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an </a:t>
            </a:r>
            <a:r>
              <a:rPr sz="2400" spc="-5" dirty="0">
                <a:latin typeface="Calibri"/>
                <a:cs typeface="Calibri"/>
              </a:rPr>
              <a:t>open</a:t>
            </a:r>
            <a:r>
              <a:rPr sz="2400" dirty="0">
                <a:latin typeface="Calibri"/>
                <a:cs typeface="Calibri"/>
              </a:rPr>
              <a:t> </a:t>
            </a:r>
            <a:r>
              <a:rPr sz="2400" spc="-5" dirty="0">
                <a:latin typeface="Calibri"/>
                <a:cs typeface="Calibri"/>
              </a:rPr>
              <a:t>file</a:t>
            </a:r>
            <a:r>
              <a:rPr sz="2400" spc="5" dirty="0">
                <a:latin typeface="Calibri"/>
                <a:cs typeface="Calibri"/>
              </a:rPr>
              <a:t> </a:t>
            </a:r>
            <a:r>
              <a:rPr sz="2400" dirty="0">
                <a:latin typeface="Calibri"/>
                <a:cs typeface="Calibri"/>
              </a:rPr>
              <a:t>that is</a:t>
            </a:r>
            <a:r>
              <a:rPr sz="2400" spc="5" dirty="0">
                <a:latin typeface="Calibri"/>
                <a:cs typeface="Calibri"/>
              </a:rPr>
              <a:t> </a:t>
            </a:r>
            <a:r>
              <a:rPr sz="2400" spc="-5" dirty="0">
                <a:latin typeface="Calibri"/>
                <a:cs typeface="Calibri"/>
              </a:rPr>
              <a:t>associated</a:t>
            </a:r>
            <a:r>
              <a:rPr sz="2400" dirty="0">
                <a:latin typeface="Calibri"/>
                <a:cs typeface="Calibri"/>
              </a:rPr>
              <a:t> </a:t>
            </a:r>
            <a:r>
              <a:rPr sz="2400" spc="-5" dirty="0">
                <a:latin typeface="Calibri"/>
                <a:cs typeface="Calibri"/>
              </a:rPr>
              <a:t>with</a:t>
            </a:r>
            <a:r>
              <a:rPr sz="2400" dirty="0">
                <a:latin typeface="Calibri"/>
                <a:cs typeface="Calibri"/>
              </a:rPr>
              <a:t> a </a:t>
            </a:r>
            <a:r>
              <a:rPr sz="2400" spc="-525" dirty="0">
                <a:latin typeface="Calibri"/>
                <a:cs typeface="Calibri"/>
              </a:rPr>
              <a:t> </a:t>
            </a:r>
            <a:r>
              <a:rPr sz="2400" spc="-5" dirty="0">
                <a:latin typeface="Calibri"/>
                <a:cs typeface="Calibri"/>
              </a:rPr>
              <a:t>process</a:t>
            </a:r>
            <a:endParaRPr sz="2400">
              <a:latin typeface="Calibri"/>
              <a:cs typeface="Calibri"/>
            </a:endParaRPr>
          </a:p>
          <a:p>
            <a:pPr marL="355600" indent="-342900">
              <a:lnSpc>
                <a:spcPts val="3215"/>
              </a:lnSpc>
              <a:spcBef>
                <a:spcPts val="30"/>
              </a:spcBef>
              <a:buClr>
                <a:srgbClr val="264C8D"/>
              </a:buClr>
              <a:buFont typeface="Arial MT"/>
              <a:buChar char="•"/>
              <a:tabLst>
                <a:tab pos="354965" algn="l"/>
                <a:tab pos="355600" algn="l"/>
              </a:tabLst>
            </a:pPr>
            <a:r>
              <a:rPr sz="2700" dirty="0">
                <a:solidFill>
                  <a:srgbClr val="31619F"/>
                </a:solidFill>
                <a:latin typeface="Calibri"/>
                <a:cs typeface="Calibri"/>
              </a:rPr>
              <a:t>VFS</a:t>
            </a:r>
            <a:r>
              <a:rPr sz="2700" spc="-10" dirty="0">
                <a:solidFill>
                  <a:srgbClr val="31619F"/>
                </a:solidFill>
                <a:latin typeface="Calibri"/>
                <a:cs typeface="Calibri"/>
              </a:rPr>
              <a:t> </a:t>
            </a:r>
            <a:r>
              <a:rPr sz="2700" dirty="0">
                <a:solidFill>
                  <a:srgbClr val="31619F"/>
                </a:solidFill>
                <a:latin typeface="Calibri"/>
                <a:cs typeface="Calibri"/>
              </a:rPr>
              <a:t>handles</a:t>
            </a:r>
            <a:r>
              <a:rPr sz="2700" spc="-10" dirty="0">
                <a:solidFill>
                  <a:srgbClr val="31619F"/>
                </a:solidFill>
                <a:latin typeface="Calibri"/>
                <a:cs typeface="Calibri"/>
              </a:rPr>
              <a:t> </a:t>
            </a:r>
            <a:r>
              <a:rPr sz="2700" spc="-5" dirty="0">
                <a:solidFill>
                  <a:srgbClr val="31619F"/>
                </a:solidFill>
                <a:latin typeface="Calibri"/>
                <a:cs typeface="Calibri"/>
              </a:rPr>
              <a:t>directories </a:t>
            </a:r>
            <a:r>
              <a:rPr sz="2700" dirty="0">
                <a:solidFill>
                  <a:srgbClr val="31619F"/>
                </a:solidFill>
                <a:latin typeface="Calibri"/>
                <a:cs typeface="Calibri"/>
              </a:rPr>
              <a:t>like</a:t>
            </a:r>
            <a:r>
              <a:rPr sz="2700" spc="-10" dirty="0">
                <a:solidFill>
                  <a:srgbClr val="31619F"/>
                </a:solidFill>
                <a:latin typeface="Calibri"/>
                <a:cs typeface="Calibri"/>
              </a:rPr>
              <a:t> </a:t>
            </a:r>
            <a:r>
              <a:rPr sz="2700" spc="-5" dirty="0">
                <a:solidFill>
                  <a:srgbClr val="31619F"/>
                </a:solidFill>
                <a:latin typeface="Calibri"/>
                <a:cs typeface="Calibri"/>
              </a:rPr>
              <a:t>files</a:t>
            </a:r>
            <a:endParaRPr sz="2700">
              <a:latin typeface="Calibri"/>
              <a:cs typeface="Calibri"/>
            </a:endParaRPr>
          </a:p>
          <a:p>
            <a:pPr marL="755650" lvl="1" indent="-285750">
              <a:lnSpc>
                <a:spcPts val="2855"/>
              </a:lnSpc>
              <a:buFont typeface="Arial MT"/>
              <a:buChar char="–"/>
              <a:tabLst>
                <a:tab pos="755650" algn="l"/>
              </a:tabLst>
            </a:pPr>
            <a:r>
              <a:rPr sz="2400" spc="-5" dirty="0">
                <a:latin typeface="Calibri"/>
                <a:cs typeface="Calibri"/>
              </a:rPr>
              <a:t>Dentry</a:t>
            </a:r>
            <a:r>
              <a:rPr sz="2400" dirty="0">
                <a:latin typeface="Calibri"/>
                <a:cs typeface="Calibri"/>
              </a:rPr>
              <a:t> </a:t>
            </a:r>
            <a:r>
              <a:rPr sz="2400" spc="-5" dirty="0">
                <a:latin typeface="Calibri"/>
                <a:cs typeface="Calibri"/>
              </a:rPr>
              <a:t>object</a:t>
            </a:r>
            <a:r>
              <a:rPr sz="2400" spc="5" dirty="0">
                <a:latin typeface="Calibri"/>
                <a:cs typeface="Calibri"/>
              </a:rPr>
              <a:t> </a:t>
            </a:r>
            <a:r>
              <a:rPr sz="2400" spc="-5" dirty="0">
                <a:latin typeface="Calibri"/>
                <a:cs typeface="Calibri"/>
              </a:rPr>
              <a:t>represents</a:t>
            </a:r>
            <a:r>
              <a:rPr sz="2400" dirty="0">
                <a:latin typeface="Calibri"/>
                <a:cs typeface="Calibri"/>
              </a:rPr>
              <a:t> </a:t>
            </a:r>
            <a:r>
              <a:rPr sz="2400" spc="-5" dirty="0">
                <a:latin typeface="Calibri"/>
                <a:cs typeface="Calibri"/>
              </a:rPr>
              <a:t>component</a:t>
            </a:r>
            <a:r>
              <a:rPr sz="2400" spc="5"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a path</a:t>
            </a:r>
            <a:r>
              <a:rPr sz="2400" spc="5" dirty="0">
                <a:latin typeface="Calibri"/>
                <a:cs typeface="Calibri"/>
              </a:rPr>
              <a:t> </a:t>
            </a:r>
            <a:r>
              <a:rPr sz="2400" dirty="0">
                <a:latin typeface="Calibri"/>
                <a:cs typeface="Calibri"/>
              </a:rPr>
              <a:t>that</a:t>
            </a:r>
            <a:r>
              <a:rPr sz="2400" spc="5" dirty="0">
                <a:latin typeface="Calibri"/>
                <a:cs typeface="Calibri"/>
              </a:rPr>
              <a:t> </a:t>
            </a:r>
            <a:r>
              <a:rPr sz="2400" spc="-5" dirty="0">
                <a:latin typeface="Calibri"/>
                <a:cs typeface="Calibri"/>
              </a:rPr>
              <a:t>may </a:t>
            </a:r>
            <a:r>
              <a:rPr sz="2400" dirty="0">
                <a:latin typeface="Calibri"/>
                <a:cs typeface="Calibri"/>
              </a:rPr>
              <a:t>be</a:t>
            </a:r>
            <a:r>
              <a:rPr sz="2400" spc="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file</a:t>
            </a:r>
            <a:endParaRPr sz="2400">
              <a:latin typeface="Calibri"/>
              <a:cs typeface="Calibri"/>
            </a:endParaRPr>
          </a:p>
          <a:p>
            <a:pPr marL="755650" marR="2781935" lvl="1" indent="-755650" algn="r">
              <a:lnSpc>
                <a:spcPct val="100000"/>
              </a:lnSpc>
              <a:spcBef>
                <a:spcPts val="20"/>
              </a:spcBef>
              <a:buFont typeface="Arial MT"/>
              <a:buChar char="–"/>
              <a:tabLst>
                <a:tab pos="755650" algn="l"/>
              </a:tabLst>
            </a:pPr>
            <a:r>
              <a:rPr sz="2400" spc="-5" dirty="0">
                <a:latin typeface="Calibri"/>
                <a:cs typeface="Calibri"/>
              </a:rPr>
              <a:t>Directories</a:t>
            </a:r>
            <a:r>
              <a:rPr sz="2400" spc="5" dirty="0">
                <a:latin typeface="Calibri"/>
                <a:cs typeface="Calibri"/>
              </a:rPr>
              <a:t> </a:t>
            </a:r>
            <a:r>
              <a:rPr sz="2400" spc="-5" dirty="0">
                <a:latin typeface="Calibri"/>
                <a:cs typeface="Calibri"/>
              </a:rPr>
              <a:t>are</a:t>
            </a:r>
            <a:r>
              <a:rPr sz="2400" spc="5" dirty="0">
                <a:latin typeface="Calibri"/>
                <a:cs typeface="Calibri"/>
              </a:rPr>
              <a:t> </a:t>
            </a:r>
            <a:r>
              <a:rPr sz="2400" dirty="0">
                <a:latin typeface="Calibri"/>
                <a:cs typeface="Calibri"/>
              </a:rPr>
              <a:t>handled</a:t>
            </a:r>
            <a:r>
              <a:rPr sz="2400" spc="5" dirty="0">
                <a:latin typeface="Calibri"/>
                <a:cs typeface="Calibri"/>
              </a:rPr>
              <a:t> </a:t>
            </a:r>
            <a:r>
              <a:rPr sz="2400" dirty="0">
                <a:latin typeface="Calibri"/>
                <a:cs typeface="Calibri"/>
              </a:rPr>
              <a:t>like</a:t>
            </a:r>
            <a:r>
              <a:rPr sz="2400" spc="5" dirty="0">
                <a:latin typeface="Calibri"/>
                <a:cs typeface="Calibri"/>
              </a:rPr>
              <a:t> </a:t>
            </a:r>
            <a:r>
              <a:rPr sz="2400" spc="-5" dirty="0">
                <a:latin typeface="Calibri"/>
                <a:cs typeface="Calibri"/>
              </a:rPr>
              <a:t>files</a:t>
            </a:r>
            <a:r>
              <a:rPr sz="2400" spc="10" dirty="0">
                <a:latin typeface="Calibri"/>
                <a:cs typeface="Calibri"/>
              </a:rPr>
              <a:t> </a:t>
            </a:r>
            <a:r>
              <a:rPr sz="2400" dirty="0">
                <a:latin typeface="Calibri"/>
                <a:cs typeface="Calibri"/>
              </a:rPr>
              <a:t>as </a:t>
            </a:r>
            <a:r>
              <a:rPr sz="2400" spc="-5" dirty="0">
                <a:latin typeface="Calibri"/>
                <a:cs typeface="Calibri"/>
              </a:rPr>
              <a:t>Inodes</a:t>
            </a:r>
            <a:endParaRPr sz="2400">
              <a:latin typeface="Calibri"/>
              <a:cs typeface="Calibri"/>
            </a:endParaRPr>
          </a:p>
          <a:p>
            <a:pPr marL="342265" marR="2822575" indent="-342265" algn="r">
              <a:lnSpc>
                <a:spcPct val="100000"/>
              </a:lnSpc>
              <a:spcBef>
                <a:spcPts val="30"/>
              </a:spcBef>
              <a:buClr>
                <a:srgbClr val="264C8D"/>
              </a:buClr>
              <a:buFont typeface="Arial MT"/>
              <a:buChar char="•"/>
              <a:tabLst>
                <a:tab pos="342265" algn="l"/>
                <a:tab pos="355600" algn="l"/>
              </a:tabLst>
            </a:pPr>
            <a:r>
              <a:rPr sz="2700" spc="-5" dirty="0">
                <a:solidFill>
                  <a:srgbClr val="31619F"/>
                </a:solidFill>
                <a:latin typeface="Calibri"/>
                <a:cs typeface="Calibri"/>
              </a:rPr>
              <a:t>Each</a:t>
            </a:r>
            <a:r>
              <a:rPr sz="2700" spc="5" dirty="0">
                <a:solidFill>
                  <a:srgbClr val="31619F"/>
                </a:solidFill>
                <a:latin typeface="Calibri"/>
                <a:cs typeface="Calibri"/>
              </a:rPr>
              <a:t> </a:t>
            </a:r>
            <a:r>
              <a:rPr sz="2700" spc="-5" dirty="0">
                <a:solidFill>
                  <a:srgbClr val="31619F"/>
                </a:solidFill>
                <a:latin typeface="Calibri"/>
                <a:cs typeface="Calibri"/>
              </a:rPr>
              <a:t>object</a:t>
            </a:r>
            <a:r>
              <a:rPr sz="2700" spc="5" dirty="0">
                <a:solidFill>
                  <a:srgbClr val="31619F"/>
                </a:solidFill>
                <a:latin typeface="Calibri"/>
                <a:cs typeface="Calibri"/>
              </a:rPr>
              <a:t> </a:t>
            </a:r>
            <a:r>
              <a:rPr sz="2700" spc="-5" dirty="0">
                <a:solidFill>
                  <a:srgbClr val="31619F"/>
                </a:solidFill>
                <a:latin typeface="Calibri"/>
                <a:cs typeface="Calibri"/>
              </a:rPr>
              <a:t>provides</a:t>
            </a:r>
            <a:r>
              <a:rPr sz="2700" spc="5" dirty="0">
                <a:solidFill>
                  <a:srgbClr val="31619F"/>
                </a:solidFill>
                <a:latin typeface="Calibri"/>
                <a:cs typeface="Calibri"/>
              </a:rPr>
              <a:t> </a:t>
            </a:r>
            <a:r>
              <a:rPr sz="2700" dirty="0">
                <a:solidFill>
                  <a:srgbClr val="31619F"/>
                </a:solidFill>
                <a:latin typeface="Calibri"/>
                <a:cs typeface="Calibri"/>
              </a:rPr>
              <a:t>a</a:t>
            </a:r>
            <a:r>
              <a:rPr sz="2700" spc="5" dirty="0">
                <a:solidFill>
                  <a:srgbClr val="31619F"/>
                </a:solidFill>
                <a:latin typeface="Calibri"/>
                <a:cs typeface="Calibri"/>
              </a:rPr>
              <a:t> </a:t>
            </a:r>
            <a:r>
              <a:rPr sz="2700" dirty="0">
                <a:solidFill>
                  <a:srgbClr val="31619F"/>
                </a:solidFill>
                <a:latin typeface="Calibri"/>
                <a:cs typeface="Calibri"/>
              </a:rPr>
              <a:t>set</a:t>
            </a:r>
            <a:r>
              <a:rPr sz="2700" spc="5" dirty="0">
                <a:solidFill>
                  <a:srgbClr val="31619F"/>
                </a:solidFill>
                <a:latin typeface="Calibri"/>
                <a:cs typeface="Calibri"/>
              </a:rPr>
              <a:t> </a:t>
            </a:r>
            <a:r>
              <a:rPr sz="2700" spc="-5" dirty="0">
                <a:solidFill>
                  <a:srgbClr val="31619F"/>
                </a:solidFill>
                <a:latin typeface="Calibri"/>
                <a:cs typeface="Calibri"/>
              </a:rPr>
              <a:t>of</a:t>
            </a:r>
            <a:r>
              <a:rPr sz="2700" spc="5" dirty="0">
                <a:solidFill>
                  <a:srgbClr val="31619F"/>
                </a:solidFill>
                <a:latin typeface="Calibri"/>
                <a:cs typeface="Calibri"/>
              </a:rPr>
              <a:t> </a:t>
            </a:r>
            <a:r>
              <a:rPr sz="2700" spc="-5" dirty="0">
                <a:solidFill>
                  <a:srgbClr val="31619F"/>
                </a:solidFill>
                <a:latin typeface="Calibri"/>
                <a:cs typeface="Calibri"/>
              </a:rPr>
              <a:t>operations</a:t>
            </a:r>
            <a:endParaRPr sz="27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A3AD-77C9-5BA4-3C59-07BF71C222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DFC551-549B-CBD4-2C90-0A454EE8B0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7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1000" y="211614"/>
            <a:ext cx="2548255" cy="695960"/>
          </a:xfrm>
          <a:prstGeom prst="rect">
            <a:avLst/>
          </a:prstGeom>
        </p:spPr>
        <p:txBody>
          <a:bodyPr vert="horz" wrap="square" lIns="0" tIns="12700" rIns="0" bIns="0" rtlCol="0">
            <a:spAutoFit/>
          </a:bodyPr>
          <a:lstStyle/>
          <a:p>
            <a:pPr marL="12700">
              <a:lnSpc>
                <a:spcPct val="100000"/>
              </a:lnSpc>
              <a:spcBef>
                <a:spcPts val="100"/>
              </a:spcBef>
            </a:pPr>
            <a:r>
              <a:rPr sz="4400" spc="-5" dirty="0"/>
              <a:t>Superblock</a:t>
            </a:r>
            <a:endParaRPr sz="4400"/>
          </a:p>
        </p:txBody>
      </p:sp>
      <p:sp>
        <p:nvSpPr>
          <p:cNvPr id="3" name="object 3"/>
          <p:cNvSpPr txBox="1"/>
          <p:nvPr/>
        </p:nvSpPr>
        <p:spPr>
          <a:xfrm>
            <a:off x="574038" y="1239519"/>
            <a:ext cx="3830320" cy="4747260"/>
          </a:xfrm>
          <a:prstGeom prst="rect">
            <a:avLst/>
          </a:prstGeom>
        </p:spPr>
        <p:txBody>
          <a:bodyPr vert="horz" wrap="square" lIns="0" tIns="33020" rIns="0" bIns="0" rtlCol="0">
            <a:spAutoFit/>
          </a:bodyPr>
          <a:lstStyle/>
          <a:p>
            <a:pPr marL="354965" marR="349250" indent="-342900">
              <a:lnSpc>
                <a:spcPts val="3300"/>
              </a:lnSpc>
              <a:spcBef>
                <a:spcPts val="260"/>
              </a:spcBef>
              <a:buFont typeface="Arial MT"/>
              <a:buChar char="•"/>
              <a:tabLst>
                <a:tab pos="354965" algn="l"/>
                <a:tab pos="355600" algn="l"/>
              </a:tabLst>
            </a:pPr>
            <a:r>
              <a:rPr sz="2800" spc="-5" dirty="0">
                <a:solidFill>
                  <a:srgbClr val="264C8D"/>
                </a:solidFill>
                <a:latin typeface="Calibri"/>
                <a:cs typeface="Calibri"/>
              </a:rPr>
              <a:t>Each</a:t>
            </a:r>
            <a:r>
              <a:rPr sz="2800" spc="-15" dirty="0">
                <a:solidFill>
                  <a:srgbClr val="264C8D"/>
                </a:solidFill>
                <a:latin typeface="Calibri"/>
                <a:cs typeface="Calibri"/>
              </a:rPr>
              <a:t> </a:t>
            </a:r>
            <a:r>
              <a:rPr sz="2800" spc="-5" dirty="0">
                <a:solidFill>
                  <a:srgbClr val="264C8D"/>
                </a:solidFill>
                <a:latin typeface="Calibri"/>
                <a:cs typeface="Calibri"/>
              </a:rPr>
              <a:t>file</a:t>
            </a:r>
            <a:r>
              <a:rPr sz="2800" spc="-15" dirty="0">
                <a:solidFill>
                  <a:srgbClr val="264C8D"/>
                </a:solidFill>
                <a:latin typeface="Calibri"/>
                <a:cs typeface="Calibri"/>
              </a:rPr>
              <a:t> </a:t>
            </a:r>
            <a:r>
              <a:rPr sz="2800" spc="-5" dirty="0">
                <a:solidFill>
                  <a:srgbClr val="264C8D"/>
                </a:solidFill>
                <a:latin typeface="Calibri"/>
                <a:cs typeface="Calibri"/>
              </a:rPr>
              <a:t>system</a:t>
            </a:r>
            <a:r>
              <a:rPr sz="2800" spc="-15" dirty="0">
                <a:solidFill>
                  <a:srgbClr val="264C8D"/>
                </a:solidFill>
                <a:latin typeface="Calibri"/>
                <a:cs typeface="Calibri"/>
              </a:rPr>
              <a:t> </a:t>
            </a:r>
            <a:r>
              <a:rPr sz="2800" spc="-5" dirty="0">
                <a:solidFill>
                  <a:srgbClr val="264C8D"/>
                </a:solidFill>
                <a:latin typeface="Calibri"/>
                <a:cs typeface="Calibri"/>
              </a:rPr>
              <a:t>must </a:t>
            </a:r>
            <a:r>
              <a:rPr sz="2800" spc="-620" dirty="0">
                <a:solidFill>
                  <a:srgbClr val="264C8D"/>
                </a:solidFill>
                <a:latin typeface="Calibri"/>
                <a:cs typeface="Calibri"/>
              </a:rPr>
              <a:t> </a:t>
            </a:r>
            <a:r>
              <a:rPr sz="2800" spc="-5" dirty="0">
                <a:solidFill>
                  <a:srgbClr val="264C8D"/>
                </a:solidFill>
                <a:latin typeface="Calibri"/>
                <a:cs typeface="Calibri"/>
              </a:rPr>
              <a:t>provide</a:t>
            </a:r>
            <a:r>
              <a:rPr sz="2800" spc="-15" dirty="0">
                <a:solidFill>
                  <a:srgbClr val="264C8D"/>
                </a:solidFill>
                <a:latin typeface="Calibri"/>
                <a:cs typeface="Calibri"/>
              </a:rPr>
              <a:t> </a:t>
            </a:r>
            <a:r>
              <a:rPr sz="2800" dirty="0">
                <a:solidFill>
                  <a:srgbClr val="264C8D"/>
                </a:solidFill>
                <a:latin typeface="Calibri"/>
                <a:cs typeface="Calibri"/>
              </a:rPr>
              <a:t>a</a:t>
            </a:r>
            <a:r>
              <a:rPr sz="2800" spc="-10" dirty="0">
                <a:solidFill>
                  <a:srgbClr val="264C8D"/>
                </a:solidFill>
                <a:latin typeface="Calibri"/>
                <a:cs typeface="Calibri"/>
              </a:rPr>
              <a:t> </a:t>
            </a:r>
            <a:r>
              <a:rPr sz="2800" spc="-5" dirty="0">
                <a:solidFill>
                  <a:srgbClr val="264C8D"/>
                </a:solidFill>
                <a:latin typeface="Calibri"/>
                <a:cs typeface="Calibri"/>
              </a:rPr>
              <a:t>superblock</a:t>
            </a:r>
            <a:endParaRPr sz="2800">
              <a:latin typeface="Calibri"/>
              <a:cs typeface="Calibri"/>
            </a:endParaRPr>
          </a:p>
          <a:p>
            <a:pPr marL="748665" marR="307975" lvl="1" indent="-279400">
              <a:lnSpc>
                <a:spcPts val="2820"/>
              </a:lnSpc>
              <a:spcBef>
                <a:spcPts val="660"/>
              </a:spcBef>
              <a:buFont typeface="Arial MT"/>
              <a:buChar char="•"/>
              <a:tabLst>
                <a:tab pos="755015" algn="l"/>
                <a:tab pos="755650" algn="l"/>
              </a:tabLst>
            </a:pPr>
            <a:r>
              <a:rPr sz="2400" spc="-5" dirty="0">
                <a:latin typeface="Calibri"/>
                <a:cs typeface="Calibri"/>
              </a:rPr>
              <a:t>Contains</a:t>
            </a:r>
            <a:r>
              <a:rPr sz="2400" spc="-25" dirty="0">
                <a:latin typeface="Calibri"/>
                <a:cs typeface="Calibri"/>
              </a:rPr>
              <a:t> </a:t>
            </a:r>
            <a:r>
              <a:rPr sz="2400" spc="-5" dirty="0">
                <a:latin typeface="Calibri"/>
                <a:cs typeface="Calibri"/>
              </a:rPr>
              <a:t>properties</a:t>
            </a:r>
            <a:r>
              <a:rPr sz="2400" spc="-25" dirty="0">
                <a:latin typeface="Calibri"/>
                <a:cs typeface="Calibri"/>
              </a:rPr>
              <a:t> </a:t>
            </a:r>
            <a:r>
              <a:rPr sz="2400" spc="-5" dirty="0">
                <a:latin typeface="Calibri"/>
                <a:cs typeface="Calibri"/>
              </a:rPr>
              <a:t>of </a:t>
            </a:r>
            <a:r>
              <a:rPr sz="2400" spc="-525" dirty="0">
                <a:latin typeface="Calibri"/>
                <a:cs typeface="Calibri"/>
              </a:rPr>
              <a:t> </a:t>
            </a:r>
            <a:r>
              <a:rPr sz="2400" dirty="0">
                <a:latin typeface="Calibri"/>
                <a:cs typeface="Calibri"/>
              </a:rPr>
              <a:t>the</a:t>
            </a:r>
            <a:r>
              <a:rPr sz="2400" spc="-5" dirty="0">
                <a:latin typeface="Calibri"/>
                <a:cs typeface="Calibri"/>
              </a:rPr>
              <a:t> file system</a:t>
            </a:r>
            <a:endParaRPr sz="2400">
              <a:latin typeface="Calibri"/>
              <a:cs typeface="Calibri"/>
            </a:endParaRPr>
          </a:p>
          <a:p>
            <a:pPr marL="748665" marR="50165" lvl="1" indent="-279400">
              <a:lnSpc>
                <a:spcPct val="99800"/>
              </a:lnSpc>
              <a:spcBef>
                <a:spcPts val="520"/>
              </a:spcBef>
              <a:buFont typeface="Arial MT"/>
              <a:buChar char="•"/>
              <a:tabLst>
                <a:tab pos="755015" algn="l"/>
                <a:tab pos="755650" algn="l"/>
              </a:tabLst>
            </a:pPr>
            <a:r>
              <a:rPr sz="2400" dirty="0">
                <a:latin typeface="Calibri"/>
                <a:cs typeface="Calibri"/>
              </a:rPr>
              <a:t>Is </a:t>
            </a:r>
            <a:r>
              <a:rPr sz="2400" spc="-5" dirty="0">
                <a:latin typeface="Calibri"/>
                <a:cs typeface="Calibri"/>
              </a:rPr>
              <a:t>stored on </a:t>
            </a:r>
            <a:r>
              <a:rPr sz="2400" dirty="0">
                <a:latin typeface="Calibri"/>
                <a:cs typeface="Calibri"/>
              </a:rPr>
              <a:t>special </a:t>
            </a:r>
            <a:r>
              <a:rPr sz="2400" spc="5" dirty="0">
                <a:latin typeface="Calibri"/>
                <a:cs typeface="Calibri"/>
              </a:rPr>
              <a:t> </a:t>
            </a:r>
            <a:r>
              <a:rPr sz="2400" spc="-5" dirty="0">
                <a:latin typeface="Calibri"/>
                <a:cs typeface="Calibri"/>
              </a:rPr>
              <a:t>sectors of </a:t>
            </a:r>
            <a:r>
              <a:rPr sz="2400" dirty="0">
                <a:latin typeface="Calibri"/>
                <a:cs typeface="Calibri"/>
              </a:rPr>
              <a:t>disk </a:t>
            </a:r>
            <a:r>
              <a:rPr sz="2400" spc="-5" dirty="0">
                <a:latin typeface="Calibri"/>
                <a:cs typeface="Calibri"/>
              </a:rPr>
              <a:t>or </a:t>
            </a:r>
            <a:r>
              <a:rPr sz="2400" dirty="0">
                <a:latin typeface="Calibri"/>
                <a:cs typeface="Calibri"/>
              </a:rPr>
              <a:t>is </a:t>
            </a:r>
            <a:r>
              <a:rPr sz="2400" spc="5" dirty="0">
                <a:latin typeface="Calibri"/>
                <a:cs typeface="Calibri"/>
              </a:rPr>
              <a:t> </a:t>
            </a:r>
            <a:r>
              <a:rPr sz="2400" spc="-5" dirty="0">
                <a:latin typeface="Calibri"/>
                <a:cs typeface="Calibri"/>
              </a:rPr>
              <a:t>created dynamically (i.e. </a:t>
            </a:r>
            <a:r>
              <a:rPr sz="2400" spc="-530" dirty="0">
                <a:latin typeface="Calibri"/>
                <a:cs typeface="Calibri"/>
              </a:rPr>
              <a:t> </a:t>
            </a:r>
            <a:r>
              <a:rPr sz="2400" dirty="0">
                <a:latin typeface="Calibri"/>
                <a:cs typeface="Calibri"/>
              </a:rPr>
              <a:t>by</a:t>
            </a:r>
            <a:r>
              <a:rPr sz="2400" spc="-5" dirty="0">
                <a:latin typeface="Calibri"/>
                <a:cs typeface="Calibri"/>
              </a:rPr>
              <a:t> sysfs)</a:t>
            </a:r>
            <a:endParaRPr sz="2400">
              <a:latin typeface="Calibri"/>
              <a:cs typeface="Calibri"/>
            </a:endParaRPr>
          </a:p>
          <a:p>
            <a:pPr marL="748665" marR="5080" lvl="1" indent="-279400">
              <a:lnSpc>
                <a:spcPct val="99800"/>
              </a:lnSpc>
              <a:spcBef>
                <a:spcPts val="600"/>
              </a:spcBef>
              <a:buFont typeface="Arial MT"/>
              <a:buChar char="•"/>
              <a:tabLst>
                <a:tab pos="755015" algn="l"/>
                <a:tab pos="755650" algn="l"/>
              </a:tabLst>
            </a:pPr>
            <a:r>
              <a:rPr sz="2400" spc="-5" dirty="0">
                <a:latin typeface="Calibri"/>
                <a:cs typeface="Calibri"/>
              </a:rPr>
              <a:t>Structure </a:t>
            </a:r>
            <a:r>
              <a:rPr sz="2400" dirty="0">
                <a:latin typeface="Calibri"/>
                <a:cs typeface="Calibri"/>
              </a:rPr>
              <a:t>is </a:t>
            </a:r>
            <a:r>
              <a:rPr sz="2400" spc="-5" dirty="0">
                <a:latin typeface="Calibri"/>
                <a:cs typeface="Calibri"/>
              </a:rPr>
              <a:t>created </a:t>
            </a:r>
            <a:r>
              <a:rPr sz="2400" dirty="0">
                <a:latin typeface="Calibri"/>
                <a:cs typeface="Calibri"/>
              </a:rPr>
              <a:t>by </a:t>
            </a:r>
            <a:r>
              <a:rPr sz="2400" spc="5" dirty="0">
                <a:latin typeface="Calibri"/>
                <a:cs typeface="Calibri"/>
              </a:rPr>
              <a:t> </a:t>
            </a:r>
            <a:r>
              <a:rPr sz="2400" dirty="0">
                <a:latin typeface="Courier New"/>
                <a:cs typeface="Courier New"/>
              </a:rPr>
              <a:t>alloc_super(</a:t>
            </a:r>
            <a:r>
              <a:rPr sz="2400" spc="-5" dirty="0">
                <a:latin typeface="Courier New"/>
                <a:cs typeface="Courier New"/>
              </a:rPr>
              <a:t>)</a:t>
            </a:r>
            <a:r>
              <a:rPr sz="2400" spc="-5" dirty="0">
                <a:latin typeface="Calibri"/>
                <a:cs typeface="Calibri"/>
              </a:rPr>
              <a:t>w</a:t>
            </a:r>
            <a:r>
              <a:rPr sz="2400" dirty="0">
                <a:latin typeface="Calibri"/>
                <a:cs typeface="Calibri"/>
              </a:rPr>
              <a:t>hen  the </a:t>
            </a:r>
            <a:r>
              <a:rPr sz="2400" spc="-5" dirty="0">
                <a:latin typeface="Calibri"/>
                <a:cs typeface="Calibri"/>
              </a:rPr>
              <a:t>file system </a:t>
            </a:r>
            <a:r>
              <a:rPr sz="2400" dirty="0">
                <a:latin typeface="Calibri"/>
                <a:cs typeface="Calibri"/>
              </a:rPr>
              <a:t>is </a:t>
            </a:r>
            <a:r>
              <a:rPr sz="2400" spc="5" dirty="0">
                <a:latin typeface="Calibri"/>
                <a:cs typeface="Calibri"/>
              </a:rPr>
              <a:t> </a:t>
            </a:r>
            <a:r>
              <a:rPr sz="2400" spc="-5" dirty="0">
                <a:latin typeface="Calibri"/>
                <a:cs typeface="Calibri"/>
              </a:rPr>
              <a:t>mounted</a:t>
            </a:r>
            <a:endParaRPr sz="2400">
              <a:latin typeface="Calibri"/>
              <a:cs typeface="Calibri"/>
            </a:endParaRPr>
          </a:p>
        </p:txBody>
      </p:sp>
      <p:pic>
        <p:nvPicPr>
          <p:cNvPr id="4" name="object 4"/>
          <p:cNvPicPr/>
          <p:nvPr/>
        </p:nvPicPr>
        <p:blipFill>
          <a:blip r:embed="rId2" cstate="print"/>
          <a:stretch>
            <a:fillRect/>
          </a:stretch>
        </p:blipFill>
        <p:spPr>
          <a:xfrm>
            <a:off x="4599314" y="1133476"/>
            <a:ext cx="5154283" cy="5251448"/>
          </a:xfrm>
          <a:prstGeom prst="rect">
            <a:avLst/>
          </a:prstGeom>
        </p:spPr>
      </p:pic>
      <p:sp>
        <p:nvSpPr>
          <p:cNvPr id="5" name="object 5"/>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715" y="211614"/>
            <a:ext cx="5198110" cy="695960"/>
          </a:xfrm>
          <a:prstGeom prst="rect">
            <a:avLst/>
          </a:prstGeom>
        </p:spPr>
        <p:txBody>
          <a:bodyPr vert="horz" wrap="square" lIns="0" tIns="12700" rIns="0" bIns="0" rtlCol="0">
            <a:spAutoFit/>
          </a:bodyPr>
          <a:lstStyle/>
          <a:p>
            <a:pPr marL="12700">
              <a:lnSpc>
                <a:spcPct val="100000"/>
              </a:lnSpc>
              <a:spcBef>
                <a:spcPts val="100"/>
              </a:spcBef>
            </a:pPr>
            <a:r>
              <a:rPr sz="4400" spc="-5" dirty="0"/>
              <a:t>Superblock</a:t>
            </a:r>
            <a:r>
              <a:rPr sz="4400" spc="-50" dirty="0"/>
              <a:t> </a:t>
            </a:r>
            <a:r>
              <a:rPr sz="4400" spc="-5" dirty="0"/>
              <a:t>Operations</a:t>
            </a:r>
            <a:endParaRPr sz="4400"/>
          </a:p>
        </p:txBody>
      </p:sp>
      <p:sp>
        <p:nvSpPr>
          <p:cNvPr id="3" name="object 3"/>
          <p:cNvSpPr txBox="1"/>
          <p:nvPr/>
        </p:nvSpPr>
        <p:spPr>
          <a:xfrm>
            <a:off x="5571489" y="1099819"/>
            <a:ext cx="3797935" cy="3662045"/>
          </a:xfrm>
          <a:prstGeom prst="rect">
            <a:avLst/>
          </a:prstGeom>
        </p:spPr>
        <p:txBody>
          <a:bodyPr vert="horz" wrap="square" lIns="0" tIns="33020" rIns="0" bIns="0" rtlCol="0">
            <a:spAutoFit/>
          </a:bodyPr>
          <a:lstStyle/>
          <a:p>
            <a:pPr marL="355600" marR="448309" indent="-342900">
              <a:lnSpc>
                <a:spcPts val="3300"/>
              </a:lnSpc>
              <a:spcBef>
                <a:spcPts val="260"/>
              </a:spcBef>
              <a:buFont typeface="Arial MT"/>
              <a:buChar char="•"/>
              <a:tabLst>
                <a:tab pos="354965" algn="l"/>
                <a:tab pos="355600" algn="l"/>
              </a:tabLst>
            </a:pPr>
            <a:r>
              <a:rPr sz="2800" spc="-5" dirty="0">
                <a:solidFill>
                  <a:srgbClr val="264C8D"/>
                </a:solidFill>
                <a:latin typeface="Calibri"/>
                <a:cs typeface="Calibri"/>
              </a:rPr>
              <a:t>Each entry contains </a:t>
            </a:r>
            <a:r>
              <a:rPr sz="2800" dirty="0">
                <a:solidFill>
                  <a:srgbClr val="264C8D"/>
                </a:solidFill>
                <a:latin typeface="Calibri"/>
                <a:cs typeface="Calibri"/>
              </a:rPr>
              <a:t> </a:t>
            </a:r>
            <a:r>
              <a:rPr sz="2800" spc="-5" dirty="0">
                <a:solidFill>
                  <a:srgbClr val="264C8D"/>
                </a:solidFill>
                <a:latin typeface="Calibri"/>
                <a:cs typeface="Calibri"/>
              </a:rPr>
              <a:t>pointer</a:t>
            </a:r>
            <a:r>
              <a:rPr sz="2800" spc="-25" dirty="0">
                <a:solidFill>
                  <a:srgbClr val="264C8D"/>
                </a:solidFill>
                <a:latin typeface="Calibri"/>
                <a:cs typeface="Calibri"/>
              </a:rPr>
              <a:t> </a:t>
            </a:r>
            <a:r>
              <a:rPr sz="2800" dirty="0">
                <a:solidFill>
                  <a:srgbClr val="264C8D"/>
                </a:solidFill>
                <a:latin typeface="Calibri"/>
                <a:cs typeface="Calibri"/>
              </a:rPr>
              <a:t>to</a:t>
            </a:r>
            <a:r>
              <a:rPr sz="2800" spc="-20" dirty="0">
                <a:solidFill>
                  <a:srgbClr val="264C8D"/>
                </a:solidFill>
                <a:latin typeface="Calibri"/>
                <a:cs typeface="Calibri"/>
              </a:rPr>
              <a:t> </a:t>
            </a:r>
            <a:r>
              <a:rPr sz="2800" dirty="0">
                <a:solidFill>
                  <a:srgbClr val="264C8D"/>
                </a:solidFill>
                <a:latin typeface="Calibri"/>
                <a:cs typeface="Calibri"/>
              </a:rPr>
              <a:t>a</a:t>
            </a:r>
            <a:r>
              <a:rPr sz="2800" spc="-20" dirty="0">
                <a:solidFill>
                  <a:srgbClr val="264C8D"/>
                </a:solidFill>
                <a:latin typeface="Calibri"/>
                <a:cs typeface="Calibri"/>
              </a:rPr>
              <a:t> </a:t>
            </a:r>
            <a:r>
              <a:rPr sz="2800" spc="-5" dirty="0">
                <a:solidFill>
                  <a:srgbClr val="264C8D"/>
                </a:solidFill>
                <a:latin typeface="Calibri"/>
                <a:cs typeface="Calibri"/>
              </a:rPr>
              <a:t>function</a:t>
            </a:r>
            <a:endParaRPr sz="2800">
              <a:latin typeface="Calibri"/>
              <a:cs typeface="Calibri"/>
            </a:endParaRPr>
          </a:p>
          <a:p>
            <a:pPr marL="355600" marR="49530" indent="-342900">
              <a:lnSpc>
                <a:spcPct val="100099"/>
              </a:lnSpc>
              <a:spcBef>
                <a:spcPts val="605"/>
              </a:spcBef>
              <a:buFont typeface="Arial MT"/>
              <a:buChar char="•"/>
              <a:tabLst>
                <a:tab pos="354965" algn="l"/>
                <a:tab pos="355600" algn="l"/>
              </a:tabLst>
            </a:pPr>
            <a:r>
              <a:rPr sz="2800" dirty="0">
                <a:solidFill>
                  <a:srgbClr val="264C8D"/>
                </a:solidFill>
                <a:latin typeface="Calibri"/>
                <a:cs typeface="Calibri"/>
              </a:rPr>
              <a:t>File </a:t>
            </a:r>
            <a:r>
              <a:rPr sz="2800" spc="-5" dirty="0">
                <a:solidFill>
                  <a:srgbClr val="264C8D"/>
                </a:solidFill>
                <a:latin typeface="Calibri"/>
                <a:cs typeface="Calibri"/>
              </a:rPr>
              <a:t>system provides </a:t>
            </a:r>
            <a:r>
              <a:rPr sz="2800" dirty="0">
                <a:solidFill>
                  <a:srgbClr val="264C8D"/>
                </a:solidFill>
                <a:latin typeface="Calibri"/>
                <a:cs typeface="Calibri"/>
              </a:rPr>
              <a:t> </a:t>
            </a:r>
            <a:r>
              <a:rPr sz="2800" spc="-5" dirty="0">
                <a:solidFill>
                  <a:srgbClr val="264C8D"/>
                </a:solidFill>
                <a:latin typeface="Calibri"/>
                <a:cs typeface="Calibri"/>
              </a:rPr>
              <a:t>implementation</a:t>
            </a:r>
            <a:r>
              <a:rPr sz="2800" spc="-30" dirty="0">
                <a:solidFill>
                  <a:srgbClr val="264C8D"/>
                </a:solidFill>
                <a:latin typeface="Calibri"/>
                <a:cs typeface="Calibri"/>
              </a:rPr>
              <a:t> </a:t>
            </a:r>
            <a:r>
              <a:rPr sz="2800" spc="-5" dirty="0">
                <a:solidFill>
                  <a:srgbClr val="264C8D"/>
                </a:solidFill>
                <a:latin typeface="Calibri"/>
                <a:cs typeface="Calibri"/>
              </a:rPr>
              <a:t>for</a:t>
            </a:r>
            <a:r>
              <a:rPr sz="2800" spc="-25" dirty="0">
                <a:solidFill>
                  <a:srgbClr val="264C8D"/>
                </a:solidFill>
                <a:latin typeface="Calibri"/>
                <a:cs typeface="Calibri"/>
              </a:rPr>
              <a:t> </a:t>
            </a:r>
            <a:r>
              <a:rPr sz="2800" dirty="0">
                <a:solidFill>
                  <a:srgbClr val="264C8D"/>
                </a:solidFill>
                <a:latin typeface="Calibri"/>
                <a:cs typeface="Calibri"/>
              </a:rPr>
              <a:t>the </a:t>
            </a:r>
            <a:r>
              <a:rPr sz="2800" spc="-620" dirty="0">
                <a:solidFill>
                  <a:srgbClr val="264C8D"/>
                </a:solidFill>
                <a:latin typeface="Calibri"/>
                <a:cs typeface="Calibri"/>
              </a:rPr>
              <a:t> </a:t>
            </a:r>
            <a:r>
              <a:rPr sz="2800" spc="-5" dirty="0">
                <a:solidFill>
                  <a:srgbClr val="264C8D"/>
                </a:solidFill>
                <a:latin typeface="Calibri"/>
                <a:cs typeface="Calibri"/>
              </a:rPr>
              <a:t>operations</a:t>
            </a:r>
            <a:endParaRPr sz="2800">
              <a:latin typeface="Calibri"/>
              <a:cs typeface="Calibri"/>
            </a:endParaRPr>
          </a:p>
          <a:p>
            <a:pPr marL="355600" indent="-342900">
              <a:lnSpc>
                <a:spcPct val="100000"/>
              </a:lnSpc>
              <a:spcBef>
                <a:spcPts val="615"/>
              </a:spcBef>
              <a:buFont typeface="Arial MT"/>
              <a:buChar char="•"/>
              <a:tabLst>
                <a:tab pos="354965" algn="l"/>
                <a:tab pos="355600" algn="l"/>
              </a:tabLst>
            </a:pPr>
            <a:r>
              <a:rPr sz="2800" spc="-5" dirty="0">
                <a:solidFill>
                  <a:srgbClr val="264C8D"/>
                </a:solidFill>
                <a:latin typeface="Calibri"/>
                <a:cs typeface="Calibri"/>
              </a:rPr>
              <a:t>Example:</a:t>
            </a:r>
            <a:endParaRPr sz="2800">
              <a:latin typeface="Calibri"/>
              <a:cs typeface="Calibri"/>
            </a:endParaRPr>
          </a:p>
          <a:p>
            <a:pPr marL="355600">
              <a:lnSpc>
                <a:spcPct val="100000"/>
              </a:lnSpc>
              <a:spcBef>
                <a:spcPts val="65"/>
              </a:spcBef>
            </a:pPr>
            <a:r>
              <a:rPr sz="2800" spc="-5" dirty="0">
                <a:solidFill>
                  <a:srgbClr val="264C8D"/>
                </a:solidFill>
                <a:latin typeface="Calibri"/>
                <a:cs typeface="Calibri"/>
              </a:rPr>
              <a:t>Write</a:t>
            </a:r>
            <a:r>
              <a:rPr sz="2800" spc="-20" dirty="0">
                <a:solidFill>
                  <a:srgbClr val="264C8D"/>
                </a:solidFill>
                <a:latin typeface="Calibri"/>
                <a:cs typeface="Calibri"/>
              </a:rPr>
              <a:t> </a:t>
            </a:r>
            <a:r>
              <a:rPr sz="2800" spc="-5" dirty="0">
                <a:solidFill>
                  <a:srgbClr val="264C8D"/>
                </a:solidFill>
                <a:latin typeface="Calibri"/>
                <a:cs typeface="Calibri"/>
              </a:rPr>
              <a:t>superblock</a:t>
            </a:r>
            <a:r>
              <a:rPr sz="2800" spc="-15" dirty="0">
                <a:solidFill>
                  <a:srgbClr val="264C8D"/>
                </a:solidFill>
                <a:latin typeface="Calibri"/>
                <a:cs typeface="Calibri"/>
              </a:rPr>
              <a:t> </a:t>
            </a:r>
            <a:r>
              <a:rPr sz="2800" dirty="0">
                <a:solidFill>
                  <a:srgbClr val="264C8D"/>
                </a:solidFill>
                <a:latin typeface="Courier New"/>
                <a:cs typeface="Courier New"/>
              </a:rPr>
              <a:t>sb</a:t>
            </a:r>
            <a:r>
              <a:rPr sz="2800" dirty="0">
                <a:solidFill>
                  <a:srgbClr val="264C8D"/>
                </a:solidFill>
                <a:latin typeface="Calibri"/>
                <a:cs typeface="Calibri"/>
              </a:rPr>
              <a:t>:</a:t>
            </a:r>
            <a:endParaRPr sz="2800">
              <a:latin typeface="Calibri"/>
              <a:cs typeface="Calibri"/>
            </a:endParaRPr>
          </a:p>
          <a:p>
            <a:pPr marL="355600">
              <a:lnSpc>
                <a:spcPct val="100000"/>
              </a:lnSpc>
              <a:spcBef>
                <a:spcPts val="1614"/>
              </a:spcBef>
            </a:pPr>
            <a:r>
              <a:rPr sz="1800" spc="-5" dirty="0">
                <a:solidFill>
                  <a:srgbClr val="264C8D"/>
                </a:solidFill>
                <a:latin typeface="Courier New"/>
                <a:cs typeface="Courier New"/>
              </a:rPr>
              <a:t>sb-&gt;s_op-&gt;write_super(sb)</a:t>
            </a:r>
            <a:endParaRPr sz="1800">
              <a:latin typeface="Courier New"/>
              <a:cs typeface="Courier New"/>
            </a:endParaRPr>
          </a:p>
        </p:txBody>
      </p:sp>
      <p:pic>
        <p:nvPicPr>
          <p:cNvPr id="4" name="object 4"/>
          <p:cNvPicPr/>
          <p:nvPr/>
        </p:nvPicPr>
        <p:blipFill>
          <a:blip r:embed="rId2" cstate="print"/>
          <a:stretch>
            <a:fillRect/>
          </a:stretch>
        </p:blipFill>
        <p:spPr>
          <a:xfrm>
            <a:off x="259023" y="1114805"/>
            <a:ext cx="5169704" cy="4312475"/>
          </a:xfrm>
          <a:prstGeom prst="rect">
            <a:avLst/>
          </a:prstGeom>
        </p:spPr>
      </p:pic>
      <p:sp>
        <p:nvSpPr>
          <p:cNvPr id="5" name="object 5"/>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9908" y="211614"/>
            <a:ext cx="2952115" cy="695960"/>
          </a:xfrm>
          <a:prstGeom prst="rect">
            <a:avLst/>
          </a:prstGeom>
        </p:spPr>
        <p:txBody>
          <a:bodyPr vert="horz" wrap="square" lIns="0" tIns="12700" rIns="0" bIns="0" rtlCol="0">
            <a:spAutoFit/>
          </a:bodyPr>
          <a:lstStyle/>
          <a:p>
            <a:pPr marL="12700">
              <a:lnSpc>
                <a:spcPct val="100000"/>
              </a:lnSpc>
              <a:spcBef>
                <a:spcPts val="100"/>
              </a:spcBef>
            </a:pPr>
            <a:r>
              <a:rPr sz="4400" spc="-5" dirty="0"/>
              <a:t>Inode</a:t>
            </a:r>
            <a:r>
              <a:rPr sz="4400" spc="-75" dirty="0"/>
              <a:t> </a:t>
            </a:r>
            <a:r>
              <a:rPr sz="4400" dirty="0"/>
              <a:t>Object</a:t>
            </a:r>
            <a:endParaRPr sz="4400"/>
          </a:p>
        </p:txBody>
      </p:sp>
      <p:sp>
        <p:nvSpPr>
          <p:cNvPr id="3" name="object 3"/>
          <p:cNvSpPr txBox="1"/>
          <p:nvPr/>
        </p:nvSpPr>
        <p:spPr>
          <a:xfrm>
            <a:off x="307339" y="1038859"/>
            <a:ext cx="5229225" cy="3731260"/>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spc="-5" dirty="0">
                <a:solidFill>
                  <a:srgbClr val="264C8D"/>
                </a:solidFill>
                <a:latin typeface="Calibri"/>
                <a:cs typeface="Calibri"/>
              </a:rPr>
              <a:t>Contains information</a:t>
            </a:r>
            <a:r>
              <a:rPr sz="2000" dirty="0">
                <a:solidFill>
                  <a:srgbClr val="264C8D"/>
                </a:solidFill>
                <a:latin typeface="Calibri"/>
                <a:cs typeface="Calibri"/>
              </a:rPr>
              <a:t> </a:t>
            </a:r>
            <a:r>
              <a:rPr sz="2000" spc="-5" dirty="0">
                <a:solidFill>
                  <a:srgbClr val="264C8D"/>
                </a:solidFill>
                <a:latin typeface="Calibri"/>
                <a:cs typeface="Calibri"/>
              </a:rPr>
              <a:t>specific</a:t>
            </a:r>
            <a:r>
              <a:rPr sz="2000" dirty="0">
                <a:solidFill>
                  <a:srgbClr val="264C8D"/>
                </a:solidFill>
                <a:latin typeface="Calibri"/>
                <a:cs typeface="Calibri"/>
              </a:rPr>
              <a:t> to a </a:t>
            </a:r>
            <a:r>
              <a:rPr sz="2000" spc="-5" dirty="0">
                <a:solidFill>
                  <a:srgbClr val="264C8D"/>
                </a:solidFill>
                <a:latin typeface="Calibri"/>
                <a:cs typeface="Calibri"/>
              </a:rPr>
              <a:t>file</a:t>
            </a:r>
            <a:endParaRPr sz="2000">
              <a:latin typeface="Calibri"/>
              <a:cs typeface="Calibri"/>
            </a:endParaRPr>
          </a:p>
          <a:p>
            <a:pPr marL="354965" marR="561340" indent="-342900">
              <a:lnSpc>
                <a:spcPts val="2320"/>
              </a:lnSpc>
              <a:spcBef>
                <a:spcPts val="620"/>
              </a:spcBef>
              <a:buFont typeface="Arial MT"/>
              <a:buChar char="•"/>
              <a:tabLst>
                <a:tab pos="354965" algn="l"/>
                <a:tab pos="355600" algn="l"/>
              </a:tabLst>
            </a:pPr>
            <a:r>
              <a:rPr sz="2000" spc="-5" dirty="0">
                <a:solidFill>
                  <a:srgbClr val="264C8D"/>
                </a:solidFill>
                <a:latin typeface="Calibri"/>
                <a:cs typeface="Calibri"/>
              </a:rPr>
              <a:t>For typical</a:t>
            </a:r>
            <a:r>
              <a:rPr sz="2000" dirty="0">
                <a:solidFill>
                  <a:srgbClr val="264C8D"/>
                </a:solidFill>
                <a:latin typeface="Calibri"/>
                <a:cs typeface="Calibri"/>
              </a:rPr>
              <a:t> Unix </a:t>
            </a:r>
            <a:r>
              <a:rPr sz="2000" spc="-5" dirty="0">
                <a:solidFill>
                  <a:srgbClr val="264C8D"/>
                </a:solidFill>
                <a:latin typeface="Calibri"/>
                <a:cs typeface="Calibri"/>
              </a:rPr>
              <a:t>file</a:t>
            </a:r>
            <a:r>
              <a:rPr sz="2000" dirty="0">
                <a:solidFill>
                  <a:srgbClr val="264C8D"/>
                </a:solidFill>
                <a:latin typeface="Calibri"/>
                <a:cs typeface="Calibri"/>
              </a:rPr>
              <a:t> </a:t>
            </a:r>
            <a:r>
              <a:rPr sz="2000" spc="-5" dirty="0">
                <a:solidFill>
                  <a:srgbClr val="264C8D"/>
                </a:solidFill>
                <a:latin typeface="Calibri"/>
                <a:cs typeface="Calibri"/>
              </a:rPr>
              <a:t>systems,</a:t>
            </a:r>
            <a:r>
              <a:rPr sz="2000" dirty="0">
                <a:solidFill>
                  <a:srgbClr val="264C8D"/>
                </a:solidFill>
                <a:latin typeface="Calibri"/>
                <a:cs typeface="Calibri"/>
              </a:rPr>
              <a:t> an </a:t>
            </a:r>
            <a:r>
              <a:rPr sz="2000" spc="-5" dirty="0">
                <a:solidFill>
                  <a:srgbClr val="264C8D"/>
                </a:solidFill>
                <a:latin typeface="Calibri"/>
                <a:cs typeface="Calibri"/>
              </a:rPr>
              <a:t>Inode</a:t>
            </a:r>
            <a:r>
              <a:rPr sz="2000" spc="-10" dirty="0">
                <a:solidFill>
                  <a:srgbClr val="264C8D"/>
                </a:solidFill>
                <a:latin typeface="Calibri"/>
                <a:cs typeface="Calibri"/>
              </a:rPr>
              <a:t> </a:t>
            </a:r>
            <a:r>
              <a:rPr sz="2000" dirty="0">
                <a:solidFill>
                  <a:srgbClr val="264C8D"/>
                </a:solidFill>
                <a:latin typeface="Calibri"/>
                <a:cs typeface="Calibri"/>
              </a:rPr>
              <a:t>can </a:t>
            </a:r>
            <a:r>
              <a:rPr sz="2000" spc="-434" dirty="0">
                <a:solidFill>
                  <a:srgbClr val="264C8D"/>
                </a:solidFill>
                <a:latin typeface="Calibri"/>
                <a:cs typeface="Calibri"/>
              </a:rPr>
              <a:t> </a:t>
            </a:r>
            <a:r>
              <a:rPr sz="2000" spc="-5" dirty="0">
                <a:solidFill>
                  <a:srgbClr val="264C8D"/>
                </a:solidFill>
                <a:latin typeface="Calibri"/>
                <a:cs typeface="Calibri"/>
              </a:rPr>
              <a:t>directly </a:t>
            </a:r>
            <a:r>
              <a:rPr sz="2000" dirty="0">
                <a:solidFill>
                  <a:srgbClr val="264C8D"/>
                </a:solidFill>
                <a:latin typeface="Calibri"/>
                <a:cs typeface="Calibri"/>
              </a:rPr>
              <a:t>be </a:t>
            </a:r>
            <a:r>
              <a:rPr sz="2000" spc="-5" dirty="0">
                <a:solidFill>
                  <a:srgbClr val="264C8D"/>
                </a:solidFill>
                <a:latin typeface="Calibri"/>
                <a:cs typeface="Calibri"/>
              </a:rPr>
              <a:t>read</a:t>
            </a:r>
            <a:r>
              <a:rPr sz="2000" dirty="0">
                <a:solidFill>
                  <a:srgbClr val="264C8D"/>
                </a:solidFill>
                <a:latin typeface="Calibri"/>
                <a:cs typeface="Calibri"/>
              </a:rPr>
              <a:t> </a:t>
            </a:r>
            <a:r>
              <a:rPr sz="2000" spc="-5" dirty="0">
                <a:solidFill>
                  <a:srgbClr val="264C8D"/>
                </a:solidFill>
                <a:latin typeface="Calibri"/>
                <a:cs typeface="Calibri"/>
              </a:rPr>
              <a:t>from</a:t>
            </a:r>
            <a:r>
              <a:rPr sz="2000" dirty="0">
                <a:solidFill>
                  <a:srgbClr val="264C8D"/>
                </a:solidFill>
                <a:latin typeface="Calibri"/>
                <a:cs typeface="Calibri"/>
              </a:rPr>
              <a:t> disk</a:t>
            </a:r>
            <a:endParaRPr sz="2000">
              <a:latin typeface="Calibri"/>
              <a:cs typeface="Calibri"/>
            </a:endParaRPr>
          </a:p>
          <a:p>
            <a:pPr marL="354965" marR="5080" indent="-342900">
              <a:lnSpc>
                <a:spcPct val="100800"/>
              </a:lnSpc>
              <a:spcBef>
                <a:spcPts val="400"/>
              </a:spcBef>
              <a:buFont typeface="Arial MT"/>
              <a:buChar char="•"/>
              <a:tabLst>
                <a:tab pos="354965" algn="l"/>
                <a:tab pos="355600" algn="l"/>
              </a:tabLst>
            </a:pPr>
            <a:r>
              <a:rPr sz="2000" dirty="0">
                <a:solidFill>
                  <a:srgbClr val="264C8D"/>
                </a:solidFill>
                <a:latin typeface="Calibri"/>
                <a:cs typeface="Calibri"/>
              </a:rPr>
              <a:t>Other </a:t>
            </a:r>
            <a:r>
              <a:rPr sz="2000" spc="-5" dirty="0">
                <a:solidFill>
                  <a:srgbClr val="264C8D"/>
                </a:solidFill>
                <a:latin typeface="Calibri"/>
                <a:cs typeface="Calibri"/>
              </a:rPr>
              <a:t>file systems hold </a:t>
            </a:r>
            <a:r>
              <a:rPr sz="2000" dirty="0">
                <a:solidFill>
                  <a:srgbClr val="264C8D"/>
                </a:solidFill>
                <a:latin typeface="Calibri"/>
                <a:cs typeface="Calibri"/>
              </a:rPr>
              <a:t>this </a:t>
            </a:r>
            <a:r>
              <a:rPr sz="2000" spc="-5" dirty="0">
                <a:solidFill>
                  <a:srgbClr val="264C8D"/>
                </a:solidFill>
                <a:latin typeface="Calibri"/>
                <a:cs typeface="Calibri"/>
              </a:rPr>
              <a:t>information </a:t>
            </a:r>
            <a:r>
              <a:rPr sz="2000" dirty="0">
                <a:solidFill>
                  <a:srgbClr val="264C8D"/>
                </a:solidFill>
                <a:latin typeface="Calibri"/>
                <a:cs typeface="Calibri"/>
              </a:rPr>
              <a:t>as </a:t>
            </a:r>
            <a:r>
              <a:rPr sz="2000" spc="-5" dirty="0">
                <a:solidFill>
                  <a:srgbClr val="264C8D"/>
                </a:solidFill>
                <a:latin typeface="Calibri"/>
                <a:cs typeface="Calibri"/>
              </a:rPr>
              <a:t>part </a:t>
            </a:r>
            <a:r>
              <a:rPr sz="2000" spc="-440" dirty="0">
                <a:solidFill>
                  <a:srgbClr val="264C8D"/>
                </a:solidFill>
                <a:latin typeface="Calibri"/>
                <a:cs typeface="Calibri"/>
              </a:rPr>
              <a:t> </a:t>
            </a:r>
            <a:r>
              <a:rPr sz="2000" spc="-5" dirty="0">
                <a:solidFill>
                  <a:srgbClr val="264C8D"/>
                </a:solidFill>
                <a:latin typeface="Calibri"/>
                <a:cs typeface="Calibri"/>
              </a:rPr>
              <a:t>of </a:t>
            </a:r>
            <a:r>
              <a:rPr sz="2000" dirty="0">
                <a:solidFill>
                  <a:srgbClr val="264C8D"/>
                </a:solidFill>
                <a:latin typeface="Calibri"/>
                <a:cs typeface="Calibri"/>
              </a:rPr>
              <a:t>a </a:t>
            </a:r>
            <a:r>
              <a:rPr sz="2000" spc="-5" dirty="0">
                <a:solidFill>
                  <a:srgbClr val="264C8D"/>
                </a:solidFill>
                <a:latin typeface="Calibri"/>
                <a:cs typeface="Calibri"/>
              </a:rPr>
              <a:t>file or</a:t>
            </a:r>
            <a:r>
              <a:rPr sz="2000" dirty="0">
                <a:solidFill>
                  <a:srgbClr val="264C8D"/>
                </a:solidFill>
                <a:latin typeface="Calibri"/>
                <a:cs typeface="Calibri"/>
              </a:rPr>
              <a:t> in a</a:t>
            </a:r>
            <a:r>
              <a:rPr sz="2000" spc="-5" dirty="0">
                <a:solidFill>
                  <a:srgbClr val="264C8D"/>
                </a:solidFill>
                <a:latin typeface="Calibri"/>
                <a:cs typeface="Calibri"/>
              </a:rPr>
              <a:t> </a:t>
            </a:r>
            <a:r>
              <a:rPr sz="2000" dirty="0">
                <a:solidFill>
                  <a:srgbClr val="264C8D"/>
                </a:solidFill>
                <a:latin typeface="Calibri"/>
                <a:cs typeface="Calibri"/>
              </a:rPr>
              <a:t>database</a:t>
            </a:r>
            <a:endParaRPr sz="2000">
              <a:latin typeface="Calibri"/>
              <a:cs typeface="Calibri"/>
            </a:endParaRPr>
          </a:p>
          <a:p>
            <a:pPr marL="354965">
              <a:lnSpc>
                <a:spcPct val="100000"/>
              </a:lnSpc>
              <a:spcBef>
                <a:spcPts val="480"/>
              </a:spcBef>
            </a:pPr>
            <a:r>
              <a:rPr sz="2000" dirty="0">
                <a:solidFill>
                  <a:srgbClr val="264C8D"/>
                </a:solidFill>
                <a:latin typeface="Wingdings"/>
                <a:cs typeface="Wingdings"/>
              </a:rPr>
              <a:t></a:t>
            </a:r>
            <a:r>
              <a:rPr sz="2000" spc="-55" dirty="0">
                <a:solidFill>
                  <a:srgbClr val="264C8D"/>
                </a:solidFill>
                <a:latin typeface="Times New Roman"/>
                <a:cs typeface="Times New Roman"/>
              </a:rPr>
              <a:t> </a:t>
            </a:r>
            <a:r>
              <a:rPr sz="2000" spc="-5" dirty="0">
                <a:solidFill>
                  <a:srgbClr val="264C8D"/>
                </a:solidFill>
                <a:latin typeface="Calibri"/>
                <a:cs typeface="Calibri"/>
              </a:rPr>
              <a:t>Inode </a:t>
            </a:r>
            <a:r>
              <a:rPr sz="2000" dirty="0">
                <a:solidFill>
                  <a:srgbClr val="264C8D"/>
                </a:solidFill>
                <a:latin typeface="Calibri"/>
                <a:cs typeface="Calibri"/>
              </a:rPr>
              <a:t>has</a:t>
            </a:r>
            <a:r>
              <a:rPr sz="2000" spc="-5" dirty="0">
                <a:solidFill>
                  <a:srgbClr val="264C8D"/>
                </a:solidFill>
                <a:latin typeface="Calibri"/>
                <a:cs typeface="Calibri"/>
              </a:rPr>
              <a:t> </a:t>
            </a:r>
            <a:r>
              <a:rPr sz="2000" dirty="0">
                <a:solidFill>
                  <a:srgbClr val="264C8D"/>
                </a:solidFill>
                <a:latin typeface="Calibri"/>
                <a:cs typeface="Calibri"/>
              </a:rPr>
              <a:t>to be</a:t>
            </a:r>
            <a:r>
              <a:rPr sz="2000" spc="-5" dirty="0">
                <a:solidFill>
                  <a:srgbClr val="264C8D"/>
                </a:solidFill>
                <a:latin typeface="Calibri"/>
                <a:cs typeface="Calibri"/>
              </a:rPr>
              <a:t> created</a:t>
            </a:r>
            <a:r>
              <a:rPr sz="2000" dirty="0">
                <a:solidFill>
                  <a:srgbClr val="264C8D"/>
                </a:solidFill>
                <a:latin typeface="Calibri"/>
                <a:cs typeface="Calibri"/>
              </a:rPr>
              <a:t> by</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file system</a:t>
            </a:r>
            <a:endParaRPr sz="2000">
              <a:latin typeface="Calibri"/>
              <a:cs typeface="Calibri"/>
            </a:endParaRPr>
          </a:p>
          <a:p>
            <a:pPr marL="355600" indent="-342900">
              <a:lnSpc>
                <a:spcPct val="100000"/>
              </a:lnSpc>
              <a:spcBef>
                <a:spcPts val="500"/>
              </a:spcBef>
              <a:buFont typeface="Arial MT"/>
              <a:buChar char="•"/>
              <a:tabLst>
                <a:tab pos="354965" algn="l"/>
                <a:tab pos="355600" algn="l"/>
              </a:tabLst>
            </a:pPr>
            <a:r>
              <a:rPr sz="2000" dirty="0">
                <a:solidFill>
                  <a:srgbClr val="264C8D"/>
                </a:solidFill>
                <a:latin typeface="Calibri"/>
                <a:cs typeface="Calibri"/>
              </a:rPr>
              <a:t>Special Ent</a:t>
            </a:r>
            <a:r>
              <a:rPr sz="2000" spc="-5" dirty="0">
                <a:solidFill>
                  <a:srgbClr val="264C8D"/>
                </a:solidFill>
                <a:latin typeface="Calibri"/>
                <a:cs typeface="Calibri"/>
              </a:rPr>
              <a:t>r</a:t>
            </a:r>
            <a:r>
              <a:rPr sz="2000" dirty="0">
                <a:solidFill>
                  <a:srgbClr val="264C8D"/>
                </a:solidFill>
                <a:latin typeface="Calibri"/>
                <a:cs typeface="Calibri"/>
              </a:rPr>
              <a:t>ies f</a:t>
            </a:r>
            <a:r>
              <a:rPr sz="2000" spc="-5" dirty="0">
                <a:solidFill>
                  <a:srgbClr val="264C8D"/>
                </a:solidFill>
                <a:latin typeface="Calibri"/>
                <a:cs typeface="Calibri"/>
              </a:rPr>
              <a:t>o</a:t>
            </a:r>
            <a:r>
              <a:rPr sz="2000" dirty="0">
                <a:solidFill>
                  <a:srgbClr val="264C8D"/>
                </a:solidFill>
                <a:latin typeface="Calibri"/>
                <a:cs typeface="Calibri"/>
              </a:rPr>
              <a:t>r n</a:t>
            </a:r>
            <a:r>
              <a:rPr sz="2000" spc="-5" dirty="0">
                <a:solidFill>
                  <a:srgbClr val="264C8D"/>
                </a:solidFill>
                <a:latin typeface="Calibri"/>
                <a:cs typeface="Calibri"/>
              </a:rPr>
              <a:t>o</a:t>
            </a:r>
            <a:r>
              <a:rPr sz="2000" dirty="0">
                <a:solidFill>
                  <a:srgbClr val="264C8D"/>
                </a:solidFill>
                <a:latin typeface="Calibri"/>
                <a:cs typeface="Calibri"/>
              </a:rPr>
              <a:t>n</a:t>
            </a:r>
            <a:r>
              <a:rPr sz="2000" spc="-409" dirty="0">
                <a:solidFill>
                  <a:srgbClr val="264C8D"/>
                </a:solidFill>
                <a:latin typeface="Calibri"/>
                <a:cs typeface="Calibri"/>
              </a:rPr>
              <a:t>-­‐</a:t>
            </a:r>
            <a:r>
              <a:rPr sz="2000" dirty="0">
                <a:solidFill>
                  <a:srgbClr val="264C8D"/>
                </a:solidFill>
                <a:latin typeface="Calibri"/>
                <a:cs typeface="Calibri"/>
              </a:rPr>
              <a:t>data </a:t>
            </a:r>
            <a:r>
              <a:rPr sz="2000" spc="-10" dirty="0">
                <a:solidFill>
                  <a:srgbClr val="264C8D"/>
                </a:solidFill>
                <a:latin typeface="Calibri"/>
                <a:cs typeface="Calibri"/>
              </a:rPr>
              <a:t>fi</a:t>
            </a:r>
            <a:r>
              <a:rPr sz="2000" dirty="0">
                <a:solidFill>
                  <a:srgbClr val="264C8D"/>
                </a:solidFill>
                <a:latin typeface="Calibri"/>
                <a:cs typeface="Calibri"/>
              </a:rPr>
              <a:t>les</a:t>
            </a:r>
            <a:endParaRPr sz="2000">
              <a:latin typeface="Calibri"/>
              <a:cs typeface="Calibri"/>
            </a:endParaRPr>
          </a:p>
          <a:p>
            <a:pPr marL="748665" marR="110489" indent="-279400">
              <a:lnSpc>
                <a:spcPct val="100000"/>
              </a:lnSpc>
              <a:spcBef>
                <a:spcPts val="450"/>
              </a:spcBef>
              <a:tabLst>
                <a:tab pos="755015" algn="l"/>
                <a:tab pos="2186305" algn="l"/>
                <a:tab pos="4410075" algn="l"/>
              </a:tabLst>
            </a:pPr>
            <a:r>
              <a:rPr sz="1800" dirty="0">
                <a:latin typeface="Arial MT"/>
                <a:cs typeface="Arial MT"/>
              </a:rPr>
              <a:t>–		</a:t>
            </a:r>
            <a:r>
              <a:rPr sz="1800" spc="-5" dirty="0">
                <a:latin typeface="Calibri"/>
                <a:cs typeface="Calibri"/>
              </a:rPr>
              <a:t>i.e.</a:t>
            </a:r>
            <a:r>
              <a:rPr sz="1800" dirty="0">
                <a:latin typeface="Calibri"/>
                <a:cs typeface="Calibri"/>
              </a:rPr>
              <a:t> </a:t>
            </a:r>
            <a:r>
              <a:rPr sz="1800" dirty="0">
                <a:latin typeface="Courier New"/>
                <a:cs typeface="Courier New"/>
              </a:rPr>
              <a:t>i_pipe,	i_bdev,</a:t>
            </a:r>
            <a:r>
              <a:rPr sz="1800" spc="-670" dirty="0">
                <a:latin typeface="Courier New"/>
                <a:cs typeface="Courier New"/>
              </a:rPr>
              <a:t> </a:t>
            </a:r>
            <a:r>
              <a:rPr sz="1800" spc="-5" dirty="0">
                <a:latin typeface="Calibri"/>
                <a:cs typeface="Calibri"/>
              </a:rPr>
              <a:t>or</a:t>
            </a:r>
            <a:r>
              <a:rPr sz="1800" dirty="0">
                <a:latin typeface="Calibri"/>
                <a:cs typeface="Calibri"/>
              </a:rPr>
              <a:t> </a:t>
            </a:r>
            <a:r>
              <a:rPr sz="1800" dirty="0">
                <a:latin typeface="Courier New"/>
                <a:cs typeface="Courier New"/>
              </a:rPr>
              <a:t>i_cdev	</a:t>
            </a:r>
            <a:r>
              <a:rPr sz="1800" spc="-5" dirty="0">
                <a:latin typeface="Calibri"/>
                <a:cs typeface="Calibri"/>
              </a:rPr>
              <a:t>are </a:t>
            </a:r>
            <a:r>
              <a:rPr sz="1800" dirty="0">
                <a:latin typeface="Calibri"/>
                <a:cs typeface="Calibri"/>
              </a:rPr>
              <a:t> </a:t>
            </a:r>
            <a:r>
              <a:rPr sz="1800" spc="-5" dirty="0">
                <a:latin typeface="Calibri"/>
                <a:cs typeface="Calibri"/>
              </a:rPr>
              <a:t>reserved for</a:t>
            </a:r>
            <a:r>
              <a:rPr sz="1800" dirty="0">
                <a:latin typeface="Calibri"/>
                <a:cs typeface="Calibri"/>
              </a:rPr>
              <a:t> pipes, </a:t>
            </a:r>
            <a:r>
              <a:rPr sz="1800" spc="-5" dirty="0">
                <a:latin typeface="Calibri"/>
                <a:cs typeface="Calibri"/>
              </a:rPr>
              <a:t>block </a:t>
            </a:r>
            <a:r>
              <a:rPr sz="1800" dirty="0">
                <a:latin typeface="Calibri"/>
                <a:cs typeface="Calibri"/>
              </a:rPr>
              <a:t>and </a:t>
            </a:r>
            <a:r>
              <a:rPr sz="1800" spc="-5" dirty="0">
                <a:latin typeface="Calibri"/>
                <a:cs typeface="Calibri"/>
              </a:rPr>
              <a:t>character</a:t>
            </a:r>
            <a:r>
              <a:rPr sz="1800" dirty="0">
                <a:latin typeface="Calibri"/>
                <a:cs typeface="Calibri"/>
              </a:rPr>
              <a:t> devices</a:t>
            </a:r>
            <a:endParaRPr sz="1800">
              <a:latin typeface="Calibri"/>
              <a:cs typeface="Calibri"/>
            </a:endParaRPr>
          </a:p>
          <a:p>
            <a:pPr marL="354965" marR="422275" indent="-342900">
              <a:lnSpc>
                <a:spcPct val="100800"/>
              </a:lnSpc>
              <a:spcBef>
                <a:spcPts val="409"/>
              </a:spcBef>
              <a:buFont typeface="Arial MT"/>
              <a:buChar char="•"/>
              <a:tabLst>
                <a:tab pos="354965" algn="l"/>
                <a:tab pos="355600" algn="l"/>
              </a:tabLst>
            </a:pPr>
            <a:r>
              <a:rPr sz="2000" spc="-5" dirty="0">
                <a:solidFill>
                  <a:srgbClr val="264C8D"/>
                </a:solidFill>
                <a:latin typeface="Calibri"/>
                <a:cs typeface="Calibri"/>
              </a:rPr>
              <a:t>Some entries</a:t>
            </a:r>
            <a:r>
              <a:rPr sz="2000" dirty="0">
                <a:solidFill>
                  <a:srgbClr val="264C8D"/>
                </a:solidFill>
                <a:latin typeface="Calibri"/>
                <a:cs typeface="Calibri"/>
              </a:rPr>
              <a:t> </a:t>
            </a:r>
            <a:r>
              <a:rPr sz="2000" spc="-5" dirty="0">
                <a:solidFill>
                  <a:srgbClr val="264C8D"/>
                </a:solidFill>
                <a:latin typeface="Calibri"/>
                <a:cs typeface="Calibri"/>
              </a:rPr>
              <a:t>are</a:t>
            </a:r>
            <a:r>
              <a:rPr sz="2000" dirty="0">
                <a:solidFill>
                  <a:srgbClr val="264C8D"/>
                </a:solidFill>
                <a:latin typeface="Calibri"/>
                <a:cs typeface="Calibri"/>
              </a:rPr>
              <a:t> </a:t>
            </a:r>
            <a:r>
              <a:rPr sz="2000" spc="-5" dirty="0">
                <a:solidFill>
                  <a:srgbClr val="264C8D"/>
                </a:solidFill>
                <a:latin typeface="Calibri"/>
                <a:cs typeface="Calibri"/>
              </a:rPr>
              <a:t>not</a:t>
            </a:r>
            <a:r>
              <a:rPr sz="2000" dirty="0">
                <a:solidFill>
                  <a:srgbClr val="264C8D"/>
                </a:solidFill>
                <a:latin typeface="Calibri"/>
                <a:cs typeface="Calibri"/>
              </a:rPr>
              <a:t> </a:t>
            </a:r>
            <a:r>
              <a:rPr sz="2000" spc="-5" dirty="0">
                <a:solidFill>
                  <a:srgbClr val="264C8D"/>
                </a:solidFill>
                <a:latin typeface="Calibri"/>
                <a:cs typeface="Calibri"/>
              </a:rPr>
              <a:t>supported</a:t>
            </a:r>
            <a:r>
              <a:rPr sz="2000" dirty="0">
                <a:solidFill>
                  <a:srgbClr val="264C8D"/>
                </a:solidFill>
                <a:latin typeface="Calibri"/>
                <a:cs typeface="Calibri"/>
              </a:rPr>
              <a:t> by all </a:t>
            </a:r>
            <a:r>
              <a:rPr sz="2000" spc="-5" dirty="0">
                <a:solidFill>
                  <a:srgbClr val="264C8D"/>
                </a:solidFill>
                <a:latin typeface="Calibri"/>
                <a:cs typeface="Calibri"/>
              </a:rPr>
              <a:t>file </a:t>
            </a:r>
            <a:r>
              <a:rPr sz="2000" dirty="0">
                <a:solidFill>
                  <a:srgbClr val="264C8D"/>
                </a:solidFill>
                <a:latin typeface="Calibri"/>
                <a:cs typeface="Calibri"/>
              </a:rPr>
              <a:t> </a:t>
            </a:r>
            <a:r>
              <a:rPr sz="2000" spc="-5" dirty="0">
                <a:solidFill>
                  <a:srgbClr val="264C8D"/>
                </a:solidFill>
                <a:latin typeface="Calibri"/>
                <a:cs typeface="Calibri"/>
              </a:rPr>
              <a:t>systems</a:t>
            </a:r>
            <a:r>
              <a:rPr sz="2000" spc="-10" dirty="0">
                <a:solidFill>
                  <a:srgbClr val="264C8D"/>
                </a:solidFill>
                <a:latin typeface="Calibri"/>
                <a:cs typeface="Calibri"/>
              </a:rPr>
              <a:t> </a:t>
            </a:r>
            <a:r>
              <a:rPr sz="2000" dirty="0">
                <a:solidFill>
                  <a:srgbClr val="264C8D"/>
                </a:solidFill>
                <a:latin typeface="Calibri"/>
                <a:cs typeface="Calibri"/>
              </a:rPr>
              <a:t>and</a:t>
            </a:r>
            <a:r>
              <a:rPr sz="2000" spc="-5" dirty="0">
                <a:solidFill>
                  <a:srgbClr val="264C8D"/>
                </a:solidFill>
                <a:latin typeface="Calibri"/>
                <a:cs typeface="Calibri"/>
              </a:rPr>
              <a:t> may</a:t>
            </a:r>
            <a:r>
              <a:rPr sz="2000" spc="-10" dirty="0">
                <a:solidFill>
                  <a:srgbClr val="264C8D"/>
                </a:solidFill>
                <a:latin typeface="Calibri"/>
                <a:cs typeface="Calibri"/>
              </a:rPr>
              <a:t> </a:t>
            </a:r>
            <a:r>
              <a:rPr sz="2000" spc="-5" dirty="0">
                <a:solidFill>
                  <a:srgbClr val="264C8D"/>
                </a:solidFill>
                <a:latin typeface="Calibri"/>
                <a:cs typeface="Calibri"/>
              </a:rPr>
              <a:t>therefore </a:t>
            </a:r>
            <a:r>
              <a:rPr sz="2000" dirty="0">
                <a:solidFill>
                  <a:srgbClr val="264C8D"/>
                </a:solidFill>
                <a:latin typeface="Calibri"/>
                <a:cs typeface="Calibri"/>
              </a:rPr>
              <a:t>be</a:t>
            </a:r>
            <a:r>
              <a:rPr sz="2000" spc="-5" dirty="0">
                <a:solidFill>
                  <a:srgbClr val="264C8D"/>
                </a:solidFill>
                <a:latin typeface="Calibri"/>
                <a:cs typeface="Calibri"/>
              </a:rPr>
              <a:t> </a:t>
            </a:r>
            <a:r>
              <a:rPr sz="2000" dirty="0">
                <a:solidFill>
                  <a:srgbClr val="264C8D"/>
                </a:solidFill>
                <a:latin typeface="Calibri"/>
                <a:cs typeface="Calibri"/>
              </a:rPr>
              <a:t>set</a:t>
            </a:r>
            <a:r>
              <a:rPr sz="2000" spc="-5" dirty="0">
                <a:solidFill>
                  <a:srgbClr val="264C8D"/>
                </a:solidFill>
                <a:latin typeface="Calibri"/>
                <a:cs typeface="Calibri"/>
              </a:rPr>
              <a:t> </a:t>
            </a:r>
            <a:r>
              <a:rPr sz="2000" dirty="0">
                <a:solidFill>
                  <a:srgbClr val="264C8D"/>
                </a:solidFill>
                <a:latin typeface="Calibri"/>
                <a:cs typeface="Calibri"/>
              </a:rPr>
              <a:t>to</a:t>
            </a:r>
            <a:r>
              <a:rPr sz="2000" spc="-10" dirty="0">
                <a:solidFill>
                  <a:srgbClr val="264C8D"/>
                </a:solidFill>
                <a:latin typeface="Calibri"/>
                <a:cs typeface="Calibri"/>
              </a:rPr>
              <a:t> </a:t>
            </a:r>
            <a:r>
              <a:rPr sz="2000" dirty="0">
                <a:solidFill>
                  <a:srgbClr val="264C8D"/>
                </a:solidFill>
                <a:latin typeface="Courier New"/>
                <a:cs typeface="Courier New"/>
              </a:rPr>
              <a:t>Null</a:t>
            </a:r>
            <a:endParaRPr sz="2000">
              <a:latin typeface="Courier New"/>
              <a:cs typeface="Courier New"/>
            </a:endParaRPr>
          </a:p>
        </p:txBody>
      </p:sp>
      <p:pic>
        <p:nvPicPr>
          <p:cNvPr id="4" name="object 4"/>
          <p:cNvPicPr/>
          <p:nvPr/>
        </p:nvPicPr>
        <p:blipFill>
          <a:blip r:embed="rId2" cstate="print"/>
          <a:stretch>
            <a:fillRect/>
          </a:stretch>
        </p:blipFill>
        <p:spPr>
          <a:xfrm>
            <a:off x="6227610" y="1056402"/>
            <a:ext cx="2732843" cy="5109207"/>
          </a:xfrm>
          <a:prstGeom prst="rect">
            <a:avLst/>
          </a:prstGeom>
        </p:spPr>
      </p:pic>
      <p:sp>
        <p:nvSpPr>
          <p:cNvPr id="5" name="object 5"/>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8175" y="211614"/>
            <a:ext cx="3975100" cy="695960"/>
          </a:xfrm>
          <a:prstGeom prst="rect">
            <a:avLst/>
          </a:prstGeom>
        </p:spPr>
        <p:txBody>
          <a:bodyPr vert="horz" wrap="square" lIns="0" tIns="12700" rIns="0" bIns="0" rtlCol="0">
            <a:spAutoFit/>
          </a:bodyPr>
          <a:lstStyle/>
          <a:p>
            <a:pPr marL="12700">
              <a:lnSpc>
                <a:spcPct val="100000"/>
              </a:lnSpc>
              <a:spcBef>
                <a:spcPts val="100"/>
              </a:spcBef>
            </a:pPr>
            <a:r>
              <a:rPr sz="4400" spc="-5" dirty="0"/>
              <a:t>Inode</a:t>
            </a:r>
            <a:r>
              <a:rPr sz="4400" spc="-65" dirty="0"/>
              <a:t> </a:t>
            </a:r>
            <a:r>
              <a:rPr sz="4400" spc="-5" dirty="0"/>
              <a:t>Operations</a:t>
            </a:r>
            <a:endParaRPr sz="4400"/>
          </a:p>
        </p:txBody>
      </p:sp>
      <p:sp>
        <p:nvSpPr>
          <p:cNvPr id="3" name="object 3"/>
          <p:cNvSpPr txBox="1"/>
          <p:nvPr/>
        </p:nvSpPr>
        <p:spPr>
          <a:xfrm>
            <a:off x="307339" y="5171756"/>
            <a:ext cx="9076055" cy="746760"/>
          </a:xfrm>
          <a:prstGeom prst="rect">
            <a:avLst/>
          </a:prstGeom>
        </p:spPr>
        <p:txBody>
          <a:bodyPr vert="horz" wrap="square" lIns="0" tIns="33019" rIns="0" bIns="0" rtlCol="0">
            <a:spAutoFit/>
          </a:bodyPr>
          <a:lstStyle/>
          <a:p>
            <a:pPr marL="354965" marR="5080" indent="-342900">
              <a:lnSpc>
                <a:spcPts val="2800"/>
              </a:lnSpc>
              <a:spcBef>
                <a:spcPts val="259"/>
              </a:spcBef>
              <a:buFont typeface="Arial MT"/>
              <a:buChar char="•"/>
              <a:tabLst>
                <a:tab pos="354965" algn="l"/>
                <a:tab pos="355600" algn="l"/>
              </a:tabLst>
            </a:pPr>
            <a:r>
              <a:rPr sz="2400" spc="-5" dirty="0">
                <a:solidFill>
                  <a:srgbClr val="264C8D"/>
                </a:solidFill>
                <a:latin typeface="Calibri"/>
                <a:cs typeface="Calibri"/>
              </a:rPr>
              <a:t>Inode</a:t>
            </a:r>
            <a:r>
              <a:rPr sz="2400" dirty="0">
                <a:solidFill>
                  <a:srgbClr val="264C8D"/>
                </a:solidFill>
                <a:latin typeface="Calibri"/>
                <a:cs typeface="Calibri"/>
              </a:rPr>
              <a:t> </a:t>
            </a:r>
            <a:r>
              <a:rPr sz="2400" spc="-5" dirty="0">
                <a:solidFill>
                  <a:srgbClr val="264C8D"/>
                </a:solidFill>
                <a:latin typeface="Calibri"/>
                <a:cs typeface="Calibri"/>
              </a:rPr>
              <a:t>Operations</a:t>
            </a:r>
            <a:r>
              <a:rPr sz="2400" spc="5" dirty="0">
                <a:solidFill>
                  <a:srgbClr val="264C8D"/>
                </a:solidFill>
                <a:latin typeface="Calibri"/>
                <a:cs typeface="Calibri"/>
              </a:rPr>
              <a:t> </a:t>
            </a:r>
            <a:r>
              <a:rPr sz="2400" spc="-5" dirty="0">
                <a:solidFill>
                  <a:srgbClr val="264C8D"/>
                </a:solidFill>
                <a:latin typeface="Calibri"/>
                <a:cs typeface="Calibri"/>
              </a:rPr>
              <a:t>describe</a:t>
            </a:r>
            <a:r>
              <a:rPr sz="2400" spc="5" dirty="0">
                <a:solidFill>
                  <a:srgbClr val="264C8D"/>
                </a:solidFill>
                <a:latin typeface="Calibri"/>
                <a:cs typeface="Calibri"/>
              </a:rPr>
              <a:t> </a:t>
            </a:r>
            <a:r>
              <a:rPr sz="2400" dirty="0">
                <a:solidFill>
                  <a:srgbClr val="264C8D"/>
                </a:solidFill>
                <a:latin typeface="Calibri"/>
                <a:cs typeface="Calibri"/>
              </a:rPr>
              <a:t>the</a:t>
            </a:r>
            <a:r>
              <a:rPr sz="2400" spc="5" dirty="0">
                <a:solidFill>
                  <a:srgbClr val="264C8D"/>
                </a:solidFill>
                <a:latin typeface="Calibri"/>
                <a:cs typeface="Calibri"/>
              </a:rPr>
              <a:t> </a:t>
            </a:r>
            <a:r>
              <a:rPr sz="2400" dirty="0">
                <a:solidFill>
                  <a:srgbClr val="264C8D"/>
                </a:solidFill>
                <a:latin typeface="Calibri"/>
                <a:cs typeface="Calibri"/>
              </a:rPr>
              <a:t>set</a:t>
            </a:r>
            <a:r>
              <a:rPr sz="2400" spc="5" dirty="0">
                <a:solidFill>
                  <a:srgbClr val="264C8D"/>
                </a:solidFill>
                <a:latin typeface="Calibri"/>
                <a:cs typeface="Calibri"/>
              </a:rPr>
              <a:t> </a:t>
            </a:r>
            <a:r>
              <a:rPr sz="2400" spc="-5" dirty="0">
                <a:solidFill>
                  <a:srgbClr val="264C8D"/>
                </a:solidFill>
                <a:latin typeface="Calibri"/>
                <a:cs typeface="Calibri"/>
              </a:rPr>
              <a:t>of</a:t>
            </a:r>
            <a:r>
              <a:rPr sz="2400" spc="5" dirty="0">
                <a:solidFill>
                  <a:srgbClr val="264C8D"/>
                </a:solidFill>
                <a:latin typeface="Calibri"/>
                <a:cs typeface="Calibri"/>
              </a:rPr>
              <a:t> </a:t>
            </a:r>
            <a:r>
              <a:rPr sz="2400" spc="-5" dirty="0">
                <a:solidFill>
                  <a:srgbClr val="264C8D"/>
                </a:solidFill>
                <a:latin typeface="Calibri"/>
                <a:cs typeface="Calibri"/>
              </a:rPr>
              <a:t>operations</a:t>
            </a:r>
            <a:r>
              <a:rPr sz="2400" spc="5" dirty="0">
                <a:solidFill>
                  <a:srgbClr val="264C8D"/>
                </a:solidFill>
                <a:latin typeface="Calibri"/>
                <a:cs typeface="Calibri"/>
              </a:rPr>
              <a:t> </a:t>
            </a:r>
            <a:r>
              <a:rPr sz="2400" dirty="0">
                <a:solidFill>
                  <a:srgbClr val="264C8D"/>
                </a:solidFill>
                <a:latin typeface="Calibri"/>
                <a:cs typeface="Calibri"/>
              </a:rPr>
              <a:t>that</a:t>
            </a:r>
            <a:r>
              <a:rPr sz="2400" spc="5" dirty="0">
                <a:solidFill>
                  <a:srgbClr val="264C8D"/>
                </a:solidFill>
                <a:latin typeface="Calibri"/>
                <a:cs typeface="Calibri"/>
              </a:rPr>
              <a:t> </a:t>
            </a:r>
            <a:r>
              <a:rPr sz="2400" spc="-5" dirty="0">
                <a:solidFill>
                  <a:srgbClr val="264C8D"/>
                </a:solidFill>
                <a:latin typeface="Calibri"/>
                <a:cs typeface="Calibri"/>
              </a:rPr>
              <a:t>are</a:t>
            </a:r>
            <a:r>
              <a:rPr sz="2400" spc="5" dirty="0">
                <a:solidFill>
                  <a:srgbClr val="264C8D"/>
                </a:solidFill>
                <a:latin typeface="Calibri"/>
                <a:cs typeface="Calibri"/>
              </a:rPr>
              <a:t> </a:t>
            </a:r>
            <a:r>
              <a:rPr sz="2400" spc="-5" dirty="0">
                <a:solidFill>
                  <a:srgbClr val="264C8D"/>
                </a:solidFill>
                <a:latin typeface="Calibri"/>
                <a:cs typeface="Calibri"/>
              </a:rPr>
              <a:t>implemented </a:t>
            </a:r>
            <a:r>
              <a:rPr sz="2400" spc="-525" dirty="0">
                <a:solidFill>
                  <a:srgbClr val="264C8D"/>
                </a:solidFill>
                <a:latin typeface="Calibri"/>
                <a:cs typeface="Calibri"/>
              </a:rPr>
              <a:t> </a:t>
            </a:r>
            <a:r>
              <a:rPr sz="2400" dirty="0">
                <a:solidFill>
                  <a:srgbClr val="264C8D"/>
                </a:solidFill>
                <a:latin typeface="Calibri"/>
                <a:cs typeface="Calibri"/>
              </a:rPr>
              <a:t>by</a:t>
            </a:r>
            <a:r>
              <a:rPr sz="2400" spc="-5" dirty="0">
                <a:solidFill>
                  <a:srgbClr val="264C8D"/>
                </a:solidFill>
                <a:latin typeface="Calibri"/>
                <a:cs typeface="Calibri"/>
              </a:rPr>
              <a:t> </a:t>
            </a:r>
            <a:r>
              <a:rPr sz="2400" dirty="0">
                <a:solidFill>
                  <a:srgbClr val="264C8D"/>
                </a:solidFill>
                <a:latin typeface="Calibri"/>
                <a:cs typeface="Calibri"/>
              </a:rPr>
              <a:t>the </a:t>
            </a:r>
            <a:r>
              <a:rPr sz="2400" spc="-5" dirty="0">
                <a:solidFill>
                  <a:srgbClr val="264C8D"/>
                </a:solidFill>
                <a:latin typeface="Calibri"/>
                <a:cs typeface="Calibri"/>
              </a:rPr>
              <a:t>file</a:t>
            </a:r>
            <a:r>
              <a:rPr sz="2400" dirty="0">
                <a:solidFill>
                  <a:srgbClr val="264C8D"/>
                </a:solidFill>
                <a:latin typeface="Calibri"/>
                <a:cs typeface="Calibri"/>
              </a:rPr>
              <a:t> </a:t>
            </a:r>
            <a:r>
              <a:rPr sz="2400" spc="-5" dirty="0">
                <a:solidFill>
                  <a:srgbClr val="264C8D"/>
                </a:solidFill>
                <a:latin typeface="Calibri"/>
                <a:cs typeface="Calibri"/>
              </a:rPr>
              <a:t>system</a:t>
            </a:r>
            <a:r>
              <a:rPr sz="2400" dirty="0">
                <a:solidFill>
                  <a:srgbClr val="264C8D"/>
                </a:solidFill>
                <a:latin typeface="Calibri"/>
                <a:cs typeface="Calibri"/>
              </a:rPr>
              <a:t> and </a:t>
            </a:r>
            <a:r>
              <a:rPr sz="2400" spc="-5" dirty="0">
                <a:solidFill>
                  <a:srgbClr val="264C8D"/>
                </a:solidFill>
                <a:latin typeface="Calibri"/>
                <a:cs typeface="Calibri"/>
              </a:rPr>
              <a:t>are</a:t>
            </a:r>
            <a:r>
              <a:rPr sz="2400" dirty="0">
                <a:solidFill>
                  <a:srgbClr val="264C8D"/>
                </a:solidFill>
                <a:latin typeface="Calibri"/>
                <a:cs typeface="Calibri"/>
              </a:rPr>
              <a:t> </a:t>
            </a:r>
            <a:r>
              <a:rPr sz="2400" spc="-5" dirty="0">
                <a:solidFill>
                  <a:srgbClr val="264C8D"/>
                </a:solidFill>
                <a:latin typeface="Calibri"/>
                <a:cs typeface="Calibri"/>
              </a:rPr>
              <a:t>accessed</a:t>
            </a:r>
            <a:r>
              <a:rPr sz="2400" dirty="0">
                <a:solidFill>
                  <a:srgbClr val="264C8D"/>
                </a:solidFill>
                <a:latin typeface="Calibri"/>
                <a:cs typeface="Calibri"/>
              </a:rPr>
              <a:t> via VFS</a:t>
            </a:r>
            <a:endParaRPr sz="2400">
              <a:latin typeface="Calibri"/>
              <a:cs typeface="Calibri"/>
            </a:endParaRPr>
          </a:p>
        </p:txBody>
      </p:sp>
      <p:pic>
        <p:nvPicPr>
          <p:cNvPr id="4" name="object 4"/>
          <p:cNvPicPr/>
          <p:nvPr/>
        </p:nvPicPr>
        <p:blipFill>
          <a:blip r:embed="rId2" cstate="print"/>
          <a:stretch>
            <a:fillRect/>
          </a:stretch>
        </p:blipFill>
        <p:spPr>
          <a:xfrm>
            <a:off x="1443414" y="1169746"/>
            <a:ext cx="7212816" cy="3741218"/>
          </a:xfrm>
          <a:prstGeom prst="rect">
            <a:avLst/>
          </a:prstGeom>
        </p:spPr>
      </p:pic>
      <p:sp>
        <p:nvSpPr>
          <p:cNvPr id="5" name="object 5"/>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6768" y="242094"/>
            <a:ext cx="3477895" cy="635000"/>
          </a:xfrm>
          <a:prstGeom prst="rect">
            <a:avLst/>
          </a:prstGeom>
        </p:spPr>
        <p:txBody>
          <a:bodyPr vert="horz" wrap="square" lIns="0" tIns="12700" rIns="0" bIns="0" rtlCol="0">
            <a:spAutoFit/>
          </a:bodyPr>
          <a:lstStyle/>
          <a:p>
            <a:pPr marL="12700">
              <a:lnSpc>
                <a:spcPct val="100000"/>
              </a:lnSpc>
              <a:spcBef>
                <a:spcPts val="100"/>
              </a:spcBef>
            </a:pPr>
            <a:r>
              <a:rPr dirty="0"/>
              <a:t>Unix</a:t>
            </a:r>
            <a:r>
              <a:rPr spc="-35" dirty="0"/>
              <a:t> </a:t>
            </a:r>
            <a:r>
              <a:rPr spc="-10" dirty="0"/>
              <a:t>file</a:t>
            </a:r>
            <a:r>
              <a:rPr spc="-35" dirty="0"/>
              <a:t> </a:t>
            </a:r>
            <a:r>
              <a:rPr spc="-5" dirty="0"/>
              <a:t>systems</a:t>
            </a:r>
          </a:p>
        </p:txBody>
      </p:sp>
      <p:sp>
        <p:nvSpPr>
          <p:cNvPr id="4" name="object 4"/>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
        <p:nvSpPr>
          <p:cNvPr id="3" name="object 3"/>
          <p:cNvSpPr txBox="1"/>
          <p:nvPr/>
        </p:nvSpPr>
        <p:spPr>
          <a:xfrm>
            <a:off x="574039" y="1183638"/>
            <a:ext cx="8665210" cy="4015740"/>
          </a:xfrm>
          <a:prstGeom prst="rect">
            <a:avLst/>
          </a:prstGeom>
        </p:spPr>
        <p:txBody>
          <a:bodyPr vert="horz" wrap="square" lIns="0" tIns="12700" rIns="0" bIns="0" rtlCol="0">
            <a:spAutoFit/>
          </a:bodyPr>
          <a:lstStyle/>
          <a:p>
            <a:pPr marL="355600" indent="-342900">
              <a:lnSpc>
                <a:spcPts val="2630"/>
              </a:lnSpc>
              <a:spcBef>
                <a:spcPts val="100"/>
              </a:spcBef>
              <a:buClr>
                <a:srgbClr val="264C8D"/>
              </a:buClr>
              <a:buFont typeface="Arial MT"/>
              <a:buChar char="•"/>
              <a:tabLst>
                <a:tab pos="354965" algn="l"/>
                <a:tab pos="355600" algn="l"/>
              </a:tabLst>
            </a:pPr>
            <a:r>
              <a:rPr sz="2200" b="1" dirty="0">
                <a:solidFill>
                  <a:srgbClr val="31619F"/>
                </a:solidFill>
                <a:latin typeface="Calibri"/>
                <a:cs typeface="Calibri"/>
              </a:rPr>
              <a:t>Hierarchical</a:t>
            </a:r>
            <a:endParaRPr sz="2200">
              <a:latin typeface="Calibri"/>
              <a:cs typeface="Calibri"/>
            </a:endParaRPr>
          </a:p>
          <a:p>
            <a:pPr marL="755650" lvl="1" indent="-285750">
              <a:lnSpc>
                <a:spcPts val="2390"/>
              </a:lnSpc>
              <a:buFont typeface="Arial MT"/>
              <a:buChar char="–"/>
              <a:tabLst>
                <a:tab pos="755015" algn="l"/>
                <a:tab pos="755650" algn="l"/>
              </a:tabLst>
            </a:pPr>
            <a:r>
              <a:rPr sz="2000" spc="-5" dirty="0">
                <a:latin typeface="Calibri"/>
                <a:cs typeface="Calibri"/>
              </a:rPr>
              <a:t>Tree</a:t>
            </a:r>
            <a:r>
              <a:rPr sz="2000" spc="-25" dirty="0">
                <a:latin typeface="Calibri"/>
                <a:cs typeface="Calibri"/>
              </a:rPr>
              <a:t> </a:t>
            </a:r>
            <a:r>
              <a:rPr sz="2000" spc="-5" dirty="0">
                <a:latin typeface="Calibri"/>
                <a:cs typeface="Calibri"/>
              </a:rPr>
              <a:t>structure</a:t>
            </a:r>
            <a:endParaRPr sz="2000">
              <a:latin typeface="Calibri"/>
              <a:cs typeface="Calibri"/>
            </a:endParaRPr>
          </a:p>
          <a:p>
            <a:pPr marL="755650" lvl="1" indent="-285750">
              <a:lnSpc>
                <a:spcPct val="100000"/>
              </a:lnSpc>
              <a:buFont typeface="Arial MT"/>
              <a:buChar char="–"/>
              <a:tabLst>
                <a:tab pos="755015" algn="l"/>
                <a:tab pos="755650" algn="l"/>
              </a:tabLst>
            </a:pPr>
            <a:r>
              <a:rPr sz="2000" dirty="0">
                <a:latin typeface="Calibri"/>
                <a:cs typeface="Calibri"/>
              </a:rPr>
              <a:t>File</a:t>
            </a:r>
            <a:r>
              <a:rPr sz="2000" spc="-5" dirty="0">
                <a:latin typeface="Calibri"/>
                <a:cs typeface="Calibri"/>
              </a:rPr>
              <a:t> catalogues</a:t>
            </a:r>
            <a:r>
              <a:rPr sz="2000" dirty="0">
                <a:latin typeface="Calibri"/>
                <a:cs typeface="Calibri"/>
              </a:rPr>
              <a:t> as </a:t>
            </a:r>
            <a:r>
              <a:rPr sz="2000" spc="-5" dirty="0">
                <a:latin typeface="Calibri"/>
                <a:cs typeface="Calibri"/>
              </a:rPr>
              <a:t>internal</a:t>
            </a:r>
            <a:r>
              <a:rPr sz="2000" dirty="0">
                <a:latin typeface="Calibri"/>
                <a:cs typeface="Calibri"/>
              </a:rPr>
              <a:t> </a:t>
            </a:r>
            <a:r>
              <a:rPr sz="2000" spc="-5" dirty="0">
                <a:latin typeface="Calibri"/>
                <a:cs typeface="Calibri"/>
              </a:rPr>
              <a:t>nodes</a:t>
            </a:r>
            <a:endParaRPr sz="2000">
              <a:latin typeface="Calibri"/>
              <a:cs typeface="Calibri"/>
            </a:endParaRPr>
          </a:p>
          <a:p>
            <a:pPr marL="755650" lvl="1" indent="-285750">
              <a:lnSpc>
                <a:spcPct val="100000"/>
              </a:lnSpc>
              <a:buFont typeface="Arial MT"/>
              <a:buChar char="–"/>
              <a:tabLst>
                <a:tab pos="755015" algn="l"/>
                <a:tab pos="755650" algn="l"/>
              </a:tabLst>
            </a:pPr>
            <a:r>
              <a:rPr sz="2000" dirty="0">
                <a:latin typeface="Calibri"/>
                <a:cs typeface="Calibri"/>
              </a:rPr>
              <a:t>Files</a:t>
            </a:r>
            <a:r>
              <a:rPr sz="2000" spc="-25" dirty="0">
                <a:latin typeface="Calibri"/>
                <a:cs typeface="Calibri"/>
              </a:rPr>
              <a:t> </a:t>
            </a:r>
            <a:r>
              <a:rPr sz="2000" dirty="0">
                <a:latin typeface="Calibri"/>
                <a:cs typeface="Calibri"/>
              </a:rPr>
              <a:t>as</a:t>
            </a:r>
            <a:r>
              <a:rPr sz="2000" spc="-20" dirty="0">
                <a:latin typeface="Calibri"/>
                <a:cs typeface="Calibri"/>
              </a:rPr>
              <a:t> </a:t>
            </a:r>
            <a:r>
              <a:rPr sz="2000" spc="-5" dirty="0">
                <a:latin typeface="Calibri"/>
                <a:cs typeface="Calibri"/>
              </a:rPr>
              <a:t>leaves</a:t>
            </a:r>
            <a:endParaRPr sz="2000">
              <a:latin typeface="Calibri"/>
              <a:cs typeface="Calibri"/>
            </a:endParaRPr>
          </a:p>
          <a:p>
            <a:pPr marL="755650" lvl="1" indent="-285750">
              <a:lnSpc>
                <a:spcPct val="100000"/>
              </a:lnSpc>
              <a:buFont typeface="Arial MT"/>
              <a:buChar char="–"/>
              <a:tabLst>
                <a:tab pos="755015" algn="l"/>
                <a:tab pos="755650" algn="l"/>
              </a:tabLst>
            </a:pPr>
            <a:r>
              <a:rPr sz="2000" dirty="0">
                <a:latin typeface="Calibri"/>
                <a:cs typeface="Calibri"/>
              </a:rPr>
              <a:t>No</a:t>
            </a:r>
            <a:r>
              <a:rPr sz="2000" spc="-5" dirty="0">
                <a:latin typeface="Calibri"/>
                <a:cs typeface="Calibri"/>
              </a:rPr>
              <a:t> restrictions regarding</a:t>
            </a:r>
            <a:r>
              <a:rPr sz="2000" dirty="0">
                <a:latin typeface="Calibri"/>
                <a:cs typeface="Calibri"/>
              </a:rPr>
              <a:t> </a:t>
            </a:r>
            <a:r>
              <a:rPr sz="2000" spc="-5" dirty="0">
                <a:latin typeface="Calibri"/>
                <a:cs typeface="Calibri"/>
              </a:rPr>
              <a:t>width </a:t>
            </a:r>
            <a:r>
              <a:rPr sz="2000" dirty="0">
                <a:latin typeface="Calibri"/>
                <a:cs typeface="Calibri"/>
              </a:rPr>
              <a:t>and</a:t>
            </a:r>
            <a:r>
              <a:rPr sz="2000" spc="-5" dirty="0">
                <a:latin typeface="Calibri"/>
                <a:cs typeface="Calibri"/>
              </a:rPr>
              <a:t> </a:t>
            </a:r>
            <a:r>
              <a:rPr sz="2000" dirty="0">
                <a:latin typeface="Calibri"/>
                <a:cs typeface="Calibri"/>
              </a:rPr>
              <a:t>depth</a:t>
            </a:r>
            <a:endParaRPr sz="2000">
              <a:latin typeface="Calibri"/>
              <a:cs typeface="Calibri"/>
            </a:endParaRPr>
          </a:p>
          <a:p>
            <a:pPr marL="355600" indent="-342900">
              <a:lnSpc>
                <a:spcPts val="2615"/>
              </a:lnSpc>
              <a:spcBef>
                <a:spcPts val="5"/>
              </a:spcBef>
              <a:buClr>
                <a:srgbClr val="264C8D"/>
              </a:buClr>
              <a:buFont typeface="Arial MT"/>
              <a:buChar char="•"/>
              <a:tabLst>
                <a:tab pos="354965" algn="l"/>
                <a:tab pos="355600" algn="l"/>
              </a:tabLst>
            </a:pPr>
            <a:r>
              <a:rPr sz="2200" b="1" spc="-5" dirty="0">
                <a:solidFill>
                  <a:srgbClr val="31619F"/>
                </a:solidFill>
                <a:latin typeface="Calibri"/>
                <a:cs typeface="Calibri"/>
              </a:rPr>
              <a:t>Consistent</a:t>
            </a:r>
            <a:endParaRPr sz="2200">
              <a:latin typeface="Calibri"/>
              <a:cs typeface="Calibri"/>
            </a:endParaRPr>
          </a:p>
          <a:p>
            <a:pPr marL="749300" marR="5080" lvl="1" indent="-279400">
              <a:lnSpc>
                <a:spcPts val="1920"/>
              </a:lnSpc>
              <a:spcBef>
                <a:spcPts val="440"/>
              </a:spcBef>
              <a:buFont typeface="Arial MT"/>
              <a:buChar char="–"/>
              <a:tabLst>
                <a:tab pos="755015" algn="l"/>
                <a:tab pos="755650" algn="l"/>
              </a:tabLst>
            </a:pPr>
            <a:r>
              <a:rPr sz="2000" spc="-5" dirty="0">
                <a:latin typeface="Calibri"/>
                <a:cs typeface="Calibri"/>
              </a:rPr>
              <a:t>Nearly</a:t>
            </a:r>
            <a:r>
              <a:rPr sz="2000" dirty="0">
                <a:latin typeface="Calibri"/>
                <a:cs typeface="Calibri"/>
              </a:rPr>
              <a:t> all</a:t>
            </a:r>
            <a:r>
              <a:rPr sz="2000" spc="5" dirty="0">
                <a:latin typeface="Calibri"/>
                <a:cs typeface="Calibri"/>
              </a:rPr>
              <a:t> </a:t>
            </a:r>
            <a:r>
              <a:rPr sz="2000" spc="-5" dirty="0">
                <a:latin typeface="Calibri"/>
                <a:cs typeface="Calibri"/>
              </a:rPr>
              <a:t>system</a:t>
            </a:r>
            <a:r>
              <a:rPr sz="2000" spc="5" dirty="0">
                <a:latin typeface="Calibri"/>
                <a:cs typeface="Calibri"/>
              </a:rPr>
              <a:t> </a:t>
            </a:r>
            <a:r>
              <a:rPr sz="2000" spc="-5" dirty="0">
                <a:latin typeface="Calibri"/>
                <a:cs typeface="Calibri"/>
              </a:rPr>
              <a:t>objects</a:t>
            </a:r>
            <a:r>
              <a:rPr sz="2000" dirty="0">
                <a:latin typeface="Calibri"/>
                <a:cs typeface="Calibri"/>
              </a:rPr>
              <a:t> </a:t>
            </a:r>
            <a:r>
              <a:rPr sz="2000" spc="-5" dirty="0">
                <a:latin typeface="Calibri"/>
                <a:cs typeface="Calibri"/>
              </a:rPr>
              <a:t>are</a:t>
            </a:r>
            <a:r>
              <a:rPr sz="2000" spc="5" dirty="0">
                <a:latin typeface="Calibri"/>
                <a:cs typeface="Calibri"/>
              </a:rPr>
              <a:t> </a:t>
            </a:r>
            <a:r>
              <a:rPr sz="2000" spc="-5" dirty="0">
                <a:latin typeface="Calibri"/>
                <a:cs typeface="Calibri"/>
              </a:rPr>
              <a:t>represented</a:t>
            </a:r>
            <a:r>
              <a:rPr sz="2000" spc="5" dirty="0">
                <a:latin typeface="Calibri"/>
                <a:cs typeface="Calibri"/>
              </a:rPr>
              <a:t> </a:t>
            </a:r>
            <a:r>
              <a:rPr sz="2000" dirty="0">
                <a:latin typeface="Calibri"/>
                <a:cs typeface="Calibri"/>
              </a:rPr>
              <a:t>as </a:t>
            </a:r>
            <a:r>
              <a:rPr sz="2000" spc="-5" dirty="0">
                <a:latin typeface="Calibri"/>
                <a:cs typeface="Calibri"/>
              </a:rPr>
              <a:t>files</a:t>
            </a:r>
            <a:r>
              <a:rPr sz="2000" spc="5"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can be</a:t>
            </a:r>
            <a:r>
              <a:rPr sz="2000" spc="5" dirty="0">
                <a:latin typeface="Calibri"/>
                <a:cs typeface="Calibri"/>
              </a:rPr>
              <a:t> </a:t>
            </a:r>
            <a:r>
              <a:rPr sz="2000" dirty="0">
                <a:latin typeface="Calibri"/>
                <a:cs typeface="Calibri"/>
              </a:rPr>
              <a:t>used</a:t>
            </a:r>
            <a:r>
              <a:rPr sz="2000" spc="5" dirty="0">
                <a:latin typeface="Calibri"/>
                <a:cs typeface="Calibri"/>
              </a:rPr>
              <a:t> </a:t>
            </a:r>
            <a:r>
              <a:rPr sz="2000" dirty="0">
                <a:latin typeface="Calibri"/>
                <a:cs typeface="Calibri"/>
              </a:rPr>
              <a:t>via the</a:t>
            </a:r>
            <a:r>
              <a:rPr sz="2000" spc="5" dirty="0">
                <a:latin typeface="Calibri"/>
                <a:cs typeface="Calibri"/>
              </a:rPr>
              <a:t> </a:t>
            </a:r>
            <a:r>
              <a:rPr sz="2000" spc="-5" dirty="0">
                <a:latin typeface="Calibri"/>
                <a:cs typeface="Calibri"/>
              </a:rPr>
              <a:t>file </a:t>
            </a:r>
            <a:r>
              <a:rPr sz="2000" spc="-434" dirty="0">
                <a:latin typeface="Calibri"/>
                <a:cs typeface="Calibri"/>
              </a:rPr>
              <a:t> </a:t>
            </a:r>
            <a:r>
              <a:rPr sz="2000" spc="-5" dirty="0">
                <a:latin typeface="Calibri"/>
                <a:cs typeface="Calibri"/>
              </a:rPr>
              <a:t>interface</a:t>
            </a:r>
            <a:r>
              <a:rPr sz="2000" dirty="0">
                <a:latin typeface="Calibri"/>
                <a:cs typeface="Calibri"/>
              </a:rPr>
              <a:t> </a:t>
            </a:r>
            <a:r>
              <a:rPr sz="2000" spc="-5" dirty="0">
                <a:latin typeface="Calibri"/>
                <a:cs typeface="Calibri"/>
              </a:rPr>
              <a:t>(files,</a:t>
            </a:r>
            <a:r>
              <a:rPr sz="2000" dirty="0">
                <a:latin typeface="Calibri"/>
                <a:cs typeface="Calibri"/>
              </a:rPr>
              <a:t> </a:t>
            </a:r>
            <a:r>
              <a:rPr sz="2000" spc="-5" dirty="0">
                <a:latin typeface="Calibri"/>
                <a:cs typeface="Calibri"/>
              </a:rPr>
              <a:t>catalogues,</a:t>
            </a:r>
            <a:r>
              <a:rPr sz="2000" spc="5" dirty="0">
                <a:latin typeface="Calibri"/>
                <a:cs typeface="Calibri"/>
              </a:rPr>
              <a:t> </a:t>
            </a:r>
            <a:r>
              <a:rPr sz="2000" spc="-5" dirty="0">
                <a:latin typeface="Calibri"/>
                <a:cs typeface="Calibri"/>
              </a:rPr>
              <a:t>communication</a:t>
            </a:r>
            <a:r>
              <a:rPr sz="2000" dirty="0">
                <a:latin typeface="Calibri"/>
                <a:cs typeface="Calibri"/>
              </a:rPr>
              <a:t> </a:t>
            </a:r>
            <a:r>
              <a:rPr sz="2000" spc="-5" dirty="0">
                <a:latin typeface="Calibri"/>
                <a:cs typeface="Calibri"/>
              </a:rPr>
              <a:t>objects,</a:t>
            </a:r>
            <a:r>
              <a:rPr sz="2000" spc="5" dirty="0">
                <a:latin typeface="Calibri"/>
                <a:cs typeface="Calibri"/>
              </a:rPr>
              <a:t> </a:t>
            </a:r>
            <a:r>
              <a:rPr sz="2000" dirty="0">
                <a:latin typeface="Calibri"/>
                <a:cs typeface="Calibri"/>
              </a:rPr>
              <a:t>devices, </a:t>
            </a:r>
            <a:r>
              <a:rPr sz="2000" spc="-5" dirty="0">
                <a:latin typeface="Calibri"/>
                <a:cs typeface="Calibri"/>
              </a:rPr>
              <a:t>...)</a:t>
            </a:r>
            <a:endParaRPr sz="2000">
              <a:latin typeface="Calibri"/>
              <a:cs typeface="Calibri"/>
            </a:endParaRPr>
          </a:p>
          <a:p>
            <a:pPr marL="755650" lvl="1" indent="-285750">
              <a:lnSpc>
                <a:spcPts val="2395"/>
              </a:lnSpc>
              <a:buFont typeface="Arial MT"/>
              <a:buChar char="–"/>
              <a:tabLst>
                <a:tab pos="755015" algn="l"/>
                <a:tab pos="755650" algn="l"/>
              </a:tabLst>
            </a:pPr>
            <a:r>
              <a:rPr sz="2000" spc="-5" dirty="0">
                <a:latin typeface="Calibri"/>
                <a:cs typeface="Calibri"/>
              </a:rPr>
              <a:t>Syntactically</a:t>
            </a:r>
            <a:r>
              <a:rPr sz="2000" spc="5" dirty="0">
                <a:latin typeface="Calibri"/>
                <a:cs typeface="Calibri"/>
              </a:rPr>
              <a:t> </a:t>
            </a:r>
            <a:r>
              <a:rPr sz="2000" dirty="0">
                <a:latin typeface="Calibri"/>
                <a:cs typeface="Calibri"/>
              </a:rPr>
              <a:t>equal</a:t>
            </a:r>
            <a:r>
              <a:rPr sz="2000" spc="5" dirty="0">
                <a:latin typeface="Calibri"/>
                <a:cs typeface="Calibri"/>
              </a:rPr>
              <a:t> </a:t>
            </a:r>
            <a:r>
              <a:rPr sz="2000" spc="-5" dirty="0">
                <a:latin typeface="Calibri"/>
                <a:cs typeface="Calibri"/>
              </a:rPr>
              <a:t>treatment</a:t>
            </a:r>
            <a:r>
              <a:rPr sz="2000" spc="5" dirty="0">
                <a:latin typeface="Calibri"/>
                <a:cs typeface="Calibri"/>
              </a:rPr>
              <a:t> </a:t>
            </a:r>
            <a:r>
              <a:rPr sz="2000" spc="-5" dirty="0">
                <a:latin typeface="Calibri"/>
                <a:cs typeface="Calibri"/>
              </a:rPr>
              <a:t>of</a:t>
            </a:r>
            <a:r>
              <a:rPr sz="2000" spc="5" dirty="0">
                <a:latin typeface="Calibri"/>
                <a:cs typeface="Calibri"/>
              </a:rPr>
              <a:t> </a:t>
            </a:r>
            <a:r>
              <a:rPr sz="2000" dirty="0">
                <a:latin typeface="Calibri"/>
                <a:cs typeface="Calibri"/>
              </a:rPr>
              <a:t>all</a:t>
            </a:r>
            <a:r>
              <a:rPr sz="2000" spc="10" dirty="0">
                <a:latin typeface="Calibri"/>
                <a:cs typeface="Calibri"/>
              </a:rPr>
              <a:t> </a:t>
            </a:r>
            <a:r>
              <a:rPr sz="2000" spc="-5" dirty="0">
                <a:latin typeface="Calibri"/>
                <a:cs typeface="Calibri"/>
              </a:rPr>
              <a:t>types,</a:t>
            </a:r>
            <a:r>
              <a:rPr sz="2000" spc="5" dirty="0">
                <a:latin typeface="Calibri"/>
                <a:cs typeface="Calibri"/>
              </a:rPr>
              <a:t> </a:t>
            </a:r>
            <a:r>
              <a:rPr sz="2000" spc="-5" dirty="0">
                <a:latin typeface="Calibri"/>
                <a:cs typeface="Calibri"/>
              </a:rPr>
              <a:t>semantically</a:t>
            </a:r>
            <a:r>
              <a:rPr sz="2000" spc="5" dirty="0">
                <a:latin typeface="Calibri"/>
                <a:cs typeface="Calibri"/>
              </a:rPr>
              <a:t> </a:t>
            </a:r>
            <a:r>
              <a:rPr sz="2000" dirty="0">
                <a:latin typeface="Calibri"/>
                <a:cs typeface="Calibri"/>
              </a:rPr>
              <a:t>as</a:t>
            </a:r>
            <a:r>
              <a:rPr sz="2000" spc="5" dirty="0">
                <a:latin typeface="Calibri"/>
                <a:cs typeface="Calibri"/>
              </a:rPr>
              <a:t> </a:t>
            </a:r>
            <a:r>
              <a:rPr sz="2000" dirty="0">
                <a:latin typeface="Calibri"/>
                <a:cs typeface="Calibri"/>
              </a:rPr>
              <a:t>far</a:t>
            </a:r>
            <a:r>
              <a:rPr sz="2000" spc="5" dirty="0">
                <a:latin typeface="Calibri"/>
                <a:cs typeface="Calibri"/>
              </a:rPr>
              <a:t> </a:t>
            </a:r>
            <a:r>
              <a:rPr sz="2000" dirty="0">
                <a:latin typeface="Calibri"/>
                <a:cs typeface="Calibri"/>
              </a:rPr>
              <a:t>as</a:t>
            </a:r>
            <a:r>
              <a:rPr sz="2000" spc="5" dirty="0">
                <a:latin typeface="Calibri"/>
                <a:cs typeface="Calibri"/>
              </a:rPr>
              <a:t> </a:t>
            </a:r>
            <a:r>
              <a:rPr sz="2000" spc="-5" dirty="0">
                <a:latin typeface="Calibri"/>
                <a:cs typeface="Calibri"/>
              </a:rPr>
              <a:t>possible</a:t>
            </a:r>
            <a:endParaRPr sz="2000">
              <a:latin typeface="Calibri"/>
              <a:cs typeface="Calibri"/>
            </a:endParaRPr>
          </a:p>
          <a:p>
            <a:pPr marL="755650" lvl="1" indent="-285750">
              <a:lnSpc>
                <a:spcPct val="100000"/>
              </a:lnSpc>
              <a:buFont typeface="Arial MT"/>
              <a:buChar char="–"/>
              <a:tabLst>
                <a:tab pos="755015" algn="l"/>
                <a:tab pos="755650" algn="l"/>
              </a:tabLst>
            </a:pPr>
            <a:r>
              <a:rPr sz="2000" spc="-5" dirty="0">
                <a:latin typeface="Calibri"/>
                <a:cs typeface="Calibri"/>
              </a:rPr>
              <a:t>Hence:</a:t>
            </a:r>
            <a:r>
              <a:rPr sz="2000" dirty="0">
                <a:latin typeface="Calibri"/>
                <a:cs typeface="Calibri"/>
              </a:rPr>
              <a:t> </a:t>
            </a:r>
            <a:r>
              <a:rPr sz="2000" spc="-5" dirty="0">
                <a:latin typeface="Calibri"/>
                <a:cs typeface="Calibri"/>
              </a:rPr>
              <a:t>Applications</a:t>
            </a:r>
            <a:r>
              <a:rPr sz="2000" dirty="0">
                <a:latin typeface="Calibri"/>
                <a:cs typeface="Calibri"/>
              </a:rPr>
              <a:t> </a:t>
            </a:r>
            <a:r>
              <a:rPr sz="2000" spc="-5" dirty="0">
                <a:latin typeface="Calibri"/>
                <a:cs typeface="Calibri"/>
              </a:rPr>
              <a:t>are</a:t>
            </a:r>
            <a:r>
              <a:rPr sz="2000" spc="5" dirty="0">
                <a:latin typeface="Calibri"/>
                <a:cs typeface="Calibri"/>
              </a:rPr>
              <a:t> </a:t>
            </a:r>
            <a:r>
              <a:rPr sz="2000" dirty="0">
                <a:latin typeface="Calibri"/>
                <a:cs typeface="Calibri"/>
              </a:rPr>
              <a:t>independent </a:t>
            </a:r>
            <a:r>
              <a:rPr sz="2000" spc="-5" dirty="0">
                <a:latin typeface="Calibri"/>
                <a:cs typeface="Calibri"/>
              </a:rPr>
              <a:t>from</a:t>
            </a:r>
            <a:r>
              <a:rPr sz="2000" spc="5" dirty="0">
                <a:latin typeface="Calibri"/>
                <a:cs typeface="Calibri"/>
              </a:rPr>
              <a:t> </a:t>
            </a:r>
            <a:r>
              <a:rPr sz="2000" dirty="0">
                <a:latin typeface="Calibri"/>
                <a:cs typeface="Calibri"/>
              </a:rPr>
              <a:t>the </a:t>
            </a:r>
            <a:r>
              <a:rPr sz="2000" spc="-5" dirty="0">
                <a:latin typeface="Calibri"/>
                <a:cs typeface="Calibri"/>
              </a:rPr>
              <a:t>object</a:t>
            </a:r>
            <a:r>
              <a:rPr sz="2000" spc="5" dirty="0">
                <a:latin typeface="Calibri"/>
                <a:cs typeface="Calibri"/>
              </a:rPr>
              <a:t> </a:t>
            </a:r>
            <a:r>
              <a:rPr sz="2000" spc="-5" dirty="0">
                <a:latin typeface="Calibri"/>
                <a:cs typeface="Calibri"/>
              </a:rPr>
              <a:t>type</a:t>
            </a:r>
            <a:endParaRPr sz="2000">
              <a:latin typeface="Calibri"/>
              <a:cs typeface="Calibri"/>
            </a:endParaRPr>
          </a:p>
          <a:p>
            <a:pPr marL="355600" indent="-342900">
              <a:lnSpc>
                <a:spcPct val="100000"/>
              </a:lnSpc>
              <a:spcBef>
                <a:spcPts val="10"/>
              </a:spcBef>
              <a:buClr>
                <a:srgbClr val="264C8D"/>
              </a:buClr>
              <a:buFont typeface="Arial MT"/>
              <a:buChar char="•"/>
              <a:tabLst>
                <a:tab pos="354965" algn="l"/>
                <a:tab pos="355600" algn="l"/>
              </a:tabLst>
            </a:pPr>
            <a:r>
              <a:rPr sz="2200" b="1" dirty="0">
                <a:solidFill>
                  <a:srgbClr val="31619F"/>
                </a:solidFill>
                <a:latin typeface="Calibri"/>
                <a:cs typeface="Calibri"/>
              </a:rPr>
              <a:t>Simple</a:t>
            </a:r>
            <a:endParaRPr sz="2200">
              <a:latin typeface="Calibri"/>
              <a:cs typeface="Calibri"/>
            </a:endParaRPr>
          </a:p>
          <a:p>
            <a:pPr marL="755650" lvl="1" indent="-285750">
              <a:lnSpc>
                <a:spcPct val="100000"/>
              </a:lnSpc>
              <a:spcBef>
                <a:spcPts val="50"/>
              </a:spcBef>
              <a:buFont typeface="Arial MT"/>
              <a:buChar char="–"/>
              <a:tabLst>
                <a:tab pos="755015" algn="l"/>
                <a:tab pos="755650" algn="l"/>
              </a:tabLst>
            </a:pPr>
            <a:r>
              <a:rPr sz="2000" dirty="0">
                <a:latin typeface="Calibri"/>
                <a:cs typeface="Calibri"/>
              </a:rPr>
              <a:t>Only</a:t>
            </a:r>
            <a:r>
              <a:rPr sz="2000" spc="-10" dirty="0">
                <a:latin typeface="Calibri"/>
                <a:cs typeface="Calibri"/>
              </a:rPr>
              <a:t> </a:t>
            </a:r>
            <a:r>
              <a:rPr sz="2000" dirty="0">
                <a:latin typeface="Calibri"/>
                <a:cs typeface="Calibri"/>
              </a:rPr>
              <a:t>a</a:t>
            </a:r>
            <a:r>
              <a:rPr sz="2000" spc="-5" dirty="0">
                <a:latin typeface="Calibri"/>
                <a:cs typeface="Calibri"/>
              </a:rPr>
              <a:t> few,</a:t>
            </a:r>
            <a:r>
              <a:rPr sz="2000" spc="-10" dirty="0">
                <a:latin typeface="Calibri"/>
                <a:cs typeface="Calibri"/>
              </a:rPr>
              <a:t> </a:t>
            </a:r>
            <a:r>
              <a:rPr sz="2000" dirty="0">
                <a:latin typeface="Calibri"/>
                <a:cs typeface="Calibri"/>
              </a:rPr>
              <a:t>but</a:t>
            </a:r>
            <a:r>
              <a:rPr sz="2000" spc="-5" dirty="0">
                <a:latin typeface="Calibri"/>
                <a:cs typeface="Calibri"/>
              </a:rPr>
              <a:t> </a:t>
            </a:r>
            <a:r>
              <a:rPr sz="2000" dirty="0">
                <a:latin typeface="Calibri"/>
                <a:cs typeface="Calibri"/>
              </a:rPr>
              <a:t>ﬂexible</a:t>
            </a:r>
            <a:r>
              <a:rPr sz="2000" spc="-10" dirty="0">
                <a:latin typeface="Calibri"/>
                <a:cs typeface="Calibri"/>
              </a:rPr>
              <a:t> </a:t>
            </a:r>
            <a:r>
              <a:rPr sz="2000" spc="-5" dirty="0">
                <a:latin typeface="Calibri"/>
                <a:cs typeface="Calibri"/>
              </a:rPr>
              <a:t>file operations</a:t>
            </a:r>
            <a:endParaRPr sz="2000">
              <a:latin typeface="Calibri"/>
              <a:cs typeface="Calibri"/>
            </a:endParaRPr>
          </a:p>
          <a:p>
            <a:pPr marL="755650" lvl="1" indent="-285750">
              <a:lnSpc>
                <a:spcPct val="100000"/>
              </a:lnSpc>
              <a:buFont typeface="Arial MT"/>
              <a:buChar char="–"/>
              <a:tabLst>
                <a:tab pos="755015" algn="l"/>
                <a:tab pos="755650" algn="l"/>
              </a:tabLst>
            </a:pPr>
            <a:r>
              <a:rPr sz="2000" spc="-5" dirty="0">
                <a:latin typeface="Calibri"/>
                <a:cs typeface="Calibri"/>
              </a:rPr>
              <a:t>Simple</a:t>
            </a:r>
            <a:r>
              <a:rPr sz="2000" spc="-10" dirty="0">
                <a:latin typeface="Calibri"/>
                <a:cs typeface="Calibri"/>
              </a:rPr>
              <a:t> </a:t>
            </a:r>
            <a:r>
              <a:rPr sz="2000" spc="-5" dirty="0">
                <a:latin typeface="Calibri"/>
                <a:cs typeface="Calibri"/>
              </a:rPr>
              <a:t>file</a:t>
            </a:r>
            <a:r>
              <a:rPr sz="2000" spc="-10" dirty="0">
                <a:latin typeface="Calibri"/>
                <a:cs typeface="Calibri"/>
              </a:rPr>
              <a:t> </a:t>
            </a:r>
            <a:r>
              <a:rPr sz="2000" spc="-5" dirty="0">
                <a:latin typeface="Calibri"/>
                <a:cs typeface="Calibri"/>
              </a:rPr>
              <a:t>structure</a:t>
            </a:r>
            <a:endParaRPr sz="20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5801" y="211614"/>
            <a:ext cx="3419475" cy="695960"/>
          </a:xfrm>
          <a:prstGeom prst="rect">
            <a:avLst/>
          </a:prstGeom>
        </p:spPr>
        <p:txBody>
          <a:bodyPr vert="horz" wrap="square" lIns="0" tIns="12700" rIns="0" bIns="0" rtlCol="0">
            <a:spAutoFit/>
          </a:bodyPr>
          <a:lstStyle/>
          <a:p>
            <a:pPr marL="12700">
              <a:lnSpc>
                <a:spcPct val="100000"/>
              </a:lnSpc>
              <a:spcBef>
                <a:spcPts val="100"/>
              </a:spcBef>
            </a:pPr>
            <a:r>
              <a:rPr sz="4400" spc="-5" dirty="0"/>
              <a:t>Dentry</a:t>
            </a:r>
            <a:r>
              <a:rPr sz="4400" spc="-75" dirty="0"/>
              <a:t> </a:t>
            </a:r>
            <a:r>
              <a:rPr sz="4400" dirty="0"/>
              <a:t>Objects</a:t>
            </a:r>
            <a:endParaRPr sz="4400"/>
          </a:p>
        </p:txBody>
      </p:sp>
      <p:sp>
        <p:nvSpPr>
          <p:cNvPr id="3" name="object 3"/>
          <p:cNvSpPr txBox="1"/>
          <p:nvPr/>
        </p:nvSpPr>
        <p:spPr>
          <a:xfrm>
            <a:off x="307339" y="1038859"/>
            <a:ext cx="4180204" cy="4697095"/>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dirty="0">
                <a:solidFill>
                  <a:srgbClr val="264C8D"/>
                </a:solidFill>
                <a:latin typeface="Calibri"/>
                <a:cs typeface="Calibri"/>
              </a:rPr>
              <a:t>Unix</a:t>
            </a:r>
            <a:r>
              <a:rPr sz="2000" spc="-10" dirty="0">
                <a:solidFill>
                  <a:srgbClr val="264C8D"/>
                </a:solidFill>
                <a:latin typeface="Calibri"/>
                <a:cs typeface="Calibri"/>
              </a:rPr>
              <a:t> </a:t>
            </a:r>
            <a:r>
              <a:rPr sz="2000" spc="-5" dirty="0">
                <a:solidFill>
                  <a:srgbClr val="264C8D"/>
                </a:solidFill>
                <a:latin typeface="Calibri"/>
                <a:cs typeface="Calibri"/>
              </a:rPr>
              <a:t>directories are </a:t>
            </a:r>
            <a:r>
              <a:rPr sz="2000" dirty="0">
                <a:solidFill>
                  <a:srgbClr val="264C8D"/>
                </a:solidFill>
                <a:latin typeface="Calibri"/>
                <a:cs typeface="Calibri"/>
              </a:rPr>
              <a:t>handled</a:t>
            </a:r>
            <a:r>
              <a:rPr sz="2000" spc="-5" dirty="0">
                <a:solidFill>
                  <a:srgbClr val="264C8D"/>
                </a:solidFill>
                <a:latin typeface="Calibri"/>
                <a:cs typeface="Calibri"/>
              </a:rPr>
              <a:t> </a:t>
            </a:r>
            <a:r>
              <a:rPr sz="2000" dirty="0">
                <a:solidFill>
                  <a:srgbClr val="264C8D"/>
                </a:solidFill>
                <a:latin typeface="Calibri"/>
                <a:cs typeface="Calibri"/>
              </a:rPr>
              <a:t>like</a:t>
            </a:r>
            <a:r>
              <a:rPr sz="2000" spc="-5" dirty="0">
                <a:solidFill>
                  <a:srgbClr val="264C8D"/>
                </a:solidFill>
                <a:latin typeface="Calibri"/>
                <a:cs typeface="Calibri"/>
              </a:rPr>
              <a:t> files</a:t>
            </a:r>
            <a:endParaRPr sz="2000">
              <a:latin typeface="Calibri"/>
              <a:cs typeface="Calibri"/>
            </a:endParaRPr>
          </a:p>
          <a:p>
            <a:pPr marL="354965" marR="98425" indent="-342900">
              <a:lnSpc>
                <a:spcPct val="98300"/>
              </a:lnSpc>
              <a:spcBef>
                <a:spcPts val="520"/>
              </a:spcBef>
              <a:buFont typeface="Arial MT"/>
              <a:buChar char="•"/>
              <a:tabLst>
                <a:tab pos="354965" algn="l"/>
                <a:tab pos="355600" algn="l"/>
              </a:tabLst>
            </a:pPr>
            <a:r>
              <a:rPr sz="2000" dirty="0">
                <a:solidFill>
                  <a:srgbClr val="264C8D"/>
                </a:solidFill>
                <a:latin typeface="Calibri"/>
                <a:cs typeface="Calibri"/>
              </a:rPr>
              <a:t>The path</a:t>
            </a:r>
            <a:r>
              <a:rPr sz="2000" spc="-5" dirty="0">
                <a:solidFill>
                  <a:srgbClr val="264C8D"/>
                </a:solidFill>
                <a:latin typeface="Calibri"/>
                <a:cs typeface="Calibri"/>
              </a:rPr>
              <a:t> </a:t>
            </a:r>
            <a:r>
              <a:rPr sz="2000" dirty="0">
                <a:solidFill>
                  <a:srgbClr val="264C8D"/>
                </a:solidFill>
                <a:latin typeface="Courier New"/>
                <a:cs typeface="Courier New"/>
              </a:rPr>
              <a:t>/bin/vi</a:t>
            </a:r>
            <a:r>
              <a:rPr sz="2000" spc="-750" dirty="0">
                <a:solidFill>
                  <a:srgbClr val="264C8D"/>
                </a:solidFill>
                <a:latin typeface="Courier New"/>
                <a:cs typeface="Courier New"/>
              </a:rPr>
              <a:t> </a:t>
            </a:r>
            <a:r>
              <a:rPr sz="2000" dirty="0">
                <a:solidFill>
                  <a:srgbClr val="264C8D"/>
                </a:solidFill>
                <a:latin typeface="Calibri"/>
                <a:cs typeface="Calibri"/>
              </a:rPr>
              <a:t>c</a:t>
            </a:r>
            <a:r>
              <a:rPr sz="2000" spc="-5" dirty="0">
                <a:solidFill>
                  <a:srgbClr val="264C8D"/>
                </a:solidFill>
                <a:latin typeface="Calibri"/>
                <a:cs typeface="Calibri"/>
              </a:rPr>
              <a:t>o</a:t>
            </a:r>
            <a:r>
              <a:rPr sz="2000" dirty="0">
                <a:solidFill>
                  <a:srgbClr val="264C8D"/>
                </a:solidFill>
                <a:latin typeface="Calibri"/>
                <a:cs typeface="Calibri"/>
              </a:rPr>
              <a:t>ntains the  di</a:t>
            </a:r>
            <a:r>
              <a:rPr sz="2000" spc="-5" dirty="0">
                <a:solidFill>
                  <a:srgbClr val="264C8D"/>
                </a:solidFill>
                <a:latin typeface="Calibri"/>
                <a:cs typeface="Calibri"/>
              </a:rPr>
              <a:t>r</a:t>
            </a:r>
            <a:r>
              <a:rPr sz="2000" dirty="0">
                <a:solidFill>
                  <a:srgbClr val="264C8D"/>
                </a:solidFill>
                <a:latin typeface="Calibri"/>
                <a:cs typeface="Calibri"/>
              </a:rPr>
              <a:t>ecto</a:t>
            </a:r>
            <a:r>
              <a:rPr sz="2000" spc="-5" dirty="0">
                <a:solidFill>
                  <a:srgbClr val="264C8D"/>
                </a:solidFill>
                <a:latin typeface="Calibri"/>
                <a:cs typeface="Calibri"/>
              </a:rPr>
              <a:t>r</a:t>
            </a:r>
            <a:r>
              <a:rPr sz="2000" dirty="0">
                <a:solidFill>
                  <a:srgbClr val="264C8D"/>
                </a:solidFill>
                <a:latin typeface="Calibri"/>
                <a:cs typeface="Calibri"/>
              </a:rPr>
              <a:t>ies</a:t>
            </a:r>
            <a:r>
              <a:rPr sz="2000" spc="-5" dirty="0">
                <a:solidFill>
                  <a:srgbClr val="264C8D"/>
                </a:solidFill>
                <a:latin typeface="Calibri"/>
                <a:cs typeface="Calibri"/>
              </a:rPr>
              <a:t> </a:t>
            </a:r>
            <a:r>
              <a:rPr sz="2000" dirty="0">
                <a:solidFill>
                  <a:srgbClr val="264C8D"/>
                </a:solidFill>
                <a:latin typeface="Courier New"/>
                <a:cs typeface="Courier New"/>
              </a:rPr>
              <a:t>/</a:t>
            </a:r>
            <a:r>
              <a:rPr sz="2000" spc="-750" dirty="0">
                <a:solidFill>
                  <a:srgbClr val="264C8D"/>
                </a:solidFill>
                <a:latin typeface="Courier New"/>
                <a:cs typeface="Courier New"/>
              </a:rPr>
              <a:t> </a:t>
            </a:r>
            <a:r>
              <a:rPr sz="2000" dirty="0">
                <a:solidFill>
                  <a:srgbClr val="264C8D"/>
                </a:solidFill>
                <a:latin typeface="Calibri"/>
                <a:cs typeface="Calibri"/>
              </a:rPr>
              <a:t>and</a:t>
            </a:r>
            <a:r>
              <a:rPr sz="2000" spc="-5" dirty="0">
                <a:solidFill>
                  <a:srgbClr val="264C8D"/>
                </a:solidFill>
                <a:latin typeface="Calibri"/>
                <a:cs typeface="Calibri"/>
              </a:rPr>
              <a:t> </a:t>
            </a:r>
            <a:r>
              <a:rPr sz="2000" dirty="0">
                <a:solidFill>
                  <a:srgbClr val="264C8D"/>
                </a:solidFill>
                <a:latin typeface="Courier New"/>
                <a:cs typeface="Courier New"/>
              </a:rPr>
              <a:t>bin</a:t>
            </a:r>
            <a:r>
              <a:rPr sz="2000" spc="-750" dirty="0">
                <a:solidFill>
                  <a:srgbClr val="264C8D"/>
                </a:solidFill>
                <a:latin typeface="Courier New"/>
                <a:cs typeface="Courier New"/>
              </a:rPr>
              <a:t> </a:t>
            </a:r>
            <a:r>
              <a:rPr sz="2000" dirty="0">
                <a:solidFill>
                  <a:srgbClr val="264C8D"/>
                </a:solidFill>
                <a:latin typeface="Calibri"/>
                <a:cs typeface="Calibri"/>
              </a:rPr>
              <a:t>as </a:t>
            </a:r>
            <a:r>
              <a:rPr sz="2000" spc="-5" dirty="0">
                <a:solidFill>
                  <a:srgbClr val="264C8D"/>
                </a:solidFill>
                <a:latin typeface="Calibri"/>
                <a:cs typeface="Calibri"/>
              </a:rPr>
              <a:t>w</a:t>
            </a:r>
            <a:r>
              <a:rPr sz="2000" dirty="0">
                <a:solidFill>
                  <a:srgbClr val="264C8D"/>
                </a:solidFill>
                <a:latin typeface="Calibri"/>
                <a:cs typeface="Calibri"/>
              </a:rPr>
              <a:t>ell as the  </a:t>
            </a:r>
            <a:r>
              <a:rPr sz="2000" spc="-5" dirty="0">
                <a:solidFill>
                  <a:srgbClr val="264C8D"/>
                </a:solidFill>
                <a:latin typeface="Calibri"/>
                <a:cs typeface="Calibri"/>
              </a:rPr>
              <a:t>file </a:t>
            </a:r>
            <a:r>
              <a:rPr sz="2000" dirty="0">
                <a:solidFill>
                  <a:srgbClr val="264C8D"/>
                </a:solidFill>
                <a:latin typeface="Courier New"/>
                <a:cs typeface="Courier New"/>
              </a:rPr>
              <a:t>vi</a:t>
            </a:r>
            <a:endParaRPr sz="2000">
              <a:latin typeface="Courier New"/>
              <a:cs typeface="Courier New"/>
            </a:endParaRPr>
          </a:p>
          <a:p>
            <a:pPr marL="354965" marR="488950" indent="-342900">
              <a:lnSpc>
                <a:spcPct val="100800"/>
              </a:lnSpc>
              <a:spcBef>
                <a:spcPts val="459"/>
              </a:spcBef>
              <a:buFont typeface="Arial MT"/>
              <a:buChar char="•"/>
              <a:tabLst>
                <a:tab pos="354965" algn="l"/>
                <a:tab pos="355600" algn="l"/>
              </a:tabLst>
            </a:pPr>
            <a:r>
              <a:rPr sz="2000" spc="-5" dirty="0">
                <a:solidFill>
                  <a:srgbClr val="264C8D"/>
                </a:solidFill>
                <a:latin typeface="Calibri"/>
                <a:cs typeface="Calibri"/>
              </a:rPr>
              <a:t>Resolution of </a:t>
            </a:r>
            <a:r>
              <a:rPr sz="2000" dirty="0">
                <a:solidFill>
                  <a:srgbClr val="264C8D"/>
                </a:solidFill>
                <a:latin typeface="Calibri"/>
                <a:cs typeface="Calibri"/>
              </a:rPr>
              <a:t>paths </a:t>
            </a:r>
            <a:r>
              <a:rPr sz="2000" spc="-5" dirty="0">
                <a:solidFill>
                  <a:srgbClr val="264C8D"/>
                </a:solidFill>
                <a:latin typeface="Calibri"/>
                <a:cs typeface="Calibri"/>
              </a:rPr>
              <a:t>requires </a:t>
            </a:r>
            <a:r>
              <a:rPr sz="2000" dirty="0">
                <a:solidFill>
                  <a:srgbClr val="264C8D"/>
                </a:solidFill>
                <a:latin typeface="Calibri"/>
                <a:cs typeface="Calibri"/>
              </a:rPr>
              <a:t> int</a:t>
            </a:r>
            <a:r>
              <a:rPr sz="2000" spc="-5" dirty="0">
                <a:solidFill>
                  <a:srgbClr val="264C8D"/>
                </a:solidFill>
                <a:latin typeface="Calibri"/>
                <a:cs typeface="Calibri"/>
              </a:rPr>
              <a:t>ro</a:t>
            </a:r>
            <a:r>
              <a:rPr sz="2000" dirty="0">
                <a:solidFill>
                  <a:srgbClr val="264C8D"/>
                </a:solidFill>
                <a:latin typeface="Calibri"/>
                <a:cs typeface="Calibri"/>
              </a:rPr>
              <a:t>duc</a:t>
            </a:r>
            <a:r>
              <a:rPr sz="2000" spc="-10" dirty="0">
                <a:solidFill>
                  <a:srgbClr val="264C8D"/>
                </a:solidFill>
                <a:latin typeface="Calibri"/>
                <a:cs typeface="Calibri"/>
              </a:rPr>
              <a:t>t</a:t>
            </a:r>
            <a:r>
              <a:rPr sz="2000" spc="-15" dirty="0">
                <a:solidFill>
                  <a:srgbClr val="264C8D"/>
                </a:solidFill>
                <a:latin typeface="Calibri"/>
                <a:cs typeface="Calibri"/>
              </a:rPr>
              <a:t>i</a:t>
            </a:r>
            <a:r>
              <a:rPr sz="2000" spc="-5" dirty="0">
                <a:solidFill>
                  <a:srgbClr val="264C8D"/>
                </a:solidFill>
                <a:latin typeface="Calibri"/>
                <a:cs typeface="Calibri"/>
              </a:rPr>
              <a:t>o</a:t>
            </a:r>
            <a:r>
              <a:rPr sz="2000" dirty="0">
                <a:solidFill>
                  <a:srgbClr val="264C8D"/>
                </a:solidFill>
                <a:latin typeface="Calibri"/>
                <a:cs typeface="Calibri"/>
              </a:rPr>
              <a:t>n </a:t>
            </a:r>
            <a:r>
              <a:rPr sz="2000" spc="-5" dirty="0">
                <a:solidFill>
                  <a:srgbClr val="264C8D"/>
                </a:solidFill>
                <a:latin typeface="Calibri"/>
                <a:cs typeface="Calibri"/>
              </a:rPr>
              <a:t>o</a:t>
            </a:r>
            <a:r>
              <a:rPr sz="2000" dirty="0">
                <a:solidFill>
                  <a:srgbClr val="264C8D"/>
                </a:solidFill>
                <a:latin typeface="Calibri"/>
                <a:cs typeface="Calibri"/>
              </a:rPr>
              <a:t>f </a:t>
            </a:r>
            <a:r>
              <a:rPr sz="2000" dirty="0">
                <a:solidFill>
                  <a:srgbClr val="264C8D"/>
                </a:solidFill>
                <a:latin typeface="Courier New"/>
                <a:cs typeface="Courier New"/>
              </a:rPr>
              <a:t>dentry</a:t>
            </a:r>
            <a:r>
              <a:rPr sz="2000" spc="-750" dirty="0">
                <a:solidFill>
                  <a:srgbClr val="264C8D"/>
                </a:solidFill>
                <a:latin typeface="Courier New"/>
                <a:cs typeface="Courier New"/>
              </a:rPr>
              <a:t> </a:t>
            </a:r>
            <a:r>
              <a:rPr sz="2000" spc="-5" dirty="0">
                <a:solidFill>
                  <a:srgbClr val="264C8D"/>
                </a:solidFill>
                <a:latin typeface="Calibri"/>
                <a:cs typeface="Calibri"/>
              </a:rPr>
              <a:t>o</a:t>
            </a:r>
            <a:r>
              <a:rPr sz="2000" dirty="0">
                <a:solidFill>
                  <a:srgbClr val="264C8D"/>
                </a:solidFill>
                <a:latin typeface="Calibri"/>
                <a:cs typeface="Calibri"/>
              </a:rPr>
              <a:t>bjects</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Each</a:t>
            </a:r>
            <a:r>
              <a:rPr sz="2000" spc="-10" dirty="0">
                <a:solidFill>
                  <a:srgbClr val="264C8D"/>
                </a:solidFill>
                <a:latin typeface="Calibri"/>
                <a:cs typeface="Calibri"/>
              </a:rPr>
              <a:t> </a:t>
            </a:r>
            <a:r>
              <a:rPr sz="2000" spc="-5" dirty="0">
                <a:solidFill>
                  <a:srgbClr val="264C8D"/>
                </a:solidFill>
                <a:latin typeface="Calibri"/>
                <a:cs typeface="Calibri"/>
              </a:rPr>
              <a:t>part</a:t>
            </a:r>
            <a:r>
              <a:rPr sz="2000" spc="-10" dirty="0">
                <a:solidFill>
                  <a:srgbClr val="264C8D"/>
                </a:solidFill>
                <a:latin typeface="Calibri"/>
                <a:cs typeface="Calibri"/>
              </a:rPr>
              <a:t> </a:t>
            </a:r>
            <a:r>
              <a:rPr sz="2000" spc="-5" dirty="0">
                <a:solidFill>
                  <a:srgbClr val="264C8D"/>
                </a:solidFill>
                <a:latin typeface="Calibri"/>
                <a:cs typeface="Calibri"/>
              </a:rPr>
              <a:t>of</a:t>
            </a:r>
            <a:r>
              <a:rPr sz="2000" spc="-10" dirty="0">
                <a:solidFill>
                  <a:srgbClr val="264C8D"/>
                </a:solidFill>
                <a:latin typeface="Calibri"/>
                <a:cs typeface="Calibri"/>
              </a:rPr>
              <a:t> </a:t>
            </a:r>
            <a:r>
              <a:rPr sz="2000" dirty="0">
                <a:solidFill>
                  <a:srgbClr val="264C8D"/>
                </a:solidFill>
                <a:latin typeface="Calibri"/>
                <a:cs typeface="Calibri"/>
              </a:rPr>
              <a:t>a</a:t>
            </a:r>
            <a:r>
              <a:rPr sz="2000" spc="-5" dirty="0">
                <a:solidFill>
                  <a:srgbClr val="264C8D"/>
                </a:solidFill>
                <a:latin typeface="Calibri"/>
                <a:cs typeface="Calibri"/>
              </a:rPr>
              <a:t> </a:t>
            </a:r>
            <a:r>
              <a:rPr sz="2000" dirty="0">
                <a:solidFill>
                  <a:srgbClr val="264C8D"/>
                </a:solidFill>
                <a:latin typeface="Calibri"/>
                <a:cs typeface="Calibri"/>
              </a:rPr>
              <a:t>path</a:t>
            </a:r>
            <a:r>
              <a:rPr sz="2000" spc="-10" dirty="0">
                <a:solidFill>
                  <a:srgbClr val="264C8D"/>
                </a:solidFill>
                <a:latin typeface="Calibri"/>
                <a:cs typeface="Calibri"/>
              </a:rPr>
              <a:t> </a:t>
            </a:r>
            <a:r>
              <a:rPr sz="2000" dirty="0">
                <a:solidFill>
                  <a:srgbClr val="264C8D"/>
                </a:solidFill>
                <a:latin typeface="Calibri"/>
                <a:cs typeface="Calibri"/>
              </a:rPr>
              <a:t>is</a:t>
            </a:r>
            <a:r>
              <a:rPr sz="2000" spc="-15" dirty="0">
                <a:solidFill>
                  <a:srgbClr val="264C8D"/>
                </a:solidFill>
                <a:latin typeface="Calibri"/>
                <a:cs typeface="Calibri"/>
              </a:rPr>
              <a:t> </a:t>
            </a:r>
            <a:r>
              <a:rPr sz="2000" dirty="0">
                <a:solidFill>
                  <a:srgbClr val="264C8D"/>
                </a:solidFill>
                <a:latin typeface="Courier New"/>
                <a:cs typeface="Courier New"/>
              </a:rPr>
              <a:t>dentry</a:t>
            </a:r>
            <a:endParaRPr sz="2000">
              <a:latin typeface="Courier New"/>
              <a:cs typeface="Courier New"/>
            </a:endParaRPr>
          </a:p>
          <a:p>
            <a:pPr marL="354965">
              <a:lnSpc>
                <a:spcPct val="100000"/>
              </a:lnSpc>
              <a:spcBef>
                <a:spcPts val="20"/>
              </a:spcBef>
            </a:pPr>
            <a:r>
              <a:rPr sz="2000" spc="-5" dirty="0">
                <a:solidFill>
                  <a:srgbClr val="264C8D"/>
                </a:solidFill>
                <a:latin typeface="Calibri"/>
                <a:cs typeface="Calibri"/>
              </a:rPr>
              <a:t>object</a:t>
            </a:r>
            <a:endParaRPr sz="2000">
              <a:latin typeface="Calibri"/>
              <a:cs typeface="Calibri"/>
            </a:endParaRPr>
          </a:p>
          <a:p>
            <a:pPr marL="354965" marR="123189" indent="-342900">
              <a:lnSpc>
                <a:spcPct val="100800"/>
              </a:lnSpc>
              <a:spcBef>
                <a:spcPts val="459"/>
              </a:spcBef>
              <a:buFont typeface="Arial MT"/>
              <a:buChar char="•"/>
              <a:tabLst>
                <a:tab pos="354965" algn="l"/>
                <a:tab pos="355600" algn="l"/>
              </a:tabLst>
            </a:pPr>
            <a:r>
              <a:rPr sz="2000" dirty="0">
                <a:solidFill>
                  <a:srgbClr val="264C8D"/>
                </a:solidFill>
                <a:latin typeface="Calibri"/>
                <a:cs typeface="Calibri"/>
              </a:rPr>
              <a:t>VFS c</a:t>
            </a:r>
            <a:r>
              <a:rPr sz="2000" spc="-5" dirty="0">
                <a:solidFill>
                  <a:srgbClr val="264C8D"/>
                </a:solidFill>
                <a:latin typeface="Calibri"/>
                <a:cs typeface="Calibri"/>
              </a:rPr>
              <a:t>r</a:t>
            </a:r>
            <a:r>
              <a:rPr sz="2000" dirty="0">
                <a:solidFill>
                  <a:srgbClr val="264C8D"/>
                </a:solidFill>
                <a:latin typeface="Calibri"/>
                <a:cs typeface="Calibri"/>
              </a:rPr>
              <a:t>eat</a:t>
            </a:r>
            <a:r>
              <a:rPr sz="2000" spc="-5" dirty="0">
                <a:solidFill>
                  <a:srgbClr val="264C8D"/>
                </a:solidFill>
                <a:latin typeface="Calibri"/>
                <a:cs typeface="Calibri"/>
              </a:rPr>
              <a:t>e</a:t>
            </a:r>
            <a:r>
              <a:rPr sz="2000" dirty="0">
                <a:solidFill>
                  <a:srgbClr val="264C8D"/>
                </a:solidFill>
                <a:latin typeface="Calibri"/>
                <a:cs typeface="Calibri"/>
              </a:rPr>
              <a:t>s </a:t>
            </a:r>
            <a:r>
              <a:rPr sz="2000" dirty="0">
                <a:solidFill>
                  <a:srgbClr val="264C8D"/>
                </a:solidFill>
                <a:latin typeface="Courier New"/>
                <a:cs typeface="Courier New"/>
              </a:rPr>
              <a:t>dentry</a:t>
            </a:r>
            <a:r>
              <a:rPr sz="2000" spc="-750" dirty="0">
                <a:solidFill>
                  <a:srgbClr val="264C8D"/>
                </a:solidFill>
                <a:latin typeface="Courier New"/>
                <a:cs typeface="Courier New"/>
              </a:rPr>
              <a:t> </a:t>
            </a:r>
            <a:r>
              <a:rPr sz="2000" spc="-5" dirty="0">
                <a:solidFill>
                  <a:srgbClr val="264C8D"/>
                </a:solidFill>
                <a:latin typeface="Calibri"/>
                <a:cs typeface="Calibri"/>
              </a:rPr>
              <a:t>o</a:t>
            </a:r>
            <a:r>
              <a:rPr sz="2000" dirty="0">
                <a:solidFill>
                  <a:srgbClr val="264C8D"/>
                </a:solidFill>
                <a:latin typeface="Calibri"/>
                <a:cs typeface="Calibri"/>
              </a:rPr>
              <a:t>bjects </a:t>
            </a:r>
            <a:r>
              <a:rPr sz="2000" spc="-5" dirty="0">
                <a:solidFill>
                  <a:srgbClr val="264C8D"/>
                </a:solidFill>
                <a:latin typeface="Calibri"/>
                <a:cs typeface="Calibri"/>
              </a:rPr>
              <a:t>o</a:t>
            </a:r>
            <a:r>
              <a:rPr sz="2000" dirty="0">
                <a:solidFill>
                  <a:srgbClr val="264C8D"/>
                </a:solidFill>
                <a:latin typeface="Calibri"/>
                <a:cs typeface="Calibri"/>
              </a:rPr>
              <a:t>n the  ﬂy</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dirty="0">
                <a:solidFill>
                  <a:srgbClr val="264C8D"/>
                </a:solidFill>
                <a:latin typeface="Calibri"/>
                <a:cs typeface="Calibri"/>
              </a:rPr>
              <a:t>No</a:t>
            </a:r>
            <a:r>
              <a:rPr sz="2000" spc="-15" dirty="0">
                <a:solidFill>
                  <a:srgbClr val="264C8D"/>
                </a:solidFill>
                <a:latin typeface="Calibri"/>
                <a:cs typeface="Calibri"/>
              </a:rPr>
              <a:t> </a:t>
            </a:r>
            <a:r>
              <a:rPr sz="2000" dirty="0">
                <a:solidFill>
                  <a:srgbClr val="264C8D"/>
                </a:solidFill>
                <a:latin typeface="Calibri"/>
                <a:cs typeface="Calibri"/>
              </a:rPr>
              <a:t>equivalent</a:t>
            </a:r>
            <a:r>
              <a:rPr sz="2000" spc="-15" dirty="0">
                <a:solidFill>
                  <a:srgbClr val="264C8D"/>
                </a:solidFill>
                <a:latin typeface="Calibri"/>
                <a:cs typeface="Calibri"/>
              </a:rPr>
              <a:t> </a:t>
            </a:r>
            <a:r>
              <a:rPr sz="2000" spc="-5" dirty="0">
                <a:solidFill>
                  <a:srgbClr val="264C8D"/>
                </a:solidFill>
                <a:latin typeface="Calibri"/>
                <a:cs typeface="Calibri"/>
              </a:rPr>
              <a:t>on</a:t>
            </a:r>
            <a:r>
              <a:rPr sz="2000" spc="-15" dirty="0">
                <a:solidFill>
                  <a:srgbClr val="264C8D"/>
                </a:solidFill>
                <a:latin typeface="Calibri"/>
                <a:cs typeface="Calibri"/>
              </a:rPr>
              <a:t> </a:t>
            </a:r>
            <a:r>
              <a:rPr sz="2000" dirty="0">
                <a:solidFill>
                  <a:srgbClr val="264C8D"/>
                </a:solidFill>
                <a:latin typeface="Calibri"/>
                <a:cs typeface="Calibri"/>
              </a:rPr>
              <a:t>disk</a:t>
            </a:r>
            <a:r>
              <a:rPr sz="2000" spc="-10" dirty="0">
                <a:solidFill>
                  <a:srgbClr val="264C8D"/>
                </a:solidFill>
                <a:latin typeface="Calibri"/>
                <a:cs typeface="Calibri"/>
              </a:rPr>
              <a:t> </a:t>
            </a:r>
            <a:r>
              <a:rPr sz="2000" spc="-5" dirty="0">
                <a:solidFill>
                  <a:srgbClr val="264C8D"/>
                </a:solidFill>
                <a:latin typeface="Calibri"/>
                <a:cs typeface="Calibri"/>
              </a:rPr>
              <a:t>drive</a:t>
            </a:r>
            <a:endParaRPr sz="2000">
              <a:latin typeface="Calibri"/>
              <a:cs typeface="Calibri"/>
            </a:endParaRPr>
          </a:p>
          <a:p>
            <a:pPr marL="354965" marR="113030" indent="-342900">
              <a:lnSpc>
                <a:spcPts val="2320"/>
              </a:lnSpc>
              <a:spcBef>
                <a:spcPts val="645"/>
              </a:spcBef>
              <a:buFont typeface="Arial MT"/>
              <a:buChar char="•"/>
              <a:tabLst>
                <a:tab pos="354965" algn="l"/>
                <a:tab pos="355600" algn="l"/>
              </a:tabLst>
            </a:pPr>
            <a:r>
              <a:rPr sz="2000" spc="-5" dirty="0">
                <a:solidFill>
                  <a:srgbClr val="264C8D"/>
                </a:solidFill>
                <a:latin typeface="Calibri"/>
                <a:cs typeface="Calibri"/>
              </a:rPr>
              <a:t>Are stored </a:t>
            </a:r>
            <a:r>
              <a:rPr sz="2000" dirty="0">
                <a:solidFill>
                  <a:srgbClr val="264C8D"/>
                </a:solidFill>
                <a:latin typeface="Calibri"/>
                <a:cs typeface="Calibri"/>
              </a:rPr>
              <a:t>in </a:t>
            </a:r>
            <a:r>
              <a:rPr sz="2000" spc="-5" dirty="0">
                <a:solidFill>
                  <a:srgbClr val="264C8D"/>
                </a:solidFill>
                <a:latin typeface="Calibri"/>
                <a:cs typeface="Calibri"/>
              </a:rPr>
              <a:t>dentry cache </a:t>
            </a:r>
            <a:r>
              <a:rPr sz="2000" dirty="0">
                <a:solidFill>
                  <a:srgbClr val="264C8D"/>
                </a:solidFill>
                <a:latin typeface="Calibri"/>
                <a:cs typeface="Calibri"/>
              </a:rPr>
              <a:t>(handled </a:t>
            </a:r>
            <a:r>
              <a:rPr sz="2000" spc="-440" dirty="0">
                <a:solidFill>
                  <a:srgbClr val="264C8D"/>
                </a:solidFill>
                <a:latin typeface="Calibri"/>
                <a:cs typeface="Calibri"/>
              </a:rPr>
              <a:t> </a:t>
            </a:r>
            <a:r>
              <a:rPr sz="2000" dirty="0">
                <a:solidFill>
                  <a:srgbClr val="264C8D"/>
                </a:solidFill>
                <a:latin typeface="Calibri"/>
                <a:cs typeface="Calibri"/>
              </a:rPr>
              <a:t>by</a:t>
            </a:r>
            <a:r>
              <a:rPr sz="2000" spc="-10" dirty="0">
                <a:solidFill>
                  <a:srgbClr val="264C8D"/>
                </a:solidFill>
                <a:latin typeface="Calibri"/>
                <a:cs typeface="Calibri"/>
              </a:rPr>
              <a:t> </a:t>
            </a:r>
            <a:r>
              <a:rPr sz="2000" dirty="0">
                <a:solidFill>
                  <a:srgbClr val="264C8D"/>
                </a:solidFill>
                <a:latin typeface="Calibri"/>
                <a:cs typeface="Calibri"/>
              </a:rPr>
              <a:t>OS)</a:t>
            </a:r>
            <a:endParaRPr sz="2000">
              <a:latin typeface="Calibri"/>
              <a:cs typeface="Calibri"/>
            </a:endParaRPr>
          </a:p>
          <a:p>
            <a:pPr marL="469265">
              <a:lnSpc>
                <a:spcPct val="100000"/>
              </a:lnSpc>
              <a:spcBef>
                <a:spcPts val="320"/>
              </a:spcBef>
              <a:tabLst>
                <a:tab pos="755015" algn="l"/>
              </a:tabLst>
            </a:pPr>
            <a:r>
              <a:rPr sz="1600" dirty="0">
                <a:latin typeface="Arial MT"/>
                <a:cs typeface="Arial MT"/>
              </a:rPr>
              <a:t>–	</a:t>
            </a:r>
            <a:r>
              <a:rPr sz="1600" spc="-5" dirty="0">
                <a:latin typeface="Calibri"/>
                <a:cs typeface="Calibri"/>
              </a:rPr>
              <a:t>Frontend</a:t>
            </a:r>
            <a:r>
              <a:rPr sz="1600" spc="-10" dirty="0">
                <a:latin typeface="Calibri"/>
                <a:cs typeface="Calibri"/>
              </a:rPr>
              <a:t> </a:t>
            </a:r>
            <a:r>
              <a:rPr sz="1600" spc="-5" dirty="0">
                <a:latin typeface="Calibri"/>
                <a:cs typeface="Calibri"/>
              </a:rPr>
              <a:t>of Inode</a:t>
            </a:r>
            <a:r>
              <a:rPr sz="1600" spc="-15" dirty="0">
                <a:latin typeface="Calibri"/>
                <a:cs typeface="Calibri"/>
              </a:rPr>
              <a:t> </a:t>
            </a:r>
            <a:r>
              <a:rPr sz="1600" spc="-5" dirty="0">
                <a:latin typeface="Calibri"/>
                <a:cs typeface="Calibri"/>
              </a:rPr>
              <a:t>cache</a:t>
            </a:r>
            <a:endParaRPr sz="1600">
              <a:latin typeface="Calibri"/>
              <a:cs typeface="Calibri"/>
            </a:endParaRPr>
          </a:p>
        </p:txBody>
      </p:sp>
      <p:pic>
        <p:nvPicPr>
          <p:cNvPr id="4" name="object 4"/>
          <p:cNvPicPr/>
          <p:nvPr/>
        </p:nvPicPr>
        <p:blipFill>
          <a:blip r:embed="rId2" cstate="print"/>
          <a:stretch>
            <a:fillRect/>
          </a:stretch>
        </p:blipFill>
        <p:spPr>
          <a:xfrm>
            <a:off x="4211252" y="1733515"/>
            <a:ext cx="5017840" cy="4101879"/>
          </a:xfrm>
          <a:prstGeom prst="rect">
            <a:avLst/>
          </a:prstGeom>
        </p:spPr>
      </p:pic>
      <p:sp>
        <p:nvSpPr>
          <p:cNvPr id="5" name="object 5"/>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4615" y="211614"/>
            <a:ext cx="2442210" cy="695960"/>
          </a:xfrm>
          <a:prstGeom prst="rect">
            <a:avLst/>
          </a:prstGeom>
        </p:spPr>
        <p:txBody>
          <a:bodyPr vert="horz" wrap="square" lIns="0" tIns="12700" rIns="0" bIns="0" rtlCol="0">
            <a:spAutoFit/>
          </a:bodyPr>
          <a:lstStyle/>
          <a:p>
            <a:pPr marL="12700">
              <a:lnSpc>
                <a:spcPct val="100000"/>
              </a:lnSpc>
              <a:spcBef>
                <a:spcPts val="100"/>
              </a:spcBef>
            </a:pPr>
            <a:r>
              <a:rPr sz="4400" dirty="0"/>
              <a:t>File</a:t>
            </a:r>
            <a:r>
              <a:rPr sz="4400" spc="-95" dirty="0"/>
              <a:t> </a:t>
            </a:r>
            <a:r>
              <a:rPr sz="4400" dirty="0"/>
              <a:t>Object</a:t>
            </a:r>
            <a:endParaRPr sz="4400"/>
          </a:p>
        </p:txBody>
      </p:sp>
      <p:sp>
        <p:nvSpPr>
          <p:cNvPr id="3" name="object 3"/>
          <p:cNvSpPr txBox="1"/>
          <p:nvPr/>
        </p:nvSpPr>
        <p:spPr>
          <a:xfrm>
            <a:off x="307339" y="1038860"/>
            <a:ext cx="4615180" cy="2829560"/>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dirty="0">
                <a:solidFill>
                  <a:srgbClr val="264C8D"/>
                </a:solidFill>
                <a:latin typeface="Calibri"/>
                <a:cs typeface="Calibri"/>
              </a:rPr>
              <a:t>File</a:t>
            </a:r>
            <a:r>
              <a:rPr sz="2000" spc="-5" dirty="0">
                <a:solidFill>
                  <a:srgbClr val="264C8D"/>
                </a:solidFill>
                <a:latin typeface="Calibri"/>
                <a:cs typeface="Calibri"/>
              </a:rPr>
              <a:t> object</a:t>
            </a:r>
            <a:r>
              <a:rPr sz="2000" dirty="0">
                <a:solidFill>
                  <a:srgbClr val="264C8D"/>
                </a:solidFill>
                <a:latin typeface="Calibri"/>
                <a:cs typeface="Calibri"/>
              </a:rPr>
              <a:t> </a:t>
            </a:r>
            <a:r>
              <a:rPr sz="2000" spc="-5" dirty="0">
                <a:solidFill>
                  <a:srgbClr val="264C8D"/>
                </a:solidFill>
                <a:latin typeface="Calibri"/>
                <a:cs typeface="Calibri"/>
              </a:rPr>
              <a:t>represents open</a:t>
            </a:r>
            <a:r>
              <a:rPr sz="2000" dirty="0">
                <a:solidFill>
                  <a:srgbClr val="264C8D"/>
                </a:solidFill>
                <a:latin typeface="Calibri"/>
                <a:cs typeface="Calibri"/>
              </a:rPr>
              <a:t> </a:t>
            </a:r>
            <a:r>
              <a:rPr sz="2000" spc="-5" dirty="0">
                <a:solidFill>
                  <a:srgbClr val="264C8D"/>
                </a:solidFill>
                <a:latin typeface="Calibri"/>
                <a:cs typeface="Calibri"/>
              </a:rPr>
              <a:t>file</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Interface</a:t>
            </a:r>
            <a:r>
              <a:rPr sz="2000" spc="-10" dirty="0">
                <a:solidFill>
                  <a:srgbClr val="264C8D"/>
                </a:solidFill>
                <a:latin typeface="Calibri"/>
                <a:cs typeface="Calibri"/>
              </a:rPr>
              <a:t> </a:t>
            </a:r>
            <a:r>
              <a:rPr sz="2000" dirty="0">
                <a:solidFill>
                  <a:srgbClr val="264C8D"/>
                </a:solidFill>
                <a:latin typeface="Calibri"/>
                <a:cs typeface="Calibri"/>
              </a:rPr>
              <a:t>to</a:t>
            </a:r>
            <a:r>
              <a:rPr sz="2000" spc="-10" dirty="0">
                <a:solidFill>
                  <a:srgbClr val="264C8D"/>
                </a:solidFill>
                <a:latin typeface="Calibri"/>
                <a:cs typeface="Calibri"/>
              </a:rPr>
              <a:t> </a:t>
            </a:r>
            <a:r>
              <a:rPr sz="2000" spc="-5" dirty="0">
                <a:solidFill>
                  <a:srgbClr val="264C8D"/>
                </a:solidFill>
                <a:latin typeface="Calibri"/>
                <a:cs typeface="Calibri"/>
              </a:rPr>
              <a:t>applications</a:t>
            </a:r>
            <a:endParaRPr sz="2000">
              <a:latin typeface="Calibri"/>
              <a:cs typeface="Calibri"/>
            </a:endParaRPr>
          </a:p>
          <a:p>
            <a:pPr marL="355600" indent="-342900">
              <a:lnSpc>
                <a:spcPct val="100000"/>
              </a:lnSpc>
              <a:spcBef>
                <a:spcPts val="400"/>
              </a:spcBef>
              <a:buFont typeface="Arial MT"/>
              <a:buChar char="•"/>
              <a:tabLst>
                <a:tab pos="354965" algn="l"/>
                <a:tab pos="355600" algn="l"/>
              </a:tabLst>
            </a:pPr>
            <a:r>
              <a:rPr sz="2000" dirty="0">
                <a:solidFill>
                  <a:srgbClr val="264C8D"/>
                </a:solidFill>
                <a:latin typeface="Calibri"/>
                <a:cs typeface="Calibri"/>
              </a:rPr>
              <a:t>Is</a:t>
            </a:r>
            <a:r>
              <a:rPr sz="2000" spc="-5" dirty="0">
                <a:solidFill>
                  <a:srgbClr val="264C8D"/>
                </a:solidFill>
                <a:latin typeface="Calibri"/>
                <a:cs typeface="Calibri"/>
              </a:rPr>
              <a:t> created</a:t>
            </a:r>
            <a:r>
              <a:rPr sz="2000" dirty="0">
                <a:solidFill>
                  <a:srgbClr val="264C8D"/>
                </a:solidFill>
                <a:latin typeface="Calibri"/>
                <a:cs typeface="Calibri"/>
              </a:rPr>
              <a:t> as </a:t>
            </a:r>
            <a:r>
              <a:rPr sz="2000" spc="-5" dirty="0">
                <a:solidFill>
                  <a:srgbClr val="264C8D"/>
                </a:solidFill>
                <a:latin typeface="Calibri"/>
                <a:cs typeface="Calibri"/>
              </a:rPr>
              <a:t>reply</a:t>
            </a:r>
            <a:r>
              <a:rPr sz="2000" dirty="0">
                <a:solidFill>
                  <a:srgbClr val="264C8D"/>
                </a:solidFill>
                <a:latin typeface="Calibri"/>
                <a:cs typeface="Calibri"/>
              </a:rPr>
              <a:t> to</a:t>
            </a:r>
            <a:r>
              <a:rPr sz="2000" spc="-5" dirty="0">
                <a:solidFill>
                  <a:srgbClr val="264C8D"/>
                </a:solidFill>
                <a:latin typeface="Calibri"/>
                <a:cs typeface="Calibri"/>
              </a:rPr>
              <a:t> </a:t>
            </a:r>
            <a:r>
              <a:rPr sz="2000" spc="-5" dirty="0">
                <a:solidFill>
                  <a:srgbClr val="264C8D"/>
                </a:solidFill>
                <a:latin typeface="Courier New"/>
                <a:cs typeface="Courier New"/>
              </a:rPr>
              <a:t>open()</a:t>
            </a:r>
            <a:r>
              <a:rPr sz="2000" spc="-5" dirty="0">
                <a:solidFill>
                  <a:srgbClr val="264C8D"/>
                </a:solidFill>
                <a:latin typeface="Calibri"/>
                <a:cs typeface="Calibri"/>
              </a:rPr>
              <a:t>system</a:t>
            </a:r>
            <a:r>
              <a:rPr sz="2000" dirty="0">
                <a:solidFill>
                  <a:srgbClr val="264C8D"/>
                </a:solidFill>
                <a:latin typeface="Calibri"/>
                <a:cs typeface="Calibri"/>
              </a:rPr>
              <a:t> call</a:t>
            </a:r>
            <a:endParaRPr sz="2000">
              <a:latin typeface="Calibri"/>
              <a:cs typeface="Calibri"/>
            </a:endParaRPr>
          </a:p>
          <a:p>
            <a:pPr marL="355600" indent="-342900">
              <a:lnSpc>
                <a:spcPct val="100000"/>
              </a:lnSpc>
              <a:spcBef>
                <a:spcPts val="500"/>
              </a:spcBef>
              <a:buFont typeface="Arial MT"/>
              <a:buChar char="•"/>
              <a:tabLst>
                <a:tab pos="354965" algn="l"/>
                <a:tab pos="355600" algn="l"/>
              </a:tabLst>
            </a:pPr>
            <a:r>
              <a:rPr sz="2000" dirty="0">
                <a:solidFill>
                  <a:srgbClr val="264C8D"/>
                </a:solidFill>
                <a:latin typeface="Calibri"/>
                <a:cs typeface="Calibri"/>
              </a:rPr>
              <a:t>Is</a:t>
            </a:r>
            <a:r>
              <a:rPr sz="2000" spc="-20" dirty="0">
                <a:solidFill>
                  <a:srgbClr val="264C8D"/>
                </a:solidFill>
                <a:latin typeface="Calibri"/>
                <a:cs typeface="Calibri"/>
              </a:rPr>
              <a:t> </a:t>
            </a:r>
            <a:r>
              <a:rPr sz="2000" spc="-5" dirty="0">
                <a:solidFill>
                  <a:srgbClr val="264C8D"/>
                </a:solidFill>
                <a:latin typeface="Calibri"/>
                <a:cs typeface="Calibri"/>
              </a:rPr>
              <a:t>removed</a:t>
            </a:r>
            <a:r>
              <a:rPr sz="2000" spc="-15" dirty="0">
                <a:solidFill>
                  <a:srgbClr val="264C8D"/>
                </a:solidFill>
                <a:latin typeface="Calibri"/>
                <a:cs typeface="Calibri"/>
              </a:rPr>
              <a:t> </a:t>
            </a:r>
            <a:r>
              <a:rPr sz="2000" spc="-5" dirty="0">
                <a:solidFill>
                  <a:srgbClr val="264C8D"/>
                </a:solidFill>
                <a:latin typeface="Calibri"/>
                <a:cs typeface="Calibri"/>
              </a:rPr>
              <a:t>on</a:t>
            </a:r>
            <a:r>
              <a:rPr sz="2000" spc="-25" dirty="0">
                <a:solidFill>
                  <a:srgbClr val="264C8D"/>
                </a:solidFill>
                <a:latin typeface="Calibri"/>
                <a:cs typeface="Calibri"/>
              </a:rPr>
              <a:t> </a:t>
            </a:r>
            <a:r>
              <a:rPr sz="2000" dirty="0">
                <a:solidFill>
                  <a:srgbClr val="264C8D"/>
                </a:solidFill>
                <a:latin typeface="Courier New"/>
                <a:cs typeface="Courier New"/>
              </a:rPr>
              <a:t>close()</a:t>
            </a:r>
            <a:endParaRPr sz="2000">
              <a:latin typeface="Courier New"/>
              <a:cs typeface="Courier New"/>
            </a:endParaRPr>
          </a:p>
          <a:p>
            <a:pPr marL="354965" marR="246379" indent="-342900">
              <a:lnSpc>
                <a:spcPct val="100800"/>
              </a:lnSpc>
              <a:spcBef>
                <a:spcPts val="480"/>
              </a:spcBef>
              <a:buFont typeface="Arial MT"/>
              <a:buChar char="•"/>
              <a:tabLst>
                <a:tab pos="354965" algn="l"/>
                <a:tab pos="355600" algn="l"/>
              </a:tabLst>
            </a:pPr>
            <a:r>
              <a:rPr sz="2000" spc="-5" dirty="0">
                <a:solidFill>
                  <a:srgbClr val="264C8D"/>
                </a:solidFill>
                <a:latin typeface="Calibri"/>
                <a:cs typeface="Calibri"/>
              </a:rPr>
              <a:t>Diﬀerent processes</a:t>
            </a:r>
            <a:r>
              <a:rPr sz="2000" dirty="0">
                <a:solidFill>
                  <a:srgbClr val="264C8D"/>
                </a:solidFill>
                <a:latin typeface="Calibri"/>
                <a:cs typeface="Calibri"/>
              </a:rPr>
              <a:t> can </a:t>
            </a:r>
            <a:r>
              <a:rPr sz="2000" spc="-5" dirty="0">
                <a:solidFill>
                  <a:srgbClr val="264C8D"/>
                </a:solidFill>
                <a:latin typeface="Calibri"/>
                <a:cs typeface="Calibri"/>
              </a:rPr>
              <a:t>open</a:t>
            </a:r>
            <a:r>
              <a:rPr sz="2000" dirty="0">
                <a:solidFill>
                  <a:srgbClr val="264C8D"/>
                </a:solidFill>
                <a:latin typeface="Calibri"/>
                <a:cs typeface="Calibri"/>
              </a:rPr>
              <a:t> a </a:t>
            </a:r>
            <a:r>
              <a:rPr sz="2000" spc="-5" dirty="0">
                <a:solidFill>
                  <a:srgbClr val="264C8D"/>
                </a:solidFill>
                <a:latin typeface="Calibri"/>
                <a:cs typeface="Calibri"/>
              </a:rPr>
              <a:t>file </a:t>
            </a:r>
            <a:r>
              <a:rPr sz="2000" dirty="0">
                <a:solidFill>
                  <a:srgbClr val="264C8D"/>
                </a:solidFill>
                <a:latin typeface="Calibri"/>
                <a:cs typeface="Calibri"/>
              </a:rPr>
              <a:t> </a:t>
            </a:r>
            <a:r>
              <a:rPr sz="2000" spc="-5" dirty="0">
                <a:solidFill>
                  <a:srgbClr val="264C8D"/>
                </a:solidFill>
                <a:latin typeface="Calibri"/>
                <a:cs typeface="Calibri"/>
              </a:rPr>
              <a:t>multiple</a:t>
            </a:r>
            <a:r>
              <a:rPr sz="2000" dirty="0">
                <a:solidFill>
                  <a:srgbClr val="264C8D"/>
                </a:solidFill>
                <a:latin typeface="Calibri"/>
                <a:cs typeface="Calibri"/>
              </a:rPr>
              <a:t> </a:t>
            </a:r>
            <a:r>
              <a:rPr sz="2000" spc="-10" dirty="0">
                <a:solidFill>
                  <a:srgbClr val="264C8D"/>
                </a:solidFill>
                <a:latin typeface="Calibri"/>
                <a:cs typeface="Calibri"/>
              </a:rPr>
              <a:t>times</a:t>
            </a:r>
            <a:r>
              <a:rPr sz="2000" spc="10" dirty="0">
                <a:solidFill>
                  <a:srgbClr val="264C8D"/>
                </a:solidFill>
                <a:latin typeface="Calibri"/>
                <a:cs typeface="Calibri"/>
              </a:rPr>
              <a:t> </a:t>
            </a:r>
            <a:r>
              <a:rPr sz="2000" dirty="0">
                <a:solidFill>
                  <a:srgbClr val="264C8D"/>
                </a:solidFill>
                <a:latin typeface="Wingdings"/>
                <a:cs typeface="Wingdings"/>
              </a:rPr>
              <a:t></a:t>
            </a:r>
            <a:r>
              <a:rPr sz="2000" spc="-50" dirty="0">
                <a:solidFill>
                  <a:srgbClr val="264C8D"/>
                </a:solidFill>
                <a:latin typeface="Times New Roman"/>
                <a:cs typeface="Times New Roman"/>
              </a:rPr>
              <a:t> </a:t>
            </a:r>
            <a:r>
              <a:rPr sz="2000" spc="-5" dirty="0">
                <a:solidFill>
                  <a:srgbClr val="264C8D"/>
                </a:solidFill>
                <a:latin typeface="Calibri"/>
                <a:cs typeface="Calibri"/>
              </a:rPr>
              <a:t>diﬀerent</a:t>
            </a:r>
            <a:r>
              <a:rPr sz="2000" dirty="0">
                <a:solidFill>
                  <a:srgbClr val="264C8D"/>
                </a:solidFill>
                <a:latin typeface="Calibri"/>
                <a:cs typeface="Calibri"/>
              </a:rPr>
              <a:t> </a:t>
            </a:r>
            <a:r>
              <a:rPr sz="2000" spc="-5" dirty="0">
                <a:solidFill>
                  <a:srgbClr val="264C8D"/>
                </a:solidFill>
                <a:latin typeface="Calibri"/>
                <a:cs typeface="Calibri"/>
              </a:rPr>
              <a:t>file</a:t>
            </a:r>
            <a:r>
              <a:rPr sz="2000" dirty="0">
                <a:solidFill>
                  <a:srgbClr val="264C8D"/>
                </a:solidFill>
                <a:latin typeface="Calibri"/>
                <a:cs typeface="Calibri"/>
              </a:rPr>
              <a:t> </a:t>
            </a:r>
            <a:r>
              <a:rPr sz="2000" spc="-5" dirty="0">
                <a:solidFill>
                  <a:srgbClr val="264C8D"/>
                </a:solidFill>
                <a:latin typeface="Calibri"/>
                <a:cs typeface="Calibri"/>
              </a:rPr>
              <a:t>objects</a:t>
            </a:r>
            <a:endParaRPr sz="2000">
              <a:latin typeface="Calibri"/>
              <a:cs typeface="Calibri"/>
            </a:endParaRPr>
          </a:p>
          <a:p>
            <a:pPr marL="354965" marR="1062355" indent="-342900">
              <a:lnSpc>
                <a:spcPct val="100800"/>
              </a:lnSpc>
              <a:spcBef>
                <a:spcPts val="459"/>
              </a:spcBef>
              <a:buFont typeface="Arial MT"/>
              <a:buChar char="•"/>
              <a:tabLst>
                <a:tab pos="354965" algn="l"/>
                <a:tab pos="355600" algn="l"/>
              </a:tabLst>
            </a:pPr>
            <a:r>
              <a:rPr sz="2000" dirty="0">
                <a:solidFill>
                  <a:srgbClr val="264C8D"/>
                </a:solidFill>
                <a:latin typeface="Calibri"/>
                <a:cs typeface="Calibri"/>
              </a:rPr>
              <a:t>The</a:t>
            </a:r>
            <a:r>
              <a:rPr sz="2000" spc="-10" dirty="0">
                <a:solidFill>
                  <a:srgbClr val="264C8D"/>
                </a:solidFill>
                <a:latin typeface="Calibri"/>
                <a:cs typeface="Calibri"/>
              </a:rPr>
              <a:t> </a:t>
            </a:r>
            <a:r>
              <a:rPr sz="2000" spc="-5" dirty="0">
                <a:solidFill>
                  <a:srgbClr val="264C8D"/>
                </a:solidFill>
                <a:latin typeface="Calibri"/>
                <a:cs typeface="Calibri"/>
              </a:rPr>
              <a:t>file</a:t>
            </a:r>
            <a:r>
              <a:rPr sz="2000" spc="-10" dirty="0">
                <a:solidFill>
                  <a:srgbClr val="264C8D"/>
                </a:solidFill>
                <a:latin typeface="Calibri"/>
                <a:cs typeface="Calibri"/>
              </a:rPr>
              <a:t> </a:t>
            </a:r>
            <a:r>
              <a:rPr sz="2000" spc="-5" dirty="0">
                <a:solidFill>
                  <a:srgbClr val="264C8D"/>
                </a:solidFill>
                <a:latin typeface="Calibri"/>
                <a:cs typeface="Calibri"/>
              </a:rPr>
              <a:t>object</a:t>
            </a:r>
            <a:r>
              <a:rPr sz="2000" spc="-10" dirty="0">
                <a:solidFill>
                  <a:srgbClr val="264C8D"/>
                </a:solidFill>
                <a:latin typeface="Calibri"/>
                <a:cs typeface="Calibri"/>
              </a:rPr>
              <a:t> </a:t>
            </a:r>
            <a:r>
              <a:rPr sz="2000" dirty="0">
                <a:solidFill>
                  <a:srgbClr val="264C8D"/>
                </a:solidFill>
                <a:latin typeface="Calibri"/>
                <a:cs typeface="Calibri"/>
              </a:rPr>
              <a:t>is</a:t>
            </a:r>
            <a:r>
              <a:rPr sz="2000" spc="-10" dirty="0">
                <a:solidFill>
                  <a:srgbClr val="264C8D"/>
                </a:solidFill>
                <a:latin typeface="Calibri"/>
                <a:cs typeface="Calibri"/>
              </a:rPr>
              <a:t> </a:t>
            </a:r>
            <a:r>
              <a:rPr sz="2000" dirty="0">
                <a:solidFill>
                  <a:srgbClr val="264C8D"/>
                </a:solidFill>
                <a:latin typeface="Calibri"/>
                <a:cs typeface="Calibri"/>
              </a:rPr>
              <a:t>an</a:t>
            </a:r>
            <a:r>
              <a:rPr sz="2000" spc="-5" dirty="0">
                <a:solidFill>
                  <a:srgbClr val="264C8D"/>
                </a:solidFill>
                <a:latin typeface="Calibri"/>
                <a:cs typeface="Calibri"/>
              </a:rPr>
              <a:t> </a:t>
            </a:r>
            <a:r>
              <a:rPr sz="2000" spc="-114" dirty="0">
                <a:solidFill>
                  <a:srgbClr val="264C8D"/>
                </a:solidFill>
                <a:latin typeface="Calibri"/>
                <a:cs typeface="Calibri"/>
              </a:rPr>
              <a:t>in-­‐memory </a:t>
            </a:r>
            <a:r>
              <a:rPr sz="2000" spc="-440" dirty="0">
                <a:solidFill>
                  <a:srgbClr val="264C8D"/>
                </a:solidFill>
                <a:latin typeface="Calibri"/>
                <a:cs typeface="Calibri"/>
              </a:rPr>
              <a:t> </a:t>
            </a:r>
            <a:r>
              <a:rPr sz="2000" dirty="0">
                <a:solidFill>
                  <a:srgbClr val="264C8D"/>
                </a:solidFill>
                <a:latin typeface="Calibri"/>
                <a:cs typeface="Calibri"/>
              </a:rPr>
              <a:t>data</a:t>
            </a:r>
            <a:r>
              <a:rPr sz="2000" spc="-5" dirty="0">
                <a:solidFill>
                  <a:srgbClr val="264C8D"/>
                </a:solidFill>
                <a:latin typeface="Calibri"/>
                <a:cs typeface="Calibri"/>
              </a:rPr>
              <a:t> structure of </a:t>
            </a:r>
            <a:r>
              <a:rPr sz="2000" dirty="0">
                <a:solidFill>
                  <a:srgbClr val="264C8D"/>
                </a:solidFill>
                <a:latin typeface="Calibri"/>
                <a:cs typeface="Calibri"/>
              </a:rPr>
              <a:t>the OS</a:t>
            </a:r>
            <a:endParaRPr sz="2000">
              <a:latin typeface="Calibri"/>
              <a:cs typeface="Calibri"/>
            </a:endParaRPr>
          </a:p>
        </p:txBody>
      </p:sp>
      <p:pic>
        <p:nvPicPr>
          <p:cNvPr id="4" name="object 4"/>
          <p:cNvPicPr/>
          <p:nvPr/>
        </p:nvPicPr>
        <p:blipFill>
          <a:blip r:embed="rId2" cstate="print"/>
          <a:stretch>
            <a:fillRect/>
          </a:stretch>
        </p:blipFill>
        <p:spPr>
          <a:xfrm>
            <a:off x="5227637" y="2667000"/>
            <a:ext cx="4314823" cy="3514723"/>
          </a:xfrm>
          <a:prstGeom prst="rect">
            <a:avLst/>
          </a:prstGeom>
        </p:spPr>
      </p:pic>
      <p:sp>
        <p:nvSpPr>
          <p:cNvPr id="5" name="object 5"/>
          <p:cNvSpPr txBox="1"/>
          <p:nvPr/>
        </p:nvSpPr>
        <p:spPr>
          <a:xfrm>
            <a:off x="78739" y="6398224"/>
            <a:ext cx="28994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R.</a:t>
            </a:r>
            <a:r>
              <a:rPr sz="1000" spc="-15" dirty="0">
                <a:solidFill>
                  <a:srgbClr val="0768B2"/>
                </a:solidFill>
                <a:latin typeface="Arial MT"/>
                <a:cs typeface="Arial MT"/>
              </a:rPr>
              <a:t> </a:t>
            </a:r>
            <a:r>
              <a:rPr sz="1000" dirty="0">
                <a:solidFill>
                  <a:srgbClr val="0768B2"/>
                </a:solidFill>
                <a:latin typeface="Arial MT"/>
                <a:cs typeface="Arial MT"/>
              </a:rPr>
              <a:t>Love:</a:t>
            </a:r>
            <a:r>
              <a:rPr sz="1000" spc="-20" dirty="0">
                <a:solidFill>
                  <a:srgbClr val="0768B2"/>
                </a:solidFill>
                <a:latin typeface="Arial MT"/>
                <a:cs typeface="Arial MT"/>
              </a:rPr>
              <a:t> </a:t>
            </a:r>
            <a:r>
              <a:rPr sz="1000" dirty="0">
                <a:solidFill>
                  <a:srgbClr val="0768B2"/>
                </a:solidFill>
                <a:latin typeface="Arial MT"/>
                <a:cs typeface="Arial MT"/>
              </a:rPr>
              <a:t>Linux</a:t>
            </a:r>
            <a:r>
              <a:rPr sz="1000" spc="-15" dirty="0">
                <a:solidFill>
                  <a:srgbClr val="0768B2"/>
                </a:solidFill>
                <a:latin typeface="Arial MT"/>
                <a:cs typeface="Arial MT"/>
              </a:rPr>
              <a:t> </a:t>
            </a:r>
            <a:r>
              <a:rPr sz="1000" dirty="0">
                <a:solidFill>
                  <a:srgbClr val="0768B2"/>
                </a:solidFill>
                <a:latin typeface="Arial MT"/>
                <a:cs typeface="Arial MT"/>
              </a:rPr>
              <a:t>Kernel</a:t>
            </a:r>
            <a:r>
              <a:rPr sz="1000" spc="-10" dirty="0">
                <a:solidFill>
                  <a:srgbClr val="0768B2"/>
                </a:solidFill>
                <a:latin typeface="Arial MT"/>
                <a:cs typeface="Arial MT"/>
              </a:rPr>
              <a:t> </a:t>
            </a:r>
            <a:r>
              <a:rPr sz="1000" dirty="0">
                <a:solidFill>
                  <a:srgbClr val="0768B2"/>
                </a:solidFill>
                <a:latin typeface="Arial MT"/>
                <a:cs typeface="Arial MT"/>
              </a:rPr>
              <a:t>Development</a:t>
            </a:r>
            <a:endParaRPr sz="10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0536" y="211614"/>
            <a:ext cx="3390265" cy="695960"/>
          </a:xfrm>
          <a:prstGeom prst="rect">
            <a:avLst/>
          </a:prstGeom>
        </p:spPr>
        <p:txBody>
          <a:bodyPr vert="horz" wrap="square" lIns="0" tIns="12700" rIns="0" bIns="0" rtlCol="0">
            <a:spAutoFit/>
          </a:bodyPr>
          <a:lstStyle/>
          <a:p>
            <a:pPr marL="12700">
              <a:lnSpc>
                <a:spcPct val="100000"/>
              </a:lnSpc>
              <a:spcBef>
                <a:spcPts val="100"/>
              </a:spcBef>
            </a:pPr>
            <a:r>
              <a:rPr sz="4400" dirty="0"/>
              <a:t>File</a:t>
            </a:r>
            <a:r>
              <a:rPr sz="4400" spc="-95" dirty="0"/>
              <a:t> </a:t>
            </a:r>
            <a:r>
              <a:rPr sz="4400" spc="-5" dirty="0"/>
              <a:t>operations</a:t>
            </a:r>
            <a:endParaRPr sz="4400"/>
          </a:p>
        </p:txBody>
      </p:sp>
      <p:pic>
        <p:nvPicPr>
          <p:cNvPr id="3" name="object 3"/>
          <p:cNvPicPr/>
          <p:nvPr/>
        </p:nvPicPr>
        <p:blipFill>
          <a:blip r:embed="rId2" cstate="print"/>
          <a:stretch>
            <a:fillRect/>
          </a:stretch>
        </p:blipFill>
        <p:spPr>
          <a:xfrm>
            <a:off x="531179" y="1212215"/>
            <a:ext cx="8641939" cy="496260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237" y="211614"/>
            <a:ext cx="6299200" cy="695960"/>
          </a:xfrm>
          <a:prstGeom prst="rect">
            <a:avLst/>
          </a:prstGeom>
        </p:spPr>
        <p:txBody>
          <a:bodyPr vert="horz" wrap="square" lIns="0" tIns="12700" rIns="0" bIns="0" rtlCol="0">
            <a:spAutoFit/>
          </a:bodyPr>
          <a:lstStyle/>
          <a:p>
            <a:pPr marL="12700">
              <a:lnSpc>
                <a:spcPct val="100000"/>
              </a:lnSpc>
              <a:spcBef>
                <a:spcPts val="100"/>
              </a:spcBef>
            </a:pPr>
            <a:r>
              <a:rPr sz="4400" dirty="0"/>
              <a:t>File </a:t>
            </a:r>
            <a:r>
              <a:rPr sz="4400" spc="-5" dirty="0"/>
              <a:t>sys</a:t>
            </a:r>
            <a:r>
              <a:rPr sz="4400" dirty="0"/>
              <a:t>t</a:t>
            </a:r>
            <a:r>
              <a:rPr sz="4400" spc="-5" dirty="0"/>
              <a:t>em</a:t>
            </a:r>
            <a:r>
              <a:rPr sz="4400" dirty="0"/>
              <a:t>s in Linux </a:t>
            </a:r>
            <a:r>
              <a:rPr sz="4400" spc="-900" dirty="0"/>
              <a:t>-­‐</a:t>
            </a:r>
            <a:r>
              <a:rPr sz="4400" dirty="0"/>
              <a:t> E</a:t>
            </a:r>
            <a:r>
              <a:rPr sz="4400" spc="-5" dirty="0"/>
              <a:t>X</a:t>
            </a:r>
            <a:r>
              <a:rPr sz="4400" dirty="0"/>
              <a:t>T 2</a:t>
            </a:r>
            <a:endParaRPr sz="4400"/>
          </a:p>
        </p:txBody>
      </p:sp>
      <p:sp>
        <p:nvSpPr>
          <p:cNvPr id="4" name="object 4"/>
          <p:cNvSpPr txBox="1"/>
          <p:nvPr/>
        </p:nvSpPr>
        <p:spPr>
          <a:xfrm>
            <a:off x="125971" y="642997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
        <p:nvSpPr>
          <p:cNvPr id="3" name="object 3"/>
          <p:cNvSpPr txBox="1"/>
          <p:nvPr/>
        </p:nvSpPr>
        <p:spPr>
          <a:xfrm>
            <a:off x="574039" y="1178559"/>
            <a:ext cx="8006715" cy="4479925"/>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spc="-5" dirty="0">
                <a:solidFill>
                  <a:srgbClr val="264C8D"/>
                </a:solidFill>
                <a:latin typeface="Calibri"/>
                <a:cs typeface="Calibri"/>
              </a:rPr>
              <a:t>First </a:t>
            </a:r>
            <a:r>
              <a:rPr sz="2000" dirty="0">
                <a:solidFill>
                  <a:srgbClr val="264C8D"/>
                </a:solidFill>
                <a:latin typeface="Calibri"/>
                <a:cs typeface="Calibri"/>
              </a:rPr>
              <a:t>linux </a:t>
            </a:r>
            <a:r>
              <a:rPr sz="2000" spc="-5" dirty="0">
                <a:solidFill>
                  <a:srgbClr val="264C8D"/>
                </a:solidFill>
                <a:latin typeface="Calibri"/>
                <a:cs typeface="Calibri"/>
              </a:rPr>
              <a:t>file</a:t>
            </a:r>
            <a:r>
              <a:rPr sz="2000" dirty="0">
                <a:solidFill>
                  <a:srgbClr val="264C8D"/>
                </a:solidFill>
                <a:latin typeface="Calibri"/>
                <a:cs typeface="Calibri"/>
              </a:rPr>
              <a:t> </a:t>
            </a:r>
            <a:r>
              <a:rPr sz="2000" spc="-5" dirty="0">
                <a:solidFill>
                  <a:srgbClr val="264C8D"/>
                </a:solidFill>
                <a:latin typeface="Calibri"/>
                <a:cs typeface="Calibri"/>
              </a:rPr>
              <a:t>system</a:t>
            </a:r>
            <a:r>
              <a:rPr sz="2000" dirty="0">
                <a:solidFill>
                  <a:srgbClr val="264C8D"/>
                </a:solidFill>
                <a:latin typeface="Calibri"/>
                <a:cs typeface="Calibri"/>
              </a:rPr>
              <a:t> has</a:t>
            </a:r>
            <a:r>
              <a:rPr sz="2000" spc="-5" dirty="0">
                <a:solidFill>
                  <a:srgbClr val="264C8D"/>
                </a:solidFill>
                <a:latin typeface="Calibri"/>
                <a:cs typeface="Calibri"/>
              </a:rPr>
              <a:t> </a:t>
            </a:r>
            <a:r>
              <a:rPr sz="2000" dirty="0">
                <a:solidFill>
                  <a:srgbClr val="264C8D"/>
                </a:solidFill>
                <a:latin typeface="Calibri"/>
                <a:cs typeface="Calibri"/>
              </a:rPr>
              <a:t>been </a:t>
            </a:r>
            <a:r>
              <a:rPr sz="2000" spc="-5" dirty="0">
                <a:solidFill>
                  <a:srgbClr val="264C8D"/>
                </a:solidFill>
                <a:latin typeface="Calibri"/>
                <a:cs typeface="Calibri"/>
              </a:rPr>
              <a:t>derived</a:t>
            </a:r>
            <a:r>
              <a:rPr sz="2000" dirty="0">
                <a:solidFill>
                  <a:srgbClr val="264C8D"/>
                </a:solidFill>
                <a:latin typeface="Calibri"/>
                <a:cs typeface="Calibri"/>
              </a:rPr>
              <a:t> </a:t>
            </a:r>
            <a:r>
              <a:rPr sz="2000" spc="-5" dirty="0">
                <a:solidFill>
                  <a:srgbClr val="264C8D"/>
                </a:solidFill>
                <a:latin typeface="Calibri"/>
                <a:cs typeface="Calibri"/>
              </a:rPr>
              <a:t>from</a:t>
            </a:r>
            <a:r>
              <a:rPr sz="2000" dirty="0">
                <a:solidFill>
                  <a:srgbClr val="264C8D"/>
                </a:solidFill>
                <a:latin typeface="Calibri"/>
                <a:cs typeface="Calibri"/>
              </a:rPr>
              <a:t> Minix</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Limitations</a:t>
            </a:r>
            <a:r>
              <a:rPr sz="2000" spc="5" dirty="0">
                <a:solidFill>
                  <a:srgbClr val="264C8D"/>
                </a:solidFill>
                <a:latin typeface="Calibri"/>
                <a:cs typeface="Calibri"/>
              </a:rPr>
              <a:t> </a:t>
            </a:r>
            <a:r>
              <a:rPr sz="2000" spc="-5" dirty="0">
                <a:solidFill>
                  <a:srgbClr val="264C8D"/>
                </a:solidFill>
                <a:latin typeface="Calibri"/>
                <a:cs typeface="Calibri"/>
              </a:rPr>
              <a:t>of</a:t>
            </a:r>
            <a:r>
              <a:rPr sz="2000" spc="5" dirty="0">
                <a:solidFill>
                  <a:srgbClr val="264C8D"/>
                </a:solidFill>
                <a:latin typeface="Calibri"/>
                <a:cs typeface="Calibri"/>
              </a:rPr>
              <a:t> </a:t>
            </a:r>
            <a:r>
              <a:rPr sz="2000" spc="-125" dirty="0">
                <a:solidFill>
                  <a:srgbClr val="264C8D"/>
                </a:solidFill>
                <a:latin typeface="Calibri"/>
                <a:cs typeface="Calibri"/>
              </a:rPr>
              <a:t>Minix-­‐FS</a:t>
            </a:r>
            <a:r>
              <a:rPr sz="2000" spc="5" dirty="0">
                <a:solidFill>
                  <a:srgbClr val="264C8D"/>
                </a:solidFill>
                <a:latin typeface="Calibri"/>
                <a:cs typeface="Calibri"/>
              </a:rPr>
              <a:t> </a:t>
            </a:r>
            <a:r>
              <a:rPr sz="2000" spc="-5" dirty="0">
                <a:solidFill>
                  <a:srgbClr val="264C8D"/>
                </a:solidFill>
                <a:latin typeface="Calibri"/>
                <a:cs typeface="Calibri"/>
              </a:rPr>
              <a:t>couldn‘t</a:t>
            </a:r>
            <a:r>
              <a:rPr sz="2000" spc="10" dirty="0">
                <a:solidFill>
                  <a:srgbClr val="264C8D"/>
                </a:solidFill>
                <a:latin typeface="Calibri"/>
                <a:cs typeface="Calibri"/>
              </a:rPr>
              <a:t> </a:t>
            </a:r>
            <a:r>
              <a:rPr sz="2000" dirty="0">
                <a:solidFill>
                  <a:srgbClr val="264C8D"/>
                </a:solidFill>
                <a:latin typeface="Calibri"/>
                <a:cs typeface="Calibri"/>
              </a:rPr>
              <a:t>be</a:t>
            </a:r>
            <a:r>
              <a:rPr sz="2000" spc="5" dirty="0">
                <a:solidFill>
                  <a:srgbClr val="264C8D"/>
                </a:solidFill>
                <a:latin typeface="Calibri"/>
                <a:cs typeface="Calibri"/>
              </a:rPr>
              <a:t> </a:t>
            </a:r>
            <a:r>
              <a:rPr sz="2000" spc="-5" dirty="0">
                <a:solidFill>
                  <a:srgbClr val="264C8D"/>
                </a:solidFill>
                <a:latin typeface="Calibri"/>
                <a:cs typeface="Calibri"/>
              </a:rPr>
              <a:t>tolerated</a:t>
            </a:r>
            <a:r>
              <a:rPr sz="2000" spc="5" dirty="0">
                <a:solidFill>
                  <a:srgbClr val="264C8D"/>
                </a:solidFill>
                <a:latin typeface="Calibri"/>
                <a:cs typeface="Calibri"/>
              </a:rPr>
              <a:t> </a:t>
            </a:r>
            <a:r>
              <a:rPr sz="2000" spc="-5" dirty="0">
                <a:solidFill>
                  <a:srgbClr val="264C8D"/>
                </a:solidFill>
                <a:latin typeface="Calibri"/>
                <a:cs typeface="Calibri"/>
              </a:rPr>
              <a:t>for</a:t>
            </a:r>
            <a:r>
              <a:rPr sz="2000" spc="10" dirty="0">
                <a:solidFill>
                  <a:srgbClr val="264C8D"/>
                </a:solidFill>
                <a:latin typeface="Calibri"/>
                <a:cs typeface="Calibri"/>
              </a:rPr>
              <a:t> </a:t>
            </a:r>
            <a:r>
              <a:rPr sz="2000" spc="-5" dirty="0">
                <a:solidFill>
                  <a:srgbClr val="264C8D"/>
                </a:solidFill>
                <a:latin typeface="Calibri"/>
                <a:cs typeface="Calibri"/>
              </a:rPr>
              <a:t>long</a:t>
            </a:r>
            <a:endParaRPr sz="2000">
              <a:latin typeface="Calibri"/>
              <a:cs typeface="Calibri"/>
            </a:endParaRPr>
          </a:p>
          <a:p>
            <a:pPr marL="755650" lvl="1" indent="-285750">
              <a:lnSpc>
                <a:spcPct val="100000"/>
              </a:lnSpc>
              <a:spcBef>
                <a:spcPts val="350"/>
              </a:spcBef>
              <a:buFont typeface="Arial MT"/>
              <a:buChar char="–"/>
              <a:tabLst>
                <a:tab pos="755015" algn="l"/>
                <a:tab pos="755650" algn="l"/>
              </a:tabLst>
            </a:pPr>
            <a:r>
              <a:rPr sz="1800" dirty="0">
                <a:latin typeface="Calibri"/>
                <a:cs typeface="Calibri"/>
              </a:rPr>
              <a:t>Only</a:t>
            </a:r>
            <a:r>
              <a:rPr sz="1800" spc="-5" dirty="0">
                <a:latin typeface="Calibri"/>
                <a:cs typeface="Calibri"/>
              </a:rPr>
              <a:t> 14 characters for file</a:t>
            </a:r>
            <a:r>
              <a:rPr sz="1800" dirty="0">
                <a:latin typeface="Calibri"/>
                <a:cs typeface="Calibri"/>
              </a:rPr>
              <a:t> </a:t>
            </a:r>
            <a:r>
              <a:rPr sz="1800" spc="-5" dirty="0">
                <a:latin typeface="Calibri"/>
                <a:cs typeface="Calibri"/>
              </a:rPr>
              <a:t>names</a:t>
            </a:r>
            <a:endParaRPr sz="1800">
              <a:latin typeface="Calibri"/>
              <a:cs typeface="Calibri"/>
            </a:endParaRPr>
          </a:p>
          <a:p>
            <a:pPr marL="755650" lvl="1" indent="-285750">
              <a:lnSpc>
                <a:spcPct val="100000"/>
              </a:lnSpc>
              <a:spcBef>
                <a:spcPts val="440"/>
              </a:spcBef>
              <a:buFont typeface="Arial MT"/>
              <a:buChar char="–"/>
              <a:tabLst>
                <a:tab pos="755015" algn="l"/>
                <a:tab pos="755650" algn="l"/>
              </a:tabLst>
            </a:pPr>
            <a:r>
              <a:rPr sz="1800" spc="-5" dirty="0">
                <a:latin typeface="Calibri"/>
                <a:cs typeface="Calibri"/>
              </a:rPr>
              <a:t>Paritions </a:t>
            </a:r>
            <a:r>
              <a:rPr sz="1800" dirty="0">
                <a:latin typeface="Calibri"/>
                <a:cs typeface="Calibri"/>
              </a:rPr>
              <a:t>had</a:t>
            </a:r>
            <a:r>
              <a:rPr sz="1800" spc="-5" dirty="0">
                <a:latin typeface="Calibri"/>
                <a:cs typeface="Calibri"/>
              </a:rPr>
              <a:t> </a:t>
            </a:r>
            <a:r>
              <a:rPr sz="1800" dirty="0">
                <a:latin typeface="Calibri"/>
                <a:cs typeface="Calibri"/>
              </a:rPr>
              <a:t>to</a:t>
            </a:r>
            <a:r>
              <a:rPr sz="1800" spc="-5" dirty="0">
                <a:latin typeface="Calibri"/>
                <a:cs typeface="Calibri"/>
              </a:rPr>
              <a:t> </a:t>
            </a:r>
            <a:r>
              <a:rPr sz="1800" dirty="0">
                <a:latin typeface="Calibri"/>
                <a:cs typeface="Calibri"/>
              </a:rPr>
              <a:t>be</a:t>
            </a:r>
            <a:r>
              <a:rPr sz="1800" spc="-5" dirty="0">
                <a:latin typeface="Calibri"/>
                <a:cs typeface="Calibri"/>
              </a:rPr>
              <a:t> smaller</a:t>
            </a:r>
            <a:r>
              <a:rPr sz="1800" dirty="0">
                <a:latin typeface="Calibri"/>
                <a:cs typeface="Calibri"/>
              </a:rPr>
              <a:t> </a:t>
            </a:r>
            <a:r>
              <a:rPr sz="1800" spc="-5" dirty="0">
                <a:latin typeface="Calibri"/>
                <a:cs typeface="Calibri"/>
              </a:rPr>
              <a:t>64 Mbyte</a:t>
            </a:r>
            <a:endParaRPr sz="1800">
              <a:latin typeface="Calibri"/>
              <a:cs typeface="Calibri"/>
            </a:endParaRPr>
          </a:p>
          <a:p>
            <a:pPr marL="755650" lvl="1" indent="-285750">
              <a:lnSpc>
                <a:spcPct val="100000"/>
              </a:lnSpc>
              <a:spcBef>
                <a:spcPts val="440"/>
              </a:spcBef>
              <a:buFont typeface="Arial MT"/>
              <a:buChar char="–"/>
              <a:tabLst>
                <a:tab pos="755015" algn="l"/>
                <a:tab pos="755650" algn="l"/>
              </a:tabLst>
            </a:pPr>
            <a:r>
              <a:rPr sz="1800" dirty="0">
                <a:latin typeface="Calibri"/>
                <a:cs typeface="Calibri"/>
              </a:rPr>
              <a:t>No</a:t>
            </a:r>
            <a:r>
              <a:rPr sz="1800" spc="-20" dirty="0">
                <a:latin typeface="Calibri"/>
                <a:cs typeface="Calibri"/>
              </a:rPr>
              <a:t> </a:t>
            </a:r>
            <a:r>
              <a:rPr sz="1800" spc="-5" dirty="0">
                <a:latin typeface="Calibri"/>
                <a:cs typeface="Calibri"/>
              </a:rPr>
              <a:t>symbolic</a:t>
            </a:r>
            <a:r>
              <a:rPr sz="1800" spc="-15" dirty="0">
                <a:latin typeface="Calibri"/>
                <a:cs typeface="Calibri"/>
              </a:rPr>
              <a:t> </a:t>
            </a:r>
            <a:r>
              <a:rPr sz="1800" spc="-5" dirty="0">
                <a:latin typeface="Calibri"/>
                <a:cs typeface="Calibri"/>
              </a:rPr>
              <a:t>links</a:t>
            </a:r>
            <a:endParaRPr sz="1800">
              <a:latin typeface="Calibri"/>
              <a:cs typeface="Calibri"/>
            </a:endParaRPr>
          </a:p>
          <a:p>
            <a:pPr marL="355600" indent="-342900">
              <a:lnSpc>
                <a:spcPct val="100000"/>
              </a:lnSpc>
              <a:spcBef>
                <a:spcPts val="489"/>
              </a:spcBef>
              <a:buFont typeface="Arial MT"/>
              <a:buChar char="•"/>
              <a:tabLst>
                <a:tab pos="354965" algn="l"/>
                <a:tab pos="355600" algn="l"/>
              </a:tabLst>
            </a:pPr>
            <a:r>
              <a:rPr sz="2000" dirty="0">
                <a:solidFill>
                  <a:srgbClr val="264C8D"/>
                </a:solidFill>
                <a:latin typeface="Calibri"/>
                <a:cs typeface="Calibri"/>
              </a:rPr>
              <a:t>Minix</a:t>
            </a:r>
            <a:r>
              <a:rPr sz="2000" spc="-409" dirty="0">
                <a:solidFill>
                  <a:srgbClr val="264C8D"/>
                </a:solidFill>
                <a:latin typeface="Calibri"/>
                <a:cs typeface="Calibri"/>
              </a:rPr>
              <a:t>-­‐FS has been the </a:t>
            </a:r>
            <a:r>
              <a:rPr sz="2000" spc="-10" dirty="0">
                <a:solidFill>
                  <a:srgbClr val="264C8D"/>
                </a:solidFill>
                <a:latin typeface="Calibri"/>
                <a:cs typeface="Calibri"/>
              </a:rPr>
              <a:t>file s</a:t>
            </a:r>
            <a:r>
              <a:rPr sz="2000" spc="-5" dirty="0">
                <a:solidFill>
                  <a:srgbClr val="264C8D"/>
                </a:solidFill>
                <a:latin typeface="Calibri"/>
                <a:cs typeface="Calibri"/>
              </a:rPr>
              <a:t>y</a:t>
            </a:r>
            <a:r>
              <a:rPr sz="2000" dirty="0">
                <a:solidFill>
                  <a:srgbClr val="264C8D"/>
                </a:solidFill>
                <a:latin typeface="Calibri"/>
                <a:cs typeface="Calibri"/>
              </a:rPr>
              <a:t>st</a:t>
            </a:r>
            <a:r>
              <a:rPr sz="2000" spc="-5" dirty="0">
                <a:solidFill>
                  <a:srgbClr val="264C8D"/>
                </a:solidFill>
                <a:latin typeface="Calibri"/>
                <a:cs typeface="Calibri"/>
              </a:rPr>
              <a:t>e</a:t>
            </a:r>
            <a:r>
              <a:rPr sz="2000" dirty="0">
                <a:solidFill>
                  <a:srgbClr val="264C8D"/>
                </a:solidFill>
                <a:latin typeface="Calibri"/>
                <a:cs typeface="Calibri"/>
              </a:rPr>
              <a:t>m under linux un</a:t>
            </a:r>
            <a:r>
              <a:rPr sz="2000" spc="-10" dirty="0">
                <a:solidFill>
                  <a:srgbClr val="264C8D"/>
                </a:solidFill>
                <a:latin typeface="Calibri"/>
                <a:cs typeface="Calibri"/>
              </a:rPr>
              <a:t>t</a:t>
            </a:r>
            <a:r>
              <a:rPr sz="2000" spc="-15" dirty="0">
                <a:solidFill>
                  <a:srgbClr val="264C8D"/>
                </a:solidFill>
                <a:latin typeface="Calibri"/>
                <a:cs typeface="Calibri"/>
              </a:rPr>
              <a:t>i</a:t>
            </a:r>
            <a:r>
              <a:rPr sz="2000" dirty="0">
                <a:solidFill>
                  <a:srgbClr val="264C8D"/>
                </a:solidFill>
                <a:latin typeface="Calibri"/>
                <a:cs typeface="Calibri"/>
              </a:rPr>
              <a:t>l the int</a:t>
            </a:r>
            <a:r>
              <a:rPr sz="2000" spc="-5" dirty="0">
                <a:solidFill>
                  <a:srgbClr val="264C8D"/>
                </a:solidFill>
                <a:latin typeface="Calibri"/>
                <a:cs typeface="Calibri"/>
              </a:rPr>
              <a:t>ro</a:t>
            </a:r>
            <a:r>
              <a:rPr sz="2000" dirty="0">
                <a:solidFill>
                  <a:srgbClr val="264C8D"/>
                </a:solidFill>
                <a:latin typeface="Calibri"/>
                <a:cs typeface="Calibri"/>
              </a:rPr>
              <a:t>duc</a:t>
            </a:r>
            <a:r>
              <a:rPr sz="2000" spc="-10" dirty="0">
                <a:solidFill>
                  <a:srgbClr val="264C8D"/>
                </a:solidFill>
                <a:latin typeface="Calibri"/>
                <a:cs typeface="Calibri"/>
              </a:rPr>
              <a:t>t</a:t>
            </a:r>
            <a:r>
              <a:rPr sz="2000" spc="-15" dirty="0">
                <a:solidFill>
                  <a:srgbClr val="264C8D"/>
                </a:solidFill>
                <a:latin typeface="Calibri"/>
                <a:cs typeface="Calibri"/>
              </a:rPr>
              <a:t>i</a:t>
            </a:r>
            <a:r>
              <a:rPr sz="2000" spc="-5" dirty="0">
                <a:solidFill>
                  <a:srgbClr val="264C8D"/>
                </a:solidFill>
                <a:latin typeface="Calibri"/>
                <a:cs typeface="Calibri"/>
              </a:rPr>
              <a:t>o</a:t>
            </a:r>
            <a:r>
              <a:rPr sz="2000" dirty="0">
                <a:solidFill>
                  <a:srgbClr val="264C8D"/>
                </a:solidFill>
                <a:latin typeface="Calibri"/>
                <a:cs typeface="Calibri"/>
              </a:rPr>
              <a:t>n </a:t>
            </a:r>
            <a:r>
              <a:rPr sz="2000" spc="-5" dirty="0">
                <a:solidFill>
                  <a:srgbClr val="264C8D"/>
                </a:solidFill>
                <a:latin typeface="Calibri"/>
                <a:cs typeface="Calibri"/>
              </a:rPr>
              <a:t>o</a:t>
            </a:r>
            <a:r>
              <a:rPr sz="2000" dirty="0">
                <a:solidFill>
                  <a:srgbClr val="264C8D"/>
                </a:solidFill>
                <a:latin typeface="Calibri"/>
                <a:cs typeface="Calibri"/>
              </a:rPr>
              <a:t>f E</a:t>
            </a:r>
            <a:r>
              <a:rPr sz="2000" spc="-5" dirty="0">
                <a:solidFill>
                  <a:srgbClr val="264C8D"/>
                </a:solidFill>
                <a:latin typeface="Calibri"/>
                <a:cs typeface="Calibri"/>
              </a:rPr>
              <a:t>XT</a:t>
            </a:r>
            <a:endParaRPr sz="2000">
              <a:latin typeface="Calibri"/>
              <a:cs typeface="Calibri"/>
            </a:endParaRPr>
          </a:p>
          <a:p>
            <a:pPr marL="355600" indent="-342900">
              <a:lnSpc>
                <a:spcPct val="100000"/>
              </a:lnSpc>
              <a:spcBef>
                <a:spcPts val="500"/>
              </a:spcBef>
              <a:buFont typeface="Arial MT"/>
              <a:buChar char="•"/>
              <a:tabLst>
                <a:tab pos="354965" algn="l"/>
                <a:tab pos="355600" algn="l"/>
              </a:tabLst>
            </a:pPr>
            <a:r>
              <a:rPr sz="2000" spc="-5" dirty="0">
                <a:solidFill>
                  <a:srgbClr val="264C8D"/>
                </a:solidFill>
                <a:latin typeface="Calibri"/>
                <a:cs typeface="Calibri"/>
              </a:rPr>
              <a:t>EXT </a:t>
            </a:r>
            <a:r>
              <a:rPr sz="2000" dirty="0">
                <a:solidFill>
                  <a:srgbClr val="264C8D"/>
                </a:solidFill>
                <a:latin typeface="Calibri"/>
                <a:cs typeface="Calibri"/>
              </a:rPr>
              <a:t>has</a:t>
            </a:r>
            <a:r>
              <a:rPr sz="2000" spc="-5" dirty="0">
                <a:solidFill>
                  <a:srgbClr val="264C8D"/>
                </a:solidFill>
                <a:latin typeface="Calibri"/>
                <a:cs typeface="Calibri"/>
              </a:rPr>
              <a:t> </a:t>
            </a:r>
            <a:r>
              <a:rPr sz="2000" dirty="0">
                <a:solidFill>
                  <a:srgbClr val="264C8D"/>
                </a:solidFill>
                <a:latin typeface="Calibri"/>
                <a:cs typeface="Calibri"/>
              </a:rPr>
              <a:t>been inﬂuenced</a:t>
            </a:r>
            <a:r>
              <a:rPr sz="2000" spc="-5" dirty="0">
                <a:solidFill>
                  <a:srgbClr val="264C8D"/>
                </a:solidFill>
                <a:latin typeface="Calibri"/>
                <a:cs typeface="Calibri"/>
              </a:rPr>
              <a:t> </a:t>
            </a:r>
            <a:r>
              <a:rPr sz="2000" dirty="0">
                <a:solidFill>
                  <a:srgbClr val="264C8D"/>
                </a:solidFill>
                <a:latin typeface="Calibri"/>
                <a:cs typeface="Calibri"/>
              </a:rPr>
              <a:t>by the</a:t>
            </a:r>
            <a:r>
              <a:rPr sz="2000" spc="-5" dirty="0">
                <a:solidFill>
                  <a:srgbClr val="264C8D"/>
                </a:solidFill>
                <a:latin typeface="Calibri"/>
                <a:cs typeface="Calibri"/>
              </a:rPr>
              <a:t> </a:t>
            </a:r>
            <a:r>
              <a:rPr sz="2000" dirty="0">
                <a:solidFill>
                  <a:srgbClr val="264C8D"/>
                </a:solidFill>
                <a:latin typeface="Calibri"/>
                <a:cs typeface="Calibri"/>
              </a:rPr>
              <a:t>Fast</a:t>
            </a:r>
            <a:r>
              <a:rPr sz="2000" spc="-5" dirty="0">
                <a:solidFill>
                  <a:srgbClr val="264C8D"/>
                </a:solidFill>
                <a:latin typeface="Calibri"/>
                <a:cs typeface="Calibri"/>
              </a:rPr>
              <a:t> </a:t>
            </a:r>
            <a:r>
              <a:rPr sz="2000" dirty="0">
                <a:solidFill>
                  <a:srgbClr val="264C8D"/>
                </a:solidFill>
                <a:latin typeface="Calibri"/>
                <a:cs typeface="Calibri"/>
              </a:rPr>
              <a:t>File </a:t>
            </a:r>
            <a:r>
              <a:rPr sz="2000" spc="-5" dirty="0">
                <a:solidFill>
                  <a:srgbClr val="264C8D"/>
                </a:solidFill>
                <a:latin typeface="Calibri"/>
                <a:cs typeface="Calibri"/>
              </a:rPr>
              <a:t>System from</a:t>
            </a:r>
            <a:r>
              <a:rPr sz="2000" dirty="0">
                <a:solidFill>
                  <a:srgbClr val="264C8D"/>
                </a:solidFill>
                <a:latin typeface="Calibri"/>
                <a:cs typeface="Calibri"/>
              </a:rPr>
              <a:t> the</a:t>
            </a:r>
            <a:r>
              <a:rPr sz="2000" spc="-5" dirty="0">
                <a:solidFill>
                  <a:srgbClr val="264C8D"/>
                </a:solidFill>
                <a:latin typeface="Calibri"/>
                <a:cs typeface="Calibri"/>
              </a:rPr>
              <a:t> BSD world</a:t>
            </a:r>
            <a:endParaRPr sz="2000">
              <a:latin typeface="Calibri"/>
              <a:cs typeface="Calibri"/>
            </a:endParaRPr>
          </a:p>
          <a:p>
            <a:pPr marL="355600" indent="-342900">
              <a:lnSpc>
                <a:spcPct val="100000"/>
              </a:lnSpc>
              <a:spcBef>
                <a:spcPts val="500"/>
              </a:spcBef>
              <a:buFont typeface="Arial MT"/>
              <a:buChar char="•"/>
              <a:tabLst>
                <a:tab pos="354965" algn="l"/>
                <a:tab pos="355600" algn="l"/>
              </a:tabLst>
            </a:pPr>
            <a:r>
              <a:rPr sz="2000" spc="-5" dirty="0">
                <a:solidFill>
                  <a:srgbClr val="264C8D"/>
                </a:solidFill>
                <a:latin typeface="Calibri"/>
                <a:cs typeface="Calibri"/>
              </a:rPr>
              <a:t>Aims</a:t>
            </a:r>
            <a:r>
              <a:rPr sz="2000" spc="-20" dirty="0">
                <a:solidFill>
                  <a:srgbClr val="264C8D"/>
                </a:solidFill>
                <a:latin typeface="Calibri"/>
                <a:cs typeface="Calibri"/>
              </a:rPr>
              <a:t> </a:t>
            </a:r>
            <a:r>
              <a:rPr sz="2000" spc="-5" dirty="0">
                <a:solidFill>
                  <a:srgbClr val="264C8D"/>
                </a:solidFill>
                <a:latin typeface="Calibri"/>
                <a:cs typeface="Calibri"/>
              </a:rPr>
              <a:t>of</a:t>
            </a:r>
            <a:r>
              <a:rPr sz="2000" spc="-20" dirty="0">
                <a:solidFill>
                  <a:srgbClr val="264C8D"/>
                </a:solidFill>
                <a:latin typeface="Calibri"/>
                <a:cs typeface="Calibri"/>
              </a:rPr>
              <a:t> </a:t>
            </a:r>
            <a:r>
              <a:rPr sz="2000" spc="-5" dirty="0">
                <a:solidFill>
                  <a:srgbClr val="264C8D"/>
                </a:solidFill>
                <a:latin typeface="Calibri"/>
                <a:cs typeface="Calibri"/>
              </a:rPr>
              <a:t>EXT2</a:t>
            </a:r>
            <a:endParaRPr sz="2000">
              <a:latin typeface="Calibri"/>
              <a:cs typeface="Calibri"/>
            </a:endParaRPr>
          </a:p>
          <a:p>
            <a:pPr marL="755650" lvl="1" indent="-285750">
              <a:lnSpc>
                <a:spcPct val="100000"/>
              </a:lnSpc>
              <a:spcBef>
                <a:spcPts val="350"/>
              </a:spcBef>
              <a:buFont typeface="Arial MT"/>
              <a:buChar char="–"/>
              <a:tabLst>
                <a:tab pos="755015" algn="l"/>
                <a:tab pos="755650" algn="l"/>
              </a:tabLst>
            </a:pPr>
            <a:r>
              <a:rPr sz="1800" spc="-5" dirty="0">
                <a:latin typeface="Calibri"/>
                <a:cs typeface="Calibri"/>
              </a:rPr>
              <a:t>Variable</a:t>
            </a:r>
            <a:r>
              <a:rPr sz="1800" spc="5" dirty="0">
                <a:latin typeface="Calibri"/>
                <a:cs typeface="Calibri"/>
              </a:rPr>
              <a:t> </a:t>
            </a:r>
            <a:r>
              <a:rPr sz="1800" spc="-5" dirty="0">
                <a:latin typeface="Calibri"/>
                <a:cs typeface="Calibri"/>
              </a:rPr>
              <a:t>block</a:t>
            </a:r>
            <a:r>
              <a:rPr sz="1800" spc="5" dirty="0">
                <a:latin typeface="Calibri"/>
                <a:cs typeface="Calibri"/>
              </a:rPr>
              <a:t> </a:t>
            </a:r>
            <a:r>
              <a:rPr sz="1800" spc="-5" dirty="0">
                <a:latin typeface="Calibri"/>
                <a:cs typeface="Calibri"/>
              </a:rPr>
              <a:t>sizes</a:t>
            </a:r>
            <a:r>
              <a:rPr sz="1800" spc="5" dirty="0">
                <a:latin typeface="Calibri"/>
                <a:cs typeface="Calibri"/>
              </a:rPr>
              <a:t> </a:t>
            </a:r>
            <a:r>
              <a:rPr sz="1800" dirty="0">
                <a:latin typeface="Calibri"/>
                <a:cs typeface="Calibri"/>
              </a:rPr>
              <a:t>to</a:t>
            </a:r>
            <a:r>
              <a:rPr sz="1800" spc="5" dirty="0">
                <a:latin typeface="Calibri"/>
                <a:cs typeface="Calibri"/>
              </a:rPr>
              <a:t> </a:t>
            </a:r>
            <a:r>
              <a:rPr sz="1800" spc="-15" dirty="0">
                <a:latin typeface="Calibri"/>
                <a:cs typeface="Calibri"/>
              </a:rPr>
              <a:t>better</a:t>
            </a:r>
            <a:r>
              <a:rPr sz="1800" spc="5" dirty="0">
                <a:latin typeface="Calibri"/>
                <a:cs typeface="Calibri"/>
              </a:rPr>
              <a:t> </a:t>
            </a:r>
            <a:r>
              <a:rPr sz="1800" spc="-5" dirty="0">
                <a:latin typeface="Calibri"/>
                <a:cs typeface="Calibri"/>
              </a:rPr>
              <a:t>support</a:t>
            </a:r>
            <a:r>
              <a:rPr sz="1800" spc="10" dirty="0">
                <a:latin typeface="Calibri"/>
                <a:cs typeface="Calibri"/>
              </a:rPr>
              <a:t> </a:t>
            </a:r>
            <a:r>
              <a:rPr sz="1800" dirty="0">
                <a:latin typeface="Calibri"/>
                <a:cs typeface="Calibri"/>
              </a:rPr>
              <a:t>big</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small</a:t>
            </a:r>
            <a:r>
              <a:rPr sz="1800" spc="5" dirty="0">
                <a:latin typeface="Calibri"/>
                <a:cs typeface="Calibri"/>
              </a:rPr>
              <a:t> </a:t>
            </a:r>
            <a:r>
              <a:rPr sz="1800" spc="-5" dirty="0">
                <a:latin typeface="Calibri"/>
                <a:cs typeface="Calibri"/>
              </a:rPr>
              <a:t>files</a:t>
            </a:r>
            <a:endParaRPr sz="1800">
              <a:latin typeface="Calibri"/>
              <a:cs typeface="Calibri"/>
            </a:endParaRPr>
          </a:p>
          <a:p>
            <a:pPr marL="755650" lvl="1" indent="-285750">
              <a:lnSpc>
                <a:spcPct val="100000"/>
              </a:lnSpc>
              <a:spcBef>
                <a:spcPts val="440"/>
              </a:spcBef>
              <a:buFont typeface="Arial MT"/>
              <a:buChar char="–"/>
              <a:tabLst>
                <a:tab pos="755015" algn="l"/>
                <a:tab pos="755650" algn="l"/>
              </a:tabLst>
            </a:pPr>
            <a:r>
              <a:rPr sz="1800" dirty="0">
                <a:latin typeface="Calibri"/>
                <a:cs typeface="Calibri"/>
              </a:rPr>
              <a:t>Fast</a:t>
            </a:r>
            <a:r>
              <a:rPr sz="1800" spc="-25" dirty="0">
                <a:latin typeface="Calibri"/>
                <a:cs typeface="Calibri"/>
              </a:rPr>
              <a:t> </a:t>
            </a:r>
            <a:r>
              <a:rPr sz="1800" spc="-5" dirty="0">
                <a:latin typeface="Calibri"/>
                <a:cs typeface="Calibri"/>
              </a:rPr>
              <a:t>symbolic</a:t>
            </a:r>
            <a:r>
              <a:rPr sz="1800" spc="-20" dirty="0">
                <a:latin typeface="Calibri"/>
                <a:cs typeface="Calibri"/>
              </a:rPr>
              <a:t> </a:t>
            </a:r>
            <a:r>
              <a:rPr sz="1800" dirty="0">
                <a:latin typeface="Calibri"/>
                <a:cs typeface="Calibri"/>
              </a:rPr>
              <a:t>links</a:t>
            </a:r>
            <a:endParaRPr sz="1800">
              <a:latin typeface="Calibri"/>
              <a:cs typeface="Calibri"/>
            </a:endParaRPr>
          </a:p>
          <a:p>
            <a:pPr marL="755650" lvl="1" indent="-285750">
              <a:lnSpc>
                <a:spcPct val="100000"/>
              </a:lnSpc>
              <a:spcBef>
                <a:spcPts val="440"/>
              </a:spcBef>
              <a:buFont typeface="Arial MT"/>
              <a:buChar char="–"/>
              <a:tabLst>
                <a:tab pos="755015" algn="l"/>
                <a:tab pos="755650" algn="l"/>
              </a:tabLst>
            </a:pPr>
            <a:r>
              <a:rPr sz="1800" spc="-5" dirty="0">
                <a:latin typeface="Calibri"/>
                <a:cs typeface="Calibri"/>
              </a:rPr>
              <a:t>Extending</a:t>
            </a:r>
            <a:r>
              <a:rPr sz="1800" dirty="0">
                <a:latin typeface="Calibri"/>
                <a:cs typeface="Calibri"/>
              </a:rPr>
              <a:t> the</a:t>
            </a:r>
            <a:r>
              <a:rPr sz="1800" spc="5" dirty="0">
                <a:latin typeface="Calibri"/>
                <a:cs typeface="Calibri"/>
              </a:rPr>
              <a:t> </a:t>
            </a:r>
            <a:r>
              <a:rPr sz="1800" spc="-5" dirty="0">
                <a:latin typeface="Calibri"/>
                <a:cs typeface="Calibri"/>
              </a:rPr>
              <a:t>file</a:t>
            </a:r>
            <a:r>
              <a:rPr sz="1800" dirty="0">
                <a:latin typeface="Calibri"/>
                <a:cs typeface="Calibri"/>
              </a:rPr>
              <a:t> </a:t>
            </a:r>
            <a:r>
              <a:rPr sz="1800" spc="-5" dirty="0">
                <a:latin typeface="Calibri"/>
                <a:cs typeface="Calibri"/>
              </a:rPr>
              <a:t>system</a:t>
            </a:r>
            <a:r>
              <a:rPr sz="1800" spc="5" dirty="0">
                <a:latin typeface="Calibri"/>
                <a:cs typeface="Calibri"/>
              </a:rPr>
              <a:t> </a:t>
            </a:r>
            <a:r>
              <a:rPr sz="1800" spc="-5" dirty="0">
                <a:latin typeface="Calibri"/>
                <a:cs typeface="Calibri"/>
              </a:rPr>
              <a:t>without</a:t>
            </a:r>
            <a:r>
              <a:rPr sz="1800" dirty="0">
                <a:latin typeface="Calibri"/>
                <a:cs typeface="Calibri"/>
              </a:rPr>
              <a:t> </a:t>
            </a:r>
            <a:r>
              <a:rPr sz="1800" spc="-10" dirty="0">
                <a:latin typeface="Calibri"/>
                <a:cs typeface="Calibri"/>
              </a:rPr>
              <a:t>reformatting</a:t>
            </a:r>
            <a:endParaRPr sz="1800">
              <a:latin typeface="Calibri"/>
              <a:cs typeface="Calibri"/>
            </a:endParaRPr>
          </a:p>
          <a:p>
            <a:pPr marL="755650" lvl="1" indent="-285750">
              <a:lnSpc>
                <a:spcPct val="100000"/>
              </a:lnSpc>
              <a:spcBef>
                <a:spcPts val="440"/>
              </a:spcBef>
              <a:buFont typeface="Arial MT"/>
              <a:buChar char="–"/>
              <a:tabLst>
                <a:tab pos="755015" algn="l"/>
                <a:tab pos="755650" algn="l"/>
              </a:tabLst>
            </a:pPr>
            <a:r>
              <a:rPr sz="1800" spc="-5" dirty="0">
                <a:latin typeface="Calibri"/>
                <a:cs typeface="Calibri"/>
              </a:rPr>
              <a:t>Decrease</a:t>
            </a:r>
            <a:r>
              <a:rPr sz="1800" dirty="0">
                <a:latin typeface="Calibri"/>
                <a:cs typeface="Calibri"/>
              </a:rPr>
              <a:t> the </a:t>
            </a:r>
            <a:r>
              <a:rPr sz="1800" spc="-5" dirty="0">
                <a:latin typeface="Calibri"/>
                <a:cs typeface="Calibri"/>
              </a:rPr>
              <a:t>harm</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crashes</a:t>
            </a:r>
            <a:r>
              <a:rPr sz="1800" dirty="0">
                <a:latin typeface="Calibri"/>
                <a:cs typeface="Calibri"/>
              </a:rPr>
              <a:t> </a:t>
            </a:r>
            <a:r>
              <a:rPr sz="1800" spc="-5" dirty="0">
                <a:latin typeface="Calibri"/>
                <a:cs typeface="Calibri"/>
              </a:rPr>
              <a:t>(</a:t>
            </a:r>
            <a:r>
              <a:rPr sz="1800" spc="-5" dirty="0">
                <a:latin typeface="Courier New"/>
                <a:cs typeface="Courier New"/>
              </a:rPr>
              <a:t>fsck</a:t>
            </a:r>
            <a:r>
              <a:rPr sz="1800" spc="-5" dirty="0">
                <a:latin typeface="Calibri"/>
                <a:cs typeface="Calibri"/>
              </a:rPr>
              <a:t>)</a:t>
            </a:r>
            <a:endParaRPr sz="1800">
              <a:latin typeface="Calibri"/>
              <a:cs typeface="Calibri"/>
            </a:endParaRPr>
          </a:p>
          <a:p>
            <a:pPr marL="755650" lvl="1" indent="-285750">
              <a:lnSpc>
                <a:spcPct val="100000"/>
              </a:lnSpc>
              <a:spcBef>
                <a:spcPts val="440"/>
              </a:spcBef>
              <a:buFont typeface="Arial MT"/>
              <a:buChar char="–"/>
              <a:tabLst>
                <a:tab pos="755015" algn="l"/>
                <a:tab pos="755650" algn="l"/>
              </a:tabLst>
            </a:pPr>
            <a:r>
              <a:rPr sz="1800" spc="-5" dirty="0">
                <a:latin typeface="Calibri"/>
                <a:cs typeface="Calibri"/>
              </a:rPr>
              <a:t>Introduction</a:t>
            </a:r>
            <a:r>
              <a:rPr sz="1800" spc="-1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unchangable</a:t>
            </a:r>
            <a:r>
              <a:rPr sz="1800" spc="-15" dirty="0">
                <a:latin typeface="Calibri"/>
                <a:cs typeface="Calibri"/>
              </a:rPr>
              <a:t> </a:t>
            </a:r>
            <a:r>
              <a:rPr sz="1800" spc="-5" dirty="0">
                <a:latin typeface="Calibri"/>
                <a:cs typeface="Calibri"/>
              </a:rPr>
              <a:t>files</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F761-CBC6-43FB-454F-124F6A8062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DF4835-4AFD-2A4F-092B-6E37A50B7D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7866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6852" y="211614"/>
            <a:ext cx="4798060" cy="695960"/>
          </a:xfrm>
          <a:prstGeom prst="rect">
            <a:avLst/>
          </a:prstGeom>
        </p:spPr>
        <p:txBody>
          <a:bodyPr vert="horz" wrap="square" lIns="0" tIns="12700" rIns="0" bIns="0" rtlCol="0">
            <a:spAutoFit/>
          </a:bodyPr>
          <a:lstStyle/>
          <a:p>
            <a:pPr marL="12700">
              <a:lnSpc>
                <a:spcPct val="100000"/>
              </a:lnSpc>
              <a:spcBef>
                <a:spcPts val="100"/>
              </a:spcBef>
            </a:pPr>
            <a:r>
              <a:rPr sz="4400" spc="-5" dirty="0"/>
              <a:t>Physical</a:t>
            </a:r>
            <a:r>
              <a:rPr sz="4400" spc="-30" dirty="0"/>
              <a:t> </a:t>
            </a:r>
            <a:r>
              <a:rPr sz="4400" spc="-5" dirty="0"/>
              <a:t>Architecture</a:t>
            </a:r>
            <a:endParaRPr sz="4400"/>
          </a:p>
        </p:txBody>
      </p:sp>
      <p:grpSp>
        <p:nvGrpSpPr>
          <p:cNvPr id="3" name="object 3"/>
          <p:cNvGrpSpPr/>
          <p:nvPr/>
        </p:nvGrpSpPr>
        <p:grpSpPr>
          <a:xfrm>
            <a:off x="1527174" y="3465510"/>
            <a:ext cx="3251200" cy="1169035"/>
            <a:chOff x="1527174" y="3465510"/>
            <a:chExt cx="3251200" cy="1169035"/>
          </a:xfrm>
        </p:grpSpPr>
        <p:pic>
          <p:nvPicPr>
            <p:cNvPr id="4" name="object 4"/>
            <p:cNvPicPr/>
            <p:nvPr/>
          </p:nvPicPr>
          <p:blipFill>
            <a:blip r:embed="rId2" cstate="print"/>
            <a:stretch>
              <a:fillRect/>
            </a:stretch>
          </p:blipFill>
          <p:spPr>
            <a:xfrm>
              <a:off x="1600199" y="3807228"/>
              <a:ext cx="827116" cy="827116"/>
            </a:xfrm>
            <a:prstGeom prst="rect">
              <a:avLst/>
            </a:prstGeom>
          </p:spPr>
        </p:pic>
        <p:sp>
          <p:nvSpPr>
            <p:cNvPr id="5" name="object 5"/>
            <p:cNvSpPr/>
            <p:nvPr/>
          </p:nvSpPr>
          <p:spPr>
            <a:xfrm>
              <a:off x="1531937" y="3740149"/>
              <a:ext cx="811530" cy="809625"/>
            </a:xfrm>
            <a:custGeom>
              <a:avLst/>
              <a:gdLst/>
              <a:ahLst/>
              <a:cxnLst/>
              <a:rect l="l" t="t" r="r" b="b"/>
              <a:pathLst>
                <a:path w="811530" h="809625">
                  <a:moveTo>
                    <a:pt x="811211" y="0"/>
                  </a:moveTo>
                  <a:lnTo>
                    <a:pt x="0" y="0"/>
                  </a:lnTo>
                  <a:lnTo>
                    <a:pt x="0" y="809624"/>
                  </a:lnTo>
                  <a:lnTo>
                    <a:pt x="811211" y="809624"/>
                  </a:lnTo>
                  <a:lnTo>
                    <a:pt x="811211" y="0"/>
                  </a:lnTo>
                  <a:close/>
                </a:path>
              </a:pathLst>
            </a:custGeom>
            <a:solidFill>
              <a:srgbClr val="D4FEFF"/>
            </a:solidFill>
          </p:spPr>
          <p:txBody>
            <a:bodyPr wrap="square" lIns="0" tIns="0" rIns="0" bIns="0" rtlCol="0"/>
            <a:lstStyle/>
            <a:p>
              <a:endParaRPr/>
            </a:p>
          </p:txBody>
        </p:sp>
        <p:sp>
          <p:nvSpPr>
            <p:cNvPr id="6" name="object 6"/>
            <p:cNvSpPr/>
            <p:nvPr/>
          </p:nvSpPr>
          <p:spPr>
            <a:xfrm>
              <a:off x="1531937" y="3740149"/>
              <a:ext cx="811530" cy="809625"/>
            </a:xfrm>
            <a:custGeom>
              <a:avLst/>
              <a:gdLst/>
              <a:ahLst/>
              <a:cxnLst/>
              <a:rect l="l" t="t" r="r" b="b"/>
              <a:pathLst>
                <a:path w="811530" h="809625">
                  <a:moveTo>
                    <a:pt x="0" y="0"/>
                  </a:moveTo>
                  <a:lnTo>
                    <a:pt x="811211" y="0"/>
                  </a:lnTo>
                  <a:lnTo>
                    <a:pt x="811211" y="809624"/>
                  </a:lnTo>
                  <a:lnTo>
                    <a:pt x="0" y="809624"/>
                  </a:lnTo>
                  <a:lnTo>
                    <a:pt x="0" y="0"/>
                  </a:lnTo>
                  <a:close/>
                </a:path>
              </a:pathLst>
            </a:custGeom>
            <a:ln w="9524">
              <a:solidFill>
                <a:srgbClr val="00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2410691" y="3807228"/>
              <a:ext cx="827116" cy="827116"/>
            </a:xfrm>
            <a:prstGeom prst="rect">
              <a:avLst/>
            </a:prstGeom>
          </p:spPr>
        </p:pic>
        <p:sp>
          <p:nvSpPr>
            <p:cNvPr id="8" name="object 8"/>
            <p:cNvSpPr/>
            <p:nvPr/>
          </p:nvSpPr>
          <p:spPr>
            <a:xfrm>
              <a:off x="2341562" y="3740149"/>
              <a:ext cx="811530" cy="809625"/>
            </a:xfrm>
            <a:custGeom>
              <a:avLst/>
              <a:gdLst/>
              <a:ahLst/>
              <a:cxnLst/>
              <a:rect l="l" t="t" r="r" b="b"/>
              <a:pathLst>
                <a:path w="811530" h="809625">
                  <a:moveTo>
                    <a:pt x="811211" y="0"/>
                  </a:moveTo>
                  <a:lnTo>
                    <a:pt x="0" y="0"/>
                  </a:lnTo>
                  <a:lnTo>
                    <a:pt x="0" y="809624"/>
                  </a:lnTo>
                  <a:lnTo>
                    <a:pt x="811211" y="809624"/>
                  </a:lnTo>
                  <a:lnTo>
                    <a:pt x="811211" y="0"/>
                  </a:lnTo>
                  <a:close/>
                </a:path>
              </a:pathLst>
            </a:custGeom>
            <a:solidFill>
              <a:srgbClr val="D4FEFF"/>
            </a:solidFill>
          </p:spPr>
          <p:txBody>
            <a:bodyPr wrap="square" lIns="0" tIns="0" rIns="0" bIns="0" rtlCol="0"/>
            <a:lstStyle/>
            <a:p>
              <a:endParaRPr/>
            </a:p>
          </p:txBody>
        </p:sp>
        <p:sp>
          <p:nvSpPr>
            <p:cNvPr id="9" name="object 9"/>
            <p:cNvSpPr/>
            <p:nvPr/>
          </p:nvSpPr>
          <p:spPr>
            <a:xfrm>
              <a:off x="2341562" y="3740149"/>
              <a:ext cx="811530" cy="809625"/>
            </a:xfrm>
            <a:custGeom>
              <a:avLst/>
              <a:gdLst/>
              <a:ahLst/>
              <a:cxnLst/>
              <a:rect l="l" t="t" r="r" b="b"/>
              <a:pathLst>
                <a:path w="811530" h="809625">
                  <a:moveTo>
                    <a:pt x="0" y="0"/>
                  </a:moveTo>
                  <a:lnTo>
                    <a:pt x="811211" y="0"/>
                  </a:lnTo>
                  <a:lnTo>
                    <a:pt x="811211" y="809624"/>
                  </a:lnTo>
                  <a:lnTo>
                    <a:pt x="0" y="809624"/>
                  </a:lnTo>
                  <a:lnTo>
                    <a:pt x="0" y="0"/>
                  </a:lnTo>
                  <a:close/>
                </a:path>
              </a:pathLst>
            </a:custGeom>
            <a:ln w="9524">
              <a:solidFill>
                <a:srgbClr val="00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3217025" y="3807228"/>
              <a:ext cx="290945" cy="827116"/>
            </a:xfrm>
            <a:prstGeom prst="rect">
              <a:avLst/>
            </a:prstGeom>
          </p:spPr>
        </p:pic>
        <p:sp>
          <p:nvSpPr>
            <p:cNvPr id="11" name="object 11"/>
            <p:cNvSpPr/>
            <p:nvPr/>
          </p:nvSpPr>
          <p:spPr>
            <a:xfrm>
              <a:off x="3151187" y="3740149"/>
              <a:ext cx="273050" cy="809625"/>
            </a:xfrm>
            <a:custGeom>
              <a:avLst/>
              <a:gdLst/>
              <a:ahLst/>
              <a:cxnLst/>
              <a:rect l="l" t="t" r="r" b="b"/>
              <a:pathLst>
                <a:path w="273050" h="809625">
                  <a:moveTo>
                    <a:pt x="273050" y="0"/>
                  </a:moveTo>
                  <a:lnTo>
                    <a:pt x="0" y="0"/>
                  </a:lnTo>
                  <a:lnTo>
                    <a:pt x="0" y="809624"/>
                  </a:lnTo>
                  <a:lnTo>
                    <a:pt x="273050" y="809624"/>
                  </a:lnTo>
                  <a:lnTo>
                    <a:pt x="273050" y="0"/>
                  </a:lnTo>
                  <a:close/>
                </a:path>
              </a:pathLst>
            </a:custGeom>
            <a:solidFill>
              <a:srgbClr val="D4FEFF"/>
            </a:solidFill>
          </p:spPr>
          <p:txBody>
            <a:bodyPr wrap="square" lIns="0" tIns="0" rIns="0" bIns="0" rtlCol="0"/>
            <a:lstStyle/>
            <a:p>
              <a:endParaRPr/>
            </a:p>
          </p:txBody>
        </p:sp>
        <p:sp>
          <p:nvSpPr>
            <p:cNvPr id="12" name="object 12"/>
            <p:cNvSpPr/>
            <p:nvPr/>
          </p:nvSpPr>
          <p:spPr>
            <a:xfrm>
              <a:off x="3151187" y="3740149"/>
              <a:ext cx="273050" cy="809625"/>
            </a:xfrm>
            <a:custGeom>
              <a:avLst/>
              <a:gdLst/>
              <a:ahLst/>
              <a:cxnLst/>
              <a:rect l="l" t="t" r="r" b="b"/>
              <a:pathLst>
                <a:path w="273050" h="809625">
                  <a:moveTo>
                    <a:pt x="0" y="0"/>
                  </a:moveTo>
                  <a:lnTo>
                    <a:pt x="273049" y="0"/>
                  </a:lnTo>
                  <a:lnTo>
                    <a:pt x="273049" y="809624"/>
                  </a:lnTo>
                  <a:lnTo>
                    <a:pt x="0" y="809624"/>
                  </a:lnTo>
                  <a:lnTo>
                    <a:pt x="0" y="0"/>
                  </a:lnTo>
                  <a:close/>
                </a:path>
              </a:pathLst>
            </a:custGeom>
            <a:ln w="9524">
              <a:solidFill>
                <a:srgbClr val="000000"/>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3491345" y="3807228"/>
              <a:ext cx="556952" cy="827116"/>
            </a:xfrm>
            <a:prstGeom prst="rect">
              <a:avLst/>
            </a:prstGeom>
          </p:spPr>
        </p:pic>
        <p:sp>
          <p:nvSpPr>
            <p:cNvPr id="14" name="object 14"/>
            <p:cNvSpPr/>
            <p:nvPr/>
          </p:nvSpPr>
          <p:spPr>
            <a:xfrm>
              <a:off x="3422649" y="3740149"/>
              <a:ext cx="539750" cy="809625"/>
            </a:xfrm>
            <a:custGeom>
              <a:avLst/>
              <a:gdLst/>
              <a:ahLst/>
              <a:cxnLst/>
              <a:rect l="l" t="t" r="r" b="b"/>
              <a:pathLst>
                <a:path w="539750" h="809625">
                  <a:moveTo>
                    <a:pt x="539750" y="0"/>
                  </a:moveTo>
                  <a:lnTo>
                    <a:pt x="0" y="0"/>
                  </a:lnTo>
                  <a:lnTo>
                    <a:pt x="0" y="809624"/>
                  </a:lnTo>
                  <a:lnTo>
                    <a:pt x="539750" y="809624"/>
                  </a:lnTo>
                  <a:lnTo>
                    <a:pt x="539750" y="0"/>
                  </a:lnTo>
                  <a:close/>
                </a:path>
              </a:pathLst>
            </a:custGeom>
            <a:solidFill>
              <a:srgbClr val="A8D6FF"/>
            </a:solidFill>
          </p:spPr>
          <p:txBody>
            <a:bodyPr wrap="square" lIns="0" tIns="0" rIns="0" bIns="0" rtlCol="0"/>
            <a:lstStyle/>
            <a:p>
              <a:endParaRPr/>
            </a:p>
          </p:txBody>
        </p:sp>
        <p:sp>
          <p:nvSpPr>
            <p:cNvPr id="15" name="object 15"/>
            <p:cNvSpPr/>
            <p:nvPr/>
          </p:nvSpPr>
          <p:spPr>
            <a:xfrm>
              <a:off x="3422649" y="3740149"/>
              <a:ext cx="539750" cy="809625"/>
            </a:xfrm>
            <a:custGeom>
              <a:avLst/>
              <a:gdLst/>
              <a:ahLst/>
              <a:cxnLst/>
              <a:rect l="l" t="t" r="r" b="b"/>
              <a:pathLst>
                <a:path w="539750" h="809625">
                  <a:moveTo>
                    <a:pt x="0" y="0"/>
                  </a:moveTo>
                  <a:lnTo>
                    <a:pt x="539749" y="0"/>
                  </a:lnTo>
                  <a:lnTo>
                    <a:pt x="539749" y="809624"/>
                  </a:lnTo>
                  <a:lnTo>
                    <a:pt x="0" y="809624"/>
                  </a:lnTo>
                  <a:lnTo>
                    <a:pt x="0" y="0"/>
                  </a:lnTo>
                  <a:close/>
                </a:path>
              </a:pathLst>
            </a:custGeom>
            <a:ln w="9524">
              <a:solidFill>
                <a:srgbClr val="000000"/>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4031671" y="3807228"/>
              <a:ext cx="556952" cy="827116"/>
            </a:xfrm>
            <a:prstGeom prst="rect">
              <a:avLst/>
            </a:prstGeom>
          </p:spPr>
        </p:pic>
        <p:sp>
          <p:nvSpPr>
            <p:cNvPr id="17" name="object 17"/>
            <p:cNvSpPr/>
            <p:nvPr/>
          </p:nvSpPr>
          <p:spPr>
            <a:xfrm>
              <a:off x="3963987" y="3740149"/>
              <a:ext cx="539750" cy="809625"/>
            </a:xfrm>
            <a:custGeom>
              <a:avLst/>
              <a:gdLst/>
              <a:ahLst/>
              <a:cxnLst/>
              <a:rect l="l" t="t" r="r" b="b"/>
              <a:pathLst>
                <a:path w="539750" h="809625">
                  <a:moveTo>
                    <a:pt x="539750" y="0"/>
                  </a:moveTo>
                  <a:lnTo>
                    <a:pt x="0" y="0"/>
                  </a:lnTo>
                  <a:lnTo>
                    <a:pt x="0" y="809624"/>
                  </a:lnTo>
                  <a:lnTo>
                    <a:pt x="539750" y="809624"/>
                  </a:lnTo>
                  <a:lnTo>
                    <a:pt x="539750" y="0"/>
                  </a:lnTo>
                  <a:close/>
                </a:path>
              </a:pathLst>
            </a:custGeom>
            <a:solidFill>
              <a:srgbClr val="D7AEFF"/>
            </a:solidFill>
          </p:spPr>
          <p:txBody>
            <a:bodyPr wrap="square" lIns="0" tIns="0" rIns="0" bIns="0" rtlCol="0"/>
            <a:lstStyle/>
            <a:p>
              <a:endParaRPr/>
            </a:p>
          </p:txBody>
        </p:sp>
        <p:sp>
          <p:nvSpPr>
            <p:cNvPr id="18" name="object 18"/>
            <p:cNvSpPr/>
            <p:nvPr/>
          </p:nvSpPr>
          <p:spPr>
            <a:xfrm>
              <a:off x="3963987" y="3740149"/>
              <a:ext cx="539750" cy="809625"/>
            </a:xfrm>
            <a:custGeom>
              <a:avLst/>
              <a:gdLst/>
              <a:ahLst/>
              <a:cxnLst/>
              <a:rect l="l" t="t" r="r" b="b"/>
              <a:pathLst>
                <a:path w="539750" h="809625">
                  <a:moveTo>
                    <a:pt x="0" y="0"/>
                  </a:moveTo>
                  <a:lnTo>
                    <a:pt x="539749" y="0"/>
                  </a:lnTo>
                  <a:lnTo>
                    <a:pt x="539749" y="809624"/>
                  </a:lnTo>
                  <a:lnTo>
                    <a:pt x="0" y="809624"/>
                  </a:lnTo>
                  <a:lnTo>
                    <a:pt x="0" y="0"/>
                  </a:lnTo>
                  <a:close/>
                </a:path>
              </a:pathLst>
            </a:custGeom>
            <a:ln w="9524">
              <a:solidFill>
                <a:srgbClr val="000000"/>
              </a:solidFill>
            </a:ln>
          </p:spPr>
          <p:txBody>
            <a:bodyPr wrap="square" lIns="0" tIns="0" rIns="0" bIns="0" rtlCol="0"/>
            <a:lstStyle/>
            <a:p>
              <a:endParaRPr/>
            </a:p>
          </p:txBody>
        </p:sp>
        <p:sp>
          <p:nvSpPr>
            <p:cNvPr id="19" name="object 19"/>
            <p:cNvSpPr/>
            <p:nvPr/>
          </p:nvSpPr>
          <p:spPr>
            <a:xfrm>
              <a:off x="1531937" y="3470273"/>
              <a:ext cx="3241675" cy="269875"/>
            </a:xfrm>
            <a:custGeom>
              <a:avLst/>
              <a:gdLst/>
              <a:ahLst/>
              <a:cxnLst/>
              <a:rect l="l" t="t" r="r" b="b"/>
              <a:pathLst>
                <a:path w="3241675" h="269875">
                  <a:moveTo>
                    <a:pt x="0" y="269875"/>
                  </a:moveTo>
                  <a:lnTo>
                    <a:pt x="27457" y="210533"/>
                  </a:lnTo>
                  <a:lnTo>
                    <a:pt x="59346" y="185478"/>
                  </a:lnTo>
                  <a:lnTo>
                    <a:pt x="101180" y="164582"/>
                  </a:lnTo>
                  <a:lnTo>
                    <a:pt x="151338" y="148653"/>
                  </a:lnTo>
                  <a:lnTo>
                    <a:pt x="208198" y="138501"/>
                  </a:lnTo>
                  <a:lnTo>
                    <a:pt x="270138" y="134937"/>
                  </a:lnTo>
                  <a:lnTo>
                    <a:pt x="1350697" y="134937"/>
                  </a:lnTo>
                  <a:lnTo>
                    <a:pt x="1412637" y="131374"/>
                  </a:lnTo>
                  <a:lnTo>
                    <a:pt x="1469497" y="121222"/>
                  </a:lnTo>
                  <a:lnTo>
                    <a:pt x="1519655" y="105293"/>
                  </a:lnTo>
                  <a:lnTo>
                    <a:pt x="1561489" y="84396"/>
                  </a:lnTo>
                  <a:lnTo>
                    <a:pt x="1593379" y="59342"/>
                  </a:lnTo>
                  <a:lnTo>
                    <a:pt x="1620836" y="0"/>
                  </a:lnTo>
                  <a:lnTo>
                    <a:pt x="1627971" y="30940"/>
                  </a:lnTo>
                  <a:lnTo>
                    <a:pt x="1680183" y="84396"/>
                  </a:lnTo>
                  <a:lnTo>
                    <a:pt x="1722017" y="105293"/>
                  </a:lnTo>
                  <a:lnTo>
                    <a:pt x="1772175" y="121222"/>
                  </a:lnTo>
                  <a:lnTo>
                    <a:pt x="1829035" y="131374"/>
                  </a:lnTo>
                  <a:lnTo>
                    <a:pt x="1890975" y="134937"/>
                  </a:lnTo>
                  <a:lnTo>
                    <a:pt x="2971535" y="134937"/>
                  </a:lnTo>
                  <a:lnTo>
                    <a:pt x="3033475" y="138501"/>
                  </a:lnTo>
                  <a:lnTo>
                    <a:pt x="3090335" y="148653"/>
                  </a:lnTo>
                  <a:lnTo>
                    <a:pt x="3140493" y="164582"/>
                  </a:lnTo>
                  <a:lnTo>
                    <a:pt x="3182327" y="185478"/>
                  </a:lnTo>
                  <a:lnTo>
                    <a:pt x="3214217" y="210533"/>
                  </a:lnTo>
                  <a:lnTo>
                    <a:pt x="3234539" y="238935"/>
                  </a:lnTo>
                  <a:lnTo>
                    <a:pt x="3241674" y="269875"/>
                  </a:lnTo>
                </a:path>
              </a:pathLst>
            </a:custGeom>
            <a:ln w="9524">
              <a:solidFill>
                <a:srgbClr val="000000"/>
              </a:solidFill>
            </a:ln>
          </p:spPr>
          <p:txBody>
            <a:bodyPr wrap="square" lIns="0" tIns="0" rIns="0" bIns="0" rtlCol="0"/>
            <a:lstStyle/>
            <a:p>
              <a:endParaRPr/>
            </a:p>
          </p:txBody>
        </p:sp>
      </p:grpSp>
      <p:sp>
        <p:nvSpPr>
          <p:cNvPr id="20" name="object 20"/>
          <p:cNvSpPr txBox="1"/>
          <p:nvPr/>
        </p:nvSpPr>
        <p:spPr>
          <a:xfrm>
            <a:off x="307339" y="1038859"/>
            <a:ext cx="8917940" cy="2433320"/>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spc="-5" dirty="0">
                <a:solidFill>
                  <a:srgbClr val="264C8D"/>
                </a:solidFill>
                <a:latin typeface="Calibri"/>
                <a:cs typeface="Calibri"/>
              </a:rPr>
              <a:t>Block</a:t>
            </a:r>
            <a:r>
              <a:rPr sz="2000" dirty="0">
                <a:solidFill>
                  <a:srgbClr val="264C8D"/>
                </a:solidFill>
                <a:latin typeface="Calibri"/>
                <a:cs typeface="Calibri"/>
              </a:rPr>
              <a:t> based</a:t>
            </a:r>
            <a:r>
              <a:rPr sz="2000" spc="5" dirty="0">
                <a:solidFill>
                  <a:srgbClr val="264C8D"/>
                </a:solidFill>
                <a:latin typeface="Calibri"/>
                <a:cs typeface="Calibri"/>
              </a:rPr>
              <a:t> </a:t>
            </a:r>
            <a:r>
              <a:rPr sz="2000" dirty="0">
                <a:solidFill>
                  <a:srgbClr val="264C8D"/>
                </a:solidFill>
                <a:latin typeface="Calibri"/>
                <a:cs typeface="Calibri"/>
              </a:rPr>
              <a:t>devices</a:t>
            </a:r>
            <a:r>
              <a:rPr sz="2000" spc="5" dirty="0">
                <a:solidFill>
                  <a:srgbClr val="264C8D"/>
                </a:solidFill>
                <a:latin typeface="Calibri"/>
                <a:cs typeface="Calibri"/>
              </a:rPr>
              <a:t> </a:t>
            </a:r>
            <a:r>
              <a:rPr sz="2000" spc="-5" dirty="0">
                <a:solidFill>
                  <a:srgbClr val="264C8D"/>
                </a:solidFill>
                <a:latin typeface="Calibri"/>
                <a:cs typeface="Calibri"/>
              </a:rPr>
              <a:t>have</a:t>
            </a:r>
            <a:r>
              <a:rPr sz="2000" spc="5" dirty="0">
                <a:solidFill>
                  <a:srgbClr val="264C8D"/>
                </a:solidFill>
                <a:latin typeface="Calibri"/>
                <a:cs typeface="Calibri"/>
              </a:rPr>
              <a:t> </a:t>
            </a:r>
            <a:r>
              <a:rPr sz="2000" spc="-5" dirty="0">
                <a:solidFill>
                  <a:srgbClr val="264C8D"/>
                </a:solidFill>
                <a:latin typeface="Calibri"/>
                <a:cs typeface="Calibri"/>
              </a:rPr>
              <a:t>sectors</a:t>
            </a:r>
            <a:r>
              <a:rPr sz="2000" spc="5" dirty="0">
                <a:solidFill>
                  <a:srgbClr val="264C8D"/>
                </a:solidFill>
                <a:latin typeface="Calibri"/>
                <a:cs typeface="Calibri"/>
              </a:rPr>
              <a:t> </a:t>
            </a:r>
            <a:r>
              <a:rPr sz="2000" dirty="0">
                <a:solidFill>
                  <a:srgbClr val="264C8D"/>
                </a:solidFill>
                <a:latin typeface="Calibri"/>
                <a:cs typeface="Calibri"/>
              </a:rPr>
              <a:t>as</a:t>
            </a:r>
            <a:r>
              <a:rPr sz="2000" spc="5" dirty="0">
                <a:solidFill>
                  <a:srgbClr val="264C8D"/>
                </a:solidFill>
                <a:latin typeface="Calibri"/>
                <a:cs typeface="Calibri"/>
              </a:rPr>
              <a:t> </a:t>
            </a:r>
            <a:r>
              <a:rPr sz="2000" spc="-5" dirty="0">
                <a:solidFill>
                  <a:srgbClr val="264C8D"/>
                </a:solidFill>
                <a:latin typeface="Calibri"/>
                <a:cs typeface="Calibri"/>
              </a:rPr>
              <a:t>smallest</a:t>
            </a:r>
            <a:r>
              <a:rPr sz="2000" spc="5" dirty="0">
                <a:solidFill>
                  <a:srgbClr val="264C8D"/>
                </a:solidFill>
                <a:latin typeface="Calibri"/>
                <a:cs typeface="Calibri"/>
              </a:rPr>
              <a:t> </a:t>
            </a:r>
            <a:r>
              <a:rPr sz="2000" spc="-5" dirty="0">
                <a:solidFill>
                  <a:srgbClr val="264C8D"/>
                </a:solidFill>
                <a:latin typeface="Calibri"/>
                <a:cs typeface="Calibri"/>
              </a:rPr>
              <a:t>addressable</a:t>
            </a:r>
            <a:r>
              <a:rPr sz="2000" spc="5" dirty="0">
                <a:solidFill>
                  <a:srgbClr val="264C8D"/>
                </a:solidFill>
                <a:latin typeface="Calibri"/>
                <a:cs typeface="Calibri"/>
              </a:rPr>
              <a:t> </a:t>
            </a:r>
            <a:r>
              <a:rPr sz="2000" dirty="0">
                <a:solidFill>
                  <a:srgbClr val="264C8D"/>
                </a:solidFill>
                <a:latin typeface="Calibri"/>
                <a:cs typeface="Calibri"/>
              </a:rPr>
              <a:t>unit</a:t>
            </a:r>
            <a:endParaRPr sz="2000">
              <a:latin typeface="Calibri"/>
              <a:cs typeface="Calibri"/>
            </a:endParaRPr>
          </a:p>
          <a:p>
            <a:pPr marL="354965" marR="5080" indent="-342900">
              <a:lnSpc>
                <a:spcPts val="2320"/>
              </a:lnSpc>
              <a:spcBef>
                <a:spcPts val="620"/>
              </a:spcBef>
              <a:buFont typeface="Arial MT"/>
              <a:buChar char="•"/>
              <a:tabLst>
                <a:tab pos="354965" algn="l"/>
                <a:tab pos="355600" algn="l"/>
              </a:tabLst>
            </a:pPr>
            <a:r>
              <a:rPr sz="2000" spc="-5" dirty="0">
                <a:solidFill>
                  <a:srgbClr val="264C8D"/>
                </a:solidFill>
                <a:latin typeface="Calibri"/>
                <a:cs typeface="Calibri"/>
              </a:rPr>
              <a:t>EXT2</a:t>
            </a:r>
            <a:r>
              <a:rPr sz="2000" dirty="0">
                <a:solidFill>
                  <a:srgbClr val="264C8D"/>
                </a:solidFill>
                <a:latin typeface="Calibri"/>
                <a:cs typeface="Calibri"/>
              </a:rPr>
              <a:t> is</a:t>
            </a:r>
            <a:r>
              <a:rPr sz="2000" spc="5" dirty="0">
                <a:solidFill>
                  <a:srgbClr val="264C8D"/>
                </a:solidFill>
                <a:latin typeface="Calibri"/>
                <a:cs typeface="Calibri"/>
              </a:rPr>
              <a:t> </a:t>
            </a:r>
            <a:r>
              <a:rPr sz="2000" spc="-5" dirty="0">
                <a:solidFill>
                  <a:srgbClr val="264C8D"/>
                </a:solidFill>
                <a:latin typeface="Calibri"/>
                <a:cs typeface="Calibri"/>
              </a:rPr>
              <a:t>block</a:t>
            </a:r>
            <a:r>
              <a:rPr sz="2000" spc="5" dirty="0">
                <a:solidFill>
                  <a:srgbClr val="264C8D"/>
                </a:solidFill>
                <a:latin typeface="Calibri"/>
                <a:cs typeface="Calibri"/>
              </a:rPr>
              <a:t> </a:t>
            </a:r>
            <a:r>
              <a:rPr sz="2000" dirty="0">
                <a:solidFill>
                  <a:srgbClr val="264C8D"/>
                </a:solidFill>
                <a:latin typeface="Calibri"/>
                <a:cs typeface="Calibri"/>
              </a:rPr>
              <a:t>based </a:t>
            </a:r>
            <a:r>
              <a:rPr sz="2000" spc="-5" dirty="0">
                <a:solidFill>
                  <a:srgbClr val="264C8D"/>
                </a:solidFill>
                <a:latin typeface="Calibri"/>
                <a:cs typeface="Calibri"/>
              </a:rPr>
              <a:t>file</a:t>
            </a:r>
            <a:r>
              <a:rPr sz="2000" spc="5" dirty="0">
                <a:solidFill>
                  <a:srgbClr val="264C8D"/>
                </a:solidFill>
                <a:latin typeface="Calibri"/>
                <a:cs typeface="Calibri"/>
              </a:rPr>
              <a:t> </a:t>
            </a:r>
            <a:r>
              <a:rPr sz="2000" spc="-5" dirty="0">
                <a:solidFill>
                  <a:srgbClr val="264C8D"/>
                </a:solidFill>
                <a:latin typeface="Calibri"/>
                <a:cs typeface="Calibri"/>
              </a:rPr>
              <a:t>system</a:t>
            </a:r>
            <a:r>
              <a:rPr sz="2000" spc="5" dirty="0">
                <a:solidFill>
                  <a:srgbClr val="264C8D"/>
                </a:solidFill>
                <a:latin typeface="Calibri"/>
                <a:cs typeface="Calibri"/>
              </a:rPr>
              <a:t> </a:t>
            </a:r>
            <a:r>
              <a:rPr sz="2000" dirty="0">
                <a:solidFill>
                  <a:srgbClr val="264C8D"/>
                </a:solidFill>
                <a:latin typeface="Calibri"/>
                <a:cs typeface="Calibri"/>
              </a:rPr>
              <a:t>that </a:t>
            </a:r>
            <a:r>
              <a:rPr sz="2000" spc="-5" dirty="0">
                <a:solidFill>
                  <a:srgbClr val="264C8D"/>
                </a:solidFill>
                <a:latin typeface="Calibri"/>
                <a:cs typeface="Calibri"/>
              </a:rPr>
              <a:t>partitions</a:t>
            </a:r>
            <a:r>
              <a:rPr sz="2000" spc="5"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a:t>
            </a:r>
            <a:r>
              <a:rPr sz="2000" spc="-5" dirty="0">
                <a:solidFill>
                  <a:srgbClr val="264C8D"/>
                </a:solidFill>
                <a:latin typeface="Calibri"/>
                <a:cs typeface="Calibri"/>
              </a:rPr>
              <a:t>hard</a:t>
            </a:r>
            <a:r>
              <a:rPr sz="2000" spc="5" dirty="0">
                <a:solidFill>
                  <a:srgbClr val="264C8D"/>
                </a:solidFill>
                <a:latin typeface="Calibri"/>
                <a:cs typeface="Calibri"/>
              </a:rPr>
              <a:t> </a:t>
            </a:r>
            <a:r>
              <a:rPr sz="2000" dirty="0">
                <a:solidFill>
                  <a:srgbClr val="264C8D"/>
                </a:solidFill>
                <a:latin typeface="Calibri"/>
                <a:cs typeface="Calibri"/>
              </a:rPr>
              <a:t>disk into</a:t>
            </a:r>
            <a:r>
              <a:rPr sz="2000" spc="5" dirty="0">
                <a:solidFill>
                  <a:srgbClr val="264C8D"/>
                </a:solidFill>
                <a:latin typeface="Calibri"/>
                <a:cs typeface="Calibri"/>
              </a:rPr>
              <a:t> </a:t>
            </a:r>
            <a:r>
              <a:rPr sz="2000" spc="-5" dirty="0">
                <a:solidFill>
                  <a:srgbClr val="264C8D"/>
                </a:solidFill>
                <a:latin typeface="Calibri"/>
                <a:cs typeface="Calibri"/>
              </a:rPr>
              <a:t>blocks</a:t>
            </a:r>
            <a:r>
              <a:rPr sz="2000" spc="5" dirty="0">
                <a:solidFill>
                  <a:srgbClr val="264C8D"/>
                </a:solidFill>
                <a:latin typeface="Calibri"/>
                <a:cs typeface="Calibri"/>
              </a:rPr>
              <a:t> </a:t>
            </a:r>
            <a:r>
              <a:rPr sz="2000" spc="-5" dirty="0">
                <a:solidFill>
                  <a:srgbClr val="264C8D"/>
                </a:solidFill>
                <a:latin typeface="Calibri"/>
                <a:cs typeface="Calibri"/>
              </a:rPr>
              <a:t>(clusters)</a:t>
            </a:r>
            <a:r>
              <a:rPr sz="2000" dirty="0">
                <a:solidFill>
                  <a:srgbClr val="264C8D"/>
                </a:solidFill>
                <a:latin typeface="Calibri"/>
                <a:cs typeface="Calibri"/>
              </a:rPr>
              <a:t> </a:t>
            </a:r>
            <a:r>
              <a:rPr sz="2000" spc="-5" dirty="0">
                <a:solidFill>
                  <a:srgbClr val="264C8D"/>
                </a:solidFill>
                <a:latin typeface="Calibri"/>
                <a:cs typeface="Calibri"/>
              </a:rPr>
              <a:t>of </a:t>
            </a:r>
            <a:r>
              <a:rPr sz="2000" spc="-434"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same</a:t>
            </a:r>
            <a:r>
              <a:rPr sz="2000" dirty="0">
                <a:solidFill>
                  <a:srgbClr val="264C8D"/>
                </a:solidFill>
                <a:latin typeface="Calibri"/>
                <a:cs typeface="Calibri"/>
              </a:rPr>
              <a:t> size</a:t>
            </a:r>
            <a:endParaRPr sz="2000">
              <a:latin typeface="Calibri"/>
              <a:cs typeface="Calibri"/>
            </a:endParaRPr>
          </a:p>
          <a:p>
            <a:pPr marL="355600" indent="-342900">
              <a:lnSpc>
                <a:spcPct val="100000"/>
              </a:lnSpc>
              <a:spcBef>
                <a:spcPts val="420"/>
              </a:spcBef>
              <a:buFont typeface="Arial MT"/>
              <a:buChar char="•"/>
              <a:tabLst>
                <a:tab pos="354965" algn="l"/>
                <a:tab pos="355600" algn="l"/>
              </a:tabLst>
            </a:pPr>
            <a:r>
              <a:rPr sz="2000" spc="-5" dirty="0">
                <a:solidFill>
                  <a:srgbClr val="264C8D"/>
                </a:solidFill>
                <a:latin typeface="Calibri"/>
                <a:cs typeface="Calibri"/>
              </a:rPr>
              <a:t>Blocks are </a:t>
            </a:r>
            <a:r>
              <a:rPr sz="2000" dirty="0">
                <a:solidFill>
                  <a:srgbClr val="264C8D"/>
                </a:solidFill>
                <a:latin typeface="Calibri"/>
                <a:cs typeface="Calibri"/>
              </a:rPr>
              <a:t>used </a:t>
            </a:r>
            <a:r>
              <a:rPr sz="2000" spc="-5" dirty="0">
                <a:solidFill>
                  <a:srgbClr val="264C8D"/>
                </a:solidFill>
                <a:latin typeface="Calibri"/>
                <a:cs typeface="Calibri"/>
              </a:rPr>
              <a:t>for metadata </a:t>
            </a:r>
            <a:r>
              <a:rPr sz="2000" dirty="0">
                <a:solidFill>
                  <a:srgbClr val="264C8D"/>
                </a:solidFill>
                <a:latin typeface="Calibri"/>
                <a:cs typeface="Calibri"/>
              </a:rPr>
              <a:t>and</a:t>
            </a:r>
            <a:r>
              <a:rPr sz="2000" spc="-5" dirty="0">
                <a:solidFill>
                  <a:srgbClr val="264C8D"/>
                </a:solidFill>
                <a:latin typeface="Calibri"/>
                <a:cs typeface="Calibri"/>
              </a:rPr>
              <a:t> </a:t>
            </a:r>
            <a:r>
              <a:rPr sz="2000" dirty="0">
                <a:solidFill>
                  <a:srgbClr val="264C8D"/>
                </a:solidFill>
                <a:latin typeface="Calibri"/>
                <a:cs typeface="Calibri"/>
              </a:rPr>
              <a:t>data</a:t>
            </a:r>
            <a:endParaRPr sz="2000">
              <a:latin typeface="Calibri"/>
              <a:cs typeface="Calibri"/>
            </a:endParaRPr>
          </a:p>
          <a:p>
            <a:pPr marL="355600" indent="-342900">
              <a:lnSpc>
                <a:spcPct val="100000"/>
              </a:lnSpc>
              <a:spcBef>
                <a:spcPts val="500"/>
              </a:spcBef>
              <a:buFont typeface="Arial MT"/>
              <a:buChar char="•"/>
              <a:tabLst>
                <a:tab pos="354965" algn="l"/>
                <a:tab pos="355600" algn="l"/>
              </a:tabLst>
            </a:pPr>
            <a:r>
              <a:rPr sz="2000" spc="-5" dirty="0">
                <a:solidFill>
                  <a:srgbClr val="264C8D"/>
                </a:solidFill>
                <a:latin typeface="Calibri"/>
                <a:cs typeface="Calibri"/>
              </a:rPr>
              <a:t>Blocks </a:t>
            </a:r>
            <a:r>
              <a:rPr sz="2000" dirty="0">
                <a:solidFill>
                  <a:srgbClr val="264C8D"/>
                </a:solidFill>
                <a:latin typeface="Calibri"/>
                <a:cs typeface="Calibri"/>
              </a:rPr>
              <a:t>lead</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internal</a:t>
            </a:r>
            <a:r>
              <a:rPr sz="2000" dirty="0">
                <a:solidFill>
                  <a:srgbClr val="264C8D"/>
                </a:solidFill>
                <a:latin typeface="Calibri"/>
                <a:cs typeface="Calibri"/>
              </a:rPr>
              <a:t> </a:t>
            </a:r>
            <a:r>
              <a:rPr sz="2000" spc="-5" dirty="0">
                <a:solidFill>
                  <a:srgbClr val="264C8D"/>
                </a:solidFill>
                <a:latin typeface="Calibri"/>
                <a:cs typeface="Calibri"/>
              </a:rPr>
              <a:t>fragmentation</a:t>
            </a:r>
            <a:endParaRPr sz="2000">
              <a:latin typeface="Calibri"/>
              <a:cs typeface="Calibri"/>
            </a:endParaRPr>
          </a:p>
          <a:p>
            <a:pPr>
              <a:lnSpc>
                <a:spcPct val="100000"/>
              </a:lnSpc>
            </a:pPr>
            <a:endParaRPr sz="2800">
              <a:latin typeface="Calibri"/>
              <a:cs typeface="Calibri"/>
            </a:endParaRPr>
          </a:p>
          <a:p>
            <a:pPr marL="1866900">
              <a:lnSpc>
                <a:spcPct val="100000"/>
              </a:lnSpc>
            </a:pPr>
            <a:r>
              <a:rPr sz="1400" dirty="0">
                <a:solidFill>
                  <a:srgbClr val="0768B2"/>
                </a:solidFill>
                <a:latin typeface="Arial MT"/>
                <a:cs typeface="Arial MT"/>
              </a:rPr>
              <a:t>Optimale</a:t>
            </a:r>
            <a:r>
              <a:rPr sz="1400" spc="-50" dirty="0">
                <a:solidFill>
                  <a:srgbClr val="0768B2"/>
                </a:solidFill>
                <a:latin typeface="Arial MT"/>
                <a:cs typeface="Arial MT"/>
              </a:rPr>
              <a:t> </a:t>
            </a:r>
            <a:r>
              <a:rPr sz="1400" dirty="0">
                <a:solidFill>
                  <a:srgbClr val="0768B2"/>
                </a:solidFill>
                <a:latin typeface="Arial MT"/>
                <a:cs typeface="Arial MT"/>
              </a:rPr>
              <a:t>Packungsdichte</a:t>
            </a:r>
            <a:endParaRPr sz="1400">
              <a:latin typeface="Arial MT"/>
              <a:cs typeface="Arial MT"/>
            </a:endParaRPr>
          </a:p>
        </p:txBody>
      </p:sp>
      <p:grpSp>
        <p:nvGrpSpPr>
          <p:cNvPr id="21" name="object 21"/>
          <p:cNvGrpSpPr/>
          <p:nvPr/>
        </p:nvGrpSpPr>
        <p:grpSpPr>
          <a:xfrm>
            <a:off x="6832600" y="3825875"/>
            <a:ext cx="449580" cy="1349375"/>
            <a:chOff x="6832600" y="3825875"/>
            <a:chExt cx="449580" cy="1349375"/>
          </a:xfrm>
        </p:grpSpPr>
        <p:pic>
          <p:nvPicPr>
            <p:cNvPr id="22" name="object 22"/>
            <p:cNvPicPr/>
            <p:nvPr/>
          </p:nvPicPr>
          <p:blipFill>
            <a:blip r:embed="rId7" cstate="print"/>
            <a:stretch>
              <a:fillRect/>
            </a:stretch>
          </p:blipFill>
          <p:spPr>
            <a:xfrm>
              <a:off x="6903720" y="3898667"/>
              <a:ext cx="378229" cy="378229"/>
            </a:xfrm>
            <a:prstGeom prst="rect">
              <a:avLst/>
            </a:prstGeom>
          </p:spPr>
        </p:pic>
        <p:sp>
          <p:nvSpPr>
            <p:cNvPr id="23" name="object 23"/>
            <p:cNvSpPr/>
            <p:nvPr/>
          </p:nvSpPr>
          <p:spPr>
            <a:xfrm>
              <a:off x="6837362" y="3830637"/>
              <a:ext cx="360680" cy="360680"/>
            </a:xfrm>
            <a:custGeom>
              <a:avLst/>
              <a:gdLst/>
              <a:ahLst/>
              <a:cxnLst/>
              <a:rect l="l" t="t" r="r" b="b"/>
              <a:pathLst>
                <a:path w="360679" h="360679">
                  <a:moveTo>
                    <a:pt x="360361" y="0"/>
                  </a:moveTo>
                  <a:lnTo>
                    <a:pt x="0" y="0"/>
                  </a:lnTo>
                  <a:lnTo>
                    <a:pt x="0" y="360361"/>
                  </a:lnTo>
                  <a:lnTo>
                    <a:pt x="360361" y="360361"/>
                  </a:lnTo>
                  <a:lnTo>
                    <a:pt x="360361" y="0"/>
                  </a:lnTo>
                  <a:close/>
                </a:path>
              </a:pathLst>
            </a:custGeom>
            <a:solidFill>
              <a:srgbClr val="D4FEFF"/>
            </a:solidFill>
          </p:spPr>
          <p:txBody>
            <a:bodyPr wrap="square" lIns="0" tIns="0" rIns="0" bIns="0" rtlCol="0"/>
            <a:lstStyle/>
            <a:p>
              <a:endParaRPr/>
            </a:p>
          </p:txBody>
        </p:sp>
        <p:sp>
          <p:nvSpPr>
            <p:cNvPr id="24" name="object 24"/>
            <p:cNvSpPr/>
            <p:nvPr/>
          </p:nvSpPr>
          <p:spPr>
            <a:xfrm>
              <a:off x="6837362" y="3830637"/>
              <a:ext cx="360680" cy="360680"/>
            </a:xfrm>
            <a:custGeom>
              <a:avLst/>
              <a:gdLst/>
              <a:ahLst/>
              <a:cxnLst/>
              <a:rect l="l" t="t" r="r" b="b"/>
              <a:pathLst>
                <a:path w="360679" h="360679">
                  <a:moveTo>
                    <a:pt x="0" y="0"/>
                  </a:moveTo>
                  <a:lnTo>
                    <a:pt x="360361" y="0"/>
                  </a:lnTo>
                  <a:lnTo>
                    <a:pt x="360361" y="360361"/>
                  </a:lnTo>
                  <a:lnTo>
                    <a:pt x="0" y="360361"/>
                  </a:lnTo>
                  <a:lnTo>
                    <a:pt x="0" y="0"/>
                  </a:lnTo>
                  <a:close/>
                </a:path>
              </a:pathLst>
            </a:custGeom>
            <a:ln w="9524">
              <a:solidFill>
                <a:srgbClr val="000000"/>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6903720" y="4347555"/>
              <a:ext cx="378229" cy="378229"/>
            </a:xfrm>
            <a:prstGeom prst="rect">
              <a:avLst/>
            </a:prstGeom>
          </p:spPr>
        </p:pic>
        <p:sp>
          <p:nvSpPr>
            <p:cNvPr id="26" name="object 26"/>
            <p:cNvSpPr/>
            <p:nvPr/>
          </p:nvSpPr>
          <p:spPr>
            <a:xfrm>
              <a:off x="6837362" y="4279898"/>
              <a:ext cx="360680" cy="360680"/>
            </a:xfrm>
            <a:custGeom>
              <a:avLst/>
              <a:gdLst/>
              <a:ahLst/>
              <a:cxnLst/>
              <a:rect l="l" t="t" r="r" b="b"/>
              <a:pathLst>
                <a:path w="360679" h="360679">
                  <a:moveTo>
                    <a:pt x="360361" y="0"/>
                  </a:moveTo>
                  <a:lnTo>
                    <a:pt x="0" y="0"/>
                  </a:lnTo>
                  <a:lnTo>
                    <a:pt x="0" y="360362"/>
                  </a:lnTo>
                  <a:lnTo>
                    <a:pt x="360361" y="360362"/>
                  </a:lnTo>
                  <a:lnTo>
                    <a:pt x="360361" y="0"/>
                  </a:lnTo>
                  <a:close/>
                </a:path>
              </a:pathLst>
            </a:custGeom>
            <a:solidFill>
              <a:srgbClr val="A8D6FF"/>
            </a:solidFill>
          </p:spPr>
          <p:txBody>
            <a:bodyPr wrap="square" lIns="0" tIns="0" rIns="0" bIns="0" rtlCol="0"/>
            <a:lstStyle/>
            <a:p>
              <a:endParaRPr/>
            </a:p>
          </p:txBody>
        </p:sp>
        <p:sp>
          <p:nvSpPr>
            <p:cNvPr id="27" name="object 27"/>
            <p:cNvSpPr/>
            <p:nvPr/>
          </p:nvSpPr>
          <p:spPr>
            <a:xfrm>
              <a:off x="6837362" y="4279899"/>
              <a:ext cx="360680" cy="360680"/>
            </a:xfrm>
            <a:custGeom>
              <a:avLst/>
              <a:gdLst/>
              <a:ahLst/>
              <a:cxnLst/>
              <a:rect l="l" t="t" r="r" b="b"/>
              <a:pathLst>
                <a:path w="360679" h="360679">
                  <a:moveTo>
                    <a:pt x="0" y="0"/>
                  </a:moveTo>
                  <a:lnTo>
                    <a:pt x="360361" y="0"/>
                  </a:lnTo>
                  <a:lnTo>
                    <a:pt x="360361" y="360362"/>
                  </a:lnTo>
                  <a:lnTo>
                    <a:pt x="0" y="360362"/>
                  </a:lnTo>
                  <a:lnTo>
                    <a:pt x="0" y="0"/>
                  </a:lnTo>
                  <a:close/>
                </a:path>
              </a:pathLst>
            </a:custGeom>
            <a:ln w="9524">
              <a:solidFill>
                <a:srgbClr val="000000"/>
              </a:solidFill>
            </a:ln>
          </p:spPr>
          <p:txBody>
            <a:bodyPr wrap="square" lIns="0" tIns="0" rIns="0" bIns="0" rtlCol="0"/>
            <a:lstStyle/>
            <a:p>
              <a:endParaRPr/>
            </a:p>
          </p:txBody>
        </p:sp>
        <p:pic>
          <p:nvPicPr>
            <p:cNvPr id="28" name="object 28"/>
            <p:cNvPicPr/>
            <p:nvPr/>
          </p:nvPicPr>
          <p:blipFill>
            <a:blip r:embed="rId9" cstate="print"/>
            <a:stretch>
              <a:fillRect/>
            </a:stretch>
          </p:blipFill>
          <p:spPr>
            <a:xfrm>
              <a:off x="6903720" y="4796442"/>
              <a:ext cx="378229" cy="378229"/>
            </a:xfrm>
            <a:prstGeom prst="rect">
              <a:avLst/>
            </a:prstGeom>
          </p:spPr>
        </p:pic>
        <p:sp>
          <p:nvSpPr>
            <p:cNvPr id="29" name="object 29"/>
            <p:cNvSpPr/>
            <p:nvPr/>
          </p:nvSpPr>
          <p:spPr>
            <a:xfrm>
              <a:off x="6837362" y="4730750"/>
              <a:ext cx="360680" cy="360680"/>
            </a:xfrm>
            <a:custGeom>
              <a:avLst/>
              <a:gdLst/>
              <a:ahLst/>
              <a:cxnLst/>
              <a:rect l="l" t="t" r="r" b="b"/>
              <a:pathLst>
                <a:path w="360679" h="360679">
                  <a:moveTo>
                    <a:pt x="360361" y="0"/>
                  </a:moveTo>
                  <a:lnTo>
                    <a:pt x="0" y="0"/>
                  </a:lnTo>
                  <a:lnTo>
                    <a:pt x="0" y="360362"/>
                  </a:lnTo>
                  <a:lnTo>
                    <a:pt x="360361" y="360362"/>
                  </a:lnTo>
                  <a:lnTo>
                    <a:pt x="360361" y="0"/>
                  </a:lnTo>
                  <a:close/>
                </a:path>
              </a:pathLst>
            </a:custGeom>
            <a:solidFill>
              <a:srgbClr val="D7AEFF"/>
            </a:solidFill>
          </p:spPr>
          <p:txBody>
            <a:bodyPr wrap="square" lIns="0" tIns="0" rIns="0" bIns="0" rtlCol="0"/>
            <a:lstStyle/>
            <a:p>
              <a:endParaRPr/>
            </a:p>
          </p:txBody>
        </p:sp>
        <p:sp>
          <p:nvSpPr>
            <p:cNvPr id="30" name="object 30"/>
            <p:cNvSpPr/>
            <p:nvPr/>
          </p:nvSpPr>
          <p:spPr>
            <a:xfrm>
              <a:off x="6837362" y="4730749"/>
              <a:ext cx="360680" cy="360680"/>
            </a:xfrm>
            <a:custGeom>
              <a:avLst/>
              <a:gdLst/>
              <a:ahLst/>
              <a:cxnLst/>
              <a:rect l="l" t="t" r="r" b="b"/>
              <a:pathLst>
                <a:path w="360679" h="360679">
                  <a:moveTo>
                    <a:pt x="0" y="0"/>
                  </a:moveTo>
                  <a:lnTo>
                    <a:pt x="360361" y="0"/>
                  </a:lnTo>
                  <a:lnTo>
                    <a:pt x="360361" y="360362"/>
                  </a:lnTo>
                  <a:lnTo>
                    <a:pt x="0" y="360362"/>
                  </a:lnTo>
                  <a:lnTo>
                    <a:pt x="0" y="0"/>
                  </a:lnTo>
                  <a:close/>
                </a:path>
              </a:pathLst>
            </a:custGeom>
            <a:ln w="9524">
              <a:solidFill>
                <a:srgbClr val="000000"/>
              </a:solidFill>
            </a:ln>
          </p:spPr>
          <p:txBody>
            <a:bodyPr wrap="square" lIns="0" tIns="0" rIns="0" bIns="0" rtlCol="0"/>
            <a:lstStyle/>
            <a:p>
              <a:endParaRPr/>
            </a:p>
          </p:txBody>
        </p:sp>
      </p:grpSp>
      <p:sp>
        <p:nvSpPr>
          <p:cNvPr id="31" name="object 31"/>
          <p:cNvSpPr txBox="1"/>
          <p:nvPr/>
        </p:nvSpPr>
        <p:spPr>
          <a:xfrm>
            <a:off x="7382827" y="3904932"/>
            <a:ext cx="573405" cy="110871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0768B2"/>
                </a:solidFill>
                <a:latin typeface="Arial MT"/>
                <a:cs typeface="Arial MT"/>
              </a:rPr>
              <a:t>Date</a:t>
            </a:r>
            <a:r>
              <a:rPr sz="1200" dirty="0">
                <a:solidFill>
                  <a:srgbClr val="0768B2"/>
                </a:solidFill>
                <a:latin typeface="Arial MT"/>
                <a:cs typeface="Arial MT"/>
              </a:rPr>
              <a:t>i</a:t>
            </a:r>
            <a:r>
              <a:rPr sz="1200" spc="-70" dirty="0">
                <a:solidFill>
                  <a:srgbClr val="0768B2"/>
                </a:solidFill>
                <a:latin typeface="Arial MT"/>
                <a:cs typeface="Arial MT"/>
              </a:rPr>
              <a:t> </a:t>
            </a:r>
            <a:r>
              <a:rPr sz="1200" dirty="0">
                <a:solidFill>
                  <a:srgbClr val="0768B2"/>
                </a:solidFill>
                <a:latin typeface="Arial MT"/>
                <a:cs typeface="Arial MT"/>
              </a:rPr>
              <a:t>A</a:t>
            </a:r>
            <a:endParaRPr sz="1200">
              <a:latin typeface="Arial MT"/>
              <a:cs typeface="Arial MT"/>
            </a:endParaRPr>
          </a:p>
          <a:p>
            <a:pPr marL="52069" marR="5080" indent="-30480">
              <a:lnSpc>
                <a:spcPts val="3550"/>
              </a:lnSpc>
              <a:spcBef>
                <a:spcPts val="254"/>
              </a:spcBef>
            </a:pPr>
            <a:r>
              <a:rPr sz="1200" dirty="0">
                <a:solidFill>
                  <a:srgbClr val="0768B2"/>
                </a:solidFill>
                <a:latin typeface="Arial MT"/>
                <a:cs typeface="Arial MT"/>
              </a:rPr>
              <a:t>Datei B </a:t>
            </a:r>
            <a:r>
              <a:rPr sz="1200" spc="-320" dirty="0">
                <a:solidFill>
                  <a:srgbClr val="0768B2"/>
                </a:solidFill>
                <a:latin typeface="Arial MT"/>
                <a:cs typeface="Arial MT"/>
              </a:rPr>
              <a:t> </a:t>
            </a:r>
            <a:r>
              <a:rPr sz="1200" spc="-5" dirty="0">
                <a:solidFill>
                  <a:srgbClr val="0768B2"/>
                </a:solidFill>
                <a:latin typeface="Arial MT"/>
                <a:cs typeface="Arial MT"/>
              </a:rPr>
              <a:t>Date</a:t>
            </a:r>
            <a:r>
              <a:rPr sz="1200" dirty="0">
                <a:solidFill>
                  <a:srgbClr val="0768B2"/>
                </a:solidFill>
                <a:latin typeface="Arial MT"/>
                <a:cs typeface="Arial MT"/>
              </a:rPr>
              <a:t>i C</a:t>
            </a:r>
            <a:endParaRPr sz="1200">
              <a:latin typeface="Arial MT"/>
              <a:cs typeface="Arial MT"/>
            </a:endParaRPr>
          </a:p>
        </p:txBody>
      </p:sp>
      <p:grpSp>
        <p:nvGrpSpPr>
          <p:cNvPr id="32" name="object 32"/>
          <p:cNvGrpSpPr/>
          <p:nvPr/>
        </p:nvGrpSpPr>
        <p:grpSpPr>
          <a:xfrm>
            <a:off x="1525587" y="4995861"/>
            <a:ext cx="4144010" cy="1089025"/>
            <a:chOff x="1525587" y="4995861"/>
            <a:chExt cx="4144010" cy="1089025"/>
          </a:xfrm>
        </p:grpSpPr>
        <p:pic>
          <p:nvPicPr>
            <p:cNvPr id="33" name="object 33"/>
            <p:cNvPicPr/>
            <p:nvPr/>
          </p:nvPicPr>
          <p:blipFill>
            <a:blip r:embed="rId10" cstate="print"/>
            <a:stretch>
              <a:fillRect/>
            </a:stretch>
          </p:blipFill>
          <p:spPr>
            <a:xfrm>
              <a:off x="1600199" y="5066606"/>
              <a:ext cx="827116" cy="827116"/>
            </a:xfrm>
            <a:prstGeom prst="rect">
              <a:avLst/>
            </a:prstGeom>
          </p:spPr>
        </p:pic>
        <p:sp>
          <p:nvSpPr>
            <p:cNvPr id="34" name="object 34"/>
            <p:cNvSpPr/>
            <p:nvPr/>
          </p:nvSpPr>
          <p:spPr>
            <a:xfrm>
              <a:off x="1531937" y="5000624"/>
              <a:ext cx="811530" cy="809625"/>
            </a:xfrm>
            <a:custGeom>
              <a:avLst/>
              <a:gdLst/>
              <a:ahLst/>
              <a:cxnLst/>
              <a:rect l="l" t="t" r="r" b="b"/>
              <a:pathLst>
                <a:path w="811530" h="809625">
                  <a:moveTo>
                    <a:pt x="811211" y="0"/>
                  </a:moveTo>
                  <a:lnTo>
                    <a:pt x="0" y="0"/>
                  </a:lnTo>
                  <a:lnTo>
                    <a:pt x="0" y="809624"/>
                  </a:lnTo>
                  <a:lnTo>
                    <a:pt x="811211" y="809624"/>
                  </a:lnTo>
                  <a:lnTo>
                    <a:pt x="811211" y="0"/>
                  </a:lnTo>
                  <a:close/>
                </a:path>
              </a:pathLst>
            </a:custGeom>
            <a:solidFill>
              <a:srgbClr val="D4FEFF"/>
            </a:solidFill>
          </p:spPr>
          <p:txBody>
            <a:bodyPr wrap="square" lIns="0" tIns="0" rIns="0" bIns="0" rtlCol="0"/>
            <a:lstStyle/>
            <a:p>
              <a:endParaRPr/>
            </a:p>
          </p:txBody>
        </p:sp>
        <p:sp>
          <p:nvSpPr>
            <p:cNvPr id="35" name="object 35"/>
            <p:cNvSpPr/>
            <p:nvPr/>
          </p:nvSpPr>
          <p:spPr>
            <a:xfrm>
              <a:off x="1531937" y="5000624"/>
              <a:ext cx="811530" cy="809625"/>
            </a:xfrm>
            <a:custGeom>
              <a:avLst/>
              <a:gdLst/>
              <a:ahLst/>
              <a:cxnLst/>
              <a:rect l="l" t="t" r="r" b="b"/>
              <a:pathLst>
                <a:path w="811530" h="809625">
                  <a:moveTo>
                    <a:pt x="0" y="0"/>
                  </a:moveTo>
                  <a:lnTo>
                    <a:pt x="811211" y="0"/>
                  </a:lnTo>
                  <a:lnTo>
                    <a:pt x="811211" y="809624"/>
                  </a:lnTo>
                  <a:lnTo>
                    <a:pt x="0" y="809624"/>
                  </a:lnTo>
                  <a:lnTo>
                    <a:pt x="0" y="0"/>
                  </a:lnTo>
                  <a:close/>
                </a:path>
              </a:pathLst>
            </a:custGeom>
            <a:ln w="9524">
              <a:solidFill>
                <a:srgbClr val="000000"/>
              </a:solidFill>
            </a:ln>
          </p:spPr>
          <p:txBody>
            <a:bodyPr wrap="square" lIns="0" tIns="0" rIns="0" bIns="0" rtlCol="0"/>
            <a:lstStyle/>
            <a:p>
              <a:endParaRPr/>
            </a:p>
          </p:txBody>
        </p:sp>
        <p:pic>
          <p:nvPicPr>
            <p:cNvPr id="36" name="object 36"/>
            <p:cNvPicPr/>
            <p:nvPr/>
          </p:nvPicPr>
          <p:blipFill>
            <a:blip r:embed="rId11" cstate="print"/>
            <a:stretch>
              <a:fillRect/>
            </a:stretch>
          </p:blipFill>
          <p:spPr>
            <a:xfrm>
              <a:off x="2410690" y="5066606"/>
              <a:ext cx="827116" cy="827116"/>
            </a:xfrm>
            <a:prstGeom prst="rect">
              <a:avLst/>
            </a:prstGeom>
          </p:spPr>
        </p:pic>
        <p:sp>
          <p:nvSpPr>
            <p:cNvPr id="37" name="object 37"/>
            <p:cNvSpPr/>
            <p:nvPr/>
          </p:nvSpPr>
          <p:spPr>
            <a:xfrm>
              <a:off x="2341562" y="5000624"/>
              <a:ext cx="811530" cy="809625"/>
            </a:xfrm>
            <a:custGeom>
              <a:avLst/>
              <a:gdLst/>
              <a:ahLst/>
              <a:cxnLst/>
              <a:rect l="l" t="t" r="r" b="b"/>
              <a:pathLst>
                <a:path w="811530" h="809625">
                  <a:moveTo>
                    <a:pt x="811211" y="0"/>
                  </a:moveTo>
                  <a:lnTo>
                    <a:pt x="0" y="0"/>
                  </a:lnTo>
                  <a:lnTo>
                    <a:pt x="0" y="809624"/>
                  </a:lnTo>
                  <a:lnTo>
                    <a:pt x="811211" y="809624"/>
                  </a:lnTo>
                  <a:lnTo>
                    <a:pt x="811211" y="0"/>
                  </a:lnTo>
                  <a:close/>
                </a:path>
              </a:pathLst>
            </a:custGeom>
            <a:solidFill>
              <a:srgbClr val="D4FEFF"/>
            </a:solidFill>
          </p:spPr>
          <p:txBody>
            <a:bodyPr wrap="square" lIns="0" tIns="0" rIns="0" bIns="0" rtlCol="0"/>
            <a:lstStyle/>
            <a:p>
              <a:endParaRPr/>
            </a:p>
          </p:txBody>
        </p:sp>
        <p:sp>
          <p:nvSpPr>
            <p:cNvPr id="38" name="object 38"/>
            <p:cNvSpPr/>
            <p:nvPr/>
          </p:nvSpPr>
          <p:spPr>
            <a:xfrm>
              <a:off x="2341562" y="5000624"/>
              <a:ext cx="811530" cy="809625"/>
            </a:xfrm>
            <a:custGeom>
              <a:avLst/>
              <a:gdLst/>
              <a:ahLst/>
              <a:cxnLst/>
              <a:rect l="l" t="t" r="r" b="b"/>
              <a:pathLst>
                <a:path w="811530" h="809625">
                  <a:moveTo>
                    <a:pt x="0" y="0"/>
                  </a:moveTo>
                  <a:lnTo>
                    <a:pt x="811211" y="0"/>
                  </a:lnTo>
                  <a:lnTo>
                    <a:pt x="811211" y="809624"/>
                  </a:lnTo>
                  <a:lnTo>
                    <a:pt x="0" y="809624"/>
                  </a:lnTo>
                  <a:lnTo>
                    <a:pt x="0" y="0"/>
                  </a:lnTo>
                  <a:close/>
                </a:path>
              </a:pathLst>
            </a:custGeom>
            <a:ln w="9524">
              <a:solidFill>
                <a:srgbClr val="000000"/>
              </a:solidFill>
            </a:ln>
          </p:spPr>
          <p:txBody>
            <a:bodyPr wrap="square" lIns="0" tIns="0" rIns="0" bIns="0" rtlCol="0"/>
            <a:lstStyle/>
            <a:p>
              <a:endParaRPr/>
            </a:p>
          </p:txBody>
        </p:sp>
        <p:pic>
          <p:nvPicPr>
            <p:cNvPr id="39" name="object 39"/>
            <p:cNvPicPr/>
            <p:nvPr/>
          </p:nvPicPr>
          <p:blipFill>
            <a:blip r:embed="rId12" cstate="print"/>
            <a:stretch>
              <a:fillRect/>
            </a:stretch>
          </p:blipFill>
          <p:spPr>
            <a:xfrm>
              <a:off x="3217025" y="5066606"/>
              <a:ext cx="290945" cy="827116"/>
            </a:xfrm>
            <a:prstGeom prst="rect">
              <a:avLst/>
            </a:prstGeom>
          </p:spPr>
        </p:pic>
        <p:sp>
          <p:nvSpPr>
            <p:cNvPr id="40" name="object 40"/>
            <p:cNvSpPr/>
            <p:nvPr/>
          </p:nvSpPr>
          <p:spPr>
            <a:xfrm>
              <a:off x="3151187" y="5000624"/>
              <a:ext cx="273050" cy="809625"/>
            </a:xfrm>
            <a:custGeom>
              <a:avLst/>
              <a:gdLst/>
              <a:ahLst/>
              <a:cxnLst/>
              <a:rect l="l" t="t" r="r" b="b"/>
              <a:pathLst>
                <a:path w="273050" h="809625">
                  <a:moveTo>
                    <a:pt x="273050" y="0"/>
                  </a:moveTo>
                  <a:lnTo>
                    <a:pt x="0" y="0"/>
                  </a:lnTo>
                  <a:lnTo>
                    <a:pt x="0" y="809624"/>
                  </a:lnTo>
                  <a:lnTo>
                    <a:pt x="273050" y="809624"/>
                  </a:lnTo>
                  <a:lnTo>
                    <a:pt x="273050" y="0"/>
                  </a:lnTo>
                  <a:close/>
                </a:path>
              </a:pathLst>
            </a:custGeom>
            <a:solidFill>
              <a:srgbClr val="D4FEFF"/>
            </a:solidFill>
          </p:spPr>
          <p:txBody>
            <a:bodyPr wrap="square" lIns="0" tIns="0" rIns="0" bIns="0" rtlCol="0"/>
            <a:lstStyle/>
            <a:p>
              <a:endParaRPr/>
            </a:p>
          </p:txBody>
        </p:sp>
        <p:sp>
          <p:nvSpPr>
            <p:cNvPr id="41" name="object 41"/>
            <p:cNvSpPr/>
            <p:nvPr/>
          </p:nvSpPr>
          <p:spPr>
            <a:xfrm>
              <a:off x="3151187" y="5000624"/>
              <a:ext cx="273050" cy="809625"/>
            </a:xfrm>
            <a:custGeom>
              <a:avLst/>
              <a:gdLst/>
              <a:ahLst/>
              <a:cxnLst/>
              <a:rect l="l" t="t" r="r" b="b"/>
              <a:pathLst>
                <a:path w="273050" h="809625">
                  <a:moveTo>
                    <a:pt x="0" y="0"/>
                  </a:moveTo>
                  <a:lnTo>
                    <a:pt x="273049" y="0"/>
                  </a:lnTo>
                  <a:lnTo>
                    <a:pt x="273049" y="809624"/>
                  </a:lnTo>
                  <a:lnTo>
                    <a:pt x="0" y="809624"/>
                  </a:lnTo>
                  <a:lnTo>
                    <a:pt x="0" y="0"/>
                  </a:lnTo>
                  <a:close/>
                </a:path>
              </a:pathLst>
            </a:custGeom>
            <a:ln w="9524">
              <a:solidFill>
                <a:srgbClr val="000000"/>
              </a:solidFill>
            </a:ln>
          </p:spPr>
          <p:txBody>
            <a:bodyPr wrap="square" lIns="0" tIns="0" rIns="0" bIns="0" rtlCol="0"/>
            <a:lstStyle/>
            <a:p>
              <a:endParaRPr/>
            </a:p>
          </p:txBody>
        </p:sp>
        <p:pic>
          <p:nvPicPr>
            <p:cNvPr id="42" name="object 42"/>
            <p:cNvPicPr/>
            <p:nvPr/>
          </p:nvPicPr>
          <p:blipFill>
            <a:blip r:embed="rId13" cstate="print"/>
            <a:stretch>
              <a:fillRect/>
            </a:stretch>
          </p:blipFill>
          <p:spPr>
            <a:xfrm>
              <a:off x="3491345" y="5066606"/>
              <a:ext cx="556952" cy="827116"/>
            </a:xfrm>
            <a:prstGeom prst="rect">
              <a:avLst/>
            </a:prstGeom>
          </p:spPr>
        </p:pic>
        <p:sp>
          <p:nvSpPr>
            <p:cNvPr id="43" name="object 43"/>
            <p:cNvSpPr/>
            <p:nvPr/>
          </p:nvSpPr>
          <p:spPr>
            <a:xfrm>
              <a:off x="3424237" y="5000624"/>
              <a:ext cx="539750" cy="809625"/>
            </a:xfrm>
            <a:custGeom>
              <a:avLst/>
              <a:gdLst/>
              <a:ahLst/>
              <a:cxnLst/>
              <a:rect l="l" t="t" r="r" b="b"/>
              <a:pathLst>
                <a:path w="539750" h="809625">
                  <a:moveTo>
                    <a:pt x="539750" y="0"/>
                  </a:moveTo>
                  <a:lnTo>
                    <a:pt x="0" y="0"/>
                  </a:lnTo>
                  <a:lnTo>
                    <a:pt x="0" y="809624"/>
                  </a:lnTo>
                  <a:lnTo>
                    <a:pt x="539750" y="809624"/>
                  </a:lnTo>
                  <a:lnTo>
                    <a:pt x="539750" y="0"/>
                  </a:lnTo>
                  <a:close/>
                </a:path>
              </a:pathLst>
            </a:custGeom>
            <a:solidFill>
              <a:srgbClr val="FFFFFF"/>
            </a:solidFill>
          </p:spPr>
          <p:txBody>
            <a:bodyPr wrap="square" lIns="0" tIns="0" rIns="0" bIns="0" rtlCol="0"/>
            <a:lstStyle/>
            <a:p>
              <a:endParaRPr/>
            </a:p>
          </p:txBody>
        </p:sp>
        <p:sp>
          <p:nvSpPr>
            <p:cNvPr id="44" name="object 44"/>
            <p:cNvSpPr/>
            <p:nvPr/>
          </p:nvSpPr>
          <p:spPr>
            <a:xfrm>
              <a:off x="3424237" y="5000624"/>
              <a:ext cx="539750" cy="809625"/>
            </a:xfrm>
            <a:custGeom>
              <a:avLst/>
              <a:gdLst/>
              <a:ahLst/>
              <a:cxnLst/>
              <a:rect l="l" t="t" r="r" b="b"/>
              <a:pathLst>
                <a:path w="539750" h="809625">
                  <a:moveTo>
                    <a:pt x="0" y="0"/>
                  </a:moveTo>
                  <a:lnTo>
                    <a:pt x="539749" y="0"/>
                  </a:lnTo>
                  <a:lnTo>
                    <a:pt x="539749" y="809624"/>
                  </a:lnTo>
                  <a:lnTo>
                    <a:pt x="0" y="809624"/>
                  </a:lnTo>
                  <a:lnTo>
                    <a:pt x="0" y="0"/>
                  </a:lnTo>
                  <a:close/>
                </a:path>
              </a:pathLst>
            </a:custGeom>
            <a:ln w="9524">
              <a:solidFill>
                <a:srgbClr val="000000"/>
              </a:solidFill>
            </a:ln>
          </p:spPr>
          <p:txBody>
            <a:bodyPr wrap="square" lIns="0" tIns="0" rIns="0" bIns="0" rtlCol="0"/>
            <a:lstStyle/>
            <a:p>
              <a:endParaRPr/>
            </a:p>
          </p:txBody>
        </p:sp>
        <p:pic>
          <p:nvPicPr>
            <p:cNvPr id="45" name="object 45"/>
            <p:cNvPicPr/>
            <p:nvPr/>
          </p:nvPicPr>
          <p:blipFill>
            <a:blip r:embed="rId14" cstate="print"/>
            <a:stretch>
              <a:fillRect/>
            </a:stretch>
          </p:blipFill>
          <p:spPr>
            <a:xfrm>
              <a:off x="4031671" y="5066606"/>
              <a:ext cx="556952" cy="827116"/>
            </a:xfrm>
            <a:prstGeom prst="rect">
              <a:avLst/>
            </a:prstGeom>
          </p:spPr>
        </p:pic>
        <p:sp>
          <p:nvSpPr>
            <p:cNvPr id="46" name="object 46"/>
            <p:cNvSpPr/>
            <p:nvPr/>
          </p:nvSpPr>
          <p:spPr>
            <a:xfrm>
              <a:off x="3963987" y="5000624"/>
              <a:ext cx="539750" cy="809625"/>
            </a:xfrm>
            <a:custGeom>
              <a:avLst/>
              <a:gdLst/>
              <a:ahLst/>
              <a:cxnLst/>
              <a:rect l="l" t="t" r="r" b="b"/>
              <a:pathLst>
                <a:path w="539750" h="809625">
                  <a:moveTo>
                    <a:pt x="539750" y="0"/>
                  </a:moveTo>
                  <a:lnTo>
                    <a:pt x="0" y="0"/>
                  </a:lnTo>
                  <a:lnTo>
                    <a:pt x="0" y="809624"/>
                  </a:lnTo>
                  <a:lnTo>
                    <a:pt x="539750" y="809624"/>
                  </a:lnTo>
                  <a:lnTo>
                    <a:pt x="539750" y="0"/>
                  </a:lnTo>
                  <a:close/>
                </a:path>
              </a:pathLst>
            </a:custGeom>
            <a:solidFill>
              <a:srgbClr val="A8D6FF"/>
            </a:solidFill>
          </p:spPr>
          <p:txBody>
            <a:bodyPr wrap="square" lIns="0" tIns="0" rIns="0" bIns="0" rtlCol="0"/>
            <a:lstStyle/>
            <a:p>
              <a:endParaRPr/>
            </a:p>
          </p:txBody>
        </p:sp>
        <p:sp>
          <p:nvSpPr>
            <p:cNvPr id="47" name="object 47"/>
            <p:cNvSpPr/>
            <p:nvPr/>
          </p:nvSpPr>
          <p:spPr>
            <a:xfrm>
              <a:off x="3963987" y="5000624"/>
              <a:ext cx="539750" cy="809625"/>
            </a:xfrm>
            <a:custGeom>
              <a:avLst/>
              <a:gdLst/>
              <a:ahLst/>
              <a:cxnLst/>
              <a:rect l="l" t="t" r="r" b="b"/>
              <a:pathLst>
                <a:path w="539750" h="809625">
                  <a:moveTo>
                    <a:pt x="0" y="0"/>
                  </a:moveTo>
                  <a:lnTo>
                    <a:pt x="539749" y="0"/>
                  </a:lnTo>
                  <a:lnTo>
                    <a:pt x="539749" y="809624"/>
                  </a:lnTo>
                  <a:lnTo>
                    <a:pt x="0" y="809624"/>
                  </a:lnTo>
                  <a:lnTo>
                    <a:pt x="0" y="0"/>
                  </a:lnTo>
                  <a:close/>
                </a:path>
              </a:pathLst>
            </a:custGeom>
            <a:ln w="9524">
              <a:solidFill>
                <a:srgbClr val="000000"/>
              </a:solidFill>
            </a:ln>
          </p:spPr>
          <p:txBody>
            <a:bodyPr wrap="square" lIns="0" tIns="0" rIns="0" bIns="0" rtlCol="0"/>
            <a:lstStyle/>
            <a:p>
              <a:endParaRPr/>
            </a:p>
          </p:txBody>
        </p:sp>
        <p:sp>
          <p:nvSpPr>
            <p:cNvPr id="48" name="object 48"/>
            <p:cNvSpPr/>
            <p:nvPr/>
          </p:nvSpPr>
          <p:spPr>
            <a:xfrm>
              <a:off x="1530349" y="5810249"/>
              <a:ext cx="4053204" cy="269875"/>
            </a:xfrm>
            <a:custGeom>
              <a:avLst/>
              <a:gdLst/>
              <a:ahLst/>
              <a:cxnLst/>
              <a:rect l="l" t="t" r="r" b="b"/>
              <a:pathLst>
                <a:path w="4053204" h="269875">
                  <a:moveTo>
                    <a:pt x="0" y="0"/>
                  </a:moveTo>
                  <a:lnTo>
                    <a:pt x="26541" y="52523"/>
                  </a:lnTo>
                  <a:lnTo>
                    <a:pt x="57680" y="75445"/>
                  </a:lnTo>
                  <a:lnTo>
                    <a:pt x="98921" y="95415"/>
                  </a:lnTo>
                  <a:lnTo>
                    <a:pt x="148906" y="111892"/>
                  </a:lnTo>
                  <a:lnTo>
                    <a:pt x="206276" y="124333"/>
                  </a:lnTo>
                  <a:lnTo>
                    <a:pt x="269673" y="132196"/>
                  </a:lnTo>
                  <a:lnTo>
                    <a:pt x="337739" y="134937"/>
                  </a:lnTo>
                  <a:lnTo>
                    <a:pt x="1688703" y="134937"/>
                  </a:lnTo>
                  <a:lnTo>
                    <a:pt x="1756770" y="137679"/>
                  </a:lnTo>
                  <a:lnTo>
                    <a:pt x="1820167" y="145542"/>
                  </a:lnTo>
                  <a:lnTo>
                    <a:pt x="1877537" y="157983"/>
                  </a:lnTo>
                  <a:lnTo>
                    <a:pt x="1927521" y="174460"/>
                  </a:lnTo>
                  <a:lnTo>
                    <a:pt x="1968762" y="194430"/>
                  </a:lnTo>
                  <a:lnTo>
                    <a:pt x="1999902" y="217351"/>
                  </a:lnTo>
                  <a:lnTo>
                    <a:pt x="2026443" y="269875"/>
                  </a:lnTo>
                  <a:lnTo>
                    <a:pt x="2033305" y="242681"/>
                  </a:lnTo>
                  <a:lnTo>
                    <a:pt x="2084124" y="194430"/>
                  </a:lnTo>
                  <a:lnTo>
                    <a:pt x="2125365" y="174460"/>
                  </a:lnTo>
                  <a:lnTo>
                    <a:pt x="2175349" y="157983"/>
                  </a:lnTo>
                  <a:lnTo>
                    <a:pt x="2232719" y="145542"/>
                  </a:lnTo>
                  <a:lnTo>
                    <a:pt x="2296116" y="137679"/>
                  </a:lnTo>
                  <a:lnTo>
                    <a:pt x="2364183" y="134937"/>
                  </a:lnTo>
                  <a:lnTo>
                    <a:pt x="3715147" y="134937"/>
                  </a:lnTo>
                  <a:lnTo>
                    <a:pt x="3783213" y="132196"/>
                  </a:lnTo>
                  <a:lnTo>
                    <a:pt x="3846610" y="124333"/>
                  </a:lnTo>
                  <a:lnTo>
                    <a:pt x="3903980" y="111892"/>
                  </a:lnTo>
                  <a:lnTo>
                    <a:pt x="3953965" y="95415"/>
                  </a:lnTo>
                  <a:lnTo>
                    <a:pt x="3995206" y="75445"/>
                  </a:lnTo>
                  <a:lnTo>
                    <a:pt x="4026345" y="52523"/>
                  </a:lnTo>
                  <a:lnTo>
                    <a:pt x="4046025" y="27194"/>
                  </a:lnTo>
                  <a:lnTo>
                    <a:pt x="4052886" y="0"/>
                  </a:lnTo>
                </a:path>
              </a:pathLst>
            </a:custGeom>
            <a:ln w="9524">
              <a:solidFill>
                <a:srgbClr val="000000"/>
              </a:solidFill>
            </a:ln>
          </p:spPr>
          <p:txBody>
            <a:bodyPr wrap="square" lIns="0" tIns="0" rIns="0" bIns="0" rtlCol="0"/>
            <a:lstStyle/>
            <a:p>
              <a:endParaRPr/>
            </a:p>
          </p:txBody>
        </p:sp>
        <p:pic>
          <p:nvPicPr>
            <p:cNvPr id="49" name="object 49"/>
            <p:cNvPicPr/>
            <p:nvPr/>
          </p:nvPicPr>
          <p:blipFill>
            <a:blip r:embed="rId15" cstate="print"/>
            <a:stretch>
              <a:fillRect/>
            </a:stretch>
          </p:blipFill>
          <p:spPr>
            <a:xfrm>
              <a:off x="4571999" y="5066606"/>
              <a:ext cx="286789" cy="827116"/>
            </a:xfrm>
            <a:prstGeom prst="rect">
              <a:avLst/>
            </a:prstGeom>
          </p:spPr>
        </p:pic>
        <p:sp>
          <p:nvSpPr>
            <p:cNvPr id="50" name="object 50"/>
            <p:cNvSpPr/>
            <p:nvPr/>
          </p:nvSpPr>
          <p:spPr>
            <a:xfrm>
              <a:off x="4503737" y="5000624"/>
              <a:ext cx="268605" cy="809625"/>
            </a:xfrm>
            <a:custGeom>
              <a:avLst/>
              <a:gdLst/>
              <a:ahLst/>
              <a:cxnLst/>
              <a:rect l="l" t="t" r="r" b="b"/>
              <a:pathLst>
                <a:path w="268604" h="809625">
                  <a:moveTo>
                    <a:pt x="268287" y="0"/>
                  </a:moveTo>
                  <a:lnTo>
                    <a:pt x="0" y="0"/>
                  </a:lnTo>
                  <a:lnTo>
                    <a:pt x="0" y="809624"/>
                  </a:lnTo>
                  <a:lnTo>
                    <a:pt x="268287" y="809624"/>
                  </a:lnTo>
                  <a:lnTo>
                    <a:pt x="268287" y="0"/>
                  </a:lnTo>
                  <a:close/>
                </a:path>
              </a:pathLst>
            </a:custGeom>
            <a:solidFill>
              <a:srgbClr val="FFFFFF"/>
            </a:solidFill>
          </p:spPr>
          <p:txBody>
            <a:bodyPr wrap="square" lIns="0" tIns="0" rIns="0" bIns="0" rtlCol="0"/>
            <a:lstStyle/>
            <a:p>
              <a:endParaRPr/>
            </a:p>
          </p:txBody>
        </p:sp>
        <p:sp>
          <p:nvSpPr>
            <p:cNvPr id="51" name="object 51"/>
            <p:cNvSpPr/>
            <p:nvPr/>
          </p:nvSpPr>
          <p:spPr>
            <a:xfrm>
              <a:off x="4503737" y="5000624"/>
              <a:ext cx="268605" cy="809625"/>
            </a:xfrm>
            <a:custGeom>
              <a:avLst/>
              <a:gdLst/>
              <a:ahLst/>
              <a:cxnLst/>
              <a:rect l="l" t="t" r="r" b="b"/>
              <a:pathLst>
                <a:path w="268604" h="809625">
                  <a:moveTo>
                    <a:pt x="0" y="0"/>
                  </a:moveTo>
                  <a:lnTo>
                    <a:pt x="268287" y="0"/>
                  </a:lnTo>
                  <a:lnTo>
                    <a:pt x="268287" y="809624"/>
                  </a:lnTo>
                  <a:lnTo>
                    <a:pt x="0" y="809624"/>
                  </a:lnTo>
                  <a:lnTo>
                    <a:pt x="0" y="0"/>
                  </a:lnTo>
                  <a:close/>
                </a:path>
              </a:pathLst>
            </a:custGeom>
            <a:ln w="9524">
              <a:solidFill>
                <a:srgbClr val="000000"/>
              </a:solidFill>
            </a:ln>
          </p:spPr>
          <p:txBody>
            <a:bodyPr wrap="square" lIns="0" tIns="0" rIns="0" bIns="0" rtlCol="0"/>
            <a:lstStyle/>
            <a:p>
              <a:endParaRPr/>
            </a:p>
          </p:txBody>
        </p:sp>
        <p:pic>
          <p:nvPicPr>
            <p:cNvPr id="52" name="object 52"/>
            <p:cNvPicPr/>
            <p:nvPr/>
          </p:nvPicPr>
          <p:blipFill>
            <a:blip r:embed="rId16" cstate="print"/>
            <a:stretch>
              <a:fillRect/>
            </a:stretch>
          </p:blipFill>
          <p:spPr>
            <a:xfrm>
              <a:off x="4842163" y="5066606"/>
              <a:ext cx="556952" cy="827116"/>
            </a:xfrm>
            <a:prstGeom prst="rect">
              <a:avLst/>
            </a:prstGeom>
          </p:spPr>
        </p:pic>
        <p:sp>
          <p:nvSpPr>
            <p:cNvPr id="53" name="object 53"/>
            <p:cNvSpPr/>
            <p:nvPr/>
          </p:nvSpPr>
          <p:spPr>
            <a:xfrm>
              <a:off x="4773612" y="5000624"/>
              <a:ext cx="539750" cy="809625"/>
            </a:xfrm>
            <a:custGeom>
              <a:avLst/>
              <a:gdLst/>
              <a:ahLst/>
              <a:cxnLst/>
              <a:rect l="l" t="t" r="r" b="b"/>
              <a:pathLst>
                <a:path w="539750" h="809625">
                  <a:moveTo>
                    <a:pt x="539750" y="0"/>
                  </a:moveTo>
                  <a:lnTo>
                    <a:pt x="0" y="0"/>
                  </a:lnTo>
                  <a:lnTo>
                    <a:pt x="0" y="809624"/>
                  </a:lnTo>
                  <a:lnTo>
                    <a:pt x="539750" y="809624"/>
                  </a:lnTo>
                  <a:lnTo>
                    <a:pt x="539750" y="0"/>
                  </a:lnTo>
                  <a:close/>
                </a:path>
              </a:pathLst>
            </a:custGeom>
            <a:solidFill>
              <a:srgbClr val="D7AEFF"/>
            </a:solidFill>
          </p:spPr>
          <p:txBody>
            <a:bodyPr wrap="square" lIns="0" tIns="0" rIns="0" bIns="0" rtlCol="0"/>
            <a:lstStyle/>
            <a:p>
              <a:endParaRPr/>
            </a:p>
          </p:txBody>
        </p:sp>
        <p:sp>
          <p:nvSpPr>
            <p:cNvPr id="54" name="object 54"/>
            <p:cNvSpPr/>
            <p:nvPr/>
          </p:nvSpPr>
          <p:spPr>
            <a:xfrm>
              <a:off x="4773612" y="5000624"/>
              <a:ext cx="539750" cy="809625"/>
            </a:xfrm>
            <a:custGeom>
              <a:avLst/>
              <a:gdLst/>
              <a:ahLst/>
              <a:cxnLst/>
              <a:rect l="l" t="t" r="r" b="b"/>
              <a:pathLst>
                <a:path w="539750" h="809625">
                  <a:moveTo>
                    <a:pt x="0" y="0"/>
                  </a:moveTo>
                  <a:lnTo>
                    <a:pt x="539749" y="0"/>
                  </a:lnTo>
                  <a:lnTo>
                    <a:pt x="539749" y="809624"/>
                  </a:lnTo>
                  <a:lnTo>
                    <a:pt x="0" y="809624"/>
                  </a:lnTo>
                  <a:lnTo>
                    <a:pt x="0" y="0"/>
                  </a:lnTo>
                  <a:close/>
                </a:path>
              </a:pathLst>
            </a:custGeom>
            <a:ln w="9524">
              <a:solidFill>
                <a:srgbClr val="000000"/>
              </a:solidFill>
            </a:ln>
          </p:spPr>
          <p:txBody>
            <a:bodyPr wrap="square" lIns="0" tIns="0" rIns="0" bIns="0" rtlCol="0"/>
            <a:lstStyle/>
            <a:p>
              <a:endParaRPr/>
            </a:p>
          </p:txBody>
        </p:sp>
        <p:pic>
          <p:nvPicPr>
            <p:cNvPr id="55" name="object 55"/>
            <p:cNvPicPr/>
            <p:nvPr/>
          </p:nvPicPr>
          <p:blipFill>
            <a:blip r:embed="rId17" cstate="print"/>
            <a:stretch>
              <a:fillRect/>
            </a:stretch>
          </p:blipFill>
          <p:spPr>
            <a:xfrm>
              <a:off x="5382491" y="5066606"/>
              <a:ext cx="286789" cy="827116"/>
            </a:xfrm>
            <a:prstGeom prst="rect">
              <a:avLst/>
            </a:prstGeom>
          </p:spPr>
        </p:pic>
        <p:sp>
          <p:nvSpPr>
            <p:cNvPr id="56" name="object 56"/>
            <p:cNvSpPr/>
            <p:nvPr/>
          </p:nvSpPr>
          <p:spPr>
            <a:xfrm>
              <a:off x="5313362" y="5000624"/>
              <a:ext cx="269875" cy="809625"/>
            </a:xfrm>
            <a:custGeom>
              <a:avLst/>
              <a:gdLst/>
              <a:ahLst/>
              <a:cxnLst/>
              <a:rect l="l" t="t" r="r" b="b"/>
              <a:pathLst>
                <a:path w="269875" h="809625">
                  <a:moveTo>
                    <a:pt x="269875" y="0"/>
                  </a:moveTo>
                  <a:lnTo>
                    <a:pt x="0" y="0"/>
                  </a:lnTo>
                  <a:lnTo>
                    <a:pt x="0" y="809624"/>
                  </a:lnTo>
                  <a:lnTo>
                    <a:pt x="269875" y="809624"/>
                  </a:lnTo>
                  <a:lnTo>
                    <a:pt x="269875" y="0"/>
                  </a:lnTo>
                  <a:close/>
                </a:path>
              </a:pathLst>
            </a:custGeom>
            <a:solidFill>
              <a:srgbClr val="FFFFFF"/>
            </a:solidFill>
          </p:spPr>
          <p:txBody>
            <a:bodyPr wrap="square" lIns="0" tIns="0" rIns="0" bIns="0" rtlCol="0"/>
            <a:lstStyle/>
            <a:p>
              <a:endParaRPr/>
            </a:p>
          </p:txBody>
        </p:sp>
        <p:sp>
          <p:nvSpPr>
            <p:cNvPr id="57" name="object 57"/>
            <p:cNvSpPr/>
            <p:nvPr/>
          </p:nvSpPr>
          <p:spPr>
            <a:xfrm>
              <a:off x="5313362" y="5000624"/>
              <a:ext cx="269875" cy="809625"/>
            </a:xfrm>
            <a:custGeom>
              <a:avLst/>
              <a:gdLst/>
              <a:ahLst/>
              <a:cxnLst/>
              <a:rect l="l" t="t" r="r" b="b"/>
              <a:pathLst>
                <a:path w="269875" h="809625">
                  <a:moveTo>
                    <a:pt x="0" y="0"/>
                  </a:moveTo>
                  <a:lnTo>
                    <a:pt x="269874" y="0"/>
                  </a:lnTo>
                  <a:lnTo>
                    <a:pt x="269874" y="809624"/>
                  </a:lnTo>
                  <a:lnTo>
                    <a:pt x="0" y="809624"/>
                  </a:lnTo>
                  <a:lnTo>
                    <a:pt x="0" y="0"/>
                  </a:lnTo>
                  <a:close/>
                </a:path>
              </a:pathLst>
            </a:custGeom>
            <a:ln w="9524">
              <a:solidFill>
                <a:srgbClr val="000000"/>
              </a:solidFill>
            </a:ln>
          </p:spPr>
          <p:txBody>
            <a:bodyPr wrap="square" lIns="0" tIns="0" rIns="0" bIns="0" rtlCol="0"/>
            <a:lstStyle/>
            <a:p>
              <a:endParaRPr/>
            </a:p>
          </p:txBody>
        </p:sp>
      </p:grpSp>
      <p:sp>
        <p:nvSpPr>
          <p:cNvPr id="58" name="object 58"/>
          <p:cNvSpPr txBox="1"/>
          <p:nvPr/>
        </p:nvSpPr>
        <p:spPr>
          <a:xfrm>
            <a:off x="2420302" y="6113143"/>
            <a:ext cx="199898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768B2"/>
                </a:solidFill>
                <a:latin typeface="Arial MT"/>
                <a:cs typeface="Arial MT"/>
              </a:rPr>
              <a:t>Datenverteilung</a:t>
            </a:r>
            <a:r>
              <a:rPr sz="1400" spc="-10" dirty="0">
                <a:solidFill>
                  <a:srgbClr val="0768B2"/>
                </a:solidFill>
                <a:latin typeface="Arial MT"/>
                <a:cs typeface="Arial MT"/>
              </a:rPr>
              <a:t> </a:t>
            </a:r>
            <a:r>
              <a:rPr sz="1400" dirty="0">
                <a:solidFill>
                  <a:srgbClr val="0768B2"/>
                </a:solidFill>
                <a:latin typeface="Arial MT"/>
                <a:cs typeface="Arial MT"/>
              </a:rPr>
              <a:t>in</a:t>
            </a:r>
            <a:r>
              <a:rPr sz="1400" spc="-10" dirty="0">
                <a:solidFill>
                  <a:srgbClr val="0768B2"/>
                </a:solidFill>
                <a:latin typeface="Arial MT"/>
                <a:cs typeface="Arial MT"/>
              </a:rPr>
              <a:t> </a:t>
            </a:r>
            <a:r>
              <a:rPr sz="1400" dirty="0">
                <a:solidFill>
                  <a:srgbClr val="0768B2"/>
                </a:solidFill>
                <a:latin typeface="Arial MT"/>
                <a:cs typeface="Arial MT"/>
              </a:rPr>
              <a:t>EXT</a:t>
            </a:r>
            <a:r>
              <a:rPr sz="1400" spc="-40" dirty="0">
                <a:solidFill>
                  <a:srgbClr val="0768B2"/>
                </a:solidFill>
                <a:latin typeface="Arial MT"/>
                <a:cs typeface="Arial MT"/>
              </a:rPr>
              <a:t> </a:t>
            </a:r>
            <a:r>
              <a:rPr sz="1400" dirty="0">
                <a:solidFill>
                  <a:srgbClr val="0768B2"/>
                </a:solidFill>
                <a:latin typeface="Arial MT"/>
                <a:cs typeface="Arial MT"/>
              </a:rPr>
              <a:t>2</a:t>
            </a:r>
            <a:endParaRPr sz="1400">
              <a:latin typeface="Arial MT"/>
              <a:cs typeface="Arial MT"/>
            </a:endParaRPr>
          </a:p>
        </p:txBody>
      </p:sp>
      <p:grpSp>
        <p:nvGrpSpPr>
          <p:cNvPr id="59" name="object 59"/>
          <p:cNvGrpSpPr/>
          <p:nvPr/>
        </p:nvGrpSpPr>
        <p:grpSpPr>
          <a:xfrm>
            <a:off x="4498974" y="3735386"/>
            <a:ext cx="360045" cy="899160"/>
            <a:chOff x="4498974" y="3735386"/>
            <a:chExt cx="360045" cy="899160"/>
          </a:xfrm>
        </p:grpSpPr>
        <p:pic>
          <p:nvPicPr>
            <p:cNvPr id="60" name="object 60"/>
            <p:cNvPicPr/>
            <p:nvPr/>
          </p:nvPicPr>
          <p:blipFill>
            <a:blip r:embed="rId18" cstate="print"/>
            <a:stretch>
              <a:fillRect/>
            </a:stretch>
          </p:blipFill>
          <p:spPr>
            <a:xfrm>
              <a:off x="4571999" y="3807228"/>
              <a:ext cx="286789" cy="827116"/>
            </a:xfrm>
            <a:prstGeom prst="rect">
              <a:avLst/>
            </a:prstGeom>
          </p:spPr>
        </p:pic>
        <p:sp>
          <p:nvSpPr>
            <p:cNvPr id="61" name="object 61"/>
            <p:cNvSpPr/>
            <p:nvPr/>
          </p:nvSpPr>
          <p:spPr>
            <a:xfrm>
              <a:off x="4503737" y="3740149"/>
              <a:ext cx="269875" cy="809625"/>
            </a:xfrm>
            <a:custGeom>
              <a:avLst/>
              <a:gdLst/>
              <a:ahLst/>
              <a:cxnLst/>
              <a:rect l="l" t="t" r="r" b="b"/>
              <a:pathLst>
                <a:path w="269875" h="809625">
                  <a:moveTo>
                    <a:pt x="269875" y="0"/>
                  </a:moveTo>
                  <a:lnTo>
                    <a:pt x="0" y="0"/>
                  </a:lnTo>
                  <a:lnTo>
                    <a:pt x="0" y="809624"/>
                  </a:lnTo>
                  <a:lnTo>
                    <a:pt x="269875" y="809624"/>
                  </a:lnTo>
                  <a:lnTo>
                    <a:pt x="269875" y="0"/>
                  </a:lnTo>
                  <a:close/>
                </a:path>
              </a:pathLst>
            </a:custGeom>
            <a:solidFill>
              <a:srgbClr val="FFFFFF"/>
            </a:solidFill>
          </p:spPr>
          <p:txBody>
            <a:bodyPr wrap="square" lIns="0" tIns="0" rIns="0" bIns="0" rtlCol="0"/>
            <a:lstStyle/>
            <a:p>
              <a:endParaRPr/>
            </a:p>
          </p:txBody>
        </p:sp>
        <p:sp>
          <p:nvSpPr>
            <p:cNvPr id="62" name="object 62"/>
            <p:cNvSpPr/>
            <p:nvPr/>
          </p:nvSpPr>
          <p:spPr>
            <a:xfrm>
              <a:off x="4503737" y="3740149"/>
              <a:ext cx="269875" cy="809625"/>
            </a:xfrm>
            <a:custGeom>
              <a:avLst/>
              <a:gdLst/>
              <a:ahLst/>
              <a:cxnLst/>
              <a:rect l="l" t="t" r="r" b="b"/>
              <a:pathLst>
                <a:path w="269875" h="809625">
                  <a:moveTo>
                    <a:pt x="0" y="0"/>
                  </a:moveTo>
                  <a:lnTo>
                    <a:pt x="269874" y="0"/>
                  </a:lnTo>
                  <a:lnTo>
                    <a:pt x="269874" y="809624"/>
                  </a:lnTo>
                  <a:lnTo>
                    <a:pt x="0" y="809624"/>
                  </a:lnTo>
                  <a:lnTo>
                    <a:pt x="0" y="0"/>
                  </a:lnTo>
                  <a:close/>
                </a:path>
              </a:pathLst>
            </a:custGeom>
            <a:ln w="9524">
              <a:solidFill>
                <a:srgbClr val="000000"/>
              </a:solidFill>
            </a:ln>
          </p:spPr>
          <p:txBody>
            <a:bodyPr wrap="square" lIns="0" tIns="0" rIns="0" bIns="0" rtlCol="0"/>
            <a:lstStyle/>
            <a:p>
              <a:endParaRPr/>
            </a:p>
          </p:txBody>
        </p:sp>
      </p:grpSp>
      <p:sp>
        <p:nvSpPr>
          <p:cNvPr id="63" name="object 63"/>
          <p:cNvSpPr txBox="1"/>
          <p:nvPr/>
        </p:nvSpPr>
        <p:spPr>
          <a:xfrm>
            <a:off x="125971" y="642997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2580" y="211614"/>
            <a:ext cx="7186930" cy="695960"/>
          </a:xfrm>
          <a:prstGeom prst="rect">
            <a:avLst/>
          </a:prstGeom>
        </p:spPr>
        <p:txBody>
          <a:bodyPr vert="horz" wrap="square" lIns="0" tIns="12700" rIns="0" bIns="0" rtlCol="0">
            <a:spAutoFit/>
          </a:bodyPr>
          <a:lstStyle/>
          <a:p>
            <a:pPr marL="12700">
              <a:lnSpc>
                <a:spcPct val="100000"/>
              </a:lnSpc>
              <a:spcBef>
                <a:spcPts val="100"/>
              </a:spcBef>
            </a:pPr>
            <a:r>
              <a:rPr sz="4400" spc="-5" dirty="0"/>
              <a:t>Structural Architecture</a:t>
            </a:r>
            <a:r>
              <a:rPr sz="4400" dirty="0"/>
              <a:t> </a:t>
            </a:r>
            <a:r>
              <a:rPr sz="4400" spc="-5" dirty="0"/>
              <a:t>of</a:t>
            </a:r>
            <a:r>
              <a:rPr sz="4400" dirty="0"/>
              <a:t> </a:t>
            </a:r>
            <a:r>
              <a:rPr sz="4400" spc="-5" dirty="0"/>
              <a:t>EXT</a:t>
            </a:r>
            <a:r>
              <a:rPr sz="4400" dirty="0"/>
              <a:t> 2</a:t>
            </a:r>
            <a:endParaRPr sz="4400"/>
          </a:p>
        </p:txBody>
      </p:sp>
      <p:sp>
        <p:nvSpPr>
          <p:cNvPr id="3" name="object 3"/>
          <p:cNvSpPr txBox="1"/>
          <p:nvPr/>
        </p:nvSpPr>
        <p:spPr>
          <a:xfrm>
            <a:off x="574039" y="1239519"/>
            <a:ext cx="5115560" cy="33020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000" spc="-5" dirty="0">
                <a:solidFill>
                  <a:srgbClr val="264C8D"/>
                </a:solidFill>
                <a:latin typeface="Calibri"/>
                <a:cs typeface="Calibri"/>
              </a:rPr>
              <a:t>EXT2</a:t>
            </a:r>
            <a:r>
              <a:rPr sz="2000" dirty="0">
                <a:solidFill>
                  <a:srgbClr val="264C8D"/>
                </a:solidFill>
                <a:latin typeface="Calibri"/>
                <a:cs typeface="Calibri"/>
              </a:rPr>
              <a:t> divides </a:t>
            </a:r>
            <a:r>
              <a:rPr sz="2000" spc="-5" dirty="0">
                <a:solidFill>
                  <a:srgbClr val="264C8D"/>
                </a:solidFill>
                <a:latin typeface="Calibri"/>
                <a:cs typeface="Calibri"/>
              </a:rPr>
              <a:t>storage</a:t>
            </a:r>
            <a:r>
              <a:rPr sz="2000" dirty="0">
                <a:solidFill>
                  <a:srgbClr val="264C8D"/>
                </a:solidFill>
                <a:latin typeface="Calibri"/>
                <a:cs typeface="Calibri"/>
              </a:rPr>
              <a:t> </a:t>
            </a:r>
            <a:r>
              <a:rPr sz="2000" spc="-5" dirty="0">
                <a:solidFill>
                  <a:srgbClr val="264C8D"/>
                </a:solidFill>
                <a:latin typeface="Calibri"/>
                <a:cs typeface="Calibri"/>
              </a:rPr>
              <a:t>system</a:t>
            </a:r>
            <a:r>
              <a:rPr sz="2000" dirty="0">
                <a:solidFill>
                  <a:srgbClr val="264C8D"/>
                </a:solidFill>
                <a:latin typeface="Calibri"/>
                <a:cs typeface="Calibri"/>
              </a:rPr>
              <a:t> into </a:t>
            </a:r>
            <a:r>
              <a:rPr sz="2000" spc="-5" dirty="0">
                <a:solidFill>
                  <a:srgbClr val="264C8D"/>
                </a:solidFill>
                <a:latin typeface="Calibri"/>
                <a:cs typeface="Calibri"/>
              </a:rPr>
              <a:t>block</a:t>
            </a:r>
            <a:r>
              <a:rPr sz="2000" dirty="0">
                <a:solidFill>
                  <a:srgbClr val="264C8D"/>
                </a:solidFill>
                <a:latin typeface="Calibri"/>
                <a:cs typeface="Calibri"/>
              </a:rPr>
              <a:t> </a:t>
            </a:r>
            <a:r>
              <a:rPr sz="2000" spc="-5" dirty="0">
                <a:solidFill>
                  <a:srgbClr val="264C8D"/>
                </a:solidFill>
                <a:latin typeface="Calibri"/>
                <a:cs typeface="Calibri"/>
              </a:rPr>
              <a:t>groups</a:t>
            </a:r>
            <a:endParaRPr sz="2000">
              <a:latin typeface="Calibri"/>
              <a:cs typeface="Calibri"/>
            </a:endParaRPr>
          </a:p>
        </p:txBody>
      </p:sp>
      <p:sp>
        <p:nvSpPr>
          <p:cNvPr id="4" name="object 4"/>
          <p:cNvSpPr txBox="1"/>
          <p:nvPr/>
        </p:nvSpPr>
        <p:spPr>
          <a:xfrm>
            <a:off x="574039" y="3002279"/>
            <a:ext cx="8592820" cy="762000"/>
          </a:xfrm>
          <a:prstGeom prst="rect">
            <a:avLst/>
          </a:prstGeom>
        </p:spPr>
        <p:txBody>
          <a:bodyPr vert="horz" wrap="square" lIns="0" tIns="76200" rIns="0" bIns="0" rtlCol="0">
            <a:spAutoFit/>
          </a:bodyPr>
          <a:lstStyle/>
          <a:p>
            <a:pPr marL="355600" indent="-342900">
              <a:lnSpc>
                <a:spcPct val="100000"/>
              </a:lnSpc>
              <a:spcBef>
                <a:spcPts val="600"/>
              </a:spcBef>
              <a:buFont typeface="Arial MT"/>
              <a:buChar char="•"/>
              <a:tabLst>
                <a:tab pos="354965" algn="l"/>
                <a:tab pos="355600" algn="l"/>
              </a:tabLst>
            </a:pPr>
            <a:r>
              <a:rPr sz="2000" spc="-5" dirty="0">
                <a:solidFill>
                  <a:srgbClr val="264C8D"/>
                </a:solidFill>
                <a:latin typeface="Calibri"/>
                <a:cs typeface="Calibri"/>
              </a:rPr>
              <a:t>Boot block </a:t>
            </a:r>
            <a:r>
              <a:rPr sz="2000" dirty="0">
                <a:solidFill>
                  <a:srgbClr val="264C8D"/>
                </a:solidFill>
                <a:latin typeface="Calibri"/>
                <a:cs typeface="Calibri"/>
              </a:rPr>
              <a:t>is</a:t>
            </a:r>
            <a:r>
              <a:rPr sz="2000" spc="-5" dirty="0">
                <a:solidFill>
                  <a:srgbClr val="264C8D"/>
                </a:solidFill>
                <a:latin typeface="Calibri"/>
                <a:cs typeface="Calibri"/>
              </a:rPr>
              <a:t> </a:t>
            </a:r>
            <a:r>
              <a:rPr sz="2000" dirty="0">
                <a:solidFill>
                  <a:srgbClr val="264C8D"/>
                </a:solidFill>
                <a:latin typeface="Calibri"/>
                <a:cs typeface="Calibri"/>
              </a:rPr>
              <a:t>equivalent</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first </a:t>
            </a:r>
            <a:r>
              <a:rPr sz="2000" dirty="0">
                <a:solidFill>
                  <a:srgbClr val="264C8D"/>
                </a:solidFill>
                <a:latin typeface="Calibri"/>
                <a:cs typeface="Calibri"/>
              </a:rPr>
              <a:t>sector</a:t>
            </a:r>
            <a:r>
              <a:rPr sz="2000" spc="-5" dirty="0">
                <a:solidFill>
                  <a:srgbClr val="264C8D"/>
                </a:solidFill>
                <a:latin typeface="Calibri"/>
                <a:cs typeface="Calibri"/>
              </a:rPr>
              <a:t> on</a:t>
            </a:r>
            <a:r>
              <a:rPr sz="2000" dirty="0">
                <a:solidFill>
                  <a:srgbClr val="264C8D"/>
                </a:solidFill>
                <a:latin typeface="Calibri"/>
                <a:cs typeface="Calibri"/>
              </a:rPr>
              <a:t> </a:t>
            </a:r>
            <a:r>
              <a:rPr sz="2000" spc="-5" dirty="0">
                <a:solidFill>
                  <a:srgbClr val="264C8D"/>
                </a:solidFill>
                <a:latin typeface="Calibri"/>
                <a:cs typeface="Calibri"/>
              </a:rPr>
              <a:t>hard </a:t>
            </a:r>
            <a:r>
              <a:rPr sz="2000" dirty="0">
                <a:solidFill>
                  <a:srgbClr val="264C8D"/>
                </a:solidFill>
                <a:latin typeface="Calibri"/>
                <a:cs typeface="Calibri"/>
              </a:rPr>
              <a:t>disk</a:t>
            </a:r>
            <a:endParaRPr sz="2000">
              <a:latin typeface="Calibri"/>
              <a:cs typeface="Calibri"/>
            </a:endParaRPr>
          </a:p>
          <a:p>
            <a:pPr marL="355600" indent="-342900">
              <a:lnSpc>
                <a:spcPct val="100000"/>
              </a:lnSpc>
              <a:spcBef>
                <a:spcPts val="500"/>
              </a:spcBef>
              <a:buFont typeface="Arial MT"/>
              <a:buChar char="•"/>
              <a:tabLst>
                <a:tab pos="354965" algn="l"/>
                <a:tab pos="355600" algn="l"/>
              </a:tabLst>
            </a:pPr>
            <a:r>
              <a:rPr sz="2000" spc="-5" dirty="0">
                <a:solidFill>
                  <a:srgbClr val="264C8D"/>
                </a:solidFill>
                <a:latin typeface="Calibri"/>
                <a:cs typeface="Calibri"/>
              </a:rPr>
              <a:t>Block</a:t>
            </a:r>
            <a:r>
              <a:rPr sz="2000" spc="10" dirty="0">
                <a:solidFill>
                  <a:srgbClr val="264C8D"/>
                </a:solidFill>
                <a:latin typeface="Calibri"/>
                <a:cs typeface="Calibri"/>
              </a:rPr>
              <a:t> </a:t>
            </a:r>
            <a:r>
              <a:rPr sz="2000" spc="-5" dirty="0">
                <a:solidFill>
                  <a:srgbClr val="264C8D"/>
                </a:solidFill>
                <a:latin typeface="Calibri"/>
                <a:cs typeface="Calibri"/>
              </a:rPr>
              <a:t>group</a:t>
            </a:r>
            <a:r>
              <a:rPr sz="2000" spc="10" dirty="0">
                <a:solidFill>
                  <a:srgbClr val="264C8D"/>
                </a:solidFill>
                <a:latin typeface="Calibri"/>
                <a:cs typeface="Calibri"/>
              </a:rPr>
              <a:t> </a:t>
            </a:r>
            <a:r>
              <a:rPr sz="2000" dirty="0">
                <a:solidFill>
                  <a:srgbClr val="264C8D"/>
                </a:solidFill>
                <a:latin typeface="Calibri"/>
                <a:cs typeface="Calibri"/>
              </a:rPr>
              <a:t>is</a:t>
            </a:r>
            <a:r>
              <a:rPr sz="2000" spc="10" dirty="0">
                <a:solidFill>
                  <a:srgbClr val="264C8D"/>
                </a:solidFill>
                <a:latin typeface="Calibri"/>
                <a:cs typeface="Calibri"/>
              </a:rPr>
              <a:t> </a:t>
            </a:r>
            <a:r>
              <a:rPr sz="2000" dirty="0">
                <a:solidFill>
                  <a:srgbClr val="264C8D"/>
                </a:solidFill>
                <a:latin typeface="Calibri"/>
                <a:cs typeface="Calibri"/>
              </a:rPr>
              <a:t>basic</a:t>
            </a:r>
            <a:r>
              <a:rPr sz="2000" spc="10" dirty="0">
                <a:solidFill>
                  <a:srgbClr val="264C8D"/>
                </a:solidFill>
                <a:latin typeface="Calibri"/>
                <a:cs typeface="Calibri"/>
              </a:rPr>
              <a:t> </a:t>
            </a:r>
            <a:r>
              <a:rPr sz="2000" spc="-5" dirty="0">
                <a:solidFill>
                  <a:srgbClr val="264C8D"/>
                </a:solidFill>
                <a:latin typeface="Calibri"/>
                <a:cs typeface="Calibri"/>
              </a:rPr>
              <a:t>component,</a:t>
            </a:r>
            <a:r>
              <a:rPr sz="2000" spc="5" dirty="0">
                <a:solidFill>
                  <a:srgbClr val="264C8D"/>
                </a:solidFill>
                <a:latin typeface="Calibri"/>
                <a:cs typeface="Calibri"/>
              </a:rPr>
              <a:t> </a:t>
            </a:r>
            <a:r>
              <a:rPr sz="2000" spc="-5" dirty="0">
                <a:solidFill>
                  <a:srgbClr val="264C8D"/>
                </a:solidFill>
                <a:latin typeface="Calibri"/>
                <a:cs typeface="Calibri"/>
              </a:rPr>
              <a:t>which</a:t>
            </a:r>
            <a:r>
              <a:rPr sz="2000" spc="15" dirty="0">
                <a:solidFill>
                  <a:srgbClr val="264C8D"/>
                </a:solidFill>
                <a:latin typeface="Calibri"/>
                <a:cs typeface="Calibri"/>
              </a:rPr>
              <a:t> </a:t>
            </a:r>
            <a:r>
              <a:rPr sz="2000" spc="-5" dirty="0">
                <a:solidFill>
                  <a:srgbClr val="264C8D"/>
                </a:solidFill>
                <a:latin typeface="Calibri"/>
                <a:cs typeface="Calibri"/>
              </a:rPr>
              <a:t>contains</a:t>
            </a:r>
            <a:r>
              <a:rPr sz="2000" spc="10" dirty="0">
                <a:solidFill>
                  <a:srgbClr val="264C8D"/>
                </a:solidFill>
                <a:latin typeface="Calibri"/>
                <a:cs typeface="Calibri"/>
              </a:rPr>
              <a:t> </a:t>
            </a:r>
            <a:r>
              <a:rPr sz="2000" spc="-5" dirty="0">
                <a:solidFill>
                  <a:srgbClr val="264C8D"/>
                </a:solidFill>
                <a:latin typeface="Calibri"/>
                <a:cs typeface="Calibri"/>
              </a:rPr>
              <a:t>further</a:t>
            </a:r>
            <a:r>
              <a:rPr sz="2000" spc="10" dirty="0">
                <a:solidFill>
                  <a:srgbClr val="264C8D"/>
                </a:solidFill>
                <a:latin typeface="Calibri"/>
                <a:cs typeface="Calibri"/>
              </a:rPr>
              <a:t> </a:t>
            </a:r>
            <a:r>
              <a:rPr sz="2000" spc="-5" dirty="0">
                <a:solidFill>
                  <a:srgbClr val="264C8D"/>
                </a:solidFill>
                <a:latin typeface="Calibri"/>
                <a:cs typeface="Calibri"/>
              </a:rPr>
              <a:t>file</a:t>
            </a:r>
            <a:r>
              <a:rPr sz="2000" spc="10" dirty="0">
                <a:solidFill>
                  <a:srgbClr val="264C8D"/>
                </a:solidFill>
                <a:latin typeface="Calibri"/>
                <a:cs typeface="Calibri"/>
              </a:rPr>
              <a:t> </a:t>
            </a:r>
            <a:r>
              <a:rPr sz="2000" spc="-5" dirty="0">
                <a:solidFill>
                  <a:srgbClr val="264C8D"/>
                </a:solidFill>
                <a:latin typeface="Calibri"/>
                <a:cs typeface="Calibri"/>
              </a:rPr>
              <a:t>system</a:t>
            </a:r>
            <a:r>
              <a:rPr sz="2000" spc="10" dirty="0">
                <a:solidFill>
                  <a:srgbClr val="264C8D"/>
                </a:solidFill>
                <a:latin typeface="Calibri"/>
                <a:cs typeface="Calibri"/>
              </a:rPr>
              <a:t> </a:t>
            </a:r>
            <a:r>
              <a:rPr sz="2000" spc="-5" dirty="0">
                <a:solidFill>
                  <a:srgbClr val="264C8D"/>
                </a:solidFill>
                <a:latin typeface="Calibri"/>
                <a:cs typeface="Calibri"/>
              </a:rPr>
              <a:t>components</a:t>
            </a:r>
            <a:endParaRPr sz="2000">
              <a:latin typeface="Calibri"/>
              <a:cs typeface="Calibri"/>
            </a:endParaRPr>
          </a:p>
        </p:txBody>
      </p:sp>
      <p:graphicFrame>
        <p:nvGraphicFramePr>
          <p:cNvPr id="5" name="object 5"/>
          <p:cNvGraphicFramePr>
            <a:graphicFrameLocks noGrp="1"/>
          </p:cNvGraphicFramePr>
          <p:nvPr/>
        </p:nvGraphicFramePr>
        <p:xfrm>
          <a:off x="1531937" y="1758950"/>
          <a:ext cx="6205853" cy="809624"/>
        </p:xfrm>
        <a:graphic>
          <a:graphicData uri="http://schemas.openxmlformats.org/drawingml/2006/table">
            <a:tbl>
              <a:tblPr firstRow="1" bandRow="1">
                <a:tableStyleId>{2D5ABB26-0587-4C30-8999-92F81FD0307C}</a:tableStyleId>
              </a:tblPr>
              <a:tblGrid>
                <a:gridCol w="539750">
                  <a:extLst>
                    <a:ext uri="{9D8B030D-6E8A-4147-A177-3AD203B41FA5}">
                      <a16:colId xmlns:a16="http://schemas.microsoft.com/office/drawing/2014/main" val="20000"/>
                    </a:ext>
                  </a:extLst>
                </a:gridCol>
                <a:gridCol w="1619885">
                  <a:extLst>
                    <a:ext uri="{9D8B030D-6E8A-4147-A177-3AD203B41FA5}">
                      <a16:colId xmlns:a16="http://schemas.microsoft.com/office/drawing/2014/main" val="20001"/>
                    </a:ext>
                  </a:extLst>
                </a:gridCol>
                <a:gridCol w="1619885">
                  <a:extLst>
                    <a:ext uri="{9D8B030D-6E8A-4147-A177-3AD203B41FA5}">
                      <a16:colId xmlns:a16="http://schemas.microsoft.com/office/drawing/2014/main" val="20002"/>
                    </a:ext>
                  </a:extLst>
                </a:gridCol>
                <a:gridCol w="808354">
                  <a:extLst>
                    <a:ext uri="{9D8B030D-6E8A-4147-A177-3AD203B41FA5}">
                      <a16:colId xmlns:a16="http://schemas.microsoft.com/office/drawing/2014/main" val="20003"/>
                    </a:ext>
                  </a:extLst>
                </a:gridCol>
                <a:gridCol w="1617979">
                  <a:extLst>
                    <a:ext uri="{9D8B030D-6E8A-4147-A177-3AD203B41FA5}">
                      <a16:colId xmlns:a16="http://schemas.microsoft.com/office/drawing/2014/main" val="20004"/>
                    </a:ext>
                  </a:extLst>
                </a:gridCol>
              </a:tblGrid>
              <a:tr h="809624">
                <a:tc>
                  <a:txBody>
                    <a:bodyPr/>
                    <a:lstStyle/>
                    <a:p>
                      <a:pPr marL="27940" marR="18415">
                        <a:lnSpc>
                          <a:spcPts val="1900"/>
                        </a:lnSpc>
                        <a:spcBef>
                          <a:spcPts val="1345"/>
                        </a:spcBef>
                      </a:pPr>
                      <a:r>
                        <a:rPr sz="1600" dirty="0">
                          <a:solidFill>
                            <a:srgbClr val="0768B2"/>
                          </a:solidFill>
                          <a:latin typeface="Arial MT"/>
                          <a:cs typeface="Arial MT"/>
                        </a:rPr>
                        <a:t>Boo</a:t>
                      </a:r>
                      <a:r>
                        <a:rPr sz="1600" spc="-5" dirty="0">
                          <a:solidFill>
                            <a:srgbClr val="0768B2"/>
                          </a:solidFill>
                          <a:latin typeface="Arial MT"/>
                          <a:cs typeface="Arial MT"/>
                        </a:rPr>
                        <a:t>t</a:t>
                      </a:r>
                      <a:r>
                        <a:rPr sz="1600" dirty="0">
                          <a:solidFill>
                            <a:srgbClr val="0768B2"/>
                          </a:solidFill>
                          <a:latin typeface="Arial MT"/>
                          <a:cs typeface="Arial MT"/>
                        </a:rPr>
                        <a:t>-  block</a:t>
                      </a:r>
                      <a:endParaRPr sz="1600">
                        <a:latin typeface="Arial MT"/>
                        <a:cs typeface="Arial MT"/>
                      </a:endParaRPr>
                    </a:p>
                  </a:txBody>
                  <a:tcPr marL="0" marR="0" marT="170815"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solidFill>
                      <a:srgbClr val="D4FDD5"/>
                    </a:solidFill>
                  </a:tcPr>
                </a:tc>
                <a:tc>
                  <a:txBody>
                    <a:bodyPr/>
                    <a:lstStyle/>
                    <a:p>
                      <a:pPr>
                        <a:lnSpc>
                          <a:spcPct val="100000"/>
                        </a:lnSpc>
                        <a:spcBef>
                          <a:spcPts val="40"/>
                        </a:spcBef>
                      </a:pPr>
                      <a:endParaRPr sz="1900">
                        <a:latin typeface="Times New Roman"/>
                        <a:cs typeface="Times New Roman"/>
                      </a:endParaRPr>
                    </a:p>
                    <a:p>
                      <a:pPr marL="167640">
                        <a:lnSpc>
                          <a:spcPct val="100000"/>
                        </a:lnSpc>
                      </a:pPr>
                      <a:r>
                        <a:rPr sz="1600" dirty="0">
                          <a:solidFill>
                            <a:srgbClr val="0768B2"/>
                          </a:solidFill>
                          <a:latin typeface="Arial MT"/>
                          <a:cs typeface="Arial MT"/>
                        </a:rPr>
                        <a:t>Block</a:t>
                      </a:r>
                      <a:r>
                        <a:rPr sz="1600" spc="-30" dirty="0">
                          <a:solidFill>
                            <a:srgbClr val="0768B2"/>
                          </a:solidFill>
                          <a:latin typeface="Arial MT"/>
                          <a:cs typeface="Arial MT"/>
                        </a:rPr>
                        <a:t> </a:t>
                      </a:r>
                      <a:r>
                        <a:rPr sz="1600" spc="-5" dirty="0">
                          <a:solidFill>
                            <a:srgbClr val="0768B2"/>
                          </a:solidFill>
                          <a:latin typeface="Arial MT"/>
                          <a:cs typeface="Arial MT"/>
                        </a:rPr>
                        <a:t>Group</a:t>
                      </a:r>
                      <a:r>
                        <a:rPr sz="1600" spc="-25" dirty="0">
                          <a:solidFill>
                            <a:srgbClr val="0768B2"/>
                          </a:solidFill>
                          <a:latin typeface="Arial MT"/>
                          <a:cs typeface="Arial MT"/>
                        </a:rPr>
                        <a:t> </a:t>
                      </a:r>
                      <a:r>
                        <a:rPr sz="1600" dirty="0">
                          <a:solidFill>
                            <a:srgbClr val="0768B2"/>
                          </a:solidFill>
                          <a:latin typeface="Arial MT"/>
                          <a:cs typeface="Arial MT"/>
                        </a:rPr>
                        <a:t>1</a:t>
                      </a:r>
                      <a:endParaRPr sz="1600">
                        <a:latin typeface="Arial MT"/>
                        <a:cs typeface="Arial MT"/>
                      </a:endParaRPr>
                    </a:p>
                  </a:txBody>
                  <a:tcPr marL="0" marR="0" marT="508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900">
                        <a:latin typeface="Times New Roman"/>
                        <a:cs typeface="Times New Roman"/>
                      </a:endParaRPr>
                    </a:p>
                    <a:p>
                      <a:pPr marL="168275">
                        <a:lnSpc>
                          <a:spcPct val="100000"/>
                        </a:lnSpc>
                      </a:pPr>
                      <a:r>
                        <a:rPr sz="1600" dirty="0">
                          <a:solidFill>
                            <a:srgbClr val="0768B2"/>
                          </a:solidFill>
                          <a:latin typeface="Arial MT"/>
                          <a:cs typeface="Arial MT"/>
                        </a:rPr>
                        <a:t>Block</a:t>
                      </a:r>
                      <a:r>
                        <a:rPr sz="1600" spc="-30" dirty="0">
                          <a:solidFill>
                            <a:srgbClr val="0768B2"/>
                          </a:solidFill>
                          <a:latin typeface="Arial MT"/>
                          <a:cs typeface="Arial MT"/>
                        </a:rPr>
                        <a:t> </a:t>
                      </a:r>
                      <a:r>
                        <a:rPr sz="1600" spc="-5" dirty="0">
                          <a:solidFill>
                            <a:srgbClr val="0768B2"/>
                          </a:solidFill>
                          <a:latin typeface="Arial MT"/>
                          <a:cs typeface="Arial MT"/>
                        </a:rPr>
                        <a:t>Group</a:t>
                      </a:r>
                      <a:r>
                        <a:rPr sz="1600" spc="-25" dirty="0">
                          <a:solidFill>
                            <a:srgbClr val="0768B2"/>
                          </a:solidFill>
                          <a:latin typeface="Arial MT"/>
                          <a:cs typeface="Arial MT"/>
                        </a:rPr>
                        <a:t> </a:t>
                      </a:r>
                      <a:r>
                        <a:rPr sz="1600" dirty="0">
                          <a:solidFill>
                            <a:srgbClr val="0768B2"/>
                          </a:solidFill>
                          <a:latin typeface="Arial MT"/>
                          <a:cs typeface="Arial MT"/>
                        </a:rPr>
                        <a:t>2</a:t>
                      </a:r>
                      <a:endParaRPr sz="1600">
                        <a:latin typeface="Arial MT"/>
                        <a:cs typeface="Arial MT"/>
                      </a:endParaRPr>
                    </a:p>
                  </a:txBody>
                  <a:tcPr marL="0" marR="0" marT="508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900">
                        <a:latin typeface="Times New Roman"/>
                        <a:cs typeface="Times New Roman"/>
                      </a:endParaRPr>
                    </a:p>
                    <a:p>
                      <a:pPr marL="8890" algn="ctr">
                        <a:lnSpc>
                          <a:spcPct val="100000"/>
                        </a:lnSpc>
                      </a:pPr>
                      <a:r>
                        <a:rPr sz="1600" dirty="0">
                          <a:solidFill>
                            <a:srgbClr val="0768B2"/>
                          </a:solidFill>
                          <a:latin typeface="Arial MT"/>
                          <a:cs typeface="Arial MT"/>
                        </a:rPr>
                        <a:t>…</a:t>
                      </a:r>
                      <a:endParaRPr sz="1600">
                        <a:latin typeface="Arial MT"/>
                        <a:cs typeface="Arial MT"/>
                      </a:endParaRPr>
                    </a:p>
                  </a:txBody>
                  <a:tcPr marL="0" marR="0" marT="5080" marB="0">
                    <a:lnL w="12700">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1900">
                        <a:latin typeface="Times New Roman"/>
                        <a:cs typeface="Times New Roman"/>
                      </a:endParaRPr>
                    </a:p>
                    <a:p>
                      <a:pPr marL="166370">
                        <a:lnSpc>
                          <a:spcPct val="100000"/>
                        </a:lnSpc>
                      </a:pPr>
                      <a:r>
                        <a:rPr sz="1600" dirty="0">
                          <a:solidFill>
                            <a:srgbClr val="0768B2"/>
                          </a:solidFill>
                          <a:latin typeface="Arial MT"/>
                          <a:cs typeface="Arial MT"/>
                        </a:rPr>
                        <a:t>Block</a:t>
                      </a:r>
                      <a:r>
                        <a:rPr sz="1600" spc="-30" dirty="0">
                          <a:solidFill>
                            <a:srgbClr val="0768B2"/>
                          </a:solidFill>
                          <a:latin typeface="Arial MT"/>
                          <a:cs typeface="Arial MT"/>
                        </a:rPr>
                        <a:t> </a:t>
                      </a:r>
                      <a:r>
                        <a:rPr sz="1600" spc="-5" dirty="0">
                          <a:solidFill>
                            <a:srgbClr val="0768B2"/>
                          </a:solidFill>
                          <a:latin typeface="Arial MT"/>
                          <a:cs typeface="Arial MT"/>
                        </a:rPr>
                        <a:t>Group</a:t>
                      </a:r>
                      <a:r>
                        <a:rPr sz="1600" spc="-25" dirty="0">
                          <a:solidFill>
                            <a:srgbClr val="0768B2"/>
                          </a:solidFill>
                          <a:latin typeface="Arial MT"/>
                          <a:cs typeface="Arial MT"/>
                        </a:rPr>
                        <a:t> </a:t>
                      </a:r>
                      <a:r>
                        <a:rPr sz="1600" dirty="0">
                          <a:solidFill>
                            <a:srgbClr val="0768B2"/>
                          </a:solidFill>
                          <a:latin typeface="Arial MT"/>
                          <a:cs typeface="Arial MT"/>
                        </a:rPr>
                        <a:t>n</a:t>
                      </a:r>
                      <a:endParaRPr sz="1600">
                        <a:latin typeface="Arial MT"/>
                        <a:cs typeface="Arial MT"/>
                      </a:endParaRPr>
                    </a:p>
                  </a:txBody>
                  <a:tcPr marL="0" marR="0" marT="508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6" name="object 6"/>
          <p:cNvGrpSpPr/>
          <p:nvPr/>
        </p:nvGrpSpPr>
        <p:grpSpPr>
          <a:xfrm>
            <a:off x="1604356" y="1832954"/>
            <a:ext cx="6226810" cy="827405"/>
            <a:chOff x="1604356" y="1832954"/>
            <a:chExt cx="6226810" cy="827405"/>
          </a:xfrm>
        </p:grpSpPr>
        <p:pic>
          <p:nvPicPr>
            <p:cNvPr id="7" name="object 7"/>
            <p:cNvPicPr/>
            <p:nvPr/>
          </p:nvPicPr>
          <p:blipFill>
            <a:blip r:embed="rId2" cstate="print"/>
            <a:stretch>
              <a:fillRect/>
            </a:stretch>
          </p:blipFill>
          <p:spPr>
            <a:xfrm>
              <a:off x="1604356" y="1832954"/>
              <a:ext cx="556952" cy="827116"/>
            </a:xfrm>
            <a:prstGeom prst="rect">
              <a:avLst/>
            </a:prstGeom>
          </p:spPr>
        </p:pic>
        <p:pic>
          <p:nvPicPr>
            <p:cNvPr id="8" name="object 8"/>
            <p:cNvPicPr/>
            <p:nvPr/>
          </p:nvPicPr>
          <p:blipFill>
            <a:blip r:embed="rId3" cstate="print"/>
            <a:stretch>
              <a:fillRect/>
            </a:stretch>
          </p:blipFill>
          <p:spPr>
            <a:xfrm>
              <a:off x="1612668" y="1970115"/>
              <a:ext cx="540327" cy="556952"/>
            </a:xfrm>
            <a:prstGeom prst="rect">
              <a:avLst/>
            </a:prstGeom>
          </p:spPr>
        </p:pic>
        <p:pic>
          <p:nvPicPr>
            <p:cNvPr id="9" name="object 9"/>
            <p:cNvPicPr/>
            <p:nvPr/>
          </p:nvPicPr>
          <p:blipFill>
            <a:blip r:embed="rId4" cstate="print"/>
            <a:stretch>
              <a:fillRect/>
            </a:stretch>
          </p:blipFill>
          <p:spPr>
            <a:xfrm>
              <a:off x="2144683" y="1832954"/>
              <a:ext cx="1637606" cy="827116"/>
            </a:xfrm>
            <a:prstGeom prst="rect">
              <a:avLst/>
            </a:prstGeom>
          </p:spPr>
        </p:pic>
        <p:pic>
          <p:nvPicPr>
            <p:cNvPr id="10" name="object 10"/>
            <p:cNvPicPr/>
            <p:nvPr/>
          </p:nvPicPr>
          <p:blipFill>
            <a:blip r:embed="rId5" cstate="print"/>
            <a:stretch>
              <a:fillRect/>
            </a:stretch>
          </p:blipFill>
          <p:spPr>
            <a:xfrm>
              <a:off x="3765665" y="1832954"/>
              <a:ext cx="1637606" cy="827116"/>
            </a:xfrm>
            <a:prstGeom prst="rect">
              <a:avLst/>
            </a:prstGeom>
          </p:spPr>
        </p:pic>
        <p:pic>
          <p:nvPicPr>
            <p:cNvPr id="11" name="object 11"/>
            <p:cNvPicPr/>
            <p:nvPr/>
          </p:nvPicPr>
          <p:blipFill>
            <a:blip r:embed="rId6" cstate="print"/>
            <a:stretch>
              <a:fillRect/>
            </a:stretch>
          </p:blipFill>
          <p:spPr>
            <a:xfrm>
              <a:off x="5382491" y="1832954"/>
              <a:ext cx="827116" cy="827116"/>
            </a:xfrm>
            <a:prstGeom prst="rect">
              <a:avLst/>
            </a:prstGeom>
          </p:spPr>
        </p:pic>
        <p:pic>
          <p:nvPicPr>
            <p:cNvPr id="12" name="object 12"/>
            <p:cNvPicPr/>
            <p:nvPr/>
          </p:nvPicPr>
          <p:blipFill>
            <a:blip r:embed="rId7" cstate="print"/>
            <a:stretch>
              <a:fillRect/>
            </a:stretch>
          </p:blipFill>
          <p:spPr>
            <a:xfrm>
              <a:off x="6192982" y="1832954"/>
              <a:ext cx="1637606" cy="827116"/>
            </a:xfrm>
            <a:prstGeom prst="rect">
              <a:avLst/>
            </a:prstGeom>
          </p:spPr>
        </p:pic>
      </p:grpSp>
      <p:sp>
        <p:nvSpPr>
          <p:cNvPr id="13" name="object 13"/>
          <p:cNvSpPr/>
          <p:nvPr/>
        </p:nvSpPr>
        <p:spPr>
          <a:xfrm>
            <a:off x="2076438" y="1763712"/>
            <a:ext cx="5667375" cy="809625"/>
          </a:xfrm>
          <a:custGeom>
            <a:avLst/>
            <a:gdLst/>
            <a:ahLst/>
            <a:cxnLst/>
            <a:rect l="l" t="t" r="r" b="b"/>
            <a:pathLst>
              <a:path w="5667375" h="809625">
                <a:moveTo>
                  <a:pt x="1619250" y="0"/>
                </a:moveTo>
                <a:lnTo>
                  <a:pt x="0" y="0"/>
                </a:lnTo>
                <a:lnTo>
                  <a:pt x="0" y="809625"/>
                </a:lnTo>
                <a:lnTo>
                  <a:pt x="1619250" y="809625"/>
                </a:lnTo>
                <a:lnTo>
                  <a:pt x="1619250" y="0"/>
                </a:lnTo>
                <a:close/>
              </a:path>
              <a:path w="5667375" h="809625">
                <a:moveTo>
                  <a:pt x="5667375" y="0"/>
                </a:moveTo>
                <a:lnTo>
                  <a:pt x="4049712" y="0"/>
                </a:lnTo>
                <a:lnTo>
                  <a:pt x="4048125" y="0"/>
                </a:lnTo>
                <a:lnTo>
                  <a:pt x="3240087" y="0"/>
                </a:lnTo>
                <a:lnTo>
                  <a:pt x="1620837" y="0"/>
                </a:lnTo>
                <a:lnTo>
                  <a:pt x="1620837" y="809625"/>
                </a:lnTo>
                <a:lnTo>
                  <a:pt x="3240087" y="809625"/>
                </a:lnTo>
                <a:lnTo>
                  <a:pt x="4048125" y="809625"/>
                </a:lnTo>
                <a:lnTo>
                  <a:pt x="4049712" y="809625"/>
                </a:lnTo>
                <a:lnTo>
                  <a:pt x="5667375" y="809625"/>
                </a:lnTo>
                <a:lnTo>
                  <a:pt x="5667375" y="0"/>
                </a:lnTo>
                <a:close/>
              </a:path>
            </a:pathLst>
          </a:custGeom>
          <a:solidFill>
            <a:srgbClr val="D4FEFF"/>
          </a:solidFill>
        </p:spPr>
        <p:txBody>
          <a:bodyPr wrap="square" lIns="0" tIns="0" rIns="0" bIns="0" rtlCol="0"/>
          <a:lstStyle/>
          <a:p>
            <a:endParaRPr/>
          </a:p>
        </p:txBody>
      </p:sp>
      <p:grpSp>
        <p:nvGrpSpPr>
          <p:cNvPr id="14" name="object 14"/>
          <p:cNvGrpSpPr/>
          <p:nvPr/>
        </p:nvGrpSpPr>
        <p:grpSpPr>
          <a:xfrm>
            <a:off x="1531937" y="4384674"/>
            <a:ext cx="729615" cy="894080"/>
            <a:chOff x="1531937" y="4384674"/>
            <a:chExt cx="729615" cy="894080"/>
          </a:xfrm>
        </p:grpSpPr>
        <p:pic>
          <p:nvPicPr>
            <p:cNvPr id="15" name="object 15"/>
            <p:cNvPicPr/>
            <p:nvPr/>
          </p:nvPicPr>
          <p:blipFill>
            <a:blip r:embed="rId8" cstate="print"/>
            <a:stretch>
              <a:fillRect/>
            </a:stretch>
          </p:blipFill>
          <p:spPr>
            <a:xfrm>
              <a:off x="1600199" y="4451463"/>
              <a:ext cx="648392" cy="827116"/>
            </a:xfrm>
            <a:prstGeom prst="rect">
              <a:avLst/>
            </a:prstGeom>
          </p:spPr>
        </p:pic>
        <p:pic>
          <p:nvPicPr>
            <p:cNvPr id="16" name="object 16"/>
            <p:cNvPicPr/>
            <p:nvPr/>
          </p:nvPicPr>
          <p:blipFill>
            <a:blip r:embed="rId9" cstate="print"/>
            <a:stretch>
              <a:fillRect/>
            </a:stretch>
          </p:blipFill>
          <p:spPr>
            <a:xfrm>
              <a:off x="1591887" y="4592780"/>
              <a:ext cx="669174" cy="552796"/>
            </a:xfrm>
            <a:prstGeom prst="rect">
              <a:avLst/>
            </a:prstGeom>
          </p:spPr>
        </p:pic>
        <p:sp>
          <p:nvSpPr>
            <p:cNvPr id="17" name="object 17"/>
            <p:cNvSpPr/>
            <p:nvPr/>
          </p:nvSpPr>
          <p:spPr>
            <a:xfrm>
              <a:off x="1531937" y="4384674"/>
              <a:ext cx="630555" cy="809625"/>
            </a:xfrm>
            <a:custGeom>
              <a:avLst/>
              <a:gdLst/>
              <a:ahLst/>
              <a:cxnLst/>
              <a:rect l="l" t="t" r="r" b="b"/>
              <a:pathLst>
                <a:path w="630555" h="809625">
                  <a:moveTo>
                    <a:pt x="630236" y="0"/>
                  </a:moveTo>
                  <a:lnTo>
                    <a:pt x="0" y="0"/>
                  </a:lnTo>
                  <a:lnTo>
                    <a:pt x="0" y="809624"/>
                  </a:lnTo>
                  <a:lnTo>
                    <a:pt x="630236" y="809624"/>
                  </a:lnTo>
                  <a:lnTo>
                    <a:pt x="630236" y="0"/>
                  </a:lnTo>
                  <a:close/>
                </a:path>
              </a:pathLst>
            </a:custGeom>
            <a:solidFill>
              <a:srgbClr val="D4FDD5"/>
            </a:solidFill>
          </p:spPr>
          <p:txBody>
            <a:bodyPr wrap="square" lIns="0" tIns="0" rIns="0" bIns="0" rtlCol="0"/>
            <a:lstStyle/>
            <a:p>
              <a:endParaRPr/>
            </a:p>
          </p:txBody>
        </p:sp>
      </p:grpSp>
      <p:sp>
        <p:nvSpPr>
          <p:cNvPr id="18" name="object 18"/>
          <p:cNvSpPr txBox="1"/>
          <p:nvPr/>
        </p:nvSpPr>
        <p:spPr>
          <a:xfrm>
            <a:off x="1531937" y="4384674"/>
            <a:ext cx="631190" cy="809625"/>
          </a:xfrm>
          <a:prstGeom prst="rect">
            <a:avLst/>
          </a:prstGeom>
          <a:ln w="11113">
            <a:solidFill>
              <a:srgbClr val="000000"/>
            </a:solidFill>
          </a:ln>
        </p:spPr>
        <p:txBody>
          <a:bodyPr vert="horz" wrap="square" lIns="0" tIns="170815" rIns="0" bIns="0" rtlCol="0">
            <a:spAutoFit/>
          </a:bodyPr>
          <a:lstStyle/>
          <a:p>
            <a:pPr marL="78740" indent="-63500">
              <a:lnSpc>
                <a:spcPts val="1900"/>
              </a:lnSpc>
              <a:spcBef>
                <a:spcPts val="1345"/>
              </a:spcBef>
            </a:pPr>
            <a:r>
              <a:rPr sz="1600" dirty="0">
                <a:solidFill>
                  <a:srgbClr val="0768B2"/>
                </a:solidFill>
                <a:latin typeface="Arial MT"/>
                <a:cs typeface="Arial MT"/>
              </a:rPr>
              <a:t>Super-  block</a:t>
            </a:r>
            <a:endParaRPr sz="1600">
              <a:latin typeface="Arial MT"/>
              <a:cs typeface="Arial MT"/>
            </a:endParaRPr>
          </a:p>
        </p:txBody>
      </p:sp>
      <p:grpSp>
        <p:nvGrpSpPr>
          <p:cNvPr id="19" name="object 19"/>
          <p:cNvGrpSpPr/>
          <p:nvPr/>
        </p:nvGrpSpPr>
        <p:grpSpPr>
          <a:xfrm>
            <a:off x="2163762" y="4384674"/>
            <a:ext cx="1706245" cy="894080"/>
            <a:chOff x="2163762" y="4384674"/>
            <a:chExt cx="1706245" cy="894080"/>
          </a:xfrm>
        </p:grpSpPr>
        <p:pic>
          <p:nvPicPr>
            <p:cNvPr id="20" name="object 20"/>
            <p:cNvPicPr/>
            <p:nvPr/>
          </p:nvPicPr>
          <p:blipFill>
            <a:blip r:embed="rId10" cstate="print"/>
            <a:stretch>
              <a:fillRect/>
            </a:stretch>
          </p:blipFill>
          <p:spPr>
            <a:xfrm>
              <a:off x="2231966" y="4451463"/>
              <a:ext cx="1637606" cy="827116"/>
            </a:xfrm>
            <a:prstGeom prst="rect">
              <a:avLst/>
            </a:prstGeom>
          </p:spPr>
        </p:pic>
        <p:sp>
          <p:nvSpPr>
            <p:cNvPr id="21" name="object 21"/>
            <p:cNvSpPr/>
            <p:nvPr/>
          </p:nvSpPr>
          <p:spPr>
            <a:xfrm>
              <a:off x="2163762" y="4384674"/>
              <a:ext cx="1619250" cy="809625"/>
            </a:xfrm>
            <a:custGeom>
              <a:avLst/>
              <a:gdLst/>
              <a:ahLst/>
              <a:cxnLst/>
              <a:rect l="l" t="t" r="r" b="b"/>
              <a:pathLst>
                <a:path w="1619250" h="809625">
                  <a:moveTo>
                    <a:pt x="1619250" y="0"/>
                  </a:moveTo>
                  <a:lnTo>
                    <a:pt x="0" y="0"/>
                  </a:lnTo>
                  <a:lnTo>
                    <a:pt x="0" y="809624"/>
                  </a:lnTo>
                  <a:lnTo>
                    <a:pt x="1619250" y="809624"/>
                  </a:lnTo>
                  <a:lnTo>
                    <a:pt x="1619250" y="0"/>
                  </a:lnTo>
                  <a:close/>
                </a:path>
              </a:pathLst>
            </a:custGeom>
            <a:solidFill>
              <a:srgbClr val="D4FEFF"/>
            </a:solidFill>
          </p:spPr>
          <p:txBody>
            <a:bodyPr wrap="square" lIns="0" tIns="0" rIns="0" bIns="0" rtlCol="0"/>
            <a:lstStyle/>
            <a:p>
              <a:endParaRPr/>
            </a:p>
          </p:txBody>
        </p:sp>
      </p:grpSp>
      <p:sp>
        <p:nvSpPr>
          <p:cNvPr id="22" name="object 22"/>
          <p:cNvSpPr txBox="1"/>
          <p:nvPr/>
        </p:nvSpPr>
        <p:spPr>
          <a:xfrm>
            <a:off x="2162968" y="4384674"/>
            <a:ext cx="1620520" cy="809625"/>
          </a:xfrm>
          <a:prstGeom prst="rect">
            <a:avLst/>
          </a:prstGeom>
          <a:ln w="9525">
            <a:solidFill>
              <a:srgbClr val="000000"/>
            </a:solidFill>
          </a:ln>
        </p:spPr>
        <p:txBody>
          <a:bodyPr vert="horz" wrap="square" lIns="0" tIns="170815" rIns="0" bIns="0" rtlCol="0">
            <a:spAutoFit/>
          </a:bodyPr>
          <a:lstStyle/>
          <a:p>
            <a:pPr marL="346075" marR="339725" indent="177800">
              <a:lnSpc>
                <a:spcPts val="1900"/>
              </a:lnSpc>
              <a:spcBef>
                <a:spcPts val="1345"/>
              </a:spcBef>
            </a:pPr>
            <a:r>
              <a:rPr sz="1600" spc="-5" dirty="0">
                <a:solidFill>
                  <a:srgbClr val="0768B2"/>
                </a:solidFill>
                <a:latin typeface="Arial MT"/>
                <a:cs typeface="Arial MT"/>
              </a:rPr>
              <a:t>Group </a:t>
            </a:r>
            <a:r>
              <a:rPr sz="1600" dirty="0">
                <a:solidFill>
                  <a:srgbClr val="0768B2"/>
                </a:solidFill>
                <a:latin typeface="Arial MT"/>
                <a:cs typeface="Arial MT"/>
              </a:rPr>
              <a:t> Descrip</a:t>
            </a:r>
            <a:r>
              <a:rPr sz="1600" spc="-5" dirty="0">
                <a:solidFill>
                  <a:srgbClr val="0768B2"/>
                </a:solidFill>
                <a:latin typeface="Arial MT"/>
                <a:cs typeface="Arial MT"/>
              </a:rPr>
              <a:t>t</a:t>
            </a:r>
            <a:r>
              <a:rPr sz="1600" dirty="0">
                <a:solidFill>
                  <a:srgbClr val="0768B2"/>
                </a:solidFill>
                <a:latin typeface="Arial MT"/>
                <a:cs typeface="Arial MT"/>
              </a:rPr>
              <a:t>or</a:t>
            </a:r>
            <a:endParaRPr sz="1600">
              <a:latin typeface="Arial MT"/>
              <a:cs typeface="Arial MT"/>
            </a:endParaRPr>
          </a:p>
        </p:txBody>
      </p:sp>
      <p:grpSp>
        <p:nvGrpSpPr>
          <p:cNvPr id="23" name="object 23"/>
          <p:cNvGrpSpPr/>
          <p:nvPr/>
        </p:nvGrpSpPr>
        <p:grpSpPr>
          <a:xfrm>
            <a:off x="3783012" y="4383086"/>
            <a:ext cx="730885" cy="895985"/>
            <a:chOff x="3783012" y="4383086"/>
            <a:chExt cx="730885" cy="895985"/>
          </a:xfrm>
        </p:grpSpPr>
        <p:pic>
          <p:nvPicPr>
            <p:cNvPr id="24" name="object 24"/>
            <p:cNvPicPr/>
            <p:nvPr/>
          </p:nvPicPr>
          <p:blipFill>
            <a:blip r:embed="rId11" cstate="print"/>
            <a:stretch>
              <a:fillRect/>
            </a:stretch>
          </p:blipFill>
          <p:spPr>
            <a:xfrm>
              <a:off x="3848792" y="4451463"/>
              <a:ext cx="648392" cy="827116"/>
            </a:xfrm>
            <a:prstGeom prst="rect">
              <a:avLst/>
            </a:prstGeom>
          </p:spPr>
        </p:pic>
        <p:pic>
          <p:nvPicPr>
            <p:cNvPr id="25" name="object 25"/>
            <p:cNvPicPr/>
            <p:nvPr/>
          </p:nvPicPr>
          <p:blipFill>
            <a:blip r:embed="rId12" cstate="print"/>
            <a:stretch>
              <a:fillRect/>
            </a:stretch>
          </p:blipFill>
          <p:spPr>
            <a:xfrm>
              <a:off x="3832167" y="4592780"/>
              <a:ext cx="681643" cy="552796"/>
            </a:xfrm>
            <a:prstGeom prst="rect">
              <a:avLst/>
            </a:prstGeom>
          </p:spPr>
        </p:pic>
        <p:sp>
          <p:nvSpPr>
            <p:cNvPr id="26" name="object 26"/>
            <p:cNvSpPr/>
            <p:nvPr/>
          </p:nvSpPr>
          <p:spPr>
            <a:xfrm>
              <a:off x="3783012" y="4383086"/>
              <a:ext cx="630555" cy="809625"/>
            </a:xfrm>
            <a:custGeom>
              <a:avLst/>
              <a:gdLst/>
              <a:ahLst/>
              <a:cxnLst/>
              <a:rect l="l" t="t" r="r" b="b"/>
              <a:pathLst>
                <a:path w="630554" h="809625">
                  <a:moveTo>
                    <a:pt x="630236" y="0"/>
                  </a:moveTo>
                  <a:lnTo>
                    <a:pt x="0" y="0"/>
                  </a:lnTo>
                  <a:lnTo>
                    <a:pt x="0" y="809624"/>
                  </a:lnTo>
                  <a:lnTo>
                    <a:pt x="630236" y="809624"/>
                  </a:lnTo>
                  <a:lnTo>
                    <a:pt x="630236" y="0"/>
                  </a:lnTo>
                  <a:close/>
                </a:path>
              </a:pathLst>
            </a:custGeom>
            <a:solidFill>
              <a:srgbClr val="A8D6FF"/>
            </a:solidFill>
          </p:spPr>
          <p:txBody>
            <a:bodyPr wrap="square" lIns="0" tIns="0" rIns="0" bIns="0" rtlCol="0"/>
            <a:lstStyle/>
            <a:p>
              <a:endParaRPr/>
            </a:p>
          </p:txBody>
        </p:sp>
      </p:grpSp>
      <p:sp>
        <p:nvSpPr>
          <p:cNvPr id="27" name="object 27"/>
          <p:cNvSpPr txBox="1"/>
          <p:nvPr/>
        </p:nvSpPr>
        <p:spPr>
          <a:xfrm>
            <a:off x="3783012" y="4384674"/>
            <a:ext cx="643255" cy="809625"/>
          </a:xfrm>
          <a:prstGeom prst="rect">
            <a:avLst/>
          </a:prstGeom>
          <a:ln w="9525">
            <a:solidFill>
              <a:srgbClr val="000000"/>
            </a:solidFill>
          </a:ln>
        </p:spPr>
        <p:txBody>
          <a:bodyPr vert="horz" wrap="square" lIns="0" tIns="169545" rIns="0" bIns="0" rtlCol="0">
            <a:spAutoFit/>
          </a:bodyPr>
          <a:lstStyle/>
          <a:p>
            <a:pPr marL="2540" indent="101600">
              <a:lnSpc>
                <a:spcPts val="1900"/>
              </a:lnSpc>
              <a:spcBef>
                <a:spcPts val="1335"/>
              </a:spcBef>
            </a:pPr>
            <a:r>
              <a:rPr sz="1600" spc="-5" dirty="0">
                <a:solidFill>
                  <a:srgbClr val="0768B2"/>
                </a:solidFill>
                <a:latin typeface="Arial MT"/>
                <a:cs typeface="Arial MT"/>
              </a:rPr>
              <a:t>Data </a:t>
            </a:r>
            <a:r>
              <a:rPr sz="1600" dirty="0">
                <a:solidFill>
                  <a:srgbClr val="0768B2"/>
                </a:solidFill>
                <a:latin typeface="Arial MT"/>
                <a:cs typeface="Arial MT"/>
              </a:rPr>
              <a:t> Bi</a:t>
            </a:r>
            <a:r>
              <a:rPr sz="1600" spc="-5" dirty="0">
                <a:solidFill>
                  <a:srgbClr val="0768B2"/>
                </a:solidFill>
                <a:latin typeface="Arial MT"/>
                <a:cs typeface="Arial MT"/>
              </a:rPr>
              <a:t>t</a:t>
            </a:r>
            <a:r>
              <a:rPr sz="1600" dirty="0">
                <a:solidFill>
                  <a:srgbClr val="0768B2"/>
                </a:solidFill>
                <a:latin typeface="Arial MT"/>
                <a:cs typeface="Arial MT"/>
              </a:rPr>
              <a:t>map</a:t>
            </a:r>
            <a:endParaRPr sz="1600">
              <a:latin typeface="Arial MT"/>
              <a:cs typeface="Arial MT"/>
            </a:endParaRPr>
          </a:p>
        </p:txBody>
      </p:sp>
      <p:grpSp>
        <p:nvGrpSpPr>
          <p:cNvPr id="28" name="object 28"/>
          <p:cNvGrpSpPr/>
          <p:nvPr/>
        </p:nvGrpSpPr>
        <p:grpSpPr>
          <a:xfrm>
            <a:off x="4413250" y="4383086"/>
            <a:ext cx="732790" cy="895985"/>
            <a:chOff x="4413250" y="4383086"/>
            <a:chExt cx="732790" cy="895985"/>
          </a:xfrm>
        </p:grpSpPr>
        <p:pic>
          <p:nvPicPr>
            <p:cNvPr id="29" name="object 29"/>
            <p:cNvPicPr/>
            <p:nvPr/>
          </p:nvPicPr>
          <p:blipFill>
            <a:blip r:embed="rId13" cstate="print"/>
            <a:stretch>
              <a:fillRect/>
            </a:stretch>
          </p:blipFill>
          <p:spPr>
            <a:xfrm>
              <a:off x="4480560" y="4451463"/>
              <a:ext cx="648392" cy="827116"/>
            </a:xfrm>
            <a:prstGeom prst="rect">
              <a:avLst/>
            </a:prstGeom>
          </p:spPr>
        </p:pic>
        <p:pic>
          <p:nvPicPr>
            <p:cNvPr id="30" name="object 30"/>
            <p:cNvPicPr/>
            <p:nvPr/>
          </p:nvPicPr>
          <p:blipFill>
            <a:blip r:embed="rId14" cstate="print"/>
            <a:stretch>
              <a:fillRect/>
            </a:stretch>
          </p:blipFill>
          <p:spPr>
            <a:xfrm>
              <a:off x="4476403" y="4592780"/>
              <a:ext cx="669174" cy="552796"/>
            </a:xfrm>
            <a:prstGeom prst="rect">
              <a:avLst/>
            </a:prstGeom>
          </p:spPr>
        </p:pic>
        <p:sp>
          <p:nvSpPr>
            <p:cNvPr id="31" name="object 31"/>
            <p:cNvSpPr/>
            <p:nvPr/>
          </p:nvSpPr>
          <p:spPr>
            <a:xfrm>
              <a:off x="4413250" y="4383086"/>
              <a:ext cx="630555" cy="809625"/>
            </a:xfrm>
            <a:custGeom>
              <a:avLst/>
              <a:gdLst/>
              <a:ahLst/>
              <a:cxnLst/>
              <a:rect l="l" t="t" r="r" b="b"/>
              <a:pathLst>
                <a:path w="630554" h="809625">
                  <a:moveTo>
                    <a:pt x="630237" y="0"/>
                  </a:moveTo>
                  <a:lnTo>
                    <a:pt x="0" y="0"/>
                  </a:lnTo>
                  <a:lnTo>
                    <a:pt x="0" y="809624"/>
                  </a:lnTo>
                  <a:lnTo>
                    <a:pt x="630237" y="809624"/>
                  </a:lnTo>
                  <a:lnTo>
                    <a:pt x="630237" y="0"/>
                  </a:lnTo>
                  <a:close/>
                </a:path>
              </a:pathLst>
            </a:custGeom>
            <a:solidFill>
              <a:srgbClr val="D7AEFF"/>
            </a:solidFill>
          </p:spPr>
          <p:txBody>
            <a:bodyPr wrap="square" lIns="0" tIns="0" rIns="0" bIns="0" rtlCol="0"/>
            <a:lstStyle/>
            <a:p>
              <a:endParaRPr/>
            </a:p>
          </p:txBody>
        </p:sp>
      </p:grpSp>
      <p:sp>
        <p:nvSpPr>
          <p:cNvPr id="32" name="object 32"/>
          <p:cNvSpPr txBox="1"/>
          <p:nvPr/>
        </p:nvSpPr>
        <p:spPr>
          <a:xfrm>
            <a:off x="4413249" y="4384674"/>
            <a:ext cx="630555" cy="809625"/>
          </a:xfrm>
          <a:prstGeom prst="rect">
            <a:avLst/>
          </a:prstGeom>
          <a:ln w="9525">
            <a:solidFill>
              <a:srgbClr val="000000"/>
            </a:solidFill>
          </a:ln>
        </p:spPr>
        <p:txBody>
          <a:bodyPr vert="horz" wrap="square" lIns="0" tIns="169545" rIns="0" bIns="0" rtlCol="0">
            <a:spAutoFit/>
          </a:bodyPr>
          <a:lstStyle/>
          <a:p>
            <a:pPr marL="14604" indent="50800">
              <a:lnSpc>
                <a:spcPts val="1900"/>
              </a:lnSpc>
              <a:spcBef>
                <a:spcPts val="1335"/>
              </a:spcBef>
            </a:pPr>
            <a:r>
              <a:rPr sz="1600" dirty="0">
                <a:solidFill>
                  <a:srgbClr val="0768B2"/>
                </a:solidFill>
                <a:latin typeface="Arial MT"/>
                <a:cs typeface="Arial MT"/>
              </a:rPr>
              <a:t>Inode </a:t>
            </a:r>
            <a:r>
              <a:rPr sz="1600" spc="-430" dirty="0">
                <a:solidFill>
                  <a:srgbClr val="0768B2"/>
                </a:solidFill>
                <a:latin typeface="Arial MT"/>
                <a:cs typeface="Arial MT"/>
              </a:rPr>
              <a:t> </a:t>
            </a:r>
            <a:r>
              <a:rPr sz="1600" dirty="0">
                <a:solidFill>
                  <a:srgbClr val="0768B2"/>
                </a:solidFill>
                <a:latin typeface="Arial MT"/>
                <a:cs typeface="Arial MT"/>
              </a:rPr>
              <a:t>bi</a:t>
            </a:r>
            <a:r>
              <a:rPr sz="1600" spc="-5" dirty="0">
                <a:solidFill>
                  <a:srgbClr val="0768B2"/>
                </a:solidFill>
                <a:latin typeface="Arial MT"/>
                <a:cs typeface="Arial MT"/>
              </a:rPr>
              <a:t>t</a:t>
            </a:r>
            <a:r>
              <a:rPr sz="1600" dirty="0">
                <a:solidFill>
                  <a:srgbClr val="0768B2"/>
                </a:solidFill>
                <a:latin typeface="Arial MT"/>
                <a:cs typeface="Arial MT"/>
              </a:rPr>
              <a:t>map</a:t>
            </a:r>
            <a:endParaRPr sz="1600">
              <a:latin typeface="Arial MT"/>
              <a:cs typeface="Arial MT"/>
            </a:endParaRPr>
          </a:p>
        </p:txBody>
      </p:sp>
      <p:grpSp>
        <p:nvGrpSpPr>
          <p:cNvPr id="33" name="object 33"/>
          <p:cNvGrpSpPr/>
          <p:nvPr/>
        </p:nvGrpSpPr>
        <p:grpSpPr>
          <a:xfrm>
            <a:off x="5043487" y="4383086"/>
            <a:ext cx="1885314" cy="895985"/>
            <a:chOff x="5043487" y="4383086"/>
            <a:chExt cx="1885314" cy="895985"/>
          </a:xfrm>
        </p:grpSpPr>
        <p:pic>
          <p:nvPicPr>
            <p:cNvPr id="34" name="object 34"/>
            <p:cNvPicPr/>
            <p:nvPr/>
          </p:nvPicPr>
          <p:blipFill>
            <a:blip r:embed="rId15" cstate="print"/>
            <a:stretch>
              <a:fillRect/>
            </a:stretch>
          </p:blipFill>
          <p:spPr>
            <a:xfrm>
              <a:off x="5112326" y="4451463"/>
              <a:ext cx="1816331" cy="827116"/>
            </a:xfrm>
            <a:prstGeom prst="rect">
              <a:avLst/>
            </a:prstGeom>
          </p:spPr>
        </p:pic>
        <p:sp>
          <p:nvSpPr>
            <p:cNvPr id="35" name="object 35"/>
            <p:cNvSpPr/>
            <p:nvPr/>
          </p:nvSpPr>
          <p:spPr>
            <a:xfrm>
              <a:off x="5043487" y="4383086"/>
              <a:ext cx="1800225" cy="809625"/>
            </a:xfrm>
            <a:custGeom>
              <a:avLst/>
              <a:gdLst/>
              <a:ahLst/>
              <a:cxnLst/>
              <a:rect l="l" t="t" r="r" b="b"/>
              <a:pathLst>
                <a:path w="1800225" h="809625">
                  <a:moveTo>
                    <a:pt x="1800224" y="0"/>
                  </a:moveTo>
                  <a:lnTo>
                    <a:pt x="0" y="0"/>
                  </a:lnTo>
                  <a:lnTo>
                    <a:pt x="0" y="809624"/>
                  </a:lnTo>
                  <a:lnTo>
                    <a:pt x="1800224" y="809624"/>
                  </a:lnTo>
                  <a:lnTo>
                    <a:pt x="1800224" y="0"/>
                  </a:lnTo>
                  <a:close/>
                </a:path>
              </a:pathLst>
            </a:custGeom>
            <a:solidFill>
              <a:srgbClr val="CBCBCB"/>
            </a:solidFill>
          </p:spPr>
          <p:txBody>
            <a:bodyPr wrap="square" lIns="0" tIns="0" rIns="0" bIns="0" rtlCol="0"/>
            <a:lstStyle/>
            <a:p>
              <a:endParaRPr/>
            </a:p>
          </p:txBody>
        </p:sp>
      </p:grpSp>
      <p:sp>
        <p:nvSpPr>
          <p:cNvPr id="36" name="object 36"/>
          <p:cNvSpPr txBox="1"/>
          <p:nvPr/>
        </p:nvSpPr>
        <p:spPr>
          <a:xfrm>
            <a:off x="5043487" y="4384674"/>
            <a:ext cx="1800225" cy="809625"/>
          </a:xfrm>
          <a:prstGeom prst="rect">
            <a:avLst/>
          </a:prstGeom>
          <a:ln w="9525">
            <a:solidFill>
              <a:srgbClr val="000000"/>
            </a:solidFill>
          </a:ln>
        </p:spPr>
        <p:txBody>
          <a:bodyPr vert="horz" wrap="square" lIns="0" tIns="169545" rIns="0" bIns="0" rtlCol="0">
            <a:spAutoFit/>
          </a:bodyPr>
          <a:lstStyle/>
          <a:p>
            <a:pPr marL="611505" marR="592455" indent="-3175" algn="ctr">
              <a:lnSpc>
                <a:spcPts val="1900"/>
              </a:lnSpc>
              <a:spcBef>
                <a:spcPts val="1335"/>
              </a:spcBef>
            </a:pPr>
            <a:r>
              <a:rPr sz="1600" dirty="0">
                <a:solidFill>
                  <a:srgbClr val="0768B2"/>
                </a:solidFill>
                <a:latin typeface="Arial MT"/>
                <a:cs typeface="Arial MT"/>
              </a:rPr>
              <a:t>Inode </a:t>
            </a:r>
            <a:r>
              <a:rPr sz="1600" spc="5" dirty="0">
                <a:solidFill>
                  <a:srgbClr val="0768B2"/>
                </a:solidFill>
                <a:latin typeface="Arial MT"/>
                <a:cs typeface="Arial MT"/>
              </a:rPr>
              <a:t> </a:t>
            </a:r>
            <a:r>
              <a:rPr sz="1600" spc="-180" dirty="0">
                <a:solidFill>
                  <a:srgbClr val="0768B2"/>
                </a:solidFill>
                <a:latin typeface="Arial MT"/>
                <a:cs typeface="Arial MT"/>
              </a:rPr>
              <a:t>T</a:t>
            </a:r>
            <a:r>
              <a:rPr sz="1600" dirty="0">
                <a:solidFill>
                  <a:srgbClr val="0768B2"/>
                </a:solidFill>
                <a:latin typeface="Arial MT"/>
                <a:cs typeface="Arial MT"/>
              </a:rPr>
              <a:t>ables</a:t>
            </a:r>
            <a:endParaRPr sz="1600">
              <a:latin typeface="Arial MT"/>
              <a:cs typeface="Arial MT"/>
            </a:endParaRPr>
          </a:p>
        </p:txBody>
      </p:sp>
      <p:grpSp>
        <p:nvGrpSpPr>
          <p:cNvPr id="37" name="object 37"/>
          <p:cNvGrpSpPr/>
          <p:nvPr/>
        </p:nvGrpSpPr>
        <p:grpSpPr>
          <a:xfrm>
            <a:off x="6843712" y="4383086"/>
            <a:ext cx="1884680" cy="895985"/>
            <a:chOff x="6843712" y="4383086"/>
            <a:chExt cx="1884680" cy="895985"/>
          </a:xfrm>
        </p:grpSpPr>
        <p:pic>
          <p:nvPicPr>
            <p:cNvPr id="38" name="object 38"/>
            <p:cNvPicPr/>
            <p:nvPr/>
          </p:nvPicPr>
          <p:blipFill>
            <a:blip r:embed="rId16" cstate="print"/>
            <a:stretch>
              <a:fillRect/>
            </a:stretch>
          </p:blipFill>
          <p:spPr>
            <a:xfrm>
              <a:off x="6912033" y="4451463"/>
              <a:ext cx="1816331" cy="827116"/>
            </a:xfrm>
            <a:prstGeom prst="rect">
              <a:avLst/>
            </a:prstGeom>
          </p:spPr>
        </p:pic>
        <p:sp>
          <p:nvSpPr>
            <p:cNvPr id="39" name="object 39"/>
            <p:cNvSpPr/>
            <p:nvPr/>
          </p:nvSpPr>
          <p:spPr>
            <a:xfrm>
              <a:off x="6843712" y="4383086"/>
              <a:ext cx="1800225" cy="809625"/>
            </a:xfrm>
            <a:custGeom>
              <a:avLst/>
              <a:gdLst/>
              <a:ahLst/>
              <a:cxnLst/>
              <a:rect l="l" t="t" r="r" b="b"/>
              <a:pathLst>
                <a:path w="1800225" h="809625">
                  <a:moveTo>
                    <a:pt x="1800225" y="0"/>
                  </a:moveTo>
                  <a:lnTo>
                    <a:pt x="0" y="0"/>
                  </a:lnTo>
                  <a:lnTo>
                    <a:pt x="0" y="809624"/>
                  </a:lnTo>
                  <a:lnTo>
                    <a:pt x="1800225" y="809624"/>
                  </a:lnTo>
                  <a:lnTo>
                    <a:pt x="1800225" y="0"/>
                  </a:lnTo>
                  <a:close/>
                </a:path>
              </a:pathLst>
            </a:custGeom>
            <a:solidFill>
              <a:srgbClr val="A7A7A7"/>
            </a:solidFill>
          </p:spPr>
          <p:txBody>
            <a:bodyPr wrap="square" lIns="0" tIns="0" rIns="0" bIns="0" rtlCol="0"/>
            <a:lstStyle/>
            <a:p>
              <a:endParaRPr/>
            </a:p>
          </p:txBody>
        </p:sp>
      </p:grpSp>
      <p:sp>
        <p:nvSpPr>
          <p:cNvPr id="40" name="object 40"/>
          <p:cNvSpPr txBox="1"/>
          <p:nvPr/>
        </p:nvSpPr>
        <p:spPr>
          <a:xfrm>
            <a:off x="6843711" y="4384674"/>
            <a:ext cx="1800225" cy="809625"/>
          </a:xfrm>
          <a:prstGeom prst="rect">
            <a:avLst/>
          </a:prstGeom>
          <a:ln w="9524">
            <a:solidFill>
              <a:srgbClr val="000000"/>
            </a:solidFill>
          </a:ln>
        </p:spPr>
        <p:txBody>
          <a:bodyPr vert="horz" wrap="square" lIns="0" tIns="3810" rIns="0" bIns="0" rtlCol="0">
            <a:spAutoFit/>
          </a:bodyPr>
          <a:lstStyle/>
          <a:p>
            <a:pPr>
              <a:lnSpc>
                <a:spcPct val="100000"/>
              </a:lnSpc>
              <a:spcBef>
                <a:spcPts val="30"/>
              </a:spcBef>
            </a:pPr>
            <a:endParaRPr sz="1900">
              <a:latin typeface="Times New Roman"/>
              <a:cs typeface="Times New Roman"/>
            </a:endParaRPr>
          </a:p>
          <a:p>
            <a:pPr marL="370205">
              <a:lnSpc>
                <a:spcPct val="100000"/>
              </a:lnSpc>
            </a:pPr>
            <a:r>
              <a:rPr sz="1600" spc="-5" dirty="0">
                <a:solidFill>
                  <a:srgbClr val="FFFFFF"/>
                </a:solidFill>
                <a:latin typeface="Arial MT"/>
                <a:cs typeface="Arial MT"/>
              </a:rPr>
              <a:t>Data</a:t>
            </a:r>
            <a:r>
              <a:rPr sz="1600" spc="-40" dirty="0">
                <a:solidFill>
                  <a:srgbClr val="FFFFFF"/>
                </a:solidFill>
                <a:latin typeface="Arial MT"/>
                <a:cs typeface="Arial MT"/>
              </a:rPr>
              <a:t> </a:t>
            </a:r>
            <a:r>
              <a:rPr sz="1600" dirty="0">
                <a:solidFill>
                  <a:srgbClr val="FFFFFF"/>
                </a:solidFill>
                <a:latin typeface="Arial MT"/>
                <a:cs typeface="Arial MT"/>
              </a:rPr>
              <a:t>blocks</a:t>
            </a:r>
            <a:endParaRPr sz="1600">
              <a:latin typeface="Arial MT"/>
              <a:cs typeface="Arial MT"/>
            </a:endParaRPr>
          </a:p>
        </p:txBody>
      </p:sp>
      <p:sp>
        <p:nvSpPr>
          <p:cNvPr id="47" name="object 47"/>
          <p:cNvSpPr txBox="1"/>
          <p:nvPr/>
        </p:nvSpPr>
        <p:spPr>
          <a:xfrm>
            <a:off x="125971" y="642997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
        <p:nvSpPr>
          <p:cNvPr id="41" name="object 41"/>
          <p:cNvSpPr txBox="1"/>
          <p:nvPr/>
        </p:nvSpPr>
        <p:spPr>
          <a:xfrm>
            <a:off x="1521777" y="5301931"/>
            <a:ext cx="50863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1</a:t>
            </a:r>
            <a:r>
              <a:rPr sz="1200" spc="-80" dirty="0">
                <a:solidFill>
                  <a:srgbClr val="0768B2"/>
                </a:solidFill>
                <a:latin typeface="Arial MT"/>
                <a:cs typeface="Arial MT"/>
              </a:rPr>
              <a:t> </a:t>
            </a:r>
            <a:r>
              <a:rPr sz="1200" dirty="0">
                <a:solidFill>
                  <a:srgbClr val="0768B2"/>
                </a:solidFill>
                <a:latin typeface="Arial MT"/>
                <a:cs typeface="Arial MT"/>
              </a:rPr>
              <a:t>block</a:t>
            </a:r>
            <a:endParaRPr sz="1200">
              <a:latin typeface="Arial MT"/>
              <a:cs typeface="Arial MT"/>
            </a:endParaRPr>
          </a:p>
        </p:txBody>
      </p:sp>
      <p:sp>
        <p:nvSpPr>
          <p:cNvPr id="42" name="object 42"/>
          <p:cNvSpPr txBox="1"/>
          <p:nvPr/>
        </p:nvSpPr>
        <p:spPr>
          <a:xfrm>
            <a:off x="2504439" y="5301931"/>
            <a:ext cx="57594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k</a:t>
            </a:r>
            <a:r>
              <a:rPr sz="1200" spc="-80" dirty="0">
                <a:solidFill>
                  <a:srgbClr val="0768B2"/>
                </a:solidFill>
                <a:latin typeface="Arial MT"/>
                <a:cs typeface="Arial MT"/>
              </a:rPr>
              <a:t> </a:t>
            </a:r>
            <a:r>
              <a:rPr sz="1200" dirty="0">
                <a:solidFill>
                  <a:srgbClr val="0768B2"/>
                </a:solidFill>
                <a:latin typeface="Arial MT"/>
                <a:cs typeface="Arial MT"/>
              </a:rPr>
              <a:t>blocks</a:t>
            </a:r>
            <a:endParaRPr sz="1200">
              <a:latin typeface="Arial MT"/>
              <a:cs typeface="Arial MT"/>
            </a:endParaRPr>
          </a:p>
        </p:txBody>
      </p:sp>
      <p:sp>
        <p:nvSpPr>
          <p:cNvPr id="43" name="object 43"/>
          <p:cNvSpPr txBox="1"/>
          <p:nvPr/>
        </p:nvSpPr>
        <p:spPr>
          <a:xfrm>
            <a:off x="3777614" y="5301931"/>
            <a:ext cx="50863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1</a:t>
            </a:r>
            <a:r>
              <a:rPr sz="1200" spc="-80" dirty="0">
                <a:solidFill>
                  <a:srgbClr val="0768B2"/>
                </a:solidFill>
                <a:latin typeface="Arial MT"/>
                <a:cs typeface="Arial MT"/>
              </a:rPr>
              <a:t> </a:t>
            </a:r>
            <a:r>
              <a:rPr sz="1200" dirty="0">
                <a:solidFill>
                  <a:srgbClr val="0768B2"/>
                </a:solidFill>
                <a:latin typeface="Arial MT"/>
                <a:cs typeface="Arial MT"/>
              </a:rPr>
              <a:t>block</a:t>
            </a:r>
            <a:endParaRPr sz="1200">
              <a:latin typeface="Arial MT"/>
              <a:cs typeface="Arial MT"/>
            </a:endParaRPr>
          </a:p>
        </p:txBody>
      </p:sp>
      <p:sp>
        <p:nvSpPr>
          <p:cNvPr id="44" name="object 44"/>
          <p:cNvSpPr txBox="1"/>
          <p:nvPr/>
        </p:nvSpPr>
        <p:spPr>
          <a:xfrm>
            <a:off x="4439602" y="5301931"/>
            <a:ext cx="50863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1</a:t>
            </a:r>
            <a:r>
              <a:rPr sz="1200" spc="-80" dirty="0">
                <a:solidFill>
                  <a:srgbClr val="0768B2"/>
                </a:solidFill>
                <a:latin typeface="Arial MT"/>
                <a:cs typeface="Arial MT"/>
              </a:rPr>
              <a:t> </a:t>
            </a:r>
            <a:r>
              <a:rPr sz="1200" dirty="0">
                <a:solidFill>
                  <a:srgbClr val="0768B2"/>
                </a:solidFill>
                <a:latin typeface="Arial MT"/>
                <a:cs typeface="Arial MT"/>
              </a:rPr>
              <a:t>block</a:t>
            </a:r>
            <a:endParaRPr sz="1200">
              <a:latin typeface="Arial MT"/>
              <a:cs typeface="Arial MT"/>
            </a:endParaRPr>
          </a:p>
        </p:txBody>
      </p:sp>
      <p:sp>
        <p:nvSpPr>
          <p:cNvPr id="45" name="object 45"/>
          <p:cNvSpPr txBox="1"/>
          <p:nvPr/>
        </p:nvSpPr>
        <p:spPr>
          <a:xfrm>
            <a:off x="5698489" y="5301931"/>
            <a:ext cx="5848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n</a:t>
            </a:r>
            <a:r>
              <a:rPr sz="1200" spc="-80" dirty="0">
                <a:solidFill>
                  <a:srgbClr val="0768B2"/>
                </a:solidFill>
                <a:latin typeface="Arial MT"/>
                <a:cs typeface="Arial MT"/>
              </a:rPr>
              <a:t> </a:t>
            </a:r>
            <a:r>
              <a:rPr sz="1200" dirty="0">
                <a:solidFill>
                  <a:srgbClr val="0768B2"/>
                </a:solidFill>
                <a:latin typeface="Arial MT"/>
                <a:cs typeface="Arial MT"/>
              </a:rPr>
              <a:t>blocks</a:t>
            </a:r>
            <a:endParaRPr sz="1200">
              <a:latin typeface="Arial MT"/>
              <a:cs typeface="Arial MT"/>
            </a:endParaRPr>
          </a:p>
        </p:txBody>
      </p:sp>
      <p:sp>
        <p:nvSpPr>
          <p:cNvPr id="46" name="object 46"/>
          <p:cNvSpPr txBox="1"/>
          <p:nvPr/>
        </p:nvSpPr>
        <p:spPr>
          <a:xfrm>
            <a:off x="7370127" y="5301931"/>
            <a:ext cx="62674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768B2"/>
                </a:solidFill>
                <a:latin typeface="Arial MT"/>
                <a:cs typeface="Arial MT"/>
              </a:rPr>
              <a:t>m</a:t>
            </a:r>
            <a:r>
              <a:rPr sz="1200" spc="-85" dirty="0">
                <a:solidFill>
                  <a:srgbClr val="0768B2"/>
                </a:solidFill>
                <a:latin typeface="Arial MT"/>
                <a:cs typeface="Arial MT"/>
              </a:rPr>
              <a:t> </a:t>
            </a:r>
            <a:r>
              <a:rPr sz="1200" dirty="0">
                <a:solidFill>
                  <a:srgbClr val="0768B2"/>
                </a:solidFill>
                <a:latin typeface="Arial MT"/>
                <a:cs typeface="Arial MT"/>
              </a:rPr>
              <a:t>blocks</a:t>
            </a:r>
            <a:endParaRPr sz="12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0646" y="242094"/>
            <a:ext cx="2049780" cy="635000"/>
          </a:xfrm>
          <a:prstGeom prst="rect">
            <a:avLst/>
          </a:prstGeom>
        </p:spPr>
        <p:txBody>
          <a:bodyPr vert="horz" wrap="square" lIns="0" tIns="12700" rIns="0" bIns="0" rtlCol="0">
            <a:spAutoFit/>
          </a:bodyPr>
          <a:lstStyle/>
          <a:p>
            <a:pPr marL="12700">
              <a:lnSpc>
                <a:spcPct val="100000"/>
              </a:lnSpc>
              <a:spcBef>
                <a:spcPts val="100"/>
              </a:spcBef>
            </a:pPr>
            <a:r>
              <a:rPr spc="-5" dirty="0"/>
              <a:t>Metadata</a:t>
            </a:r>
          </a:p>
        </p:txBody>
      </p:sp>
      <p:sp>
        <p:nvSpPr>
          <p:cNvPr id="4" name="object 4"/>
          <p:cNvSpPr txBox="1"/>
          <p:nvPr/>
        </p:nvSpPr>
        <p:spPr>
          <a:xfrm>
            <a:off x="125971" y="642997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
        <p:nvSpPr>
          <p:cNvPr id="3" name="object 3"/>
          <p:cNvSpPr txBox="1"/>
          <p:nvPr/>
        </p:nvSpPr>
        <p:spPr>
          <a:xfrm>
            <a:off x="574039" y="1239519"/>
            <a:ext cx="8478520" cy="4122420"/>
          </a:xfrm>
          <a:prstGeom prst="rect">
            <a:avLst/>
          </a:prstGeom>
        </p:spPr>
        <p:txBody>
          <a:bodyPr vert="horz" wrap="square" lIns="0" tIns="33020" rIns="0" bIns="0" rtlCol="0">
            <a:spAutoFit/>
          </a:bodyPr>
          <a:lstStyle/>
          <a:p>
            <a:pPr marL="355600" marR="5080" indent="-342900">
              <a:lnSpc>
                <a:spcPts val="2800"/>
              </a:lnSpc>
              <a:spcBef>
                <a:spcPts val="260"/>
              </a:spcBef>
              <a:buFont typeface="Arial MT"/>
              <a:buChar char="•"/>
              <a:tabLst>
                <a:tab pos="354965" algn="l"/>
                <a:tab pos="355600" algn="l"/>
              </a:tabLst>
            </a:pPr>
            <a:r>
              <a:rPr sz="2400" spc="-5" dirty="0">
                <a:solidFill>
                  <a:srgbClr val="264C8D"/>
                </a:solidFill>
                <a:latin typeface="Calibri"/>
                <a:cs typeface="Calibri"/>
              </a:rPr>
              <a:t>Superblock:</a:t>
            </a:r>
            <a:r>
              <a:rPr sz="2400" spc="10" dirty="0">
                <a:solidFill>
                  <a:srgbClr val="264C8D"/>
                </a:solidFill>
                <a:latin typeface="Calibri"/>
                <a:cs typeface="Calibri"/>
              </a:rPr>
              <a:t> </a:t>
            </a:r>
            <a:r>
              <a:rPr sz="2400" spc="-5" dirty="0">
                <a:solidFill>
                  <a:srgbClr val="264C8D"/>
                </a:solidFill>
                <a:latin typeface="Calibri"/>
                <a:cs typeface="Calibri"/>
              </a:rPr>
              <a:t>Central</a:t>
            </a:r>
            <a:r>
              <a:rPr sz="2400" spc="15" dirty="0">
                <a:solidFill>
                  <a:srgbClr val="264C8D"/>
                </a:solidFill>
                <a:latin typeface="Calibri"/>
                <a:cs typeface="Calibri"/>
              </a:rPr>
              <a:t> </a:t>
            </a:r>
            <a:r>
              <a:rPr sz="2400" spc="-5" dirty="0">
                <a:solidFill>
                  <a:srgbClr val="264C8D"/>
                </a:solidFill>
                <a:latin typeface="Calibri"/>
                <a:cs typeface="Calibri"/>
              </a:rPr>
              <a:t>structure,</a:t>
            </a:r>
            <a:r>
              <a:rPr sz="2400" spc="15" dirty="0">
                <a:solidFill>
                  <a:srgbClr val="264C8D"/>
                </a:solidFill>
                <a:latin typeface="Calibri"/>
                <a:cs typeface="Calibri"/>
              </a:rPr>
              <a:t> </a:t>
            </a:r>
            <a:r>
              <a:rPr sz="2400" spc="-5" dirty="0">
                <a:solidFill>
                  <a:srgbClr val="264C8D"/>
                </a:solidFill>
                <a:latin typeface="Calibri"/>
                <a:cs typeface="Calibri"/>
              </a:rPr>
              <a:t>which</a:t>
            </a:r>
            <a:r>
              <a:rPr sz="2400" spc="15" dirty="0">
                <a:solidFill>
                  <a:srgbClr val="264C8D"/>
                </a:solidFill>
                <a:latin typeface="Calibri"/>
                <a:cs typeface="Calibri"/>
              </a:rPr>
              <a:t> </a:t>
            </a:r>
            <a:r>
              <a:rPr sz="2400" spc="-5" dirty="0">
                <a:solidFill>
                  <a:srgbClr val="264C8D"/>
                </a:solidFill>
                <a:latin typeface="Calibri"/>
                <a:cs typeface="Calibri"/>
              </a:rPr>
              <a:t>contains</a:t>
            </a:r>
            <a:r>
              <a:rPr sz="2400" spc="15" dirty="0">
                <a:solidFill>
                  <a:srgbClr val="264C8D"/>
                </a:solidFill>
                <a:latin typeface="Calibri"/>
                <a:cs typeface="Calibri"/>
              </a:rPr>
              <a:t> </a:t>
            </a:r>
            <a:r>
              <a:rPr sz="2400" spc="-5" dirty="0">
                <a:solidFill>
                  <a:srgbClr val="264C8D"/>
                </a:solidFill>
                <a:latin typeface="Calibri"/>
                <a:cs typeface="Calibri"/>
              </a:rPr>
              <a:t>number</a:t>
            </a:r>
            <a:r>
              <a:rPr sz="2400" spc="10" dirty="0">
                <a:solidFill>
                  <a:srgbClr val="264C8D"/>
                </a:solidFill>
                <a:latin typeface="Calibri"/>
                <a:cs typeface="Calibri"/>
              </a:rPr>
              <a:t> </a:t>
            </a:r>
            <a:r>
              <a:rPr sz="2400" spc="-5" dirty="0">
                <a:solidFill>
                  <a:srgbClr val="264C8D"/>
                </a:solidFill>
                <a:latin typeface="Calibri"/>
                <a:cs typeface="Calibri"/>
              </a:rPr>
              <a:t>of</a:t>
            </a:r>
            <a:r>
              <a:rPr sz="2400" spc="15" dirty="0">
                <a:solidFill>
                  <a:srgbClr val="264C8D"/>
                </a:solidFill>
                <a:latin typeface="Calibri"/>
                <a:cs typeface="Calibri"/>
              </a:rPr>
              <a:t> </a:t>
            </a:r>
            <a:r>
              <a:rPr sz="2400" spc="-5" dirty="0">
                <a:solidFill>
                  <a:srgbClr val="264C8D"/>
                </a:solidFill>
                <a:latin typeface="Calibri"/>
                <a:cs typeface="Calibri"/>
              </a:rPr>
              <a:t>free</a:t>
            </a:r>
            <a:r>
              <a:rPr sz="2400" spc="15" dirty="0">
                <a:solidFill>
                  <a:srgbClr val="264C8D"/>
                </a:solidFill>
                <a:latin typeface="Calibri"/>
                <a:cs typeface="Calibri"/>
              </a:rPr>
              <a:t> </a:t>
            </a:r>
            <a:r>
              <a:rPr sz="2400" dirty="0">
                <a:solidFill>
                  <a:srgbClr val="264C8D"/>
                </a:solidFill>
                <a:latin typeface="Calibri"/>
                <a:cs typeface="Calibri"/>
              </a:rPr>
              <a:t>and </a:t>
            </a:r>
            <a:r>
              <a:rPr sz="2400" spc="-525" dirty="0">
                <a:solidFill>
                  <a:srgbClr val="264C8D"/>
                </a:solidFill>
                <a:latin typeface="Calibri"/>
                <a:cs typeface="Calibri"/>
              </a:rPr>
              <a:t> </a:t>
            </a:r>
            <a:r>
              <a:rPr sz="2400" spc="-5" dirty="0">
                <a:solidFill>
                  <a:srgbClr val="264C8D"/>
                </a:solidFill>
                <a:latin typeface="Calibri"/>
                <a:cs typeface="Calibri"/>
              </a:rPr>
              <a:t>allocated</a:t>
            </a:r>
            <a:r>
              <a:rPr sz="2400" dirty="0">
                <a:solidFill>
                  <a:srgbClr val="264C8D"/>
                </a:solidFill>
                <a:latin typeface="Calibri"/>
                <a:cs typeface="Calibri"/>
              </a:rPr>
              <a:t> </a:t>
            </a:r>
            <a:r>
              <a:rPr sz="2400" spc="-5" dirty="0">
                <a:solidFill>
                  <a:srgbClr val="264C8D"/>
                </a:solidFill>
                <a:latin typeface="Calibri"/>
                <a:cs typeface="Calibri"/>
              </a:rPr>
              <a:t>blocks,</a:t>
            </a:r>
            <a:r>
              <a:rPr sz="2400" dirty="0">
                <a:solidFill>
                  <a:srgbClr val="264C8D"/>
                </a:solidFill>
                <a:latin typeface="Calibri"/>
                <a:cs typeface="Calibri"/>
              </a:rPr>
              <a:t> state </a:t>
            </a:r>
            <a:r>
              <a:rPr sz="2400" spc="-5" dirty="0">
                <a:solidFill>
                  <a:srgbClr val="264C8D"/>
                </a:solidFill>
                <a:latin typeface="Calibri"/>
                <a:cs typeface="Calibri"/>
              </a:rPr>
              <a:t>of</a:t>
            </a:r>
            <a:r>
              <a:rPr sz="2400" dirty="0">
                <a:solidFill>
                  <a:srgbClr val="264C8D"/>
                </a:solidFill>
                <a:latin typeface="Calibri"/>
                <a:cs typeface="Calibri"/>
              </a:rPr>
              <a:t> the </a:t>
            </a:r>
            <a:r>
              <a:rPr sz="2400" spc="-5" dirty="0">
                <a:solidFill>
                  <a:srgbClr val="264C8D"/>
                </a:solidFill>
                <a:latin typeface="Calibri"/>
                <a:cs typeface="Calibri"/>
              </a:rPr>
              <a:t>file</a:t>
            </a:r>
            <a:r>
              <a:rPr sz="2400" spc="5" dirty="0">
                <a:solidFill>
                  <a:srgbClr val="264C8D"/>
                </a:solidFill>
                <a:latin typeface="Calibri"/>
                <a:cs typeface="Calibri"/>
              </a:rPr>
              <a:t> </a:t>
            </a:r>
            <a:r>
              <a:rPr sz="2400" spc="-5" dirty="0">
                <a:solidFill>
                  <a:srgbClr val="264C8D"/>
                </a:solidFill>
                <a:latin typeface="Calibri"/>
                <a:cs typeface="Calibri"/>
              </a:rPr>
              <a:t>system,</a:t>
            </a:r>
            <a:r>
              <a:rPr sz="2400" dirty="0">
                <a:solidFill>
                  <a:srgbClr val="264C8D"/>
                </a:solidFill>
                <a:latin typeface="Calibri"/>
                <a:cs typeface="Calibri"/>
              </a:rPr>
              <a:t> used </a:t>
            </a:r>
            <a:r>
              <a:rPr sz="2400" spc="-5" dirty="0">
                <a:solidFill>
                  <a:srgbClr val="264C8D"/>
                </a:solidFill>
                <a:latin typeface="Calibri"/>
                <a:cs typeface="Calibri"/>
              </a:rPr>
              <a:t>block</a:t>
            </a:r>
            <a:r>
              <a:rPr sz="2400" spc="5" dirty="0">
                <a:solidFill>
                  <a:srgbClr val="264C8D"/>
                </a:solidFill>
                <a:latin typeface="Calibri"/>
                <a:cs typeface="Calibri"/>
              </a:rPr>
              <a:t> </a:t>
            </a:r>
            <a:r>
              <a:rPr sz="2400" spc="-5" dirty="0">
                <a:solidFill>
                  <a:srgbClr val="264C8D"/>
                </a:solidFill>
                <a:latin typeface="Calibri"/>
                <a:cs typeface="Calibri"/>
              </a:rPr>
              <a:t>size,</a:t>
            </a:r>
            <a:r>
              <a:rPr sz="2400" dirty="0">
                <a:solidFill>
                  <a:srgbClr val="264C8D"/>
                </a:solidFill>
                <a:latin typeface="Calibri"/>
                <a:cs typeface="Calibri"/>
              </a:rPr>
              <a:t> …</a:t>
            </a:r>
            <a:endParaRPr sz="2400">
              <a:latin typeface="Calibri"/>
              <a:cs typeface="Calibri"/>
            </a:endParaRPr>
          </a:p>
          <a:p>
            <a:pPr marL="355600" marR="309880" indent="-342900">
              <a:lnSpc>
                <a:spcPct val="99400"/>
              </a:lnSpc>
              <a:spcBef>
                <a:spcPts val="530"/>
              </a:spcBef>
              <a:buFont typeface="Arial MT"/>
              <a:buChar char="•"/>
              <a:tabLst>
                <a:tab pos="354965" algn="l"/>
                <a:tab pos="355600" algn="l"/>
              </a:tabLst>
            </a:pPr>
            <a:r>
              <a:rPr sz="2400" spc="-5" dirty="0">
                <a:solidFill>
                  <a:srgbClr val="264C8D"/>
                </a:solidFill>
                <a:latin typeface="Calibri"/>
                <a:cs typeface="Calibri"/>
              </a:rPr>
              <a:t>Group</a:t>
            </a:r>
            <a:r>
              <a:rPr sz="2400" spc="5" dirty="0">
                <a:solidFill>
                  <a:srgbClr val="264C8D"/>
                </a:solidFill>
                <a:latin typeface="Calibri"/>
                <a:cs typeface="Calibri"/>
              </a:rPr>
              <a:t> </a:t>
            </a:r>
            <a:r>
              <a:rPr sz="2400" spc="-5" dirty="0">
                <a:solidFill>
                  <a:srgbClr val="264C8D"/>
                </a:solidFill>
                <a:latin typeface="Calibri"/>
                <a:cs typeface="Calibri"/>
              </a:rPr>
              <a:t>descriptor</a:t>
            </a:r>
            <a:r>
              <a:rPr sz="2400" spc="10" dirty="0">
                <a:solidFill>
                  <a:srgbClr val="264C8D"/>
                </a:solidFill>
                <a:latin typeface="Calibri"/>
                <a:cs typeface="Calibri"/>
              </a:rPr>
              <a:t> </a:t>
            </a:r>
            <a:r>
              <a:rPr sz="2400" spc="-5" dirty="0">
                <a:solidFill>
                  <a:srgbClr val="264C8D"/>
                </a:solidFill>
                <a:latin typeface="Calibri"/>
                <a:cs typeface="Calibri"/>
              </a:rPr>
              <a:t>contains</a:t>
            </a:r>
            <a:r>
              <a:rPr sz="2400" spc="10" dirty="0">
                <a:solidFill>
                  <a:srgbClr val="264C8D"/>
                </a:solidFill>
                <a:latin typeface="Calibri"/>
                <a:cs typeface="Calibri"/>
              </a:rPr>
              <a:t> </a:t>
            </a:r>
            <a:r>
              <a:rPr sz="2400" dirty="0">
                <a:solidFill>
                  <a:srgbClr val="264C8D"/>
                </a:solidFill>
                <a:latin typeface="Calibri"/>
                <a:cs typeface="Calibri"/>
              </a:rPr>
              <a:t>the</a:t>
            </a:r>
            <a:r>
              <a:rPr sz="2400" spc="10" dirty="0">
                <a:solidFill>
                  <a:srgbClr val="264C8D"/>
                </a:solidFill>
                <a:latin typeface="Calibri"/>
                <a:cs typeface="Calibri"/>
              </a:rPr>
              <a:t> </a:t>
            </a:r>
            <a:r>
              <a:rPr sz="2400" spc="-5" dirty="0">
                <a:solidFill>
                  <a:srgbClr val="264C8D"/>
                </a:solidFill>
                <a:latin typeface="Calibri"/>
                <a:cs typeface="Calibri"/>
              </a:rPr>
              <a:t>state,</a:t>
            </a:r>
            <a:r>
              <a:rPr sz="2400" spc="10" dirty="0">
                <a:solidFill>
                  <a:srgbClr val="264C8D"/>
                </a:solidFill>
                <a:latin typeface="Calibri"/>
                <a:cs typeface="Calibri"/>
              </a:rPr>
              <a:t> </a:t>
            </a:r>
            <a:r>
              <a:rPr sz="2400" spc="-5" dirty="0">
                <a:solidFill>
                  <a:srgbClr val="264C8D"/>
                </a:solidFill>
                <a:latin typeface="Calibri"/>
                <a:cs typeface="Calibri"/>
              </a:rPr>
              <a:t>number</a:t>
            </a:r>
            <a:r>
              <a:rPr sz="2400" spc="10" dirty="0">
                <a:solidFill>
                  <a:srgbClr val="264C8D"/>
                </a:solidFill>
                <a:latin typeface="Calibri"/>
                <a:cs typeface="Calibri"/>
              </a:rPr>
              <a:t> </a:t>
            </a:r>
            <a:r>
              <a:rPr sz="2400" spc="-5" dirty="0">
                <a:solidFill>
                  <a:srgbClr val="264C8D"/>
                </a:solidFill>
                <a:latin typeface="Calibri"/>
                <a:cs typeface="Calibri"/>
              </a:rPr>
              <a:t>of</a:t>
            </a:r>
            <a:r>
              <a:rPr sz="2400" spc="10" dirty="0">
                <a:solidFill>
                  <a:srgbClr val="264C8D"/>
                </a:solidFill>
                <a:latin typeface="Calibri"/>
                <a:cs typeface="Calibri"/>
              </a:rPr>
              <a:t> </a:t>
            </a:r>
            <a:r>
              <a:rPr sz="2400" spc="-5" dirty="0">
                <a:solidFill>
                  <a:srgbClr val="264C8D"/>
                </a:solidFill>
                <a:latin typeface="Calibri"/>
                <a:cs typeface="Calibri"/>
              </a:rPr>
              <a:t>free</a:t>
            </a:r>
            <a:r>
              <a:rPr sz="2400" spc="10" dirty="0">
                <a:solidFill>
                  <a:srgbClr val="264C8D"/>
                </a:solidFill>
                <a:latin typeface="Calibri"/>
                <a:cs typeface="Calibri"/>
              </a:rPr>
              <a:t> </a:t>
            </a:r>
            <a:r>
              <a:rPr sz="2400" spc="-5" dirty="0">
                <a:solidFill>
                  <a:srgbClr val="264C8D"/>
                </a:solidFill>
                <a:latin typeface="Calibri"/>
                <a:cs typeface="Calibri"/>
              </a:rPr>
              <a:t>blocks</a:t>
            </a:r>
            <a:r>
              <a:rPr sz="2400" spc="10" dirty="0">
                <a:solidFill>
                  <a:srgbClr val="264C8D"/>
                </a:solidFill>
                <a:latin typeface="Calibri"/>
                <a:cs typeface="Calibri"/>
              </a:rPr>
              <a:t> </a:t>
            </a:r>
            <a:r>
              <a:rPr sz="2400" dirty="0">
                <a:solidFill>
                  <a:srgbClr val="264C8D"/>
                </a:solidFill>
                <a:latin typeface="Calibri"/>
                <a:cs typeface="Calibri"/>
              </a:rPr>
              <a:t>and </a:t>
            </a:r>
            <a:r>
              <a:rPr sz="2400" spc="-525" dirty="0">
                <a:solidFill>
                  <a:srgbClr val="264C8D"/>
                </a:solidFill>
                <a:latin typeface="Calibri"/>
                <a:cs typeface="Calibri"/>
              </a:rPr>
              <a:t> </a:t>
            </a:r>
            <a:r>
              <a:rPr sz="2400" spc="-5" dirty="0">
                <a:solidFill>
                  <a:srgbClr val="264C8D"/>
                </a:solidFill>
                <a:latin typeface="Calibri"/>
                <a:cs typeface="Calibri"/>
              </a:rPr>
              <a:t>inodes</a:t>
            </a:r>
            <a:r>
              <a:rPr sz="2400" spc="5" dirty="0">
                <a:solidFill>
                  <a:srgbClr val="264C8D"/>
                </a:solidFill>
                <a:latin typeface="Calibri"/>
                <a:cs typeface="Calibri"/>
              </a:rPr>
              <a:t> </a:t>
            </a:r>
            <a:r>
              <a:rPr sz="2400" dirty="0">
                <a:solidFill>
                  <a:srgbClr val="264C8D"/>
                </a:solidFill>
                <a:latin typeface="Calibri"/>
                <a:cs typeface="Calibri"/>
              </a:rPr>
              <a:t>in</a:t>
            </a:r>
            <a:r>
              <a:rPr sz="2400" spc="5" dirty="0">
                <a:solidFill>
                  <a:srgbClr val="264C8D"/>
                </a:solidFill>
                <a:latin typeface="Calibri"/>
                <a:cs typeface="Calibri"/>
              </a:rPr>
              <a:t> </a:t>
            </a:r>
            <a:r>
              <a:rPr sz="2400" spc="-5" dirty="0">
                <a:solidFill>
                  <a:srgbClr val="264C8D"/>
                </a:solidFill>
                <a:latin typeface="Calibri"/>
                <a:cs typeface="Calibri"/>
              </a:rPr>
              <a:t>each</a:t>
            </a:r>
            <a:r>
              <a:rPr sz="2400" spc="5" dirty="0">
                <a:solidFill>
                  <a:srgbClr val="264C8D"/>
                </a:solidFill>
                <a:latin typeface="Calibri"/>
                <a:cs typeface="Calibri"/>
              </a:rPr>
              <a:t> </a:t>
            </a:r>
            <a:r>
              <a:rPr sz="2400" spc="-5" dirty="0">
                <a:solidFill>
                  <a:srgbClr val="264C8D"/>
                </a:solidFill>
                <a:latin typeface="Calibri"/>
                <a:cs typeface="Calibri"/>
              </a:rPr>
              <a:t>block</a:t>
            </a:r>
            <a:r>
              <a:rPr sz="2400" spc="5" dirty="0">
                <a:solidFill>
                  <a:srgbClr val="264C8D"/>
                </a:solidFill>
                <a:latin typeface="Calibri"/>
                <a:cs typeface="Calibri"/>
              </a:rPr>
              <a:t> </a:t>
            </a:r>
            <a:r>
              <a:rPr sz="2400" spc="-5" dirty="0">
                <a:solidFill>
                  <a:srgbClr val="264C8D"/>
                </a:solidFill>
                <a:latin typeface="Calibri"/>
                <a:cs typeface="Calibri"/>
              </a:rPr>
              <a:t>group.</a:t>
            </a:r>
            <a:r>
              <a:rPr sz="2400" spc="5" dirty="0">
                <a:solidFill>
                  <a:srgbClr val="264C8D"/>
                </a:solidFill>
                <a:latin typeface="Calibri"/>
                <a:cs typeface="Calibri"/>
              </a:rPr>
              <a:t> </a:t>
            </a:r>
            <a:r>
              <a:rPr sz="2400" spc="-5" dirty="0">
                <a:solidFill>
                  <a:srgbClr val="264C8D"/>
                </a:solidFill>
                <a:latin typeface="Calibri"/>
                <a:cs typeface="Calibri"/>
              </a:rPr>
              <a:t>Each</a:t>
            </a:r>
            <a:r>
              <a:rPr sz="2400" spc="5" dirty="0">
                <a:solidFill>
                  <a:srgbClr val="264C8D"/>
                </a:solidFill>
                <a:latin typeface="Calibri"/>
                <a:cs typeface="Calibri"/>
              </a:rPr>
              <a:t> </a:t>
            </a:r>
            <a:r>
              <a:rPr sz="2400" spc="-5" dirty="0">
                <a:solidFill>
                  <a:srgbClr val="264C8D"/>
                </a:solidFill>
                <a:latin typeface="Calibri"/>
                <a:cs typeface="Calibri"/>
              </a:rPr>
              <a:t>block</a:t>
            </a:r>
            <a:r>
              <a:rPr sz="2400" spc="10" dirty="0">
                <a:solidFill>
                  <a:srgbClr val="264C8D"/>
                </a:solidFill>
                <a:latin typeface="Calibri"/>
                <a:cs typeface="Calibri"/>
              </a:rPr>
              <a:t> </a:t>
            </a:r>
            <a:r>
              <a:rPr sz="2400" spc="-5" dirty="0">
                <a:solidFill>
                  <a:srgbClr val="264C8D"/>
                </a:solidFill>
                <a:latin typeface="Calibri"/>
                <a:cs typeface="Calibri"/>
              </a:rPr>
              <a:t>group</a:t>
            </a:r>
            <a:r>
              <a:rPr sz="2400" spc="5" dirty="0">
                <a:solidFill>
                  <a:srgbClr val="264C8D"/>
                </a:solidFill>
                <a:latin typeface="Calibri"/>
                <a:cs typeface="Calibri"/>
              </a:rPr>
              <a:t> </a:t>
            </a:r>
            <a:r>
              <a:rPr sz="2400" spc="-5" dirty="0">
                <a:solidFill>
                  <a:srgbClr val="264C8D"/>
                </a:solidFill>
                <a:latin typeface="Calibri"/>
                <a:cs typeface="Calibri"/>
              </a:rPr>
              <a:t>contains</a:t>
            </a:r>
            <a:r>
              <a:rPr sz="2400" spc="5" dirty="0">
                <a:solidFill>
                  <a:srgbClr val="264C8D"/>
                </a:solidFill>
                <a:latin typeface="Calibri"/>
                <a:cs typeface="Calibri"/>
              </a:rPr>
              <a:t> </a:t>
            </a:r>
            <a:r>
              <a:rPr sz="2400" spc="-5" dirty="0">
                <a:solidFill>
                  <a:srgbClr val="264C8D"/>
                </a:solidFill>
                <a:latin typeface="Calibri"/>
                <a:cs typeface="Calibri"/>
              </a:rPr>
              <a:t>group </a:t>
            </a:r>
            <a:r>
              <a:rPr sz="2400" dirty="0">
                <a:solidFill>
                  <a:srgbClr val="264C8D"/>
                </a:solidFill>
                <a:latin typeface="Calibri"/>
                <a:cs typeface="Calibri"/>
              </a:rPr>
              <a:t> </a:t>
            </a:r>
            <a:r>
              <a:rPr sz="2400" spc="-5" dirty="0">
                <a:solidFill>
                  <a:srgbClr val="264C8D"/>
                </a:solidFill>
                <a:latin typeface="Calibri"/>
                <a:cs typeface="Calibri"/>
              </a:rPr>
              <a:t>descriptor!</a:t>
            </a:r>
            <a:endParaRPr sz="2400">
              <a:latin typeface="Calibri"/>
              <a:cs typeface="Calibri"/>
            </a:endParaRPr>
          </a:p>
          <a:p>
            <a:pPr marL="355600" indent="-342900">
              <a:lnSpc>
                <a:spcPct val="100000"/>
              </a:lnSpc>
              <a:spcBef>
                <a:spcPts val="600"/>
              </a:spcBef>
              <a:buFont typeface="Arial MT"/>
              <a:buChar char="•"/>
              <a:tabLst>
                <a:tab pos="354965" algn="l"/>
                <a:tab pos="355600" algn="l"/>
              </a:tabLst>
            </a:pPr>
            <a:r>
              <a:rPr sz="2400" spc="-5" dirty="0">
                <a:solidFill>
                  <a:srgbClr val="264C8D"/>
                </a:solidFill>
                <a:latin typeface="Calibri"/>
                <a:cs typeface="Calibri"/>
              </a:rPr>
              <a:t>Data</a:t>
            </a:r>
            <a:r>
              <a:rPr sz="2400" spc="5" dirty="0">
                <a:solidFill>
                  <a:srgbClr val="264C8D"/>
                </a:solidFill>
                <a:latin typeface="Calibri"/>
                <a:cs typeface="Calibri"/>
              </a:rPr>
              <a:t> </a:t>
            </a:r>
            <a:r>
              <a:rPr sz="2400" spc="-5" dirty="0">
                <a:solidFill>
                  <a:srgbClr val="264C8D"/>
                </a:solidFill>
                <a:latin typeface="Calibri"/>
                <a:cs typeface="Calibri"/>
              </a:rPr>
              <a:t>bitmap:</a:t>
            </a:r>
            <a:r>
              <a:rPr sz="2400" spc="5" dirty="0">
                <a:solidFill>
                  <a:srgbClr val="264C8D"/>
                </a:solidFill>
                <a:latin typeface="Calibri"/>
                <a:cs typeface="Calibri"/>
              </a:rPr>
              <a:t> </a:t>
            </a:r>
            <a:r>
              <a:rPr sz="2400" spc="-5" dirty="0">
                <a:solidFill>
                  <a:srgbClr val="264C8D"/>
                </a:solidFill>
                <a:latin typeface="Calibri"/>
                <a:cs typeface="Calibri"/>
              </a:rPr>
              <a:t>1/0</a:t>
            </a:r>
            <a:r>
              <a:rPr sz="2400" spc="5" dirty="0">
                <a:solidFill>
                  <a:srgbClr val="264C8D"/>
                </a:solidFill>
                <a:latin typeface="Calibri"/>
                <a:cs typeface="Calibri"/>
              </a:rPr>
              <a:t> </a:t>
            </a:r>
            <a:r>
              <a:rPr sz="2400" spc="-5" dirty="0">
                <a:solidFill>
                  <a:srgbClr val="264C8D"/>
                </a:solidFill>
                <a:latin typeface="Calibri"/>
                <a:cs typeface="Calibri"/>
              </a:rPr>
              <a:t>allocation</a:t>
            </a:r>
            <a:r>
              <a:rPr sz="2400" spc="5" dirty="0">
                <a:solidFill>
                  <a:srgbClr val="264C8D"/>
                </a:solidFill>
                <a:latin typeface="Calibri"/>
                <a:cs typeface="Calibri"/>
              </a:rPr>
              <a:t> </a:t>
            </a:r>
            <a:r>
              <a:rPr sz="2400" spc="-5" dirty="0">
                <a:solidFill>
                  <a:srgbClr val="264C8D"/>
                </a:solidFill>
                <a:latin typeface="Calibri"/>
                <a:cs typeface="Calibri"/>
              </a:rPr>
              <a:t>representation</a:t>
            </a:r>
            <a:r>
              <a:rPr sz="2400" spc="5" dirty="0">
                <a:solidFill>
                  <a:srgbClr val="264C8D"/>
                </a:solidFill>
                <a:latin typeface="Calibri"/>
                <a:cs typeface="Calibri"/>
              </a:rPr>
              <a:t> </a:t>
            </a:r>
            <a:r>
              <a:rPr sz="2400" spc="-5" dirty="0">
                <a:solidFill>
                  <a:srgbClr val="264C8D"/>
                </a:solidFill>
                <a:latin typeface="Calibri"/>
                <a:cs typeface="Calibri"/>
              </a:rPr>
              <a:t>for</a:t>
            </a:r>
            <a:r>
              <a:rPr sz="2400" spc="5" dirty="0">
                <a:solidFill>
                  <a:srgbClr val="264C8D"/>
                </a:solidFill>
                <a:latin typeface="Calibri"/>
                <a:cs typeface="Calibri"/>
              </a:rPr>
              <a:t> </a:t>
            </a:r>
            <a:r>
              <a:rPr sz="2400" dirty="0">
                <a:solidFill>
                  <a:srgbClr val="264C8D"/>
                </a:solidFill>
                <a:latin typeface="Calibri"/>
                <a:cs typeface="Calibri"/>
              </a:rPr>
              <a:t>data</a:t>
            </a:r>
            <a:r>
              <a:rPr sz="2400" spc="5" dirty="0">
                <a:solidFill>
                  <a:srgbClr val="264C8D"/>
                </a:solidFill>
                <a:latin typeface="Calibri"/>
                <a:cs typeface="Calibri"/>
              </a:rPr>
              <a:t> </a:t>
            </a:r>
            <a:r>
              <a:rPr sz="2400" spc="-5" dirty="0">
                <a:solidFill>
                  <a:srgbClr val="264C8D"/>
                </a:solidFill>
                <a:latin typeface="Calibri"/>
                <a:cs typeface="Calibri"/>
              </a:rPr>
              <a:t>blocks</a:t>
            </a:r>
            <a:endParaRPr sz="2400">
              <a:latin typeface="Calibri"/>
              <a:cs typeface="Calibri"/>
            </a:endParaRPr>
          </a:p>
          <a:p>
            <a:pPr marL="355600" indent="-342900">
              <a:lnSpc>
                <a:spcPct val="100000"/>
              </a:lnSpc>
              <a:spcBef>
                <a:spcPts val="620"/>
              </a:spcBef>
              <a:buFont typeface="Arial MT"/>
              <a:buChar char="•"/>
              <a:tabLst>
                <a:tab pos="354965" algn="l"/>
                <a:tab pos="355600" algn="l"/>
              </a:tabLst>
            </a:pPr>
            <a:r>
              <a:rPr sz="2400" spc="-5" dirty="0">
                <a:solidFill>
                  <a:srgbClr val="264C8D"/>
                </a:solidFill>
                <a:latin typeface="Calibri"/>
                <a:cs typeface="Calibri"/>
              </a:rPr>
              <a:t>Inode bitmap:</a:t>
            </a:r>
            <a:r>
              <a:rPr sz="2400" spc="5" dirty="0">
                <a:solidFill>
                  <a:srgbClr val="264C8D"/>
                </a:solidFill>
                <a:latin typeface="Calibri"/>
                <a:cs typeface="Calibri"/>
              </a:rPr>
              <a:t> </a:t>
            </a:r>
            <a:r>
              <a:rPr sz="2400" spc="-5" dirty="0">
                <a:solidFill>
                  <a:srgbClr val="264C8D"/>
                </a:solidFill>
                <a:latin typeface="Calibri"/>
                <a:cs typeface="Calibri"/>
              </a:rPr>
              <a:t>1/0</a:t>
            </a:r>
            <a:r>
              <a:rPr sz="2400" spc="5" dirty="0">
                <a:solidFill>
                  <a:srgbClr val="264C8D"/>
                </a:solidFill>
                <a:latin typeface="Calibri"/>
                <a:cs typeface="Calibri"/>
              </a:rPr>
              <a:t> </a:t>
            </a:r>
            <a:r>
              <a:rPr sz="2400" spc="-5" dirty="0">
                <a:solidFill>
                  <a:srgbClr val="264C8D"/>
                </a:solidFill>
                <a:latin typeface="Calibri"/>
                <a:cs typeface="Calibri"/>
              </a:rPr>
              <a:t>allocation</a:t>
            </a:r>
            <a:r>
              <a:rPr sz="2400" dirty="0">
                <a:solidFill>
                  <a:srgbClr val="264C8D"/>
                </a:solidFill>
                <a:latin typeface="Calibri"/>
                <a:cs typeface="Calibri"/>
              </a:rPr>
              <a:t> </a:t>
            </a:r>
            <a:r>
              <a:rPr sz="2400" spc="-5" dirty="0">
                <a:solidFill>
                  <a:srgbClr val="264C8D"/>
                </a:solidFill>
                <a:latin typeface="Calibri"/>
                <a:cs typeface="Calibri"/>
              </a:rPr>
              <a:t>representation</a:t>
            </a:r>
            <a:r>
              <a:rPr sz="2400" spc="5" dirty="0">
                <a:solidFill>
                  <a:srgbClr val="264C8D"/>
                </a:solidFill>
                <a:latin typeface="Calibri"/>
                <a:cs typeface="Calibri"/>
              </a:rPr>
              <a:t> </a:t>
            </a:r>
            <a:r>
              <a:rPr sz="2400" spc="-5" dirty="0">
                <a:solidFill>
                  <a:srgbClr val="264C8D"/>
                </a:solidFill>
                <a:latin typeface="Calibri"/>
                <a:cs typeface="Calibri"/>
              </a:rPr>
              <a:t>for</a:t>
            </a:r>
            <a:r>
              <a:rPr sz="2400" dirty="0">
                <a:solidFill>
                  <a:srgbClr val="264C8D"/>
                </a:solidFill>
                <a:latin typeface="Calibri"/>
                <a:cs typeface="Calibri"/>
              </a:rPr>
              <a:t> inode </a:t>
            </a:r>
            <a:r>
              <a:rPr sz="2400" spc="-5" dirty="0">
                <a:solidFill>
                  <a:srgbClr val="264C8D"/>
                </a:solidFill>
                <a:latin typeface="Calibri"/>
                <a:cs typeface="Calibri"/>
              </a:rPr>
              <a:t>blocks</a:t>
            </a:r>
            <a:endParaRPr sz="2400">
              <a:latin typeface="Calibri"/>
              <a:cs typeface="Calibri"/>
            </a:endParaRPr>
          </a:p>
          <a:p>
            <a:pPr marL="355600" indent="-342900">
              <a:lnSpc>
                <a:spcPct val="100000"/>
              </a:lnSpc>
              <a:spcBef>
                <a:spcPts val="520"/>
              </a:spcBef>
              <a:buFont typeface="Arial MT"/>
              <a:buChar char="•"/>
              <a:tabLst>
                <a:tab pos="354965" algn="l"/>
                <a:tab pos="355600" algn="l"/>
              </a:tabLst>
            </a:pPr>
            <a:r>
              <a:rPr sz="2400" spc="-5" dirty="0">
                <a:solidFill>
                  <a:srgbClr val="264C8D"/>
                </a:solidFill>
                <a:latin typeface="Calibri"/>
                <a:cs typeface="Calibri"/>
              </a:rPr>
              <a:t>Inode </a:t>
            </a:r>
            <a:r>
              <a:rPr sz="2400" dirty="0">
                <a:solidFill>
                  <a:srgbClr val="264C8D"/>
                </a:solidFill>
                <a:latin typeface="Calibri"/>
                <a:cs typeface="Calibri"/>
              </a:rPr>
              <a:t>table </a:t>
            </a:r>
            <a:r>
              <a:rPr sz="2400" spc="-5" dirty="0">
                <a:solidFill>
                  <a:srgbClr val="264C8D"/>
                </a:solidFill>
                <a:latin typeface="Calibri"/>
                <a:cs typeface="Calibri"/>
              </a:rPr>
              <a:t>stores</a:t>
            </a:r>
            <a:r>
              <a:rPr sz="2400" dirty="0">
                <a:solidFill>
                  <a:srgbClr val="264C8D"/>
                </a:solidFill>
                <a:latin typeface="Calibri"/>
                <a:cs typeface="Calibri"/>
              </a:rPr>
              <a:t> all </a:t>
            </a:r>
            <a:r>
              <a:rPr sz="2400" spc="-5" dirty="0">
                <a:solidFill>
                  <a:srgbClr val="264C8D"/>
                </a:solidFill>
                <a:latin typeface="Calibri"/>
                <a:cs typeface="Calibri"/>
              </a:rPr>
              <a:t>inodes</a:t>
            </a:r>
            <a:r>
              <a:rPr sz="2400" dirty="0">
                <a:solidFill>
                  <a:srgbClr val="264C8D"/>
                </a:solidFill>
                <a:latin typeface="Calibri"/>
                <a:cs typeface="Calibri"/>
              </a:rPr>
              <a:t> </a:t>
            </a:r>
            <a:r>
              <a:rPr sz="2400" spc="-5" dirty="0">
                <a:solidFill>
                  <a:srgbClr val="264C8D"/>
                </a:solidFill>
                <a:latin typeface="Calibri"/>
                <a:cs typeface="Calibri"/>
              </a:rPr>
              <a:t>for</a:t>
            </a:r>
            <a:r>
              <a:rPr sz="2400" dirty="0">
                <a:solidFill>
                  <a:srgbClr val="264C8D"/>
                </a:solidFill>
                <a:latin typeface="Calibri"/>
                <a:cs typeface="Calibri"/>
              </a:rPr>
              <a:t> this</a:t>
            </a:r>
            <a:r>
              <a:rPr sz="2400" spc="5" dirty="0">
                <a:solidFill>
                  <a:srgbClr val="264C8D"/>
                </a:solidFill>
                <a:latin typeface="Calibri"/>
                <a:cs typeface="Calibri"/>
              </a:rPr>
              <a:t> </a:t>
            </a:r>
            <a:r>
              <a:rPr sz="2400" spc="-5" dirty="0">
                <a:solidFill>
                  <a:srgbClr val="264C8D"/>
                </a:solidFill>
                <a:latin typeface="Calibri"/>
                <a:cs typeface="Calibri"/>
              </a:rPr>
              <a:t>block</a:t>
            </a:r>
            <a:r>
              <a:rPr sz="2400" dirty="0">
                <a:solidFill>
                  <a:srgbClr val="264C8D"/>
                </a:solidFill>
                <a:latin typeface="Calibri"/>
                <a:cs typeface="Calibri"/>
              </a:rPr>
              <a:t> </a:t>
            </a:r>
            <a:r>
              <a:rPr sz="2400" spc="-5" dirty="0">
                <a:solidFill>
                  <a:srgbClr val="264C8D"/>
                </a:solidFill>
                <a:latin typeface="Calibri"/>
                <a:cs typeface="Calibri"/>
              </a:rPr>
              <a:t>group</a:t>
            </a:r>
            <a:endParaRPr sz="2400">
              <a:latin typeface="Calibri"/>
              <a:cs typeface="Calibri"/>
            </a:endParaRPr>
          </a:p>
          <a:p>
            <a:pPr>
              <a:lnSpc>
                <a:spcPct val="100000"/>
              </a:lnSpc>
              <a:spcBef>
                <a:spcPts val="25"/>
              </a:spcBef>
              <a:buClr>
                <a:srgbClr val="264C8D"/>
              </a:buClr>
              <a:buFont typeface="Arial MT"/>
              <a:buChar char="•"/>
            </a:pPr>
            <a:endParaRPr sz="3350">
              <a:latin typeface="Calibri"/>
              <a:cs typeface="Calibri"/>
            </a:endParaRPr>
          </a:p>
          <a:p>
            <a:pPr marL="355600" indent="-342900">
              <a:lnSpc>
                <a:spcPct val="100000"/>
              </a:lnSpc>
              <a:spcBef>
                <a:spcPts val="5"/>
              </a:spcBef>
              <a:buFont typeface="Arial MT"/>
              <a:buChar char="•"/>
              <a:tabLst>
                <a:tab pos="354965" algn="l"/>
                <a:tab pos="355600" algn="l"/>
              </a:tabLst>
            </a:pPr>
            <a:r>
              <a:rPr sz="2400" spc="-5" dirty="0">
                <a:solidFill>
                  <a:srgbClr val="264C8D"/>
                </a:solidFill>
                <a:latin typeface="Calibri"/>
                <a:cs typeface="Calibri"/>
              </a:rPr>
              <a:t>Data</a:t>
            </a:r>
            <a:r>
              <a:rPr sz="2400" spc="-10" dirty="0">
                <a:solidFill>
                  <a:srgbClr val="264C8D"/>
                </a:solidFill>
                <a:latin typeface="Calibri"/>
                <a:cs typeface="Calibri"/>
              </a:rPr>
              <a:t> </a:t>
            </a:r>
            <a:r>
              <a:rPr sz="2400" spc="-5" dirty="0">
                <a:solidFill>
                  <a:srgbClr val="264C8D"/>
                </a:solidFill>
                <a:latin typeface="Calibri"/>
                <a:cs typeface="Calibri"/>
              </a:rPr>
              <a:t>blocks store</a:t>
            </a:r>
            <a:r>
              <a:rPr sz="2400" spc="-10" dirty="0">
                <a:solidFill>
                  <a:srgbClr val="264C8D"/>
                </a:solidFill>
                <a:latin typeface="Calibri"/>
                <a:cs typeface="Calibri"/>
              </a:rPr>
              <a:t> </a:t>
            </a:r>
            <a:r>
              <a:rPr sz="2400" dirty="0">
                <a:solidFill>
                  <a:srgbClr val="264C8D"/>
                </a:solidFill>
                <a:latin typeface="Calibri"/>
                <a:cs typeface="Calibri"/>
              </a:rPr>
              <a:t>user</a:t>
            </a:r>
            <a:r>
              <a:rPr sz="2400" spc="-5" dirty="0">
                <a:solidFill>
                  <a:srgbClr val="264C8D"/>
                </a:solidFill>
                <a:latin typeface="Calibri"/>
                <a:cs typeface="Calibri"/>
              </a:rPr>
              <a:t> </a:t>
            </a:r>
            <a:r>
              <a:rPr sz="2400" dirty="0">
                <a:solidFill>
                  <a:srgbClr val="264C8D"/>
                </a:solidFill>
                <a:latin typeface="Calibri"/>
                <a:cs typeface="Calibri"/>
              </a:rPr>
              <a:t>data</a:t>
            </a:r>
            <a:endParaRPr sz="24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6088" y="211614"/>
            <a:ext cx="3559175" cy="695960"/>
          </a:xfrm>
          <a:prstGeom prst="rect">
            <a:avLst/>
          </a:prstGeom>
        </p:spPr>
        <p:txBody>
          <a:bodyPr vert="horz" wrap="square" lIns="0" tIns="12700" rIns="0" bIns="0" rtlCol="0">
            <a:spAutoFit/>
          </a:bodyPr>
          <a:lstStyle/>
          <a:p>
            <a:pPr marL="12700">
              <a:lnSpc>
                <a:spcPct val="100000"/>
              </a:lnSpc>
              <a:spcBef>
                <a:spcPts val="100"/>
              </a:spcBef>
            </a:pPr>
            <a:r>
              <a:rPr sz="4400" spc="-5" dirty="0"/>
              <a:t>Data</a:t>
            </a:r>
            <a:r>
              <a:rPr sz="4400" spc="-45" dirty="0"/>
              <a:t> </a:t>
            </a:r>
            <a:r>
              <a:rPr sz="4400" spc="-5" dirty="0"/>
              <a:t>Structures</a:t>
            </a:r>
            <a:endParaRPr sz="4400"/>
          </a:p>
        </p:txBody>
      </p:sp>
      <p:sp>
        <p:nvSpPr>
          <p:cNvPr id="4" name="object 4"/>
          <p:cNvSpPr txBox="1"/>
          <p:nvPr/>
        </p:nvSpPr>
        <p:spPr>
          <a:xfrm>
            <a:off x="125971" y="642997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
        <p:nvSpPr>
          <p:cNvPr id="3" name="object 3"/>
          <p:cNvSpPr txBox="1"/>
          <p:nvPr/>
        </p:nvSpPr>
        <p:spPr>
          <a:xfrm>
            <a:off x="574039" y="1176527"/>
            <a:ext cx="8710930" cy="4064000"/>
          </a:xfrm>
          <a:prstGeom prst="rect">
            <a:avLst/>
          </a:prstGeom>
        </p:spPr>
        <p:txBody>
          <a:bodyPr vert="horz" wrap="square" lIns="0" tIns="75565" rIns="0" bIns="0" rtlCol="0">
            <a:spAutoFit/>
          </a:bodyPr>
          <a:lstStyle/>
          <a:p>
            <a:pPr marL="355600" indent="-342900">
              <a:lnSpc>
                <a:spcPct val="100000"/>
              </a:lnSpc>
              <a:spcBef>
                <a:spcPts val="595"/>
              </a:spcBef>
              <a:buFont typeface="Arial MT"/>
              <a:buChar char="•"/>
              <a:tabLst>
                <a:tab pos="354965" algn="l"/>
                <a:tab pos="355600" algn="l"/>
              </a:tabLst>
            </a:pPr>
            <a:r>
              <a:rPr sz="2400" spc="-5" dirty="0">
                <a:solidFill>
                  <a:srgbClr val="264C8D"/>
                </a:solidFill>
                <a:latin typeface="Calibri"/>
                <a:cs typeface="Calibri"/>
              </a:rPr>
              <a:t>EXT2</a:t>
            </a:r>
            <a:r>
              <a:rPr sz="2400" dirty="0">
                <a:solidFill>
                  <a:srgbClr val="264C8D"/>
                </a:solidFill>
                <a:latin typeface="Calibri"/>
                <a:cs typeface="Calibri"/>
              </a:rPr>
              <a:t> </a:t>
            </a:r>
            <a:r>
              <a:rPr sz="2400" spc="-5" dirty="0">
                <a:solidFill>
                  <a:srgbClr val="264C8D"/>
                </a:solidFill>
                <a:latin typeface="Calibri"/>
                <a:cs typeface="Calibri"/>
              </a:rPr>
              <a:t>stores</a:t>
            </a:r>
            <a:r>
              <a:rPr sz="2400" spc="5" dirty="0">
                <a:solidFill>
                  <a:srgbClr val="264C8D"/>
                </a:solidFill>
                <a:latin typeface="Calibri"/>
                <a:cs typeface="Calibri"/>
              </a:rPr>
              <a:t> </a:t>
            </a:r>
            <a:r>
              <a:rPr sz="2400" spc="-5" dirty="0">
                <a:solidFill>
                  <a:srgbClr val="264C8D"/>
                </a:solidFill>
                <a:latin typeface="Calibri"/>
                <a:cs typeface="Calibri"/>
              </a:rPr>
              <a:t>metadata</a:t>
            </a:r>
            <a:r>
              <a:rPr sz="2400" spc="5" dirty="0">
                <a:solidFill>
                  <a:srgbClr val="264C8D"/>
                </a:solidFill>
                <a:latin typeface="Calibri"/>
                <a:cs typeface="Calibri"/>
              </a:rPr>
              <a:t> </a:t>
            </a:r>
            <a:r>
              <a:rPr sz="2400" dirty="0">
                <a:solidFill>
                  <a:srgbClr val="264C8D"/>
                </a:solidFill>
                <a:latin typeface="Calibri"/>
                <a:cs typeface="Calibri"/>
              </a:rPr>
              <a:t>in </a:t>
            </a:r>
            <a:r>
              <a:rPr sz="2400" spc="-5" dirty="0">
                <a:solidFill>
                  <a:srgbClr val="264C8D"/>
                </a:solidFill>
                <a:latin typeface="Calibri"/>
                <a:cs typeface="Calibri"/>
              </a:rPr>
              <a:t>each</a:t>
            </a:r>
            <a:r>
              <a:rPr sz="2400" spc="5" dirty="0">
                <a:solidFill>
                  <a:srgbClr val="264C8D"/>
                </a:solidFill>
                <a:latin typeface="Calibri"/>
                <a:cs typeface="Calibri"/>
              </a:rPr>
              <a:t> </a:t>
            </a:r>
            <a:r>
              <a:rPr sz="2400" spc="-5" dirty="0">
                <a:solidFill>
                  <a:srgbClr val="264C8D"/>
                </a:solidFill>
                <a:latin typeface="Calibri"/>
                <a:cs typeface="Calibri"/>
              </a:rPr>
              <a:t>block</a:t>
            </a:r>
            <a:r>
              <a:rPr sz="2400" spc="5" dirty="0">
                <a:solidFill>
                  <a:srgbClr val="264C8D"/>
                </a:solidFill>
                <a:latin typeface="Calibri"/>
                <a:cs typeface="Calibri"/>
              </a:rPr>
              <a:t> </a:t>
            </a:r>
            <a:r>
              <a:rPr sz="2400" spc="-5" dirty="0">
                <a:solidFill>
                  <a:srgbClr val="264C8D"/>
                </a:solidFill>
                <a:latin typeface="Calibri"/>
                <a:cs typeface="Calibri"/>
              </a:rPr>
              <a:t>group</a:t>
            </a:r>
            <a:endParaRPr sz="2400">
              <a:latin typeface="Calibri"/>
              <a:cs typeface="Calibri"/>
            </a:endParaRPr>
          </a:p>
          <a:p>
            <a:pPr marL="355600" indent="-342900">
              <a:lnSpc>
                <a:spcPct val="100000"/>
              </a:lnSpc>
              <a:spcBef>
                <a:spcPts val="495"/>
              </a:spcBef>
              <a:buFont typeface="Arial MT"/>
              <a:buChar char="•"/>
              <a:tabLst>
                <a:tab pos="354965" algn="l"/>
                <a:tab pos="355600" algn="l"/>
              </a:tabLst>
            </a:pPr>
            <a:r>
              <a:rPr sz="2400" spc="-5" dirty="0">
                <a:solidFill>
                  <a:srgbClr val="264C8D"/>
                </a:solidFill>
                <a:latin typeface="Calibri"/>
                <a:cs typeface="Calibri"/>
              </a:rPr>
              <a:t>Basic</a:t>
            </a:r>
            <a:r>
              <a:rPr sz="2400" spc="-35" dirty="0">
                <a:solidFill>
                  <a:srgbClr val="264C8D"/>
                </a:solidFill>
                <a:latin typeface="Calibri"/>
                <a:cs typeface="Calibri"/>
              </a:rPr>
              <a:t> </a:t>
            </a:r>
            <a:r>
              <a:rPr sz="2400" dirty="0">
                <a:solidFill>
                  <a:srgbClr val="264C8D"/>
                </a:solidFill>
                <a:latin typeface="Calibri"/>
                <a:cs typeface="Calibri"/>
              </a:rPr>
              <a:t>idea:</a:t>
            </a:r>
            <a:endParaRPr sz="2400">
              <a:latin typeface="Calibri"/>
              <a:cs typeface="Calibri"/>
            </a:endParaRPr>
          </a:p>
          <a:p>
            <a:pPr marL="749300" marR="121285" lvl="1" indent="-279400">
              <a:lnSpc>
                <a:spcPct val="100800"/>
              </a:lnSpc>
              <a:spcBef>
                <a:spcPts val="505"/>
              </a:spcBef>
              <a:buFont typeface="Arial MT"/>
              <a:buChar char="–"/>
              <a:tabLst>
                <a:tab pos="755015" algn="l"/>
                <a:tab pos="755650" algn="l"/>
              </a:tabLst>
            </a:pPr>
            <a:r>
              <a:rPr sz="2000" dirty="0">
                <a:latin typeface="Calibri"/>
                <a:cs typeface="Calibri"/>
              </a:rPr>
              <a:t>If</a:t>
            </a:r>
            <a:r>
              <a:rPr sz="2000" spc="5" dirty="0">
                <a:latin typeface="Calibri"/>
                <a:cs typeface="Calibri"/>
              </a:rPr>
              <a:t> </a:t>
            </a:r>
            <a:r>
              <a:rPr sz="2000" dirty="0">
                <a:latin typeface="Calibri"/>
                <a:cs typeface="Calibri"/>
              </a:rPr>
              <a:t>a</a:t>
            </a:r>
            <a:r>
              <a:rPr sz="2000" spc="10" dirty="0">
                <a:latin typeface="Calibri"/>
                <a:cs typeface="Calibri"/>
              </a:rPr>
              <a:t> </a:t>
            </a:r>
            <a:r>
              <a:rPr sz="2000" spc="-5" dirty="0">
                <a:latin typeface="Calibri"/>
                <a:cs typeface="Calibri"/>
              </a:rPr>
              <a:t>system</a:t>
            </a:r>
            <a:r>
              <a:rPr sz="2000" spc="10" dirty="0">
                <a:latin typeface="Calibri"/>
                <a:cs typeface="Calibri"/>
              </a:rPr>
              <a:t> </a:t>
            </a:r>
            <a:r>
              <a:rPr sz="2000" spc="-5" dirty="0">
                <a:latin typeface="Calibri"/>
                <a:cs typeface="Calibri"/>
              </a:rPr>
              <a:t>crash</a:t>
            </a:r>
            <a:r>
              <a:rPr sz="2000" spc="10" dirty="0">
                <a:latin typeface="Calibri"/>
                <a:cs typeface="Calibri"/>
              </a:rPr>
              <a:t> </a:t>
            </a:r>
            <a:r>
              <a:rPr sz="2000" spc="-5" dirty="0">
                <a:latin typeface="Calibri"/>
                <a:cs typeface="Calibri"/>
              </a:rPr>
              <a:t>corrupts</a:t>
            </a:r>
            <a:r>
              <a:rPr sz="2000" spc="10"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superblock,</a:t>
            </a:r>
            <a:r>
              <a:rPr sz="2000" spc="10" dirty="0">
                <a:latin typeface="Calibri"/>
                <a:cs typeface="Calibri"/>
              </a:rPr>
              <a:t> </a:t>
            </a:r>
            <a:r>
              <a:rPr sz="2000" dirty="0">
                <a:latin typeface="Calibri"/>
                <a:cs typeface="Calibri"/>
              </a:rPr>
              <a:t>then</a:t>
            </a:r>
            <a:r>
              <a:rPr sz="2000" spc="10" dirty="0">
                <a:latin typeface="Calibri"/>
                <a:cs typeface="Calibri"/>
              </a:rPr>
              <a:t> </a:t>
            </a:r>
            <a:r>
              <a:rPr sz="2000" spc="-5" dirty="0">
                <a:latin typeface="Calibri"/>
                <a:cs typeface="Calibri"/>
              </a:rPr>
              <a:t>there</a:t>
            </a:r>
            <a:r>
              <a:rPr sz="2000" spc="5" dirty="0">
                <a:latin typeface="Calibri"/>
                <a:cs typeface="Calibri"/>
              </a:rPr>
              <a:t> </a:t>
            </a:r>
            <a:r>
              <a:rPr sz="2000" spc="-5" dirty="0">
                <a:latin typeface="Calibri"/>
                <a:cs typeface="Calibri"/>
              </a:rPr>
              <a:t>are</a:t>
            </a:r>
            <a:r>
              <a:rPr sz="2000" spc="10" dirty="0">
                <a:latin typeface="Calibri"/>
                <a:cs typeface="Calibri"/>
              </a:rPr>
              <a:t> </a:t>
            </a:r>
            <a:r>
              <a:rPr sz="2000" spc="-5" dirty="0">
                <a:latin typeface="Calibri"/>
                <a:cs typeface="Calibri"/>
              </a:rPr>
              <a:t>enough</a:t>
            </a:r>
            <a:r>
              <a:rPr sz="2000" spc="10" dirty="0">
                <a:latin typeface="Calibri"/>
                <a:cs typeface="Calibri"/>
              </a:rPr>
              <a:t> </a:t>
            </a:r>
            <a:r>
              <a:rPr sz="2000" spc="-5" dirty="0">
                <a:latin typeface="Calibri"/>
                <a:cs typeface="Calibri"/>
              </a:rPr>
              <a:t>redundant </a:t>
            </a:r>
            <a:r>
              <a:rPr sz="2000" spc="-434" dirty="0">
                <a:latin typeface="Calibri"/>
                <a:cs typeface="Calibri"/>
              </a:rPr>
              <a:t> </a:t>
            </a:r>
            <a:r>
              <a:rPr sz="2000" spc="-5" dirty="0">
                <a:latin typeface="Calibri"/>
                <a:cs typeface="Calibri"/>
              </a:rPr>
              <a:t>copies of</a:t>
            </a:r>
            <a:r>
              <a:rPr sz="2000" dirty="0">
                <a:latin typeface="Calibri"/>
                <a:cs typeface="Calibri"/>
              </a:rPr>
              <a:t> it</a:t>
            </a:r>
            <a:endParaRPr sz="2000">
              <a:latin typeface="Calibri"/>
              <a:cs typeface="Calibri"/>
            </a:endParaRPr>
          </a:p>
          <a:p>
            <a:pPr marL="755650" lvl="1" indent="-285750">
              <a:lnSpc>
                <a:spcPct val="100000"/>
              </a:lnSpc>
              <a:spcBef>
                <a:spcPts val="480"/>
              </a:spcBef>
              <a:buFont typeface="Arial MT"/>
              <a:buChar char="–"/>
              <a:tabLst>
                <a:tab pos="755015" algn="l"/>
                <a:tab pos="755650" algn="l"/>
              </a:tabLst>
            </a:pPr>
            <a:r>
              <a:rPr sz="2000" spc="-5" dirty="0">
                <a:latin typeface="Calibri"/>
                <a:cs typeface="Calibri"/>
              </a:rPr>
              <a:t>Distance</a:t>
            </a:r>
            <a:r>
              <a:rPr sz="2000" spc="5" dirty="0">
                <a:latin typeface="Calibri"/>
                <a:cs typeface="Calibri"/>
              </a:rPr>
              <a:t> </a:t>
            </a:r>
            <a:r>
              <a:rPr sz="2000" spc="-5" dirty="0">
                <a:latin typeface="Calibri"/>
                <a:cs typeface="Calibri"/>
              </a:rPr>
              <a:t>between</a:t>
            </a:r>
            <a:r>
              <a:rPr sz="2000" spc="5" dirty="0">
                <a:latin typeface="Calibri"/>
                <a:cs typeface="Calibri"/>
              </a:rPr>
              <a:t> </a:t>
            </a:r>
            <a:r>
              <a:rPr sz="2000" spc="-5" dirty="0">
                <a:latin typeface="Calibri"/>
                <a:cs typeface="Calibri"/>
              </a:rPr>
              <a:t>metadata</a:t>
            </a:r>
            <a:r>
              <a:rPr sz="2000" spc="5"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data</a:t>
            </a:r>
            <a:r>
              <a:rPr sz="2000" spc="10" dirty="0">
                <a:latin typeface="Calibri"/>
                <a:cs typeface="Calibri"/>
              </a:rPr>
              <a:t> </a:t>
            </a:r>
            <a:r>
              <a:rPr sz="2000" dirty="0">
                <a:latin typeface="Calibri"/>
                <a:cs typeface="Calibri"/>
              </a:rPr>
              <a:t>is</a:t>
            </a:r>
            <a:r>
              <a:rPr sz="2000" spc="5" dirty="0">
                <a:latin typeface="Calibri"/>
                <a:cs typeface="Calibri"/>
              </a:rPr>
              <a:t> </a:t>
            </a:r>
            <a:r>
              <a:rPr sz="2000" spc="-5" dirty="0">
                <a:latin typeface="Calibri"/>
                <a:cs typeface="Calibri"/>
              </a:rPr>
              <a:t>small</a:t>
            </a:r>
            <a:r>
              <a:rPr sz="2000" dirty="0">
                <a:latin typeface="Calibri"/>
                <a:cs typeface="Calibri"/>
              </a:rPr>
              <a:t> </a:t>
            </a:r>
            <a:r>
              <a:rPr sz="2000" dirty="0">
                <a:latin typeface="Wingdings"/>
                <a:cs typeface="Wingdings"/>
              </a:rPr>
              <a:t></a:t>
            </a:r>
            <a:r>
              <a:rPr sz="2000" spc="-45" dirty="0">
                <a:latin typeface="Times New Roman"/>
                <a:cs typeface="Times New Roman"/>
              </a:rPr>
              <a:t> </a:t>
            </a:r>
            <a:r>
              <a:rPr sz="2000" spc="-5" dirty="0">
                <a:latin typeface="Calibri"/>
                <a:cs typeface="Calibri"/>
              </a:rPr>
              <a:t>fewer</a:t>
            </a:r>
            <a:r>
              <a:rPr sz="2000" spc="5" dirty="0">
                <a:latin typeface="Calibri"/>
                <a:cs typeface="Calibri"/>
              </a:rPr>
              <a:t> </a:t>
            </a:r>
            <a:r>
              <a:rPr sz="2000" dirty="0">
                <a:latin typeface="Calibri"/>
                <a:cs typeface="Calibri"/>
              </a:rPr>
              <a:t>head</a:t>
            </a:r>
            <a:r>
              <a:rPr sz="2000" spc="10" dirty="0">
                <a:latin typeface="Calibri"/>
                <a:cs typeface="Calibri"/>
              </a:rPr>
              <a:t> </a:t>
            </a:r>
            <a:r>
              <a:rPr sz="2000" spc="-5" dirty="0">
                <a:latin typeface="Calibri"/>
                <a:cs typeface="Calibri"/>
              </a:rPr>
              <a:t>movements</a:t>
            </a:r>
            <a:endParaRPr sz="2000">
              <a:latin typeface="Calibri"/>
              <a:cs typeface="Calibri"/>
            </a:endParaRPr>
          </a:p>
          <a:p>
            <a:pPr lvl="1">
              <a:lnSpc>
                <a:spcPct val="100000"/>
              </a:lnSpc>
              <a:spcBef>
                <a:spcPts val="40"/>
              </a:spcBef>
              <a:buFont typeface="Arial MT"/>
              <a:buChar char="–"/>
            </a:pPr>
            <a:endParaRPr sz="2750">
              <a:latin typeface="Calibri"/>
              <a:cs typeface="Calibri"/>
            </a:endParaRPr>
          </a:p>
          <a:p>
            <a:pPr marL="355600" indent="-342900">
              <a:lnSpc>
                <a:spcPct val="100000"/>
              </a:lnSpc>
              <a:buFont typeface="Arial MT"/>
              <a:buChar char="•"/>
              <a:tabLst>
                <a:tab pos="354965" algn="l"/>
                <a:tab pos="355600" algn="l"/>
              </a:tabLst>
            </a:pPr>
            <a:r>
              <a:rPr sz="2400" spc="-5" dirty="0">
                <a:solidFill>
                  <a:srgbClr val="264C8D"/>
                </a:solidFill>
                <a:latin typeface="Calibri"/>
                <a:cs typeface="Calibri"/>
              </a:rPr>
              <a:t>Implementations work</a:t>
            </a:r>
            <a:r>
              <a:rPr sz="2400" dirty="0">
                <a:solidFill>
                  <a:srgbClr val="264C8D"/>
                </a:solidFill>
                <a:latin typeface="Calibri"/>
                <a:cs typeface="Calibri"/>
              </a:rPr>
              <a:t> </a:t>
            </a:r>
            <a:r>
              <a:rPr sz="2400" spc="-5" dirty="0">
                <a:solidFill>
                  <a:srgbClr val="264C8D"/>
                </a:solidFill>
                <a:latin typeface="Calibri"/>
                <a:cs typeface="Calibri"/>
              </a:rPr>
              <a:t>diﬀerently:</a:t>
            </a:r>
            <a:endParaRPr sz="2400">
              <a:latin typeface="Calibri"/>
              <a:cs typeface="Calibri"/>
            </a:endParaRPr>
          </a:p>
          <a:p>
            <a:pPr marL="749300" marR="155575" lvl="1" indent="-279400">
              <a:lnSpc>
                <a:spcPct val="100800"/>
              </a:lnSpc>
              <a:spcBef>
                <a:spcPts val="505"/>
              </a:spcBef>
              <a:buFont typeface="Arial MT"/>
              <a:buChar char="–"/>
              <a:tabLst>
                <a:tab pos="755015" algn="l"/>
                <a:tab pos="755650" algn="l"/>
              </a:tabLst>
            </a:pPr>
            <a:r>
              <a:rPr sz="2000" spc="-5" dirty="0">
                <a:latin typeface="Calibri"/>
                <a:cs typeface="Calibri"/>
              </a:rPr>
              <a:t>Kernel</a:t>
            </a:r>
            <a:r>
              <a:rPr sz="2000" spc="5" dirty="0">
                <a:latin typeface="Calibri"/>
                <a:cs typeface="Calibri"/>
              </a:rPr>
              <a:t> </a:t>
            </a:r>
            <a:r>
              <a:rPr sz="2000" spc="-5" dirty="0">
                <a:latin typeface="Calibri"/>
                <a:cs typeface="Calibri"/>
              </a:rPr>
              <a:t>only</a:t>
            </a:r>
            <a:r>
              <a:rPr sz="2000" spc="5" dirty="0">
                <a:latin typeface="Calibri"/>
                <a:cs typeface="Calibri"/>
              </a:rPr>
              <a:t> </a:t>
            </a:r>
            <a:r>
              <a:rPr sz="2000" spc="-5" dirty="0">
                <a:latin typeface="Calibri"/>
                <a:cs typeface="Calibri"/>
              </a:rPr>
              <a:t>works</a:t>
            </a:r>
            <a:r>
              <a:rPr sz="2000" spc="10" dirty="0">
                <a:latin typeface="Calibri"/>
                <a:cs typeface="Calibri"/>
              </a:rPr>
              <a:t> </a:t>
            </a:r>
            <a:r>
              <a:rPr sz="2000" spc="-5" dirty="0">
                <a:latin typeface="Calibri"/>
                <a:cs typeface="Calibri"/>
              </a:rPr>
              <a:t>with</a:t>
            </a:r>
            <a:r>
              <a:rPr sz="2000" spc="5" dirty="0">
                <a:latin typeface="Calibri"/>
                <a:cs typeface="Calibri"/>
              </a:rPr>
              <a:t> </a:t>
            </a:r>
            <a:r>
              <a:rPr sz="2000" dirty="0">
                <a:latin typeface="Calibri"/>
                <a:cs typeface="Calibri"/>
              </a:rPr>
              <a:t>in</a:t>
            </a:r>
            <a:r>
              <a:rPr sz="2000" spc="5" dirty="0">
                <a:latin typeface="Calibri"/>
                <a:cs typeface="Calibri"/>
              </a:rPr>
              <a:t> </a:t>
            </a:r>
            <a:r>
              <a:rPr sz="2000" spc="-5" dirty="0">
                <a:latin typeface="Calibri"/>
                <a:cs typeface="Calibri"/>
              </a:rPr>
              <a:t>RAM</a:t>
            </a:r>
            <a:r>
              <a:rPr sz="2000" spc="5" dirty="0">
                <a:latin typeface="Calibri"/>
                <a:cs typeface="Calibri"/>
              </a:rPr>
              <a:t> </a:t>
            </a:r>
            <a:r>
              <a:rPr sz="2000" spc="-5" dirty="0">
                <a:latin typeface="Calibri"/>
                <a:cs typeface="Calibri"/>
              </a:rPr>
              <a:t>copy</a:t>
            </a:r>
            <a:r>
              <a:rPr sz="2000" spc="10" dirty="0">
                <a:latin typeface="Calibri"/>
                <a:cs typeface="Calibri"/>
              </a:rPr>
              <a:t> </a:t>
            </a:r>
            <a:r>
              <a:rPr sz="2000" spc="-5" dirty="0">
                <a:latin typeface="Calibri"/>
                <a:cs typeface="Calibri"/>
              </a:rPr>
              <a:t>of</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first</a:t>
            </a:r>
            <a:r>
              <a:rPr sz="2000" spc="10" dirty="0">
                <a:latin typeface="Calibri"/>
                <a:cs typeface="Calibri"/>
              </a:rPr>
              <a:t> </a:t>
            </a:r>
            <a:r>
              <a:rPr sz="2000" spc="-5" dirty="0">
                <a:latin typeface="Calibri"/>
                <a:cs typeface="Calibri"/>
              </a:rPr>
              <a:t>superblock,</a:t>
            </a:r>
            <a:r>
              <a:rPr sz="2000" spc="5" dirty="0">
                <a:latin typeface="Calibri"/>
                <a:cs typeface="Calibri"/>
              </a:rPr>
              <a:t> </a:t>
            </a:r>
            <a:r>
              <a:rPr sz="2000" spc="-5" dirty="0">
                <a:latin typeface="Calibri"/>
                <a:cs typeface="Calibri"/>
              </a:rPr>
              <a:t>which</a:t>
            </a:r>
            <a:r>
              <a:rPr sz="2000" spc="5" dirty="0">
                <a:latin typeface="Calibri"/>
                <a:cs typeface="Calibri"/>
              </a:rPr>
              <a:t> </a:t>
            </a:r>
            <a:r>
              <a:rPr sz="2000" dirty="0">
                <a:latin typeface="Calibri"/>
                <a:cs typeface="Calibri"/>
              </a:rPr>
              <a:t>is</a:t>
            </a:r>
            <a:r>
              <a:rPr sz="2000" spc="10" dirty="0">
                <a:latin typeface="Calibri"/>
                <a:cs typeface="Calibri"/>
              </a:rPr>
              <a:t> </a:t>
            </a:r>
            <a:r>
              <a:rPr sz="2000" spc="-15" dirty="0">
                <a:latin typeface="Calibri"/>
                <a:cs typeface="Calibri"/>
              </a:rPr>
              <a:t>written </a:t>
            </a:r>
            <a:r>
              <a:rPr sz="2000" spc="-440" dirty="0">
                <a:latin typeface="Calibri"/>
                <a:cs typeface="Calibri"/>
              </a:rPr>
              <a:t> </a:t>
            </a:r>
            <a:r>
              <a:rPr sz="2000" spc="-5" dirty="0">
                <a:latin typeface="Calibri"/>
                <a:cs typeface="Calibri"/>
              </a:rPr>
              <a:t>back</a:t>
            </a:r>
            <a:r>
              <a:rPr sz="2000" dirty="0">
                <a:latin typeface="Calibri"/>
                <a:cs typeface="Calibri"/>
              </a:rPr>
              <a:t> to </a:t>
            </a:r>
            <a:r>
              <a:rPr sz="2000" spc="-5" dirty="0">
                <a:latin typeface="Calibri"/>
                <a:cs typeface="Calibri"/>
              </a:rPr>
              <a:t>redundant</a:t>
            </a:r>
            <a:r>
              <a:rPr sz="2000" dirty="0">
                <a:latin typeface="Calibri"/>
                <a:cs typeface="Calibri"/>
              </a:rPr>
              <a:t> super </a:t>
            </a:r>
            <a:r>
              <a:rPr sz="2000" spc="-5" dirty="0">
                <a:latin typeface="Calibri"/>
                <a:cs typeface="Calibri"/>
              </a:rPr>
              <a:t>blocks</a:t>
            </a:r>
            <a:r>
              <a:rPr sz="2000" dirty="0">
                <a:latin typeface="Calibri"/>
                <a:cs typeface="Calibri"/>
              </a:rPr>
              <a:t> </a:t>
            </a:r>
            <a:r>
              <a:rPr sz="2000" spc="-5" dirty="0">
                <a:latin typeface="Calibri"/>
                <a:cs typeface="Calibri"/>
              </a:rPr>
              <a:t>during</a:t>
            </a:r>
            <a:r>
              <a:rPr sz="2000" dirty="0">
                <a:latin typeface="Calibri"/>
                <a:cs typeface="Calibri"/>
              </a:rPr>
              <a:t> </a:t>
            </a:r>
            <a:r>
              <a:rPr sz="2000" spc="-5" dirty="0">
                <a:latin typeface="Calibri"/>
                <a:cs typeface="Calibri"/>
              </a:rPr>
              <a:t>file</a:t>
            </a:r>
            <a:r>
              <a:rPr sz="2000" spc="5" dirty="0">
                <a:latin typeface="Calibri"/>
                <a:cs typeface="Calibri"/>
              </a:rPr>
              <a:t> </a:t>
            </a:r>
            <a:r>
              <a:rPr sz="2000" spc="-5" dirty="0">
                <a:latin typeface="Calibri"/>
                <a:cs typeface="Calibri"/>
              </a:rPr>
              <a:t>system</a:t>
            </a:r>
            <a:r>
              <a:rPr sz="2000" dirty="0">
                <a:latin typeface="Calibri"/>
                <a:cs typeface="Calibri"/>
              </a:rPr>
              <a:t> checks</a:t>
            </a:r>
            <a:endParaRPr sz="2000">
              <a:latin typeface="Calibri"/>
              <a:cs typeface="Calibri"/>
            </a:endParaRPr>
          </a:p>
          <a:p>
            <a:pPr marL="749300" marR="5080" lvl="1" indent="-279400">
              <a:lnSpc>
                <a:spcPts val="2320"/>
              </a:lnSpc>
              <a:spcBef>
                <a:spcPts val="625"/>
              </a:spcBef>
              <a:buFont typeface="Arial MT"/>
              <a:buChar char="–"/>
              <a:tabLst>
                <a:tab pos="755015" algn="l"/>
                <a:tab pos="755650" algn="l"/>
              </a:tabLst>
            </a:pPr>
            <a:r>
              <a:rPr sz="2000" spc="-5" dirty="0">
                <a:latin typeface="Calibri"/>
                <a:cs typeface="Calibri"/>
              </a:rPr>
              <a:t>Later</a:t>
            </a:r>
            <a:r>
              <a:rPr sz="2000" spc="5" dirty="0">
                <a:latin typeface="Calibri"/>
                <a:cs typeface="Calibri"/>
              </a:rPr>
              <a:t> </a:t>
            </a:r>
            <a:r>
              <a:rPr sz="2000" spc="-5" dirty="0">
                <a:latin typeface="Calibri"/>
                <a:cs typeface="Calibri"/>
              </a:rPr>
              <a:t>versions</a:t>
            </a:r>
            <a:r>
              <a:rPr sz="2000" spc="5"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EXT2</a:t>
            </a:r>
            <a:r>
              <a:rPr sz="2000" spc="5" dirty="0">
                <a:latin typeface="Calibri"/>
                <a:cs typeface="Calibri"/>
              </a:rPr>
              <a:t> </a:t>
            </a:r>
            <a:r>
              <a:rPr sz="2000" dirty="0">
                <a:latin typeface="Calibri"/>
                <a:cs typeface="Calibri"/>
              </a:rPr>
              <a:t>include</a:t>
            </a:r>
            <a:r>
              <a:rPr sz="2000" spc="10" dirty="0">
                <a:latin typeface="Calibri"/>
                <a:cs typeface="Calibri"/>
              </a:rPr>
              <a:t> </a:t>
            </a:r>
            <a:r>
              <a:rPr sz="2000" i="1" spc="-5" dirty="0">
                <a:latin typeface="Calibri"/>
                <a:cs typeface="Calibri"/>
              </a:rPr>
              <a:t>Sparse</a:t>
            </a:r>
            <a:r>
              <a:rPr sz="2000" i="1" spc="5" dirty="0">
                <a:latin typeface="Calibri"/>
                <a:cs typeface="Calibri"/>
              </a:rPr>
              <a:t> </a:t>
            </a:r>
            <a:r>
              <a:rPr sz="2000" i="1" spc="-5" dirty="0">
                <a:latin typeface="Calibri"/>
                <a:cs typeface="Calibri"/>
              </a:rPr>
              <a:t>Superblock</a:t>
            </a:r>
            <a:r>
              <a:rPr sz="2000" i="1" spc="5" dirty="0">
                <a:latin typeface="Calibri"/>
                <a:cs typeface="Calibri"/>
              </a:rPr>
              <a:t> </a:t>
            </a:r>
            <a:r>
              <a:rPr sz="2000" spc="-10" dirty="0">
                <a:latin typeface="Calibri"/>
                <a:cs typeface="Calibri"/>
              </a:rPr>
              <a:t>option,</a:t>
            </a:r>
            <a:r>
              <a:rPr sz="2000" dirty="0">
                <a:latin typeface="Calibri"/>
                <a:cs typeface="Calibri"/>
              </a:rPr>
              <a:t> </a:t>
            </a:r>
            <a:r>
              <a:rPr sz="2000" spc="-5" dirty="0">
                <a:latin typeface="Calibri"/>
                <a:cs typeface="Calibri"/>
              </a:rPr>
              <a:t>where</a:t>
            </a:r>
            <a:r>
              <a:rPr sz="2000" spc="5" dirty="0">
                <a:latin typeface="Calibri"/>
                <a:cs typeface="Calibri"/>
              </a:rPr>
              <a:t> </a:t>
            </a:r>
            <a:r>
              <a:rPr sz="2000" spc="-5" dirty="0">
                <a:latin typeface="Calibri"/>
                <a:cs typeface="Calibri"/>
              </a:rPr>
              <a:t>superblocks </a:t>
            </a:r>
            <a:r>
              <a:rPr sz="2000" dirty="0">
                <a:latin typeface="Calibri"/>
                <a:cs typeface="Calibri"/>
              </a:rPr>
              <a:t> </a:t>
            </a:r>
            <a:r>
              <a:rPr sz="2000" spc="-5" dirty="0">
                <a:latin typeface="Calibri"/>
                <a:cs typeface="Calibri"/>
              </a:rPr>
              <a:t>are</a:t>
            </a:r>
            <a:r>
              <a:rPr sz="2000" dirty="0">
                <a:latin typeface="Calibri"/>
                <a:cs typeface="Calibri"/>
              </a:rPr>
              <a:t> </a:t>
            </a:r>
            <a:r>
              <a:rPr sz="2000" spc="-5" dirty="0">
                <a:latin typeface="Calibri"/>
                <a:cs typeface="Calibri"/>
              </a:rPr>
              <a:t>only</a:t>
            </a:r>
            <a:r>
              <a:rPr sz="2000" spc="5" dirty="0">
                <a:latin typeface="Calibri"/>
                <a:cs typeface="Calibri"/>
              </a:rPr>
              <a:t> </a:t>
            </a:r>
            <a:r>
              <a:rPr sz="2000" spc="-5" dirty="0">
                <a:latin typeface="Calibri"/>
                <a:cs typeface="Calibri"/>
              </a:rPr>
              <a:t>stored</a:t>
            </a:r>
            <a:r>
              <a:rPr sz="2000" spc="5" dirty="0">
                <a:latin typeface="Calibri"/>
                <a:cs typeface="Calibri"/>
              </a:rPr>
              <a:t> </a:t>
            </a:r>
            <a:r>
              <a:rPr sz="2000" dirty="0">
                <a:latin typeface="Calibri"/>
                <a:cs typeface="Calibri"/>
              </a:rPr>
              <a:t>in</a:t>
            </a:r>
            <a:r>
              <a:rPr sz="2000" spc="5" dirty="0">
                <a:latin typeface="Calibri"/>
                <a:cs typeface="Calibri"/>
              </a:rPr>
              <a:t> </a:t>
            </a:r>
            <a:r>
              <a:rPr sz="2000" spc="-5" dirty="0">
                <a:latin typeface="Calibri"/>
                <a:cs typeface="Calibri"/>
              </a:rPr>
              <a:t>group</a:t>
            </a:r>
            <a:r>
              <a:rPr sz="2000" dirty="0">
                <a:latin typeface="Calibri"/>
                <a:cs typeface="Calibri"/>
              </a:rPr>
              <a:t> </a:t>
            </a:r>
            <a:r>
              <a:rPr sz="2000" spc="-5" dirty="0">
                <a:latin typeface="Calibri"/>
                <a:cs typeface="Calibri"/>
              </a:rPr>
              <a:t>0,</a:t>
            </a:r>
            <a:r>
              <a:rPr sz="2000" spc="5" dirty="0">
                <a:latin typeface="Calibri"/>
                <a:cs typeface="Calibri"/>
              </a:rPr>
              <a:t> </a:t>
            </a:r>
            <a:r>
              <a:rPr sz="2000" dirty="0">
                <a:latin typeface="Calibri"/>
                <a:cs typeface="Calibri"/>
              </a:rPr>
              <a:t>1</a:t>
            </a:r>
            <a:r>
              <a:rPr sz="2000" spc="5" dirty="0">
                <a:latin typeface="Calibri"/>
                <a:cs typeface="Calibri"/>
              </a:rPr>
              <a:t> </a:t>
            </a:r>
            <a:r>
              <a:rPr sz="2000" dirty="0">
                <a:latin typeface="Calibri"/>
                <a:cs typeface="Calibri"/>
              </a:rPr>
              <a:t>as</a:t>
            </a:r>
            <a:r>
              <a:rPr sz="2000" spc="5" dirty="0">
                <a:latin typeface="Calibri"/>
                <a:cs typeface="Calibri"/>
              </a:rPr>
              <a:t> </a:t>
            </a:r>
            <a:r>
              <a:rPr sz="2000" spc="-5" dirty="0">
                <a:latin typeface="Calibri"/>
                <a:cs typeface="Calibri"/>
              </a:rPr>
              <a:t>well</a:t>
            </a:r>
            <a:r>
              <a:rPr sz="2000" spc="5" dirty="0">
                <a:latin typeface="Calibri"/>
                <a:cs typeface="Calibri"/>
              </a:rPr>
              <a:t> </a:t>
            </a:r>
            <a:r>
              <a:rPr sz="2000" dirty="0">
                <a:latin typeface="Calibri"/>
                <a:cs typeface="Calibri"/>
              </a:rPr>
              <a:t>in </a:t>
            </a:r>
            <a:r>
              <a:rPr sz="2000" spc="-5" dirty="0">
                <a:latin typeface="Calibri"/>
                <a:cs typeface="Calibri"/>
              </a:rPr>
              <a:t>groups,</a:t>
            </a:r>
            <a:r>
              <a:rPr sz="2000" spc="5" dirty="0">
                <a:latin typeface="Calibri"/>
                <a:cs typeface="Calibri"/>
              </a:rPr>
              <a:t> </a:t>
            </a:r>
            <a:r>
              <a:rPr sz="2000" spc="-5" dirty="0">
                <a:latin typeface="Calibri"/>
                <a:cs typeface="Calibri"/>
              </a:rPr>
              <a:t>which</a:t>
            </a:r>
            <a:r>
              <a:rPr sz="2000" spc="5" dirty="0">
                <a:latin typeface="Calibri"/>
                <a:cs typeface="Calibri"/>
              </a:rPr>
              <a:t> </a:t>
            </a:r>
            <a:r>
              <a:rPr sz="2000" spc="-5" dirty="0">
                <a:latin typeface="Calibri"/>
                <a:cs typeface="Calibri"/>
              </a:rPr>
              <a:t>are</a:t>
            </a:r>
            <a:r>
              <a:rPr sz="2000" spc="5" dirty="0">
                <a:latin typeface="Calibri"/>
                <a:cs typeface="Calibri"/>
              </a:rPr>
              <a:t> </a:t>
            </a:r>
            <a:r>
              <a:rPr sz="2000" dirty="0">
                <a:latin typeface="Calibri"/>
                <a:cs typeface="Calibri"/>
              </a:rPr>
              <a:t>a </a:t>
            </a:r>
            <a:r>
              <a:rPr sz="2000" spc="-5" dirty="0">
                <a:latin typeface="Calibri"/>
                <a:cs typeface="Calibri"/>
              </a:rPr>
              <a:t>power</a:t>
            </a:r>
            <a:r>
              <a:rPr sz="2000" spc="5" dirty="0">
                <a:latin typeface="Calibri"/>
                <a:cs typeface="Calibri"/>
              </a:rPr>
              <a:t> </a:t>
            </a:r>
            <a:r>
              <a:rPr sz="2000" spc="-5" dirty="0">
                <a:latin typeface="Calibri"/>
                <a:cs typeface="Calibri"/>
              </a:rPr>
              <a:t>of</a:t>
            </a:r>
            <a:r>
              <a:rPr sz="2000" spc="5" dirty="0">
                <a:latin typeface="Calibri"/>
                <a:cs typeface="Calibri"/>
              </a:rPr>
              <a:t> </a:t>
            </a:r>
            <a:r>
              <a:rPr sz="2000" spc="-5" dirty="0">
                <a:latin typeface="Calibri"/>
                <a:cs typeface="Calibri"/>
              </a:rPr>
              <a:t>3,</a:t>
            </a:r>
            <a:r>
              <a:rPr sz="2000" spc="5" dirty="0">
                <a:latin typeface="Calibri"/>
                <a:cs typeface="Calibri"/>
              </a:rPr>
              <a:t> </a:t>
            </a:r>
            <a:r>
              <a:rPr sz="2000" spc="-5" dirty="0">
                <a:latin typeface="Calibri"/>
                <a:cs typeface="Calibri"/>
              </a:rPr>
              <a:t>5,</a:t>
            </a:r>
            <a:r>
              <a:rPr sz="2000" spc="5" dirty="0">
                <a:latin typeface="Calibri"/>
                <a:cs typeface="Calibri"/>
              </a:rPr>
              <a:t> </a:t>
            </a:r>
            <a:r>
              <a:rPr sz="2000" spc="-5" dirty="0">
                <a:latin typeface="Calibri"/>
                <a:cs typeface="Calibri"/>
              </a:rPr>
              <a:t>or</a:t>
            </a:r>
            <a:r>
              <a:rPr sz="2000" dirty="0">
                <a:latin typeface="Calibri"/>
                <a:cs typeface="Calibri"/>
              </a:rPr>
              <a:t> 7</a:t>
            </a:r>
            <a:endParaRPr sz="20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7412" y="211614"/>
            <a:ext cx="2536825" cy="695960"/>
          </a:xfrm>
          <a:prstGeom prst="rect">
            <a:avLst/>
          </a:prstGeom>
        </p:spPr>
        <p:txBody>
          <a:bodyPr vert="horz" wrap="square" lIns="0" tIns="12700" rIns="0" bIns="0" rtlCol="0">
            <a:spAutoFit/>
          </a:bodyPr>
          <a:lstStyle/>
          <a:p>
            <a:pPr marL="12700">
              <a:lnSpc>
                <a:spcPct val="100000"/>
              </a:lnSpc>
              <a:spcBef>
                <a:spcPts val="100"/>
              </a:spcBef>
            </a:pPr>
            <a:r>
              <a:rPr sz="4400" dirty="0"/>
              <a:t>Li</a:t>
            </a:r>
            <a:r>
              <a:rPr sz="4400" spc="-5" dirty="0"/>
              <a:t>m</a:t>
            </a:r>
            <a:r>
              <a:rPr sz="4400" dirty="0"/>
              <a:t>i</a:t>
            </a:r>
            <a:r>
              <a:rPr sz="4400" spc="-10" dirty="0"/>
              <a:t>tati</a:t>
            </a:r>
            <a:r>
              <a:rPr sz="4400" spc="-5" dirty="0"/>
              <a:t>o</a:t>
            </a:r>
            <a:r>
              <a:rPr sz="4400" dirty="0"/>
              <a:t>ns</a:t>
            </a:r>
            <a:endParaRPr sz="4400"/>
          </a:p>
        </p:txBody>
      </p:sp>
      <p:sp>
        <p:nvSpPr>
          <p:cNvPr id="3" name="object 3"/>
          <p:cNvSpPr txBox="1"/>
          <p:nvPr/>
        </p:nvSpPr>
        <p:spPr>
          <a:xfrm>
            <a:off x="307339" y="1038859"/>
            <a:ext cx="7303770" cy="2410460"/>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dirty="0">
                <a:solidFill>
                  <a:srgbClr val="264C8D"/>
                </a:solidFill>
                <a:latin typeface="Calibri"/>
                <a:cs typeface="Calibri"/>
              </a:rPr>
              <a:t>Size</a:t>
            </a:r>
            <a:r>
              <a:rPr sz="2000" spc="-5" dirty="0">
                <a:solidFill>
                  <a:srgbClr val="264C8D"/>
                </a:solidFill>
                <a:latin typeface="Calibri"/>
                <a:cs typeface="Calibri"/>
              </a:rPr>
              <a:t> of</a:t>
            </a:r>
            <a:r>
              <a:rPr sz="2000" spc="5" dirty="0">
                <a:solidFill>
                  <a:srgbClr val="264C8D"/>
                </a:solidFill>
                <a:latin typeface="Calibri"/>
                <a:cs typeface="Calibri"/>
              </a:rPr>
              <a:t> </a:t>
            </a:r>
            <a:r>
              <a:rPr sz="2000" dirty="0">
                <a:solidFill>
                  <a:srgbClr val="264C8D"/>
                </a:solidFill>
                <a:latin typeface="Calibri"/>
                <a:cs typeface="Calibri"/>
              </a:rPr>
              <a:t>a</a:t>
            </a:r>
            <a:r>
              <a:rPr sz="2000" spc="5" dirty="0">
                <a:solidFill>
                  <a:srgbClr val="264C8D"/>
                </a:solidFill>
                <a:latin typeface="Calibri"/>
                <a:cs typeface="Calibri"/>
              </a:rPr>
              <a:t> </a:t>
            </a:r>
            <a:r>
              <a:rPr sz="2000" spc="-5" dirty="0">
                <a:solidFill>
                  <a:srgbClr val="264C8D"/>
                </a:solidFill>
                <a:latin typeface="Calibri"/>
                <a:cs typeface="Calibri"/>
              </a:rPr>
              <a:t>file</a:t>
            </a:r>
            <a:r>
              <a:rPr sz="2000" dirty="0">
                <a:solidFill>
                  <a:srgbClr val="264C8D"/>
                </a:solidFill>
                <a:latin typeface="Calibri"/>
                <a:cs typeface="Calibri"/>
              </a:rPr>
              <a:t> is</a:t>
            </a:r>
            <a:r>
              <a:rPr sz="2000" spc="5" dirty="0">
                <a:solidFill>
                  <a:srgbClr val="264C8D"/>
                </a:solidFill>
                <a:latin typeface="Calibri"/>
                <a:cs typeface="Calibri"/>
              </a:rPr>
              <a:t> </a:t>
            </a:r>
            <a:r>
              <a:rPr sz="2000" spc="-5" dirty="0">
                <a:solidFill>
                  <a:srgbClr val="264C8D"/>
                </a:solidFill>
                <a:latin typeface="Calibri"/>
                <a:cs typeface="Calibri"/>
              </a:rPr>
              <a:t>restricted</a:t>
            </a:r>
            <a:r>
              <a:rPr sz="2000" spc="5" dirty="0">
                <a:solidFill>
                  <a:srgbClr val="264C8D"/>
                </a:solidFill>
                <a:latin typeface="Calibri"/>
                <a:cs typeface="Calibri"/>
              </a:rPr>
              <a:t> </a:t>
            </a:r>
            <a:r>
              <a:rPr sz="2000" dirty="0">
                <a:solidFill>
                  <a:srgbClr val="264C8D"/>
                </a:solidFill>
                <a:latin typeface="Calibri"/>
                <a:cs typeface="Calibri"/>
              </a:rPr>
              <a:t>by the</a:t>
            </a:r>
            <a:r>
              <a:rPr sz="2000" spc="5" dirty="0">
                <a:solidFill>
                  <a:srgbClr val="264C8D"/>
                </a:solidFill>
                <a:latin typeface="Calibri"/>
                <a:cs typeface="Calibri"/>
              </a:rPr>
              <a:t> </a:t>
            </a:r>
            <a:r>
              <a:rPr sz="2000" spc="-5" dirty="0">
                <a:solidFill>
                  <a:srgbClr val="264C8D"/>
                </a:solidFill>
                <a:latin typeface="Calibri"/>
                <a:cs typeface="Calibri"/>
              </a:rPr>
              <a:t>number</a:t>
            </a:r>
            <a:r>
              <a:rPr sz="2000" spc="5" dirty="0">
                <a:solidFill>
                  <a:srgbClr val="264C8D"/>
                </a:solidFill>
                <a:latin typeface="Calibri"/>
                <a:cs typeface="Calibri"/>
              </a:rPr>
              <a:t> </a:t>
            </a:r>
            <a:r>
              <a:rPr sz="2000" spc="-5" dirty="0">
                <a:solidFill>
                  <a:srgbClr val="264C8D"/>
                </a:solidFill>
                <a:latin typeface="Calibri"/>
                <a:cs typeface="Calibri"/>
              </a:rPr>
              <a:t>of</a:t>
            </a:r>
            <a:r>
              <a:rPr sz="2000" dirty="0">
                <a:solidFill>
                  <a:srgbClr val="264C8D"/>
                </a:solidFill>
                <a:latin typeface="Calibri"/>
                <a:cs typeface="Calibri"/>
              </a:rPr>
              <a:t> </a:t>
            </a:r>
            <a:r>
              <a:rPr sz="2000" spc="-5" dirty="0">
                <a:solidFill>
                  <a:srgbClr val="264C8D"/>
                </a:solidFill>
                <a:latin typeface="Calibri"/>
                <a:cs typeface="Calibri"/>
              </a:rPr>
              <a:t>block</a:t>
            </a:r>
            <a:r>
              <a:rPr sz="2000" spc="5" dirty="0">
                <a:solidFill>
                  <a:srgbClr val="264C8D"/>
                </a:solidFill>
                <a:latin typeface="Calibri"/>
                <a:cs typeface="Calibri"/>
              </a:rPr>
              <a:t> </a:t>
            </a:r>
            <a:r>
              <a:rPr sz="2000" spc="-5" dirty="0">
                <a:solidFill>
                  <a:srgbClr val="264C8D"/>
                </a:solidFill>
                <a:latin typeface="Calibri"/>
                <a:cs typeface="Calibri"/>
              </a:rPr>
              <a:t>entries</a:t>
            </a:r>
            <a:r>
              <a:rPr sz="2000" spc="5" dirty="0">
                <a:solidFill>
                  <a:srgbClr val="264C8D"/>
                </a:solidFill>
                <a:latin typeface="Calibri"/>
                <a:cs typeface="Calibri"/>
              </a:rPr>
              <a:t> </a:t>
            </a:r>
            <a:r>
              <a:rPr sz="2000" dirty="0">
                <a:solidFill>
                  <a:srgbClr val="264C8D"/>
                </a:solidFill>
                <a:latin typeface="Calibri"/>
                <a:cs typeface="Calibri"/>
              </a:rPr>
              <a:t>in an</a:t>
            </a:r>
            <a:r>
              <a:rPr sz="2000" spc="5" dirty="0">
                <a:solidFill>
                  <a:srgbClr val="264C8D"/>
                </a:solidFill>
                <a:latin typeface="Calibri"/>
                <a:cs typeface="Calibri"/>
              </a:rPr>
              <a:t> </a:t>
            </a:r>
            <a:r>
              <a:rPr sz="2000" spc="-5" dirty="0">
                <a:solidFill>
                  <a:srgbClr val="264C8D"/>
                </a:solidFill>
                <a:latin typeface="Calibri"/>
                <a:cs typeface="Calibri"/>
              </a:rPr>
              <a:t>inode</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Assumption:</a:t>
            </a:r>
            <a:endParaRPr sz="2000">
              <a:latin typeface="Calibri"/>
              <a:cs typeface="Calibri"/>
            </a:endParaRPr>
          </a:p>
          <a:p>
            <a:pPr marL="469265">
              <a:lnSpc>
                <a:spcPct val="100000"/>
              </a:lnSpc>
              <a:spcBef>
                <a:spcPts val="350"/>
              </a:spcBef>
              <a:tabLst>
                <a:tab pos="755015" algn="l"/>
              </a:tabLst>
            </a:pPr>
            <a:r>
              <a:rPr sz="1800" dirty="0">
                <a:latin typeface="Arial MT"/>
                <a:cs typeface="Arial MT"/>
              </a:rPr>
              <a:t>–	</a:t>
            </a:r>
            <a:r>
              <a:rPr sz="1800" spc="-5" dirty="0">
                <a:latin typeface="Calibri"/>
                <a:cs typeface="Calibri"/>
              </a:rPr>
              <a:t>700 Mbyte</a:t>
            </a:r>
            <a:r>
              <a:rPr sz="1800" spc="-10" dirty="0">
                <a:latin typeface="Calibri"/>
                <a:cs typeface="Calibri"/>
              </a:rPr>
              <a:t> </a:t>
            </a:r>
            <a:r>
              <a:rPr sz="1800" spc="-5" dirty="0">
                <a:latin typeface="Calibri"/>
                <a:cs typeface="Calibri"/>
              </a:rPr>
              <a:t>file</a:t>
            </a:r>
            <a:r>
              <a:rPr sz="1800" dirty="0">
                <a:latin typeface="Calibri"/>
                <a:cs typeface="Calibri"/>
              </a:rPr>
              <a:t> size</a:t>
            </a:r>
            <a:r>
              <a:rPr sz="1800" spc="-10"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4 </a:t>
            </a:r>
            <a:r>
              <a:rPr sz="1800" spc="-5" dirty="0">
                <a:latin typeface="Calibri"/>
                <a:cs typeface="Calibri"/>
              </a:rPr>
              <a:t>Kbyte</a:t>
            </a:r>
            <a:r>
              <a:rPr sz="1800" spc="-10" dirty="0">
                <a:latin typeface="Calibri"/>
                <a:cs typeface="Calibri"/>
              </a:rPr>
              <a:t> </a:t>
            </a:r>
            <a:r>
              <a:rPr sz="1800" spc="-5" dirty="0">
                <a:latin typeface="Calibri"/>
                <a:cs typeface="Calibri"/>
              </a:rPr>
              <a:t>block</a:t>
            </a:r>
            <a:r>
              <a:rPr sz="1800" dirty="0">
                <a:latin typeface="Calibri"/>
                <a:cs typeface="Calibri"/>
              </a:rPr>
              <a:t> size</a:t>
            </a:r>
            <a:endParaRPr sz="1800">
              <a:latin typeface="Calibri"/>
              <a:cs typeface="Calibri"/>
            </a:endParaRPr>
          </a:p>
          <a:p>
            <a:pPr marL="469265">
              <a:lnSpc>
                <a:spcPct val="100000"/>
              </a:lnSpc>
              <a:spcBef>
                <a:spcPts val="440"/>
              </a:spcBef>
            </a:pPr>
            <a:r>
              <a:rPr sz="1800" dirty="0">
                <a:latin typeface="Wingdings"/>
                <a:cs typeface="Wingdings"/>
              </a:rPr>
              <a:t></a:t>
            </a:r>
            <a:r>
              <a:rPr sz="1800" spc="-125" dirty="0">
                <a:latin typeface="Times New Roman"/>
                <a:cs typeface="Times New Roman"/>
              </a:rPr>
              <a:t> </a:t>
            </a:r>
            <a:r>
              <a:rPr sz="1800" spc="-5" dirty="0">
                <a:latin typeface="Calibri"/>
                <a:cs typeface="Calibri"/>
              </a:rPr>
              <a:t>179.200</a:t>
            </a:r>
            <a:r>
              <a:rPr sz="1800" spc="5" dirty="0">
                <a:latin typeface="Calibri"/>
                <a:cs typeface="Calibri"/>
              </a:rPr>
              <a:t> </a:t>
            </a:r>
            <a:r>
              <a:rPr sz="1800" spc="-5" dirty="0">
                <a:latin typeface="Calibri"/>
                <a:cs typeface="Calibri"/>
              </a:rPr>
              <a:t>block</a:t>
            </a:r>
            <a:r>
              <a:rPr sz="1800" spc="5" dirty="0">
                <a:latin typeface="Calibri"/>
                <a:cs typeface="Calibri"/>
              </a:rPr>
              <a:t> </a:t>
            </a:r>
            <a:r>
              <a:rPr sz="1800" spc="-5" dirty="0">
                <a:latin typeface="Calibri"/>
                <a:cs typeface="Calibri"/>
              </a:rPr>
              <a:t>entries</a:t>
            </a:r>
            <a:r>
              <a:rPr sz="1800" spc="5" dirty="0">
                <a:latin typeface="Calibri"/>
                <a:cs typeface="Calibri"/>
              </a:rPr>
              <a:t> </a:t>
            </a:r>
            <a:r>
              <a:rPr sz="1800" spc="-5" dirty="0">
                <a:latin typeface="Calibri"/>
                <a:cs typeface="Calibri"/>
              </a:rPr>
              <a:t>are</a:t>
            </a:r>
            <a:r>
              <a:rPr sz="1800" spc="5" dirty="0">
                <a:latin typeface="Calibri"/>
                <a:cs typeface="Calibri"/>
              </a:rPr>
              <a:t> </a:t>
            </a:r>
            <a:r>
              <a:rPr sz="1800" spc="-5" dirty="0">
                <a:latin typeface="Calibri"/>
                <a:cs typeface="Calibri"/>
              </a:rPr>
              <a:t>necessary</a:t>
            </a:r>
            <a:r>
              <a:rPr sz="1800" dirty="0">
                <a:latin typeface="Calibri"/>
                <a:cs typeface="Calibri"/>
              </a:rPr>
              <a:t> and</a:t>
            </a:r>
            <a:r>
              <a:rPr sz="1800" spc="5" dirty="0">
                <a:latin typeface="Calibri"/>
                <a:cs typeface="Calibri"/>
              </a:rPr>
              <a:t> </a:t>
            </a:r>
            <a:r>
              <a:rPr sz="1800" spc="-5" dirty="0">
                <a:latin typeface="Calibri"/>
                <a:cs typeface="Calibri"/>
              </a:rPr>
              <a:t>each</a:t>
            </a:r>
            <a:r>
              <a:rPr sz="1800" spc="5" dirty="0">
                <a:latin typeface="Calibri"/>
                <a:cs typeface="Calibri"/>
              </a:rPr>
              <a:t> </a:t>
            </a:r>
            <a:r>
              <a:rPr sz="1800" spc="-5" dirty="0">
                <a:latin typeface="Calibri"/>
                <a:cs typeface="Calibri"/>
              </a:rPr>
              <a:t>entry</a:t>
            </a:r>
            <a:r>
              <a:rPr sz="1800" spc="5" dirty="0">
                <a:latin typeface="Calibri"/>
                <a:cs typeface="Calibri"/>
              </a:rPr>
              <a:t> </a:t>
            </a:r>
            <a:r>
              <a:rPr sz="1800" dirty="0">
                <a:latin typeface="Calibri"/>
                <a:cs typeface="Calibri"/>
              </a:rPr>
              <a:t>needs</a:t>
            </a:r>
            <a:r>
              <a:rPr sz="1800" spc="5" dirty="0">
                <a:latin typeface="Calibri"/>
                <a:cs typeface="Calibri"/>
              </a:rPr>
              <a:t> </a:t>
            </a:r>
            <a:r>
              <a:rPr sz="1800" spc="-5" dirty="0">
                <a:latin typeface="Calibri"/>
                <a:cs typeface="Calibri"/>
              </a:rPr>
              <a:t>32</a:t>
            </a:r>
            <a:r>
              <a:rPr sz="1800" spc="5" dirty="0">
                <a:latin typeface="Calibri"/>
                <a:cs typeface="Calibri"/>
              </a:rPr>
              <a:t> </a:t>
            </a:r>
            <a:r>
              <a:rPr sz="1800" dirty="0">
                <a:latin typeface="Calibri"/>
                <a:cs typeface="Calibri"/>
              </a:rPr>
              <a:t>/ </a:t>
            </a:r>
            <a:r>
              <a:rPr sz="1800" spc="-5" dirty="0">
                <a:latin typeface="Calibri"/>
                <a:cs typeface="Calibri"/>
              </a:rPr>
              <a:t>64</a:t>
            </a:r>
            <a:r>
              <a:rPr sz="1800" spc="5" dirty="0">
                <a:latin typeface="Calibri"/>
                <a:cs typeface="Calibri"/>
              </a:rPr>
              <a:t> </a:t>
            </a:r>
            <a:r>
              <a:rPr sz="1800" spc="-5" dirty="0">
                <a:latin typeface="Calibri"/>
                <a:cs typeface="Calibri"/>
              </a:rPr>
              <a:t>Bit</a:t>
            </a:r>
            <a:endParaRPr sz="1800">
              <a:latin typeface="Calibri"/>
              <a:cs typeface="Calibri"/>
            </a:endParaRPr>
          </a:p>
          <a:p>
            <a:pPr marL="469265">
              <a:lnSpc>
                <a:spcPct val="100000"/>
              </a:lnSpc>
              <a:spcBef>
                <a:spcPts val="440"/>
              </a:spcBef>
            </a:pPr>
            <a:r>
              <a:rPr sz="1800" dirty="0">
                <a:latin typeface="Wingdings"/>
                <a:cs typeface="Wingdings"/>
              </a:rPr>
              <a:t></a:t>
            </a:r>
            <a:r>
              <a:rPr sz="1800" spc="-120" dirty="0">
                <a:latin typeface="Times New Roman"/>
                <a:cs typeface="Times New Roman"/>
              </a:rPr>
              <a:t> </a:t>
            </a:r>
            <a:r>
              <a:rPr sz="1800" spc="-5" dirty="0">
                <a:latin typeface="Calibri"/>
                <a:cs typeface="Calibri"/>
              </a:rPr>
              <a:t>700</a:t>
            </a:r>
            <a:r>
              <a:rPr sz="1800" spc="5" dirty="0">
                <a:latin typeface="Calibri"/>
                <a:cs typeface="Calibri"/>
              </a:rPr>
              <a:t> </a:t>
            </a:r>
            <a:r>
              <a:rPr sz="1800" spc="-5" dirty="0">
                <a:latin typeface="Calibri"/>
                <a:cs typeface="Calibri"/>
              </a:rPr>
              <a:t>KByte</a:t>
            </a:r>
            <a:r>
              <a:rPr sz="1800" dirty="0">
                <a:latin typeface="Calibri"/>
                <a:cs typeface="Calibri"/>
              </a:rPr>
              <a:t> </a:t>
            </a:r>
            <a:r>
              <a:rPr sz="1800" spc="-5" dirty="0">
                <a:latin typeface="Calibri"/>
                <a:cs typeface="Calibri"/>
              </a:rPr>
              <a:t>storage</a:t>
            </a:r>
            <a:r>
              <a:rPr sz="1800" spc="5" dirty="0">
                <a:latin typeface="Calibri"/>
                <a:cs typeface="Calibri"/>
              </a:rPr>
              <a:t> </a:t>
            </a:r>
            <a:r>
              <a:rPr sz="1800" spc="-5" dirty="0">
                <a:latin typeface="Calibri"/>
                <a:cs typeface="Calibri"/>
              </a:rPr>
              <a:t>space</a:t>
            </a:r>
            <a:r>
              <a:rPr sz="1800" spc="10" dirty="0">
                <a:latin typeface="Calibri"/>
                <a:cs typeface="Calibri"/>
              </a:rPr>
              <a:t> </a:t>
            </a:r>
            <a:r>
              <a:rPr sz="1800" spc="-5" dirty="0">
                <a:latin typeface="Calibri"/>
                <a:cs typeface="Calibri"/>
              </a:rPr>
              <a:t>within</a:t>
            </a:r>
            <a:r>
              <a:rPr sz="1800" spc="5" dirty="0">
                <a:latin typeface="Calibri"/>
                <a:cs typeface="Calibri"/>
              </a:rPr>
              <a:t> </a:t>
            </a:r>
            <a:r>
              <a:rPr sz="1800" spc="-5" dirty="0">
                <a:latin typeface="Calibri"/>
                <a:cs typeface="Calibri"/>
              </a:rPr>
              <a:t>one</a:t>
            </a:r>
            <a:r>
              <a:rPr sz="1800" spc="5" dirty="0">
                <a:latin typeface="Calibri"/>
                <a:cs typeface="Calibri"/>
              </a:rPr>
              <a:t> </a:t>
            </a:r>
            <a:r>
              <a:rPr sz="1800" spc="-5" dirty="0">
                <a:latin typeface="Calibri"/>
                <a:cs typeface="Calibri"/>
              </a:rPr>
              <a:t>Inode</a:t>
            </a:r>
            <a:r>
              <a:rPr sz="1800" spc="5" dirty="0">
                <a:latin typeface="Calibri"/>
                <a:cs typeface="Calibri"/>
              </a:rPr>
              <a:t> </a:t>
            </a:r>
            <a:r>
              <a:rPr sz="1800" spc="-5" dirty="0">
                <a:latin typeface="Calibri"/>
                <a:cs typeface="Calibri"/>
              </a:rPr>
              <a:t>are</a:t>
            </a:r>
            <a:r>
              <a:rPr sz="1800" spc="10" dirty="0">
                <a:latin typeface="Calibri"/>
                <a:cs typeface="Calibri"/>
              </a:rPr>
              <a:t> </a:t>
            </a:r>
            <a:r>
              <a:rPr sz="1800" spc="-5" dirty="0">
                <a:latin typeface="Calibri"/>
                <a:cs typeface="Calibri"/>
              </a:rPr>
              <a:t>necessary</a:t>
            </a:r>
            <a:endParaRPr sz="1800">
              <a:latin typeface="Calibri"/>
              <a:cs typeface="Calibri"/>
            </a:endParaRPr>
          </a:p>
          <a:p>
            <a:pPr marL="354965" marR="3629025" indent="-342900">
              <a:lnSpc>
                <a:spcPct val="100800"/>
              </a:lnSpc>
              <a:spcBef>
                <a:spcPts val="470"/>
              </a:spcBef>
            </a:pPr>
            <a:r>
              <a:rPr sz="2000" dirty="0">
                <a:solidFill>
                  <a:srgbClr val="264C8D"/>
                </a:solidFill>
                <a:latin typeface="Wingdings"/>
                <a:cs typeface="Wingdings"/>
              </a:rPr>
              <a:t></a:t>
            </a:r>
            <a:r>
              <a:rPr sz="2000" spc="55" dirty="0">
                <a:solidFill>
                  <a:srgbClr val="264C8D"/>
                </a:solidFill>
                <a:latin typeface="Times New Roman"/>
                <a:cs typeface="Times New Roman"/>
              </a:rPr>
              <a:t> </a:t>
            </a:r>
            <a:r>
              <a:rPr sz="2000" dirty="0">
                <a:solidFill>
                  <a:srgbClr val="264C8D"/>
                </a:solidFill>
                <a:latin typeface="Calibri"/>
                <a:cs typeface="Calibri"/>
              </a:rPr>
              <a:t>If</a:t>
            </a:r>
            <a:r>
              <a:rPr sz="2000" spc="-10"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inode </a:t>
            </a:r>
            <a:r>
              <a:rPr sz="2000" dirty="0">
                <a:solidFill>
                  <a:srgbClr val="264C8D"/>
                </a:solidFill>
                <a:latin typeface="Calibri"/>
                <a:cs typeface="Calibri"/>
              </a:rPr>
              <a:t>size</a:t>
            </a:r>
            <a:r>
              <a:rPr sz="2000" spc="-15" dirty="0">
                <a:solidFill>
                  <a:srgbClr val="264C8D"/>
                </a:solidFill>
                <a:latin typeface="Calibri"/>
                <a:cs typeface="Calibri"/>
              </a:rPr>
              <a:t> </a:t>
            </a:r>
            <a:r>
              <a:rPr sz="2000" dirty="0">
                <a:solidFill>
                  <a:srgbClr val="264C8D"/>
                </a:solidFill>
                <a:latin typeface="Calibri"/>
                <a:cs typeface="Calibri"/>
              </a:rPr>
              <a:t>is</a:t>
            </a:r>
            <a:r>
              <a:rPr sz="2000" spc="-5" dirty="0">
                <a:solidFill>
                  <a:srgbClr val="264C8D"/>
                </a:solidFill>
                <a:latin typeface="Calibri"/>
                <a:cs typeface="Calibri"/>
              </a:rPr>
              <a:t> fixed, </a:t>
            </a:r>
            <a:r>
              <a:rPr sz="2000" dirty="0">
                <a:solidFill>
                  <a:srgbClr val="264C8D"/>
                </a:solidFill>
                <a:latin typeface="Calibri"/>
                <a:cs typeface="Calibri"/>
              </a:rPr>
              <a:t>the</a:t>
            </a:r>
            <a:r>
              <a:rPr sz="2000" spc="-10" dirty="0">
                <a:solidFill>
                  <a:srgbClr val="264C8D"/>
                </a:solidFill>
                <a:latin typeface="Calibri"/>
                <a:cs typeface="Calibri"/>
              </a:rPr>
              <a:t> </a:t>
            </a:r>
            <a:r>
              <a:rPr sz="2000" spc="-5" dirty="0">
                <a:solidFill>
                  <a:srgbClr val="264C8D"/>
                </a:solidFill>
                <a:latin typeface="Calibri"/>
                <a:cs typeface="Calibri"/>
              </a:rPr>
              <a:t>you </a:t>
            </a:r>
            <a:r>
              <a:rPr sz="2000" spc="-434" dirty="0">
                <a:solidFill>
                  <a:srgbClr val="264C8D"/>
                </a:solidFill>
                <a:latin typeface="Calibri"/>
                <a:cs typeface="Calibri"/>
              </a:rPr>
              <a:t> </a:t>
            </a:r>
            <a:r>
              <a:rPr sz="2000" dirty="0">
                <a:solidFill>
                  <a:srgbClr val="264C8D"/>
                </a:solidFill>
                <a:latin typeface="Calibri"/>
                <a:cs typeface="Calibri"/>
              </a:rPr>
              <a:t>also</a:t>
            </a:r>
            <a:r>
              <a:rPr sz="2000" spc="-10" dirty="0">
                <a:solidFill>
                  <a:srgbClr val="264C8D"/>
                </a:solidFill>
                <a:latin typeface="Calibri"/>
                <a:cs typeface="Calibri"/>
              </a:rPr>
              <a:t> </a:t>
            </a:r>
            <a:r>
              <a:rPr sz="2000" dirty="0">
                <a:solidFill>
                  <a:srgbClr val="264C8D"/>
                </a:solidFill>
                <a:latin typeface="Calibri"/>
                <a:cs typeface="Calibri"/>
              </a:rPr>
              <a:t>need</a:t>
            </a:r>
            <a:r>
              <a:rPr sz="2000" spc="-5" dirty="0">
                <a:solidFill>
                  <a:srgbClr val="264C8D"/>
                </a:solidFill>
                <a:latin typeface="Calibri"/>
                <a:cs typeface="Calibri"/>
              </a:rPr>
              <a:t> 700</a:t>
            </a:r>
            <a:r>
              <a:rPr sz="2000" spc="-10" dirty="0">
                <a:solidFill>
                  <a:srgbClr val="264C8D"/>
                </a:solidFill>
                <a:latin typeface="Calibri"/>
                <a:cs typeface="Calibri"/>
              </a:rPr>
              <a:t> </a:t>
            </a:r>
            <a:r>
              <a:rPr sz="2000" spc="-5" dirty="0">
                <a:solidFill>
                  <a:srgbClr val="264C8D"/>
                </a:solidFill>
                <a:latin typeface="Calibri"/>
                <a:cs typeface="Calibri"/>
              </a:rPr>
              <a:t>KByte</a:t>
            </a:r>
            <a:r>
              <a:rPr sz="2000" spc="-10" dirty="0">
                <a:solidFill>
                  <a:srgbClr val="264C8D"/>
                </a:solidFill>
                <a:latin typeface="Calibri"/>
                <a:cs typeface="Calibri"/>
              </a:rPr>
              <a:t> </a:t>
            </a:r>
            <a:r>
              <a:rPr sz="2000" spc="-5" dirty="0">
                <a:solidFill>
                  <a:srgbClr val="264C8D"/>
                </a:solidFill>
                <a:latin typeface="Calibri"/>
                <a:cs typeface="Calibri"/>
              </a:rPr>
              <a:t>inodes for</a:t>
            </a:r>
            <a:endParaRPr sz="2000">
              <a:latin typeface="Calibri"/>
              <a:cs typeface="Calibri"/>
            </a:endParaRPr>
          </a:p>
        </p:txBody>
      </p:sp>
      <p:sp>
        <p:nvSpPr>
          <p:cNvPr id="4" name="object 4"/>
          <p:cNvSpPr txBox="1"/>
          <p:nvPr/>
        </p:nvSpPr>
        <p:spPr>
          <a:xfrm>
            <a:off x="307339" y="3362959"/>
            <a:ext cx="3353435" cy="2029460"/>
          </a:xfrm>
          <a:prstGeom prst="rect">
            <a:avLst/>
          </a:prstGeom>
        </p:spPr>
        <p:txBody>
          <a:bodyPr vert="horz" wrap="square" lIns="0" tIns="73660" rIns="0" bIns="0" rtlCol="0">
            <a:spAutoFit/>
          </a:bodyPr>
          <a:lstStyle/>
          <a:p>
            <a:pPr marL="354965">
              <a:lnSpc>
                <a:spcPct val="100000"/>
              </a:lnSpc>
              <a:spcBef>
                <a:spcPts val="580"/>
              </a:spcBef>
            </a:pPr>
            <a:r>
              <a:rPr sz="2000" dirty="0">
                <a:solidFill>
                  <a:srgbClr val="264C8D"/>
                </a:solidFill>
                <a:latin typeface="Calibri"/>
                <a:cs typeface="Calibri"/>
              </a:rPr>
              <a:t>4</a:t>
            </a:r>
            <a:r>
              <a:rPr sz="2000" spc="-25" dirty="0">
                <a:solidFill>
                  <a:srgbClr val="264C8D"/>
                </a:solidFill>
                <a:latin typeface="Calibri"/>
                <a:cs typeface="Calibri"/>
              </a:rPr>
              <a:t> </a:t>
            </a:r>
            <a:r>
              <a:rPr sz="2000" spc="-5" dirty="0">
                <a:solidFill>
                  <a:srgbClr val="264C8D"/>
                </a:solidFill>
                <a:latin typeface="Calibri"/>
                <a:cs typeface="Calibri"/>
              </a:rPr>
              <a:t>Kbyte</a:t>
            </a:r>
            <a:r>
              <a:rPr sz="2000" spc="-25" dirty="0">
                <a:solidFill>
                  <a:srgbClr val="264C8D"/>
                </a:solidFill>
                <a:latin typeface="Calibri"/>
                <a:cs typeface="Calibri"/>
              </a:rPr>
              <a:t> </a:t>
            </a:r>
            <a:r>
              <a:rPr sz="2000" spc="-5" dirty="0">
                <a:solidFill>
                  <a:srgbClr val="264C8D"/>
                </a:solidFill>
                <a:latin typeface="Calibri"/>
                <a:cs typeface="Calibri"/>
              </a:rPr>
              <a:t>files</a:t>
            </a:r>
            <a:endParaRPr sz="2000">
              <a:latin typeface="Calibri"/>
              <a:cs typeface="Calibri"/>
            </a:endParaRPr>
          </a:p>
          <a:p>
            <a:pPr marL="354965" marR="414655" indent="-342900">
              <a:lnSpc>
                <a:spcPct val="100800"/>
              </a:lnSpc>
              <a:spcBef>
                <a:spcPts val="459"/>
              </a:spcBef>
              <a:buFont typeface="Arial MT"/>
              <a:buChar char="•"/>
              <a:tabLst>
                <a:tab pos="354965" algn="l"/>
                <a:tab pos="355600" algn="l"/>
              </a:tabLst>
            </a:pPr>
            <a:r>
              <a:rPr sz="2000" spc="-5" dirty="0">
                <a:solidFill>
                  <a:srgbClr val="264C8D"/>
                </a:solidFill>
                <a:latin typeface="Calibri"/>
                <a:cs typeface="Calibri"/>
              </a:rPr>
              <a:t>EXT2 supports direct </a:t>
            </a:r>
            <a:r>
              <a:rPr sz="2000" dirty="0">
                <a:solidFill>
                  <a:srgbClr val="264C8D"/>
                </a:solidFill>
                <a:latin typeface="Calibri"/>
                <a:cs typeface="Calibri"/>
              </a:rPr>
              <a:t>and </a:t>
            </a:r>
            <a:r>
              <a:rPr sz="2000" spc="-440" dirty="0">
                <a:solidFill>
                  <a:srgbClr val="264C8D"/>
                </a:solidFill>
                <a:latin typeface="Calibri"/>
                <a:cs typeface="Calibri"/>
              </a:rPr>
              <a:t> </a:t>
            </a:r>
            <a:r>
              <a:rPr sz="2000" spc="-5" dirty="0">
                <a:solidFill>
                  <a:srgbClr val="264C8D"/>
                </a:solidFill>
                <a:latin typeface="Calibri"/>
                <a:cs typeface="Calibri"/>
              </a:rPr>
              <a:t>indirect blocks</a:t>
            </a:r>
            <a:endParaRPr sz="2000">
              <a:latin typeface="Calibri"/>
              <a:cs typeface="Calibri"/>
            </a:endParaRPr>
          </a:p>
          <a:p>
            <a:pPr marL="354965" marR="5080" indent="-342900">
              <a:lnSpc>
                <a:spcPct val="98300"/>
              </a:lnSpc>
              <a:spcBef>
                <a:spcPts val="520"/>
              </a:spcBef>
              <a:buFont typeface="Arial MT"/>
              <a:buChar char="•"/>
              <a:tabLst>
                <a:tab pos="354965" algn="l"/>
                <a:tab pos="355600" algn="l"/>
              </a:tabLst>
            </a:pPr>
            <a:r>
              <a:rPr sz="2000" spc="-5" dirty="0">
                <a:solidFill>
                  <a:srgbClr val="264C8D"/>
                </a:solidFill>
                <a:latin typeface="Calibri"/>
                <a:cs typeface="Calibri"/>
              </a:rPr>
              <a:t>There </a:t>
            </a:r>
            <a:r>
              <a:rPr sz="2000" dirty="0">
                <a:solidFill>
                  <a:srgbClr val="264C8D"/>
                </a:solidFill>
                <a:latin typeface="Calibri"/>
                <a:cs typeface="Calibri"/>
              </a:rPr>
              <a:t>is</a:t>
            </a:r>
            <a:r>
              <a:rPr sz="2000" spc="-5" dirty="0">
                <a:solidFill>
                  <a:srgbClr val="264C8D"/>
                </a:solidFill>
                <a:latin typeface="Calibri"/>
                <a:cs typeface="Calibri"/>
              </a:rPr>
              <a:t> one pointer each</a:t>
            </a:r>
            <a:r>
              <a:rPr sz="2000" dirty="0">
                <a:solidFill>
                  <a:srgbClr val="264C8D"/>
                </a:solidFill>
                <a:latin typeface="Calibri"/>
                <a:cs typeface="Calibri"/>
              </a:rPr>
              <a:t> </a:t>
            </a:r>
            <a:r>
              <a:rPr sz="2000" spc="-5" dirty="0">
                <a:solidFill>
                  <a:srgbClr val="264C8D"/>
                </a:solidFill>
                <a:latin typeface="Calibri"/>
                <a:cs typeface="Calibri"/>
              </a:rPr>
              <a:t>for </a:t>
            </a:r>
            <a:r>
              <a:rPr sz="2000" spc="-440" dirty="0">
                <a:solidFill>
                  <a:srgbClr val="264C8D"/>
                </a:solidFill>
                <a:latin typeface="Calibri"/>
                <a:cs typeface="Calibri"/>
              </a:rPr>
              <a:t> </a:t>
            </a:r>
            <a:r>
              <a:rPr sz="2000" spc="-5" dirty="0">
                <a:solidFill>
                  <a:srgbClr val="264C8D"/>
                </a:solidFill>
                <a:latin typeface="Calibri"/>
                <a:cs typeface="Calibri"/>
              </a:rPr>
              <a:t>o</a:t>
            </a:r>
            <a:r>
              <a:rPr sz="2000" dirty="0">
                <a:solidFill>
                  <a:srgbClr val="264C8D"/>
                </a:solidFill>
                <a:latin typeface="Calibri"/>
                <a:cs typeface="Calibri"/>
              </a:rPr>
              <a:t>ne</a:t>
            </a:r>
            <a:r>
              <a:rPr sz="2000" spc="-409" dirty="0">
                <a:solidFill>
                  <a:srgbClr val="264C8D"/>
                </a:solidFill>
                <a:latin typeface="Calibri"/>
                <a:cs typeface="Calibri"/>
              </a:rPr>
              <a:t>-­‐</a:t>
            </a:r>
            <a:r>
              <a:rPr sz="2000" spc="-10" dirty="0">
                <a:solidFill>
                  <a:srgbClr val="264C8D"/>
                </a:solidFill>
                <a:latin typeface="Calibri"/>
                <a:cs typeface="Calibri"/>
              </a:rPr>
              <a:t>t</a:t>
            </a:r>
            <a:r>
              <a:rPr sz="2000" spc="-15" dirty="0">
                <a:solidFill>
                  <a:srgbClr val="264C8D"/>
                </a:solidFill>
                <a:latin typeface="Calibri"/>
                <a:cs typeface="Calibri"/>
              </a:rPr>
              <a:t>i</a:t>
            </a:r>
            <a:r>
              <a:rPr sz="2000" spc="-5" dirty="0">
                <a:solidFill>
                  <a:srgbClr val="264C8D"/>
                </a:solidFill>
                <a:latin typeface="Calibri"/>
                <a:cs typeface="Calibri"/>
              </a:rPr>
              <a:t>m</a:t>
            </a:r>
            <a:r>
              <a:rPr sz="2000" dirty="0">
                <a:solidFill>
                  <a:srgbClr val="264C8D"/>
                </a:solidFill>
                <a:latin typeface="Calibri"/>
                <a:cs typeface="Calibri"/>
              </a:rPr>
              <a:t>e, t</a:t>
            </a:r>
            <a:r>
              <a:rPr sz="2000" spc="-5" dirty="0">
                <a:solidFill>
                  <a:srgbClr val="264C8D"/>
                </a:solidFill>
                <a:latin typeface="Calibri"/>
                <a:cs typeface="Calibri"/>
              </a:rPr>
              <a:t>w</a:t>
            </a:r>
            <a:r>
              <a:rPr sz="2000" dirty="0">
                <a:solidFill>
                  <a:srgbClr val="264C8D"/>
                </a:solidFill>
                <a:latin typeface="Calibri"/>
                <a:cs typeface="Calibri"/>
              </a:rPr>
              <a:t>e</a:t>
            </a:r>
            <a:r>
              <a:rPr sz="2000" spc="-5" dirty="0">
                <a:solidFill>
                  <a:srgbClr val="264C8D"/>
                </a:solidFill>
                <a:latin typeface="Calibri"/>
                <a:cs typeface="Calibri"/>
              </a:rPr>
              <a:t>o</a:t>
            </a:r>
            <a:r>
              <a:rPr sz="2000" spc="-409" dirty="0">
                <a:solidFill>
                  <a:srgbClr val="264C8D"/>
                </a:solidFill>
                <a:latin typeface="Calibri"/>
                <a:cs typeface="Calibri"/>
              </a:rPr>
              <a:t>-­‐</a:t>
            </a:r>
            <a:r>
              <a:rPr sz="2000" spc="-10" dirty="0">
                <a:solidFill>
                  <a:srgbClr val="264C8D"/>
                </a:solidFill>
                <a:latin typeface="Calibri"/>
                <a:cs typeface="Calibri"/>
              </a:rPr>
              <a:t>t</a:t>
            </a:r>
            <a:r>
              <a:rPr sz="2000" spc="-15" dirty="0">
                <a:solidFill>
                  <a:srgbClr val="264C8D"/>
                </a:solidFill>
                <a:latin typeface="Calibri"/>
                <a:cs typeface="Calibri"/>
              </a:rPr>
              <a:t>i</a:t>
            </a:r>
            <a:r>
              <a:rPr sz="2000" spc="-5" dirty="0">
                <a:solidFill>
                  <a:srgbClr val="264C8D"/>
                </a:solidFill>
                <a:latin typeface="Calibri"/>
                <a:cs typeface="Calibri"/>
              </a:rPr>
              <a:t>m</a:t>
            </a:r>
            <a:r>
              <a:rPr sz="2000" dirty="0">
                <a:solidFill>
                  <a:srgbClr val="264C8D"/>
                </a:solidFill>
                <a:latin typeface="Calibri"/>
                <a:cs typeface="Calibri"/>
              </a:rPr>
              <a:t>e, and  </a:t>
            </a:r>
            <a:r>
              <a:rPr sz="2000" spc="-105" dirty="0">
                <a:solidFill>
                  <a:srgbClr val="264C8D"/>
                </a:solidFill>
                <a:latin typeface="Calibri"/>
                <a:cs typeface="Calibri"/>
              </a:rPr>
              <a:t>three-­‐time</a:t>
            </a:r>
            <a:r>
              <a:rPr sz="2000" spc="-5" dirty="0">
                <a:solidFill>
                  <a:srgbClr val="264C8D"/>
                </a:solidFill>
                <a:latin typeface="Calibri"/>
                <a:cs typeface="Calibri"/>
              </a:rPr>
              <a:t> indirect blocks</a:t>
            </a:r>
            <a:endParaRPr sz="2000">
              <a:latin typeface="Calibri"/>
              <a:cs typeface="Calibri"/>
            </a:endParaRPr>
          </a:p>
        </p:txBody>
      </p:sp>
      <p:grpSp>
        <p:nvGrpSpPr>
          <p:cNvPr id="5" name="object 5"/>
          <p:cNvGrpSpPr/>
          <p:nvPr/>
        </p:nvGrpSpPr>
        <p:grpSpPr>
          <a:xfrm>
            <a:off x="4364131" y="3795642"/>
            <a:ext cx="864235" cy="1325880"/>
            <a:chOff x="4364131" y="3795642"/>
            <a:chExt cx="864235" cy="1325880"/>
          </a:xfrm>
        </p:grpSpPr>
        <p:sp>
          <p:nvSpPr>
            <p:cNvPr id="6" name="object 6"/>
            <p:cNvSpPr/>
            <p:nvPr/>
          </p:nvSpPr>
          <p:spPr>
            <a:xfrm>
              <a:off x="4410406" y="3841915"/>
              <a:ext cx="817880" cy="1279525"/>
            </a:xfrm>
            <a:custGeom>
              <a:avLst/>
              <a:gdLst/>
              <a:ahLst/>
              <a:cxnLst/>
              <a:rect l="l" t="t" r="r" b="b"/>
              <a:pathLst>
                <a:path w="817879" h="1279525">
                  <a:moveTo>
                    <a:pt x="817651" y="0"/>
                  </a:moveTo>
                  <a:lnTo>
                    <a:pt x="0" y="0"/>
                  </a:lnTo>
                  <a:lnTo>
                    <a:pt x="0" y="1236027"/>
                  </a:lnTo>
                  <a:lnTo>
                    <a:pt x="774446" y="1236027"/>
                  </a:lnTo>
                  <a:lnTo>
                    <a:pt x="774446" y="1279169"/>
                  </a:lnTo>
                  <a:lnTo>
                    <a:pt x="817651" y="1279169"/>
                  </a:lnTo>
                  <a:lnTo>
                    <a:pt x="817651" y="1236027"/>
                  </a:lnTo>
                  <a:lnTo>
                    <a:pt x="817651" y="0"/>
                  </a:lnTo>
                  <a:close/>
                </a:path>
              </a:pathLst>
            </a:custGeom>
            <a:solidFill>
              <a:srgbClr val="808080">
                <a:alpha val="50199"/>
              </a:srgbClr>
            </a:solidFill>
          </p:spPr>
          <p:txBody>
            <a:bodyPr wrap="square" lIns="0" tIns="0" rIns="0" bIns="0" rtlCol="0"/>
            <a:lstStyle/>
            <a:p>
              <a:endParaRPr/>
            </a:p>
          </p:txBody>
        </p:sp>
        <p:sp>
          <p:nvSpPr>
            <p:cNvPr id="7" name="object 7"/>
            <p:cNvSpPr/>
            <p:nvPr/>
          </p:nvSpPr>
          <p:spPr>
            <a:xfrm>
              <a:off x="4366990" y="3798500"/>
              <a:ext cx="817880" cy="1279525"/>
            </a:xfrm>
            <a:custGeom>
              <a:avLst/>
              <a:gdLst/>
              <a:ahLst/>
              <a:cxnLst/>
              <a:rect l="l" t="t" r="r" b="b"/>
              <a:pathLst>
                <a:path w="817879" h="1279525">
                  <a:moveTo>
                    <a:pt x="817872" y="0"/>
                  </a:moveTo>
                  <a:lnTo>
                    <a:pt x="0" y="0"/>
                  </a:lnTo>
                  <a:lnTo>
                    <a:pt x="0" y="1279439"/>
                  </a:lnTo>
                  <a:lnTo>
                    <a:pt x="817872" y="1279439"/>
                  </a:lnTo>
                  <a:lnTo>
                    <a:pt x="817872" y="0"/>
                  </a:lnTo>
                  <a:close/>
                </a:path>
              </a:pathLst>
            </a:custGeom>
            <a:solidFill>
              <a:srgbClr val="C0C0C0"/>
            </a:solidFill>
          </p:spPr>
          <p:txBody>
            <a:bodyPr wrap="square" lIns="0" tIns="0" rIns="0" bIns="0" rtlCol="0"/>
            <a:lstStyle/>
            <a:p>
              <a:endParaRPr/>
            </a:p>
          </p:txBody>
        </p:sp>
        <p:sp>
          <p:nvSpPr>
            <p:cNvPr id="8" name="object 8"/>
            <p:cNvSpPr/>
            <p:nvPr/>
          </p:nvSpPr>
          <p:spPr>
            <a:xfrm>
              <a:off x="4366989" y="3798500"/>
              <a:ext cx="817880" cy="1279525"/>
            </a:xfrm>
            <a:custGeom>
              <a:avLst/>
              <a:gdLst/>
              <a:ahLst/>
              <a:cxnLst/>
              <a:rect l="l" t="t" r="r" b="b"/>
              <a:pathLst>
                <a:path w="817879" h="1279525">
                  <a:moveTo>
                    <a:pt x="0" y="1279439"/>
                  </a:moveTo>
                  <a:lnTo>
                    <a:pt x="817872" y="1279439"/>
                  </a:lnTo>
                  <a:lnTo>
                    <a:pt x="817872" y="0"/>
                  </a:lnTo>
                  <a:lnTo>
                    <a:pt x="0" y="0"/>
                  </a:lnTo>
                  <a:lnTo>
                    <a:pt x="0" y="1279439"/>
                  </a:lnTo>
                  <a:close/>
                </a:path>
              </a:pathLst>
            </a:custGeom>
            <a:ln w="5121">
              <a:solidFill>
                <a:srgbClr val="000000"/>
              </a:solidFill>
            </a:ln>
          </p:spPr>
          <p:txBody>
            <a:bodyPr wrap="square" lIns="0" tIns="0" rIns="0" bIns="0" rtlCol="0"/>
            <a:lstStyle/>
            <a:p>
              <a:endParaRPr/>
            </a:p>
          </p:txBody>
        </p:sp>
      </p:grpSp>
      <p:sp>
        <p:nvSpPr>
          <p:cNvPr id="9" name="object 9"/>
          <p:cNvSpPr txBox="1"/>
          <p:nvPr/>
        </p:nvSpPr>
        <p:spPr>
          <a:xfrm>
            <a:off x="4566056" y="5208413"/>
            <a:ext cx="505459" cy="268605"/>
          </a:xfrm>
          <a:prstGeom prst="rect">
            <a:avLst/>
          </a:prstGeom>
        </p:spPr>
        <p:txBody>
          <a:bodyPr vert="horz" wrap="square" lIns="0" tIns="0" rIns="0" bIns="0" rtlCol="0">
            <a:spAutoFit/>
          </a:bodyPr>
          <a:lstStyle/>
          <a:p>
            <a:pPr algn="ctr">
              <a:lnSpc>
                <a:spcPts val="1000"/>
              </a:lnSpc>
            </a:pPr>
            <a:r>
              <a:rPr sz="900" spc="-5" dirty="0">
                <a:solidFill>
                  <a:srgbClr val="808080"/>
                </a:solidFill>
                <a:latin typeface="Arial MT"/>
                <a:cs typeface="Arial MT"/>
              </a:rPr>
              <a:t>1</a:t>
            </a:r>
            <a:r>
              <a:rPr sz="900" dirty="0">
                <a:solidFill>
                  <a:srgbClr val="808080"/>
                </a:solidFill>
                <a:latin typeface="Arial MT"/>
                <a:cs typeface="Arial MT"/>
              </a:rPr>
              <a:t>2</a:t>
            </a:r>
            <a:r>
              <a:rPr sz="900" spc="-5" dirty="0">
                <a:solidFill>
                  <a:srgbClr val="808080"/>
                </a:solidFill>
                <a:latin typeface="Arial MT"/>
                <a:cs typeface="Arial MT"/>
              </a:rPr>
              <a:t> dire</a:t>
            </a:r>
            <a:r>
              <a:rPr sz="900" dirty="0">
                <a:solidFill>
                  <a:srgbClr val="808080"/>
                </a:solidFill>
                <a:latin typeface="Arial MT"/>
                <a:cs typeface="Arial MT"/>
              </a:rPr>
              <a:t>kte</a:t>
            </a:r>
            <a:endParaRPr sz="900">
              <a:latin typeface="Arial MT"/>
              <a:cs typeface="Arial MT"/>
            </a:endParaRPr>
          </a:p>
          <a:p>
            <a:pPr marL="3175" algn="ctr">
              <a:lnSpc>
                <a:spcPct val="100000"/>
              </a:lnSpc>
              <a:spcBef>
                <a:spcPts val="15"/>
              </a:spcBef>
            </a:pPr>
            <a:r>
              <a:rPr sz="900" dirty="0">
                <a:solidFill>
                  <a:srgbClr val="808080"/>
                </a:solidFill>
                <a:latin typeface="Arial MT"/>
                <a:cs typeface="Arial MT"/>
              </a:rPr>
              <a:t>Blöcke</a:t>
            </a:r>
            <a:endParaRPr sz="900">
              <a:latin typeface="Arial MT"/>
              <a:cs typeface="Arial MT"/>
            </a:endParaRPr>
          </a:p>
        </p:txBody>
      </p:sp>
      <p:grpSp>
        <p:nvGrpSpPr>
          <p:cNvPr id="10" name="object 10"/>
          <p:cNvGrpSpPr/>
          <p:nvPr/>
        </p:nvGrpSpPr>
        <p:grpSpPr>
          <a:xfrm>
            <a:off x="4364131" y="5075055"/>
            <a:ext cx="864235" cy="481330"/>
            <a:chOff x="4364131" y="5075055"/>
            <a:chExt cx="864235" cy="481330"/>
          </a:xfrm>
        </p:grpSpPr>
        <p:sp>
          <p:nvSpPr>
            <p:cNvPr id="11" name="object 11"/>
            <p:cNvSpPr/>
            <p:nvPr/>
          </p:nvSpPr>
          <p:spPr>
            <a:xfrm>
              <a:off x="4410406" y="5121097"/>
              <a:ext cx="817880" cy="435609"/>
            </a:xfrm>
            <a:custGeom>
              <a:avLst/>
              <a:gdLst/>
              <a:ahLst/>
              <a:cxnLst/>
              <a:rect l="l" t="t" r="r" b="b"/>
              <a:pathLst>
                <a:path w="817879" h="435610">
                  <a:moveTo>
                    <a:pt x="817651" y="0"/>
                  </a:moveTo>
                  <a:lnTo>
                    <a:pt x="0" y="0"/>
                  </a:lnTo>
                  <a:lnTo>
                    <a:pt x="0" y="391820"/>
                  </a:lnTo>
                  <a:lnTo>
                    <a:pt x="774446" y="391820"/>
                  </a:lnTo>
                  <a:lnTo>
                    <a:pt x="774446" y="435229"/>
                  </a:lnTo>
                  <a:lnTo>
                    <a:pt x="817651" y="435229"/>
                  </a:lnTo>
                  <a:lnTo>
                    <a:pt x="817651" y="391820"/>
                  </a:lnTo>
                  <a:lnTo>
                    <a:pt x="817651" y="0"/>
                  </a:lnTo>
                  <a:close/>
                </a:path>
              </a:pathLst>
            </a:custGeom>
            <a:solidFill>
              <a:srgbClr val="808080">
                <a:alpha val="50199"/>
              </a:srgbClr>
            </a:solidFill>
          </p:spPr>
          <p:txBody>
            <a:bodyPr wrap="square" lIns="0" tIns="0" rIns="0" bIns="0" rtlCol="0"/>
            <a:lstStyle/>
            <a:p>
              <a:endParaRPr/>
            </a:p>
          </p:txBody>
        </p:sp>
        <p:sp>
          <p:nvSpPr>
            <p:cNvPr id="12" name="object 12"/>
            <p:cNvSpPr/>
            <p:nvPr/>
          </p:nvSpPr>
          <p:spPr>
            <a:xfrm>
              <a:off x="4366990" y="5077913"/>
              <a:ext cx="817880" cy="435609"/>
            </a:xfrm>
            <a:custGeom>
              <a:avLst/>
              <a:gdLst/>
              <a:ahLst/>
              <a:cxnLst/>
              <a:rect l="l" t="t" r="r" b="b"/>
              <a:pathLst>
                <a:path w="817879" h="435610">
                  <a:moveTo>
                    <a:pt x="817872" y="0"/>
                  </a:moveTo>
                  <a:lnTo>
                    <a:pt x="0" y="0"/>
                  </a:lnTo>
                  <a:lnTo>
                    <a:pt x="0" y="435002"/>
                  </a:lnTo>
                  <a:lnTo>
                    <a:pt x="817872" y="435002"/>
                  </a:lnTo>
                  <a:lnTo>
                    <a:pt x="817872" y="0"/>
                  </a:lnTo>
                  <a:close/>
                </a:path>
              </a:pathLst>
            </a:custGeom>
            <a:solidFill>
              <a:srgbClr val="C0C0C0"/>
            </a:solidFill>
          </p:spPr>
          <p:txBody>
            <a:bodyPr wrap="square" lIns="0" tIns="0" rIns="0" bIns="0" rtlCol="0"/>
            <a:lstStyle/>
            <a:p>
              <a:endParaRPr/>
            </a:p>
          </p:txBody>
        </p:sp>
        <p:sp>
          <p:nvSpPr>
            <p:cNvPr id="13" name="object 13"/>
            <p:cNvSpPr/>
            <p:nvPr/>
          </p:nvSpPr>
          <p:spPr>
            <a:xfrm>
              <a:off x="4366989" y="5077912"/>
              <a:ext cx="817880" cy="435609"/>
            </a:xfrm>
            <a:custGeom>
              <a:avLst/>
              <a:gdLst/>
              <a:ahLst/>
              <a:cxnLst/>
              <a:rect l="l" t="t" r="r" b="b"/>
              <a:pathLst>
                <a:path w="817879" h="435610">
                  <a:moveTo>
                    <a:pt x="0" y="435002"/>
                  </a:moveTo>
                  <a:lnTo>
                    <a:pt x="817872" y="435002"/>
                  </a:lnTo>
                  <a:lnTo>
                    <a:pt x="817872" y="0"/>
                  </a:lnTo>
                  <a:lnTo>
                    <a:pt x="0" y="0"/>
                  </a:lnTo>
                  <a:lnTo>
                    <a:pt x="0" y="435002"/>
                  </a:lnTo>
                  <a:close/>
                </a:path>
              </a:pathLst>
            </a:custGeom>
            <a:ln w="5120">
              <a:solidFill>
                <a:srgbClr val="000000"/>
              </a:solidFill>
            </a:ln>
          </p:spPr>
          <p:txBody>
            <a:bodyPr wrap="square" lIns="0" tIns="0" rIns="0" bIns="0" rtlCol="0"/>
            <a:lstStyle/>
            <a:p>
              <a:endParaRPr/>
            </a:p>
          </p:txBody>
        </p:sp>
      </p:grpSp>
      <p:sp>
        <p:nvSpPr>
          <p:cNvPr id="14" name="object 14"/>
          <p:cNvSpPr txBox="1"/>
          <p:nvPr/>
        </p:nvSpPr>
        <p:spPr>
          <a:xfrm>
            <a:off x="4366990" y="5141385"/>
            <a:ext cx="815340" cy="303530"/>
          </a:xfrm>
          <a:prstGeom prst="rect">
            <a:avLst/>
          </a:prstGeom>
        </p:spPr>
        <p:txBody>
          <a:bodyPr vert="horz" wrap="square" lIns="0" tIns="11430" rIns="0" bIns="0" rtlCol="0">
            <a:spAutoFit/>
          </a:bodyPr>
          <a:lstStyle/>
          <a:p>
            <a:pPr marL="236854" marR="146050" indent="-81280">
              <a:lnSpc>
                <a:spcPct val="101699"/>
              </a:lnSpc>
              <a:spcBef>
                <a:spcPts val="90"/>
              </a:spcBef>
            </a:pPr>
            <a:r>
              <a:rPr sz="900" spc="-5" dirty="0">
                <a:solidFill>
                  <a:srgbClr val="0768B2"/>
                </a:solidFill>
                <a:latin typeface="Arial MT"/>
                <a:cs typeface="Arial MT"/>
              </a:rPr>
              <a:t>1</a:t>
            </a:r>
            <a:r>
              <a:rPr sz="900" dirty="0">
                <a:solidFill>
                  <a:srgbClr val="0768B2"/>
                </a:solidFill>
                <a:latin typeface="Arial MT"/>
                <a:cs typeface="Arial MT"/>
              </a:rPr>
              <a:t>2</a:t>
            </a:r>
            <a:r>
              <a:rPr sz="900" spc="-5" dirty="0">
                <a:solidFill>
                  <a:srgbClr val="0768B2"/>
                </a:solidFill>
                <a:latin typeface="Arial MT"/>
                <a:cs typeface="Arial MT"/>
              </a:rPr>
              <a:t> dire</a:t>
            </a:r>
            <a:r>
              <a:rPr sz="900" dirty="0">
                <a:solidFill>
                  <a:srgbClr val="0768B2"/>
                </a:solidFill>
                <a:latin typeface="Arial MT"/>
                <a:cs typeface="Arial MT"/>
              </a:rPr>
              <a:t>kte  Blöcke</a:t>
            </a:r>
            <a:endParaRPr sz="900">
              <a:latin typeface="Arial MT"/>
              <a:cs typeface="Arial MT"/>
            </a:endParaRPr>
          </a:p>
        </p:txBody>
      </p:sp>
      <p:grpSp>
        <p:nvGrpSpPr>
          <p:cNvPr id="15" name="object 15"/>
          <p:cNvGrpSpPr/>
          <p:nvPr/>
        </p:nvGrpSpPr>
        <p:grpSpPr>
          <a:xfrm>
            <a:off x="4364428" y="3580237"/>
            <a:ext cx="4774565" cy="2770505"/>
            <a:chOff x="4364428" y="3580237"/>
            <a:chExt cx="4774565" cy="2770505"/>
          </a:xfrm>
        </p:grpSpPr>
        <p:sp>
          <p:nvSpPr>
            <p:cNvPr id="16" name="object 16"/>
            <p:cNvSpPr/>
            <p:nvPr/>
          </p:nvSpPr>
          <p:spPr>
            <a:xfrm>
              <a:off x="4410406" y="5556339"/>
              <a:ext cx="817880" cy="153670"/>
            </a:xfrm>
            <a:custGeom>
              <a:avLst/>
              <a:gdLst/>
              <a:ahLst/>
              <a:cxnLst/>
              <a:rect l="l" t="t" r="r" b="b"/>
              <a:pathLst>
                <a:path w="817879" h="153670">
                  <a:moveTo>
                    <a:pt x="817651" y="0"/>
                  </a:moveTo>
                  <a:lnTo>
                    <a:pt x="0" y="0"/>
                  </a:lnTo>
                  <a:lnTo>
                    <a:pt x="0" y="109969"/>
                  </a:lnTo>
                  <a:lnTo>
                    <a:pt x="0" y="110858"/>
                  </a:lnTo>
                  <a:lnTo>
                    <a:pt x="0" y="153377"/>
                  </a:lnTo>
                  <a:lnTo>
                    <a:pt x="817651" y="153377"/>
                  </a:lnTo>
                  <a:lnTo>
                    <a:pt x="817651" y="110858"/>
                  </a:lnTo>
                  <a:lnTo>
                    <a:pt x="817651" y="109969"/>
                  </a:lnTo>
                  <a:lnTo>
                    <a:pt x="817651" y="0"/>
                  </a:lnTo>
                  <a:close/>
                </a:path>
              </a:pathLst>
            </a:custGeom>
            <a:solidFill>
              <a:srgbClr val="808080">
                <a:alpha val="50199"/>
              </a:srgbClr>
            </a:solidFill>
          </p:spPr>
          <p:txBody>
            <a:bodyPr wrap="square" lIns="0" tIns="0" rIns="0" bIns="0" rtlCol="0"/>
            <a:lstStyle/>
            <a:p>
              <a:endParaRPr/>
            </a:p>
          </p:txBody>
        </p:sp>
        <p:sp>
          <p:nvSpPr>
            <p:cNvPr id="17" name="object 17"/>
            <p:cNvSpPr/>
            <p:nvPr/>
          </p:nvSpPr>
          <p:spPr>
            <a:xfrm>
              <a:off x="4366990" y="5512915"/>
              <a:ext cx="817880" cy="153670"/>
            </a:xfrm>
            <a:custGeom>
              <a:avLst/>
              <a:gdLst/>
              <a:ahLst/>
              <a:cxnLst/>
              <a:rect l="l" t="t" r="r" b="b"/>
              <a:pathLst>
                <a:path w="817879" h="153670">
                  <a:moveTo>
                    <a:pt x="817872" y="0"/>
                  </a:moveTo>
                  <a:lnTo>
                    <a:pt x="0" y="0"/>
                  </a:lnTo>
                  <a:lnTo>
                    <a:pt x="0" y="153385"/>
                  </a:lnTo>
                  <a:lnTo>
                    <a:pt x="817872" y="153385"/>
                  </a:lnTo>
                  <a:lnTo>
                    <a:pt x="817872" y="0"/>
                  </a:lnTo>
                  <a:close/>
                </a:path>
              </a:pathLst>
            </a:custGeom>
            <a:solidFill>
              <a:srgbClr val="C0C0C0"/>
            </a:solidFill>
          </p:spPr>
          <p:txBody>
            <a:bodyPr wrap="square" lIns="0" tIns="0" rIns="0" bIns="0" rtlCol="0"/>
            <a:lstStyle/>
            <a:p>
              <a:endParaRPr/>
            </a:p>
          </p:txBody>
        </p:sp>
        <p:sp>
          <p:nvSpPr>
            <p:cNvPr id="18" name="object 18"/>
            <p:cNvSpPr/>
            <p:nvPr/>
          </p:nvSpPr>
          <p:spPr>
            <a:xfrm>
              <a:off x="4366989" y="5512915"/>
              <a:ext cx="817880" cy="153670"/>
            </a:xfrm>
            <a:custGeom>
              <a:avLst/>
              <a:gdLst/>
              <a:ahLst/>
              <a:cxnLst/>
              <a:rect l="l" t="t" r="r" b="b"/>
              <a:pathLst>
                <a:path w="817879" h="153670">
                  <a:moveTo>
                    <a:pt x="0" y="153385"/>
                  </a:moveTo>
                  <a:lnTo>
                    <a:pt x="817872" y="153385"/>
                  </a:lnTo>
                  <a:lnTo>
                    <a:pt x="817872" y="0"/>
                  </a:lnTo>
                  <a:lnTo>
                    <a:pt x="0" y="0"/>
                  </a:lnTo>
                  <a:lnTo>
                    <a:pt x="0" y="153385"/>
                  </a:lnTo>
                  <a:close/>
                </a:path>
              </a:pathLst>
            </a:custGeom>
            <a:ln w="5120">
              <a:solidFill>
                <a:srgbClr val="000000"/>
              </a:solidFill>
            </a:ln>
          </p:spPr>
          <p:txBody>
            <a:bodyPr wrap="square" lIns="0" tIns="0" rIns="0" bIns="0" rtlCol="0"/>
            <a:lstStyle/>
            <a:p>
              <a:endParaRPr/>
            </a:p>
          </p:txBody>
        </p:sp>
        <p:sp>
          <p:nvSpPr>
            <p:cNvPr id="19" name="object 19"/>
            <p:cNvSpPr/>
            <p:nvPr/>
          </p:nvSpPr>
          <p:spPr>
            <a:xfrm>
              <a:off x="4410406" y="5710390"/>
              <a:ext cx="817880" cy="153670"/>
            </a:xfrm>
            <a:custGeom>
              <a:avLst/>
              <a:gdLst/>
              <a:ahLst/>
              <a:cxnLst/>
              <a:rect l="l" t="t" r="r" b="b"/>
              <a:pathLst>
                <a:path w="817879" h="153670">
                  <a:moveTo>
                    <a:pt x="817651" y="0"/>
                  </a:moveTo>
                  <a:lnTo>
                    <a:pt x="0" y="0"/>
                  </a:lnTo>
                  <a:lnTo>
                    <a:pt x="0" y="110185"/>
                  </a:lnTo>
                  <a:lnTo>
                    <a:pt x="774446" y="110185"/>
                  </a:lnTo>
                  <a:lnTo>
                    <a:pt x="774446" y="153606"/>
                  </a:lnTo>
                  <a:lnTo>
                    <a:pt x="817651" y="153606"/>
                  </a:lnTo>
                  <a:lnTo>
                    <a:pt x="817651" y="110185"/>
                  </a:lnTo>
                  <a:lnTo>
                    <a:pt x="817651" y="0"/>
                  </a:lnTo>
                  <a:close/>
                </a:path>
              </a:pathLst>
            </a:custGeom>
            <a:solidFill>
              <a:srgbClr val="808080">
                <a:alpha val="50199"/>
              </a:srgbClr>
            </a:solidFill>
          </p:spPr>
          <p:txBody>
            <a:bodyPr wrap="square" lIns="0" tIns="0" rIns="0" bIns="0" rtlCol="0"/>
            <a:lstStyle/>
            <a:p>
              <a:endParaRPr/>
            </a:p>
          </p:txBody>
        </p:sp>
        <p:sp>
          <p:nvSpPr>
            <p:cNvPr id="20" name="object 20"/>
            <p:cNvSpPr/>
            <p:nvPr/>
          </p:nvSpPr>
          <p:spPr>
            <a:xfrm>
              <a:off x="4366990" y="5667188"/>
              <a:ext cx="817880" cy="153670"/>
            </a:xfrm>
            <a:custGeom>
              <a:avLst/>
              <a:gdLst/>
              <a:ahLst/>
              <a:cxnLst/>
              <a:rect l="l" t="t" r="r" b="b"/>
              <a:pathLst>
                <a:path w="817879" h="153670">
                  <a:moveTo>
                    <a:pt x="817872" y="0"/>
                  </a:moveTo>
                  <a:lnTo>
                    <a:pt x="0" y="0"/>
                  </a:lnTo>
                  <a:lnTo>
                    <a:pt x="0" y="153385"/>
                  </a:lnTo>
                  <a:lnTo>
                    <a:pt x="817872" y="153385"/>
                  </a:lnTo>
                  <a:lnTo>
                    <a:pt x="817872" y="0"/>
                  </a:lnTo>
                  <a:close/>
                </a:path>
              </a:pathLst>
            </a:custGeom>
            <a:solidFill>
              <a:srgbClr val="C0C0C0"/>
            </a:solidFill>
          </p:spPr>
          <p:txBody>
            <a:bodyPr wrap="square" lIns="0" tIns="0" rIns="0" bIns="0" rtlCol="0"/>
            <a:lstStyle/>
            <a:p>
              <a:endParaRPr/>
            </a:p>
          </p:txBody>
        </p:sp>
        <p:sp>
          <p:nvSpPr>
            <p:cNvPr id="21" name="object 21"/>
            <p:cNvSpPr/>
            <p:nvPr/>
          </p:nvSpPr>
          <p:spPr>
            <a:xfrm>
              <a:off x="4366989" y="5667189"/>
              <a:ext cx="817880" cy="153670"/>
            </a:xfrm>
            <a:custGeom>
              <a:avLst/>
              <a:gdLst/>
              <a:ahLst/>
              <a:cxnLst/>
              <a:rect l="l" t="t" r="r" b="b"/>
              <a:pathLst>
                <a:path w="817879" h="153670">
                  <a:moveTo>
                    <a:pt x="0" y="153385"/>
                  </a:moveTo>
                  <a:lnTo>
                    <a:pt x="817872" y="153385"/>
                  </a:lnTo>
                  <a:lnTo>
                    <a:pt x="817872" y="0"/>
                  </a:lnTo>
                  <a:lnTo>
                    <a:pt x="0" y="0"/>
                  </a:lnTo>
                  <a:lnTo>
                    <a:pt x="0" y="153385"/>
                  </a:lnTo>
                  <a:close/>
                </a:path>
              </a:pathLst>
            </a:custGeom>
            <a:ln w="5120">
              <a:solidFill>
                <a:srgbClr val="000000"/>
              </a:solidFill>
            </a:ln>
          </p:spPr>
          <p:txBody>
            <a:bodyPr wrap="square" lIns="0" tIns="0" rIns="0" bIns="0" rtlCol="0"/>
            <a:lstStyle/>
            <a:p>
              <a:endParaRPr/>
            </a:p>
          </p:txBody>
        </p:sp>
        <p:sp>
          <p:nvSpPr>
            <p:cNvPr id="22" name="object 22"/>
            <p:cNvSpPr/>
            <p:nvPr/>
          </p:nvSpPr>
          <p:spPr>
            <a:xfrm>
              <a:off x="4410406" y="5863996"/>
              <a:ext cx="817880" cy="153670"/>
            </a:xfrm>
            <a:custGeom>
              <a:avLst/>
              <a:gdLst/>
              <a:ahLst/>
              <a:cxnLst/>
              <a:rect l="l" t="t" r="r" b="b"/>
              <a:pathLst>
                <a:path w="817879" h="153670">
                  <a:moveTo>
                    <a:pt x="817651" y="0"/>
                  </a:moveTo>
                  <a:lnTo>
                    <a:pt x="0" y="0"/>
                  </a:lnTo>
                  <a:lnTo>
                    <a:pt x="0" y="109969"/>
                  </a:lnTo>
                  <a:lnTo>
                    <a:pt x="0" y="153377"/>
                  </a:lnTo>
                  <a:lnTo>
                    <a:pt x="817651" y="153377"/>
                  </a:lnTo>
                  <a:lnTo>
                    <a:pt x="817651" y="109969"/>
                  </a:lnTo>
                  <a:lnTo>
                    <a:pt x="817651" y="0"/>
                  </a:lnTo>
                  <a:close/>
                </a:path>
              </a:pathLst>
            </a:custGeom>
            <a:solidFill>
              <a:srgbClr val="808080">
                <a:alpha val="50199"/>
              </a:srgbClr>
            </a:solidFill>
          </p:spPr>
          <p:txBody>
            <a:bodyPr wrap="square" lIns="0" tIns="0" rIns="0" bIns="0" rtlCol="0"/>
            <a:lstStyle/>
            <a:p>
              <a:endParaRPr/>
            </a:p>
          </p:txBody>
        </p:sp>
        <p:sp>
          <p:nvSpPr>
            <p:cNvPr id="23" name="object 23"/>
            <p:cNvSpPr/>
            <p:nvPr/>
          </p:nvSpPr>
          <p:spPr>
            <a:xfrm>
              <a:off x="4366990" y="5820574"/>
              <a:ext cx="817880" cy="153670"/>
            </a:xfrm>
            <a:custGeom>
              <a:avLst/>
              <a:gdLst/>
              <a:ahLst/>
              <a:cxnLst/>
              <a:rect l="l" t="t" r="r" b="b"/>
              <a:pathLst>
                <a:path w="817879" h="153670">
                  <a:moveTo>
                    <a:pt x="817872" y="0"/>
                  </a:moveTo>
                  <a:lnTo>
                    <a:pt x="0" y="0"/>
                  </a:lnTo>
                  <a:lnTo>
                    <a:pt x="0" y="153385"/>
                  </a:lnTo>
                  <a:lnTo>
                    <a:pt x="817872" y="153385"/>
                  </a:lnTo>
                  <a:lnTo>
                    <a:pt x="817872" y="0"/>
                  </a:lnTo>
                  <a:close/>
                </a:path>
              </a:pathLst>
            </a:custGeom>
            <a:solidFill>
              <a:srgbClr val="C0C0C0"/>
            </a:solidFill>
          </p:spPr>
          <p:txBody>
            <a:bodyPr wrap="square" lIns="0" tIns="0" rIns="0" bIns="0" rtlCol="0"/>
            <a:lstStyle/>
            <a:p>
              <a:endParaRPr/>
            </a:p>
          </p:txBody>
        </p:sp>
        <p:sp>
          <p:nvSpPr>
            <p:cNvPr id="24" name="object 24"/>
            <p:cNvSpPr/>
            <p:nvPr/>
          </p:nvSpPr>
          <p:spPr>
            <a:xfrm>
              <a:off x="4366989" y="5820574"/>
              <a:ext cx="817880" cy="153670"/>
            </a:xfrm>
            <a:custGeom>
              <a:avLst/>
              <a:gdLst/>
              <a:ahLst/>
              <a:cxnLst/>
              <a:rect l="l" t="t" r="r" b="b"/>
              <a:pathLst>
                <a:path w="817879" h="153670">
                  <a:moveTo>
                    <a:pt x="0" y="153385"/>
                  </a:moveTo>
                  <a:lnTo>
                    <a:pt x="817872" y="153385"/>
                  </a:lnTo>
                  <a:lnTo>
                    <a:pt x="817872" y="0"/>
                  </a:lnTo>
                  <a:lnTo>
                    <a:pt x="0" y="0"/>
                  </a:lnTo>
                  <a:lnTo>
                    <a:pt x="0" y="153385"/>
                  </a:lnTo>
                  <a:close/>
                </a:path>
              </a:pathLst>
            </a:custGeom>
            <a:ln w="5120">
              <a:solidFill>
                <a:srgbClr val="000000"/>
              </a:solidFill>
            </a:ln>
          </p:spPr>
          <p:txBody>
            <a:bodyPr wrap="square" lIns="0" tIns="0" rIns="0" bIns="0" rtlCol="0"/>
            <a:lstStyle/>
            <a:p>
              <a:endParaRPr/>
            </a:p>
          </p:txBody>
        </p:sp>
        <p:sp>
          <p:nvSpPr>
            <p:cNvPr id="25" name="object 25"/>
            <p:cNvSpPr/>
            <p:nvPr/>
          </p:nvSpPr>
          <p:spPr>
            <a:xfrm>
              <a:off x="5892712" y="3841966"/>
              <a:ext cx="817880" cy="153670"/>
            </a:xfrm>
            <a:custGeom>
              <a:avLst/>
              <a:gdLst/>
              <a:ahLst/>
              <a:cxnLst/>
              <a:rect l="l" t="t" r="r" b="b"/>
              <a:pathLst>
                <a:path w="817879" h="153670">
                  <a:moveTo>
                    <a:pt x="817867" y="0"/>
                  </a:moveTo>
                  <a:lnTo>
                    <a:pt x="0" y="0"/>
                  </a:lnTo>
                  <a:lnTo>
                    <a:pt x="0" y="109893"/>
                  </a:lnTo>
                  <a:lnTo>
                    <a:pt x="774509" y="109893"/>
                  </a:lnTo>
                  <a:lnTo>
                    <a:pt x="774509" y="153377"/>
                  </a:lnTo>
                  <a:lnTo>
                    <a:pt x="817867" y="153377"/>
                  </a:lnTo>
                  <a:lnTo>
                    <a:pt x="817867" y="109893"/>
                  </a:lnTo>
                  <a:lnTo>
                    <a:pt x="817867" y="0"/>
                  </a:lnTo>
                  <a:close/>
                </a:path>
              </a:pathLst>
            </a:custGeom>
            <a:solidFill>
              <a:srgbClr val="808080">
                <a:alpha val="50199"/>
              </a:srgbClr>
            </a:solidFill>
          </p:spPr>
          <p:txBody>
            <a:bodyPr wrap="square" lIns="0" tIns="0" rIns="0" bIns="0" rtlCol="0"/>
            <a:lstStyle/>
            <a:p>
              <a:endParaRPr/>
            </a:p>
          </p:txBody>
        </p:sp>
        <p:sp>
          <p:nvSpPr>
            <p:cNvPr id="26" name="object 26"/>
            <p:cNvSpPr/>
            <p:nvPr/>
          </p:nvSpPr>
          <p:spPr>
            <a:xfrm>
              <a:off x="5849572" y="3798464"/>
              <a:ext cx="817880" cy="153670"/>
            </a:xfrm>
            <a:custGeom>
              <a:avLst/>
              <a:gdLst/>
              <a:ahLst/>
              <a:cxnLst/>
              <a:rect l="l" t="t" r="r" b="b"/>
              <a:pathLst>
                <a:path w="817879" h="153670">
                  <a:moveTo>
                    <a:pt x="817657" y="0"/>
                  </a:moveTo>
                  <a:lnTo>
                    <a:pt x="0" y="0"/>
                  </a:lnTo>
                  <a:lnTo>
                    <a:pt x="0" y="153386"/>
                  </a:lnTo>
                  <a:lnTo>
                    <a:pt x="817657" y="153386"/>
                  </a:lnTo>
                  <a:lnTo>
                    <a:pt x="817657" y="0"/>
                  </a:lnTo>
                  <a:close/>
                </a:path>
              </a:pathLst>
            </a:custGeom>
            <a:solidFill>
              <a:srgbClr val="CC99FF"/>
            </a:solidFill>
          </p:spPr>
          <p:txBody>
            <a:bodyPr wrap="square" lIns="0" tIns="0" rIns="0" bIns="0" rtlCol="0"/>
            <a:lstStyle/>
            <a:p>
              <a:endParaRPr/>
            </a:p>
          </p:txBody>
        </p:sp>
        <p:sp>
          <p:nvSpPr>
            <p:cNvPr id="27" name="object 27"/>
            <p:cNvSpPr/>
            <p:nvPr/>
          </p:nvSpPr>
          <p:spPr>
            <a:xfrm>
              <a:off x="5849571" y="3798464"/>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28" name="object 28"/>
            <p:cNvSpPr/>
            <p:nvPr/>
          </p:nvSpPr>
          <p:spPr>
            <a:xfrm>
              <a:off x="5892712" y="3995318"/>
              <a:ext cx="817880" cy="153670"/>
            </a:xfrm>
            <a:custGeom>
              <a:avLst/>
              <a:gdLst/>
              <a:ahLst/>
              <a:cxnLst/>
              <a:rect l="l" t="t" r="r" b="b"/>
              <a:pathLst>
                <a:path w="817879" h="153670">
                  <a:moveTo>
                    <a:pt x="817867" y="0"/>
                  </a:moveTo>
                  <a:lnTo>
                    <a:pt x="0" y="0"/>
                  </a:lnTo>
                  <a:lnTo>
                    <a:pt x="0" y="109982"/>
                  </a:lnTo>
                  <a:lnTo>
                    <a:pt x="774509" y="109982"/>
                  </a:lnTo>
                  <a:lnTo>
                    <a:pt x="774509" y="153377"/>
                  </a:lnTo>
                  <a:lnTo>
                    <a:pt x="817867" y="153377"/>
                  </a:lnTo>
                  <a:lnTo>
                    <a:pt x="817867" y="109982"/>
                  </a:lnTo>
                  <a:lnTo>
                    <a:pt x="817867" y="0"/>
                  </a:lnTo>
                  <a:close/>
                </a:path>
              </a:pathLst>
            </a:custGeom>
            <a:solidFill>
              <a:srgbClr val="808080">
                <a:alpha val="50199"/>
              </a:srgbClr>
            </a:solidFill>
          </p:spPr>
          <p:txBody>
            <a:bodyPr wrap="square" lIns="0" tIns="0" rIns="0" bIns="0" rtlCol="0"/>
            <a:lstStyle/>
            <a:p>
              <a:endParaRPr/>
            </a:p>
          </p:txBody>
        </p:sp>
        <p:sp>
          <p:nvSpPr>
            <p:cNvPr id="29" name="object 29"/>
            <p:cNvSpPr/>
            <p:nvPr/>
          </p:nvSpPr>
          <p:spPr>
            <a:xfrm>
              <a:off x="5849572" y="3951903"/>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CC99FF"/>
            </a:solidFill>
          </p:spPr>
          <p:txBody>
            <a:bodyPr wrap="square" lIns="0" tIns="0" rIns="0" bIns="0" rtlCol="0"/>
            <a:lstStyle/>
            <a:p>
              <a:endParaRPr/>
            </a:p>
          </p:txBody>
        </p:sp>
        <p:sp>
          <p:nvSpPr>
            <p:cNvPr id="30" name="object 30"/>
            <p:cNvSpPr/>
            <p:nvPr/>
          </p:nvSpPr>
          <p:spPr>
            <a:xfrm>
              <a:off x="5849571" y="3951903"/>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31" name="object 31"/>
            <p:cNvSpPr/>
            <p:nvPr/>
          </p:nvSpPr>
          <p:spPr>
            <a:xfrm>
              <a:off x="5892712" y="4148658"/>
              <a:ext cx="817880" cy="153670"/>
            </a:xfrm>
            <a:custGeom>
              <a:avLst/>
              <a:gdLst/>
              <a:ahLst/>
              <a:cxnLst/>
              <a:rect l="l" t="t" r="r" b="b"/>
              <a:pathLst>
                <a:path w="817879" h="153670">
                  <a:moveTo>
                    <a:pt x="817867" y="0"/>
                  </a:moveTo>
                  <a:lnTo>
                    <a:pt x="0" y="0"/>
                  </a:lnTo>
                  <a:lnTo>
                    <a:pt x="0" y="110261"/>
                  </a:lnTo>
                  <a:lnTo>
                    <a:pt x="774509" y="110261"/>
                  </a:lnTo>
                  <a:lnTo>
                    <a:pt x="774509" y="153390"/>
                  </a:lnTo>
                  <a:lnTo>
                    <a:pt x="817867" y="153390"/>
                  </a:lnTo>
                  <a:lnTo>
                    <a:pt x="817867" y="110261"/>
                  </a:lnTo>
                  <a:lnTo>
                    <a:pt x="817867" y="0"/>
                  </a:lnTo>
                  <a:close/>
                </a:path>
              </a:pathLst>
            </a:custGeom>
            <a:solidFill>
              <a:srgbClr val="808080">
                <a:alpha val="50199"/>
              </a:srgbClr>
            </a:solidFill>
          </p:spPr>
          <p:txBody>
            <a:bodyPr wrap="square" lIns="0" tIns="0" rIns="0" bIns="0" rtlCol="0"/>
            <a:lstStyle/>
            <a:p>
              <a:endParaRPr/>
            </a:p>
          </p:txBody>
        </p:sp>
        <p:sp>
          <p:nvSpPr>
            <p:cNvPr id="32" name="object 32"/>
            <p:cNvSpPr/>
            <p:nvPr/>
          </p:nvSpPr>
          <p:spPr>
            <a:xfrm>
              <a:off x="5849572" y="4105298"/>
              <a:ext cx="817880" cy="153670"/>
            </a:xfrm>
            <a:custGeom>
              <a:avLst/>
              <a:gdLst/>
              <a:ahLst/>
              <a:cxnLst/>
              <a:rect l="l" t="t" r="r" b="b"/>
              <a:pathLst>
                <a:path w="817879" h="153670">
                  <a:moveTo>
                    <a:pt x="817657" y="0"/>
                  </a:moveTo>
                  <a:lnTo>
                    <a:pt x="0" y="0"/>
                  </a:lnTo>
                  <a:lnTo>
                    <a:pt x="0" y="153609"/>
                  </a:lnTo>
                  <a:lnTo>
                    <a:pt x="817657" y="153609"/>
                  </a:lnTo>
                  <a:lnTo>
                    <a:pt x="817657" y="0"/>
                  </a:lnTo>
                  <a:close/>
                </a:path>
              </a:pathLst>
            </a:custGeom>
            <a:solidFill>
              <a:srgbClr val="CC99FF"/>
            </a:solidFill>
          </p:spPr>
          <p:txBody>
            <a:bodyPr wrap="square" lIns="0" tIns="0" rIns="0" bIns="0" rtlCol="0"/>
            <a:lstStyle/>
            <a:p>
              <a:endParaRPr/>
            </a:p>
          </p:txBody>
        </p:sp>
        <p:sp>
          <p:nvSpPr>
            <p:cNvPr id="33" name="object 33"/>
            <p:cNvSpPr/>
            <p:nvPr/>
          </p:nvSpPr>
          <p:spPr>
            <a:xfrm>
              <a:off x="5849571" y="4105298"/>
              <a:ext cx="817880" cy="153670"/>
            </a:xfrm>
            <a:custGeom>
              <a:avLst/>
              <a:gdLst/>
              <a:ahLst/>
              <a:cxnLst/>
              <a:rect l="l" t="t" r="r" b="b"/>
              <a:pathLst>
                <a:path w="817879" h="153670">
                  <a:moveTo>
                    <a:pt x="0" y="153609"/>
                  </a:moveTo>
                  <a:lnTo>
                    <a:pt x="817657" y="153609"/>
                  </a:lnTo>
                  <a:lnTo>
                    <a:pt x="817657" y="0"/>
                  </a:lnTo>
                  <a:lnTo>
                    <a:pt x="0" y="0"/>
                  </a:lnTo>
                  <a:lnTo>
                    <a:pt x="0" y="153609"/>
                  </a:lnTo>
                  <a:close/>
                </a:path>
              </a:pathLst>
            </a:custGeom>
            <a:ln w="5120">
              <a:solidFill>
                <a:srgbClr val="000000"/>
              </a:solidFill>
            </a:ln>
          </p:spPr>
          <p:txBody>
            <a:bodyPr wrap="square" lIns="0" tIns="0" rIns="0" bIns="0" rtlCol="0"/>
            <a:lstStyle/>
            <a:p>
              <a:endParaRPr/>
            </a:p>
          </p:txBody>
        </p:sp>
        <p:sp>
          <p:nvSpPr>
            <p:cNvPr id="34" name="object 34"/>
            <p:cNvSpPr/>
            <p:nvPr/>
          </p:nvSpPr>
          <p:spPr>
            <a:xfrm>
              <a:off x="5892712" y="4302100"/>
              <a:ext cx="817880" cy="153670"/>
            </a:xfrm>
            <a:custGeom>
              <a:avLst/>
              <a:gdLst/>
              <a:ahLst/>
              <a:cxnLst/>
              <a:rect l="l" t="t" r="r" b="b"/>
              <a:pathLst>
                <a:path w="817879" h="153670">
                  <a:moveTo>
                    <a:pt x="817867" y="0"/>
                  </a:moveTo>
                  <a:lnTo>
                    <a:pt x="0" y="0"/>
                  </a:lnTo>
                  <a:lnTo>
                    <a:pt x="0" y="110159"/>
                  </a:lnTo>
                  <a:lnTo>
                    <a:pt x="0" y="153390"/>
                  </a:lnTo>
                  <a:lnTo>
                    <a:pt x="817867" y="153390"/>
                  </a:lnTo>
                  <a:lnTo>
                    <a:pt x="817867" y="110159"/>
                  </a:lnTo>
                  <a:lnTo>
                    <a:pt x="817867" y="0"/>
                  </a:lnTo>
                  <a:close/>
                </a:path>
              </a:pathLst>
            </a:custGeom>
            <a:solidFill>
              <a:srgbClr val="808080">
                <a:alpha val="50199"/>
              </a:srgbClr>
            </a:solidFill>
          </p:spPr>
          <p:txBody>
            <a:bodyPr wrap="square" lIns="0" tIns="0" rIns="0" bIns="0" rtlCol="0"/>
            <a:lstStyle/>
            <a:p>
              <a:endParaRPr/>
            </a:p>
          </p:txBody>
        </p:sp>
        <p:sp>
          <p:nvSpPr>
            <p:cNvPr id="35" name="object 35"/>
            <p:cNvSpPr/>
            <p:nvPr/>
          </p:nvSpPr>
          <p:spPr>
            <a:xfrm>
              <a:off x="5849572" y="4258872"/>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CC99FF"/>
            </a:solidFill>
          </p:spPr>
          <p:txBody>
            <a:bodyPr wrap="square" lIns="0" tIns="0" rIns="0" bIns="0" rtlCol="0"/>
            <a:lstStyle/>
            <a:p>
              <a:endParaRPr/>
            </a:p>
          </p:txBody>
        </p:sp>
        <p:sp>
          <p:nvSpPr>
            <p:cNvPr id="36" name="object 36"/>
            <p:cNvSpPr/>
            <p:nvPr/>
          </p:nvSpPr>
          <p:spPr>
            <a:xfrm>
              <a:off x="5849571" y="4258872"/>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37" name="object 37"/>
            <p:cNvSpPr/>
            <p:nvPr/>
          </p:nvSpPr>
          <p:spPr>
            <a:xfrm>
              <a:off x="5892712" y="4942586"/>
              <a:ext cx="817880" cy="153670"/>
            </a:xfrm>
            <a:custGeom>
              <a:avLst/>
              <a:gdLst/>
              <a:ahLst/>
              <a:cxnLst/>
              <a:rect l="l" t="t" r="r" b="b"/>
              <a:pathLst>
                <a:path w="817879" h="153670">
                  <a:moveTo>
                    <a:pt x="817867" y="0"/>
                  </a:moveTo>
                  <a:lnTo>
                    <a:pt x="0" y="0"/>
                  </a:lnTo>
                  <a:lnTo>
                    <a:pt x="0" y="110159"/>
                  </a:lnTo>
                  <a:lnTo>
                    <a:pt x="774509" y="110159"/>
                  </a:lnTo>
                  <a:lnTo>
                    <a:pt x="774509" y="153390"/>
                  </a:lnTo>
                  <a:lnTo>
                    <a:pt x="817867" y="153390"/>
                  </a:lnTo>
                  <a:lnTo>
                    <a:pt x="817867" y="110159"/>
                  </a:lnTo>
                  <a:lnTo>
                    <a:pt x="817867" y="0"/>
                  </a:lnTo>
                  <a:close/>
                </a:path>
              </a:pathLst>
            </a:custGeom>
            <a:solidFill>
              <a:srgbClr val="808080">
                <a:alpha val="50199"/>
              </a:srgbClr>
            </a:solidFill>
          </p:spPr>
          <p:txBody>
            <a:bodyPr wrap="square" lIns="0" tIns="0" rIns="0" bIns="0" rtlCol="0"/>
            <a:lstStyle/>
            <a:p>
              <a:endParaRPr/>
            </a:p>
          </p:txBody>
        </p:sp>
        <p:sp>
          <p:nvSpPr>
            <p:cNvPr id="38" name="object 38"/>
            <p:cNvSpPr/>
            <p:nvPr/>
          </p:nvSpPr>
          <p:spPr>
            <a:xfrm>
              <a:off x="5849572" y="4899354"/>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39" name="object 39"/>
            <p:cNvSpPr/>
            <p:nvPr/>
          </p:nvSpPr>
          <p:spPr>
            <a:xfrm>
              <a:off x="5849571" y="4899354"/>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40" name="object 40"/>
            <p:cNvSpPr/>
            <p:nvPr/>
          </p:nvSpPr>
          <p:spPr>
            <a:xfrm>
              <a:off x="5892712" y="5095938"/>
              <a:ext cx="817880" cy="153670"/>
            </a:xfrm>
            <a:custGeom>
              <a:avLst/>
              <a:gdLst/>
              <a:ahLst/>
              <a:cxnLst/>
              <a:rect l="l" t="t" r="r" b="b"/>
              <a:pathLst>
                <a:path w="817879" h="153670">
                  <a:moveTo>
                    <a:pt x="817867" y="0"/>
                  </a:moveTo>
                  <a:lnTo>
                    <a:pt x="0" y="0"/>
                  </a:lnTo>
                  <a:lnTo>
                    <a:pt x="0" y="110248"/>
                  </a:lnTo>
                  <a:lnTo>
                    <a:pt x="774509" y="110248"/>
                  </a:lnTo>
                  <a:lnTo>
                    <a:pt x="774509" y="153377"/>
                  </a:lnTo>
                  <a:lnTo>
                    <a:pt x="817867" y="153377"/>
                  </a:lnTo>
                  <a:lnTo>
                    <a:pt x="817867" y="110248"/>
                  </a:lnTo>
                  <a:lnTo>
                    <a:pt x="817867" y="0"/>
                  </a:lnTo>
                  <a:close/>
                </a:path>
              </a:pathLst>
            </a:custGeom>
            <a:solidFill>
              <a:srgbClr val="808080">
                <a:alpha val="50199"/>
              </a:srgbClr>
            </a:solidFill>
          </p:spPr>
          <p:txBody>
            <a:bodyPr wrap="square" lIns="0" tIns="0" rIns="0" bIns="0" rtlCol="0"/>
            <a:lstStyle/>
            <a:p>
              <a:endParaRPr/>
            </a:p>
          </p:txBody>
        </p:sp>
        <p:sp>
          <p:nvSpPr>
            <p:cNvPr id="41" name="object 41"/>
            <p:cNvSpPr/>
            <p:nvPr/>
          </p:nvSpPr>
          <p:spPr>
            <a:xfrm>
              <a:off x="5849572" y="5052794"/>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42" name="object 42"/>
            <p:cNvSpPr/>
            <p:nvPr/>
          </p:nvSpPr>
          <p:spPr>
            <a:xfrm>
              <a:off x="5849571" y="5052794"/>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43" name="object 43"/>
            <p:cNvSpPr/>
            <p:nvPr/>
          </p:nvSpPr>
          <p:spPr>
            <a:xfrm>
              <a:off x="5892712" y="5249380"/>
              <a:ext cx="817880" cy="153670"/>
            </a:xfrm>
            <a:custGeom>
              <a:avLst/>
              <a:gdLst/>
              <a:ahLst/>
              <a:cxnLst/>
              <a:rect l="l" t="t" r="r" b="b"/>
              <a:pathLst>
                <a:path w="817879" h="153670">
                  <a:moveTo>
                    <a:pt x="817867" y="0"/>
                  </a:moveTo>
                  <a:lnTo>
                    <a:pt x="0" y="0"/>
                  </a:lnTo>
                  <a:lnTo>
                    <a:pt x="0" y="110159"/>
                  </a:lnTo>
                  <a:lnTo>
                    <a:pt x="774509" y="110159"/>
                  </a:lnTo>
                  <a:lnTo>
                    <a:pt x="774509" y="153377"/>
                  </a:lnTo>
                  <a:lnTo>
                    <a:pt x="817867" y="153377"/>
                  </a:lnTo>
                  <a:lnTo>
                    <a:pt x="817867" y="110159"/>
                  </a:lnTo>
                  <a:lnTo>
                    <a:pt x="817867" y="0"/>
                  </a:lnTo>
                  <a:close/>
                </a:path>
              </a:pathLst>
            </a:custGeom>
            <a:solidFill>
              <a:srgbClr val="808080">
                <a:alpha val="50199"/>
              </a:srgbClr>
            </a:solidFill>
          </p:spPr>
          <p:txBody>
            <a:bodyPr wrap="square" lIns="0" tIns="0" rIns="0" bIns="0" rtlCol="0"/>
            <a:lstStyle/>
            <a:p>
              <a:endParaRPr/>
            </a:p>
          </p:txBody>
        </p:sp>
        <p:sp>
          <p:nvSpPr>
            <p:cNvPr id="44" name="object 44"/>
            <p:cNvSpPr/>
            <p:nvPr/>
          </p:nvSpPr>
          <p:spPr>
            <a:xfrm>
              <a:off x="5849572" y="5206144"/>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45" name="object 45"/>
            <p:cNvSpPr/>
            <p:nvPr/>
          </p:nvSpPr>
          <p:spPr>
            <a:xfrm>
              <a:off x="5849571" y="5206144"/>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46" name="object 46"/>
            <p:cNvSpPr/>
            <p:nvPr/>
          </p:nvSpPr>
          <p:spPr>
            <a:xfrm>
              <a:off x="5892712" y="5402720"/>
              <a:ext cx="817880" cy="153670"/>
            </a:xfrm>
            <a:custGeom>
              <a:avLst/>
              <a:gdLst/>
              <a:ahLst/>
              <a:cxnLst/>
              <a:rect l="l" t="t" r="r" b="b"/>
              <a:pathLst>
                <a:path w="817879" h="153670">
                  <a:moveTo>
                    <a:pt x="817867" y="0"/>
                  </a:moveTo>
                  <a:lnTo>
                    <a:pt x="0" y="0"/>
                  </a:lnTo>
                  <a:lnTo>
                    <a:pt x="0" y="110197"/>
                  </a:lnTo>
                  <a:lnTo>
                    <a:pt x="0" y="153606"/>
                  </a:lnTo>
                  <a:lnTo>
                    <a:pt x="817867" y="153606"/>
                  </a:lnTo>
                  <a:lnTo>
                    <a:pt x="817867" y="110197"/>
                  </a:lnTo>
                  <a:lnTo>
                    <a:pt x="817867" y="0"/>
                  </a:lnTo>
                  <a:close/>
                </a:path>
              </a:pathLst>
            </a:custGeom>
            <a:solidFill>
              <a:srgbClr val="808080">
                <a:alpha val="50199"/>
              </a:srgbClr>
            </a:solidFill>
          </p:spPr>
          <p:txBody>
            <a:bodyPr wrap="square" lIns="0" tIns="0" rIns="0" bIns="0" rtlCol="0"/>
            <a:lstStyle/>
            <a:p>
              <a:endParaRPr/>
            </a:p>
          </p:txBody>
        </p:sp>
        <p:sp>
          <p:nvSpPr>
            <p:cNvPr id="47" name="object 47"/>
            <p:cNvSpPr/>
            <p:nvPr/>
          </p:nvSpPr>
          <p:spPr>
            <a:xfrm>
              <a:off x="5849572" y="5359530"/>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48" name="object 48"/>
            <p:cNvSpPr/>
            <p:nvPr/>
          </p:nvSpPr>
          <p:spPr>
            <a:xfrm>
              <a:off x="5849571" y="5359529"/>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49" name="object 49"/>
            <p:cNvSpPr/>
            <p:nvPr/>
          </p:nvSpPr>
          <p:spPr>
            <a:xfrm>
              <a:off x="5181299" y="3863517"/>
              <a:ext cx="668655" cy="1730375"/>
            </a:xfrm>
            <a:custGeom>
              <a:avLst/>
              <a:gdLst/>
              <a:ahLst/>
              <a:cxnLst/>
              <a:rect l="l" t="t" r="r" b="b"/>
              <a:pathLst>
                <a:path w="668654" h="1730375">
                  <a:moveTo>
                    <a:pt x="625144" y="17669"/>
                  </a:moveTo>
                  <a:lnTo>
                    <a:pt x="620553" y="19101"/>
                  </a:lnTo>
                  <a:lnTo>
                    <a:pt x="619656" y="19101"/>
                  </a:lnTo>
                  <a:lnTo>
                    <a:pt x="604137" y="27800"/>
                  </a:lnTo>
                  <a:lnTo>
                    <a:pt x="596334" y="32911"/>
                  </a:lnTo>
                  <a:lnTo>
                    <a:pt x="588530" y="38920"/>
                  </a:lnTo>
                  <a:lnTo>
                    <a:pt x="580726" y="45197"/>
                  </a:lnTo>
                  <a:lnTo>
                    <a:pt x="572922" y="51206"/>
                  </a:lnTo>
                  <a:lnTo>
                    <a:pt x="566016" y="59008"/>
                  </a:lnTo>
                  <a:lnTo>
                    <a:pt x="558212" y="65913"/>
                  </a:lnTo>
                  <a:lnTo>
                    <a:pt x="550409" y="74612"/>
                  </a:lnTo>
                  <a:lnTo>
                    <a:pt x="543502" y="83221"/>
                  </a:lnTo>
                  <a:lnTo>
                    <a:pt x="535787" y="91920"/>
                  </a:lnTo>
                  <a:lnTo>
                    <a:pt x="528881" y="101515"/>
                  </a:lnTo>
                  <a:lnTo>
                    <a:pt x="521077" y="112008"/>
                  </a:lnTo>
                  <a:lnTo>
                    <a:pt x="514170" y="122231"/>
                  </a:lnTo>
                  <a:lnTo>
                    <a:pt x="507264" y="133530"/>
                  </a:lnTo>
                  <a:lnTo>
                    <a:pt x="500357" y="144740"/>
                  </a:lnTo>
                  <a:lnTo>
                    <a:pt x="493450" y="156040"/>
                  </a:lnTo>
                  <a:lnTo>
                    <a:pt x="486274" y="168326"/>
                  </a:lnTo>
                  <a:lnTo>
                    <a:pt x="480263" y="180343"/>
                  </a:lnTo>
                  <a:lnTo>
                    <a:pt x="473447" y="193256"/>
                  </a:lnTo>
                  <a:lnTo>
                    <a:pt x="454521" y="233970"/>
                  </a:lnTo>
                  <a:lnTo>
                    <a:pt x="436222" y="278271"/>
                  </a:lnTo>
                  <a:lnTo>
                    <a:pt x="413707" y="341494"/>
                  </a:lnTo>
                  <a:lnTo>
                    <a:pt x="393885" y="408305"/>
                  </a:lnTo>
                  <a:lnTo>
                    <a:pt x="375676" y="479330"/>
                  </a:lnTo>
                  <a:lnTo>
                    <a:pt x="367872" y="516726"/>
                  </a:lnTo>
                  <a:lnTo>
                    <a:pt x="354058" y="591966"/>
                  </a:lnTo>
                  <a:lnTo>
                    <a:pt x="348049" y="630258"/>
                  </a:lnTo>
                  <a:lnTo>
                    <a:pt x="343469" y="670076"/>
                  </a:lnTo>
                  <a:lnTo>
                    <a:pt x="339348" y="709086"/>
                  </a:lnTo>
                  <a:lnTo>
                    <a:pt x="335760" y="748903"/>
                  </a:lnTo>
                  <a:lnTo>
                    <a:pt x="334055" y="788720"/>
                  </a:lnTo>
                  <a:lnTo>
                    <a:pt x="332441" y="828627"/>
                  </a:lnTo>
                  <a:lnTo>
                    <a:pt x="331543" y="868444"/>
                  </a:lnTo>
                  <a:lnTo>
                    <a:pt x="331504" y="909158"/>
                  </a:lnTo>
                  <a:lnTo>
                    <a:pt x="329749" y="949065"/>
                  </a:lnTo>
                  <a:lnTo>
                    <a:pt x="327149" y="988882"/>
                  </a:lnTo>
                  <a:lnTo>
                    <a:pt x="324637" y="1028071"/>
                  </a:lnTo>
                  <a:lnTo>
                    <a:pt x="320242" y="1067888"/>
                  </a:lnTo>
                  <a:lnTo>
                    <a:pt x="314919" y="1107795"/>
                  </a:lnTo>
                  <a:lnTo>
                    <a:pt x="303019" y="1183035"/>
                  </a:lnTo>
                  <a:lnTo>
                    <a:pt x="288130" y="1256661"/>
                  </a:lnTo>
                  <a:lnTo>
                    <a:pt x="270996" y="1327955"/>
                  </a:lnTo>
                  <a:lnTo>
                    <a:pt x="250995" y="1394497"/>
                  </a:lnTo>
                  <a:lnTo>
                    <a:pt x="228479" y="1457092"/>
                  </a:lnTo>
                  <a:lnTo>
                    <a:pt x="222470" y="1471710"/>
                  </a:lnTo>
                  <a:lnTo>
                    <a:pt x="216461" y="1486417"/>
                  </a:lnTo>
                  <a:lnTo>
                    <a:pt x="210451" y="1500227"/>
                  </a:lnTo>
                  <a:lnTo>
                    <a:pt x="204172" y="1514307"/>
                  </a:lnTo>
                  <a:lnTo>
                    <a:pt x="198162" y="1528028"/>
                  </a:lnTo>
                  <a:lnTo>
                    <a:pt x="191254" y="1540941"/>
                  </a:lnTo>
                  <a:lnTo>
                    <a:pt x="185245" y="1554124"/>
                  </a:lnTo>
                  <a:lnTo>
                    <a:pt x="178338" y="1566141"/>
                  </a:lnTo>
                  <a:lnTo>
                    <a:pt x="171432" y="1578337"/>
                  </a:lnTo>
                  <a:lnTo>
                    <a:pt x="165422" y="1589511"/>
                  </a:lnTo>
                  <a:lnTo>
                    <a:pt x="158336" y="1600864"/>
                  </a:lnTo>
                  <a:lnTo>
                    <a:pt x="151428" y="1611330"/>
                  </a:lnTo>
                  <a:lnTo>
                    <a:pt x="144522" y="1621571"/>
                  </a:lnTo>
                  <a:lnTo>
                    <a:pt x="136718" y="1632027"/>
                  </a:lnTo>
                  <a:lnTo>
                    <a:pt x="129812" y="1641605"/>
                  </a:lnTo>
                  <a:lnTo>
                    <a:pt x="122905" y="1650286"/>
                  </a:lnTo>
                  <a:lnTo>
                    <a:pt x="115100" y="1658967"/>
                  </a:lnTo>
                  <a:lnTo>
                    <a:pt x="101287" y="1674553"/>
                  </a:lnTo>
                  <a:lnTo>
                    <a:pt x="86667" y="1687466"/>
                  </a:lnTo>
                  <a:lnTo>
                    <a:pt x="78827" y="1693475"/>
                  </a:lnTo>
                  <a:lnTo>
                    <a:pt x="71032" y="1698820"/>
                  </a:lnTo>
                  <a:lnTo>
                    <a:pt x="64134" y="1703940"/>
                  </a:lnTo>
                  <a:lnTo>
                    <a:pt x="56339" y="1708388"/>
                  </a:lnTo>
                  <a:lnTo>
                    <a:pt x="48545" y="1711733"/>
                  </a:lnTo>
                  <a:lnTo>
                    <a:pt x="41646" y="1715294"/>
                  </a:lnTo>
                  <a:lnTo>
                    <a:pt x="33852" y="1717742"/>
                  </a:lnTo>
                  <a:lnTo>
                    <a:pt x="26057" y="1719518"/>
                  </a:lnTo>
                  <a:lnTo>
                    <a:pt x="19150" y="1721302"/>
                  </a:lnTo>
                  <a:lnTo>
                    <a:pt x="11355" y="1722190"/>
                  </a:lnTo>
                  <a:lnTo>
                    <a:pt x="3569" y="1722190"/>
                  </a:lnTo>
                  <a:lnTo>
                    <a:pt x="2673" y="1723087"/>
                  </a:lnTo>
                  <a:lnTo>
                    <a:pt x="896" y="1723975"/>
                  </a:lnTo>
                  <a:lnTo>
                    <a:pt x="0" y="1724862"/>
                  </a:lnTo>
                  <a:lnTo>
                    <a:pt x="0" y="1727311"/>
                  </a:lnTo>
                  <a:lnTo>
                    <a:pt x="896" y="1729095"/>
                  </a:lnTo>
                  <a:lnTo>
                    <a:pt x="2673" y="1729983"/>
                  </a:lnTo>
                  <a:lnTo>
                    <a:pt x="3569" y="1729983"/>
                  </a:lnTo>
                  <a:lnTo>
                    <a:pt x="11355" y="1729095"/>
                  </a:lnTo>
                  <a:lnTo>
                    <a:pt x="20047" y="1728207"/>
                  </a:lnTo>
                  <a:lnTo>
                    <a:pt x="59676" y="1714397"/>
                  </a:lnTo>
                  <a:lnTo>
                    <a:pt x="98686" y="1686570"/>
                  </a:lnTo>
                  <a:lnTo>
                    <a:pt x="128017" y="1654519"/>
                  </a:lnTo>
                  <a:lnTo>
                    <a:pt x="135821" y="1645838"/>
                  </a:lnTo>
                  <a:lnTo>
                    <a:pt x="142996" y="1636260"/>
                  </a:lnTo>
                  <a:lnTo>
                    <a:pt x="149904" y="1626019"/>
                  </a:lnTo>
                  <a:lnTo>
                    <a:pt x="157617" y="1615554"/>
                  </a:lnTo>
                  <a:lnTo>
                    <a:pt x="164525" y="1605097"/>
                  </a:lnTo>
                  <a:lnTo>
                    <a:pt x="171432" y="1593959"/>
                  </a:lnTo>
                  <a:lnTo>
                    <a:pt x="178338" y="1581745"/>
                  </a:lnTo>
                  <a:lnTo>
                    <a:pt x="184348" y="1569728"/>
                  </a:lnTo>
                  <a:lnTo>
                    <a:pt x="191254" y="1557442"/>
                  </a:lnTo>
                  <a:lnTo>
                    <a:pt x="198162" y="1544528"/>
                  </a:lnTo>
                  <a:lnTo>
                    <a:pt x="204172" y="1531435"/>
                  </a:lnTo>
                  <a:lnTo>
                    <a:pt x="211348" y="1517625"/>
                  </a:lnTo>
                  <a:lnTo>
                    <a:pt x="217357" y="1503814"/>
                  </a:lnTo>
                  <a:lnTo>
                    <a:pt x="223367" y="1489107"/>
                  </a:lnTo>
                  <a:lnTo>
                    <a:pt x="229377" y="1474221"/>
                  </a:lnTo>
                  <a:lnTo>
                    <a:pt x="235387" y="1459513"/>
                  </a:lnTo>
                  <a:lnTo>
                    <a:pt x="246689" y="1428305"/>
                  </a:lnTo>
                  <a:lnTo>
                    <a:pt x="257901" y="1397187"/>
                  </a:lnTo>
                  <a:lnTo>
                    <a:pt x="267409" y="1363289"/>
                  </a:lnTo>
                  <a:lnTo>
                    <a:pt x="277904" y="1329480"/>
                  </a:lnTo>
                  <a:lnTo>
                    <a:pt x="295306" y="1258455"/>
                  </a:lnTo>
                  <a:lnTo>
                    <a:pt x="310644" y="1183932"/>
                  </a:lnTo>
                  <a:lnTo>
                    <a:pt x="316833" y="1145819"/>
                  </a:lnTo>
                  <a:lnTo>
                    <a:pt x="322843" y="1107795"/>
                  </a:lnTo>
                  <a:lnTo>
                    <a:pt x="331543" y="1028699"/>
                  </a:lnTo>
                  <a:lnTo>
                    <a:pt x="334863" y="988882"/>
                  </a:lnTo>
                  <a:lnTo>
                    <a:pt x="338451" y="909158"/>
                  </a:lnTo>
                  <a:lnTo>
                    <a:pt x="339348" y="868444"/>
                  </a:lnTo>
                  <a:lnTo>
                    <a:pt x="339348" y="828627"/>
                  </a:lnTo>
                  <a:lnTo>
                    <a:pt x="341142" y="788720"/>
                  </a:lnTo>
                  <a:lnTo>
                    <a:pt x="343564" y="748903"/>
                  </a:lnTo>
                  <a:lnTo>
                    <a:pt x="346255" y="709086"/>
                  </a:lnTo>
                  <a:lnTo>
                    <a:pt x="350469" y="670076"/>
                  </a:lnTo>
                  <a:lnTo>
                    <a:pt x="355936" y="630258"/>
                  </a:lnTo>
                  <a:lnTo>
                    <a:pt x="360965" y="592863"/>
                  </a:lnTo>
                  <a:lnTo>
                    <a:pt x="367872" y="554749"/>
                  </a:lnTo>
                  <a:lnTo>
                    <a:pt x="382583" y="481034"/>
                  </a:lnTo>
                  <a:lnTo>
                    <a:pt x="400790" y="410098"/>
                  </a:lnTo>
                  <a:lnTo>
                    <a:pt x="420615" y="343288"/>
                  </a:lnTo>
                  <a:lnTo>
                    <a:pt x="443129" y="280962"/>
                  </a:lnTo>
                  <a:lnTo>
                    <a:pt x="448241" y="265985"/>
                  </a:lnTo>
                  <a:lnTo>
                    <a:pt x="454521" y="251368"/>
                  </a:lnTo>
                  <a:lnTo>
                    <a:pt x="460530" y="237557"/>
                  </a:lnTo>
                  <a:lnTo>
                    <a:pt x="467347" y="223747"/>
                  </a:lnTo>
                  <a:lnTo>
                    <a:pt x="473447" y="209667"/>
                  </a:lnTo>
                  <a:lnTo>
                    <a:pt x="479456" y="196754"/>
                  </a:lnTo>
                  <a:lnTo>
                    <a:pt x="486274" y="183840"/>
                  </a:lnTo>
                  <a:lnTo>
                    <a:pt x="493450" y="171644"/>
                  </a:lnTo>
                  <a:lnTo>
                    <a:pt x="499460" y="159627"/>
                  </a:lnTo>
                  <a:lnTo>
                    <a:pt x="506366" y="148238"/>
                  </a:lnTo>
                  <a:lnTo>
                    <a:pt x="513273" y="136938"/>
                  </a:lnTo>
                  <a:lnTo>
                    <a:pt x="520180" y="126625"/>
                  </a:lnTo>
                  <a:lnTo>
                    <a:pt x="527087" y="116223"/>
                  </a:lnTo>
                  <a:lnTo>
                    <a:pt x="534891" y="105730"/>
                  </a:lnTo>
                  <a:lnTo>
                    <a:pt x="541798" y="96135"/>
                  </a:lnTo>
                  <a:lnTo>
                    <a:pt x="548704" y="87705"/>
                  </a:lnTo>
                  <a:lnTo>
                    <a:pt x="555611" y="79006"/>
                  </a:lnTo>
                  <a:lnTo>
                    <a:pt x="563325" y="71204"/>
                  </a:lnTo>
                  <a:lnTo>
                    <a:pt x="570232" y="63223"/>
                  </a:lnTo>
                  <a:lnTo>
                    <a:pt x="578036" y="56317"/>
                  </a:lnTo>
                  <a:lnTo>
                    <a:pt x="585839" y="50309"/>
                  </a:lnTo>
                  <a:lnTo>
                    <a:pt x="592746" y="44301"/>
                  </a:lnTo>
                  <a:lnTo>
                    <a:pt x="600550" y="38920"/>
                  </a:lnTo>
                  <a:lnTo>
                    <a:pt x="608354" y="33808"/>
                  </a:lnTo>
                  <a:lnTo>
                    <a:pt x="615439" y="29593"/>
                  </a:lnTo>
                  <a:lnTo>
                    <a:pt x="623065" y="26006"/>
                  </a:lnTo>
                  <a:lnTo>
                    <a:pt x="622347" y="26006"/>
                  </a:lnTo>
                  <a:lnTo>
                    <a:pt x="626621" y="24731"/>
                  </a:lnTo>
                  <a:lnTo>
                    <a:pt x="625144" y="17669"/>
                  </a:lnTo>
                  <a:close/>
                </a:path>
                <a:path w="668654" h="1730375">
                  <a:moveTo>
                    <a:pt x="662955" y="15604"/>
                  </a:moveTo>
                  <a:lnTo>
                    <a:pt x="633470" y="15604"/>
                  </a:lnTo>
                  <a:lnTo>
                    <a:pt x="635264" y="17397"/>
                  </a:lnTo>
                  <a:lnTo>
                    <a:pt x="636160" y="18204"/>
                  </a:lnTo>
                  <a:lnTo>
                    <a:pt x="636160" y="20895"/>
                  </a:lnTo>
                  <a:lnTo>
                    <a:pt x="635264" y="21791"/>
                  </a:lnTo>
                  <a:lnTo>
                    <a:pt x="633470" y="22688"/>
                  </a:lnTo>
                  <a:lnTo>
                    <a:pt x="626621" y="24731"/>
                  </a:lnTo>
                  <a:lnTo>
                    <a:pt x="630151" y="41610"/>
                  </a:lnTo>
                  <a:lnTo>
                    <a:pt x="662955" y="15604"/>
                  </a:lnTo>
                  <a:close/>
                </a:path>
                <a:path w="668654" h="1730375">
                  <a:moveTo>
                    <a:pt x="633470" y="15604"/>
                  </a:moveTo>
                  <a:lnTo>
                    <a:pt x="631765" y="15604"/>
                  </a:lnTo>
                  <a:lnTo>
                    <a:pt x="625144" y="17669"/>
                  </a:lnTo>
                  <a:lnTo>
                    <a:pt x="626621" y="24731"/>
                  </a:lnTo>
                  <a:lnTo>
                    <a:pt x="633470" y="22688"/>
                  </a:lnTo>
                  <a:lnTo>
                    <a:pt x="635264" y="21791"/>
                  </a:lnTo>
                  <a:lnTo>
                    <a:pt x="636160" y="20895"/>
                  </a:lnTo>
                  <a:lnTo>
                    <a:pt x="636160" y="18204"/>
                  </a:lnTo>
                  <a:lnTo>
                    <a:pt x="635264" y="17397"/>
                  </a:lnTo>
                  <a:lnTo>
                    <a:pt x="633470" y="15604"/>
                  </a:lnTo>
                  <a:close/>
                </a:path>
                <a:path w="668654" h="1730375">
                  <a:moveTo>
                    <a:pt x="621449" y="0"/>
                  </a:moveTo>
                  <a:lnTo>
                    <a:pt x="625144" y="17669"/>
                  </a:lnTo>
                  <a:lnTo>
                    <a:pt x="631765" y="15604"/>
                  </a:lnTo>
                  <a:lnTo>
                    <a:pt x="662955" y="15604"/>
                  </a:lnTo>
                  <a:lnTo>
                    <a:pt x="668272" y="11389"/>
                  </a:lnTo>
                  <a:lnTo>
                    <a:pt x="621449" y="0"/>
                  </a:lnTo>
                  <a:close/>
                </a:path>
              </a:pathLst>
            </a:custGeom>
            <a:solidFill>
              <a:srgbClr val="000000"/>
            </a:solidFill>
          </p:spPr>
          <p:txBody>
            <a:bodyPr wrap="square" lIns="0" tIns="0" rIns="0" bIns="0" rtlCol="0"/>
            <a:lstStyle/>
            <a:p>
              <a:endParaRPr/>
            </a:p>
          </p:txBody>
        </p:sp>
        <p:sp>
          <p:nvSpPr>
            <p:cNvPr id="50" name="object 50"/>
            <p:cNvSpPr/>
            <p:nvPr/>
          </p:nvSpPr>
          <p:spPr>
            <a:xfrm>
              <a:off x="5181299" y="3863516"/>
              <a:ext cx="668655" cy="1730375"/>
            </a:xfrm>
            <a:custGeom>
              <a:avLst/>
              <a:gdLst/>
              <a:ahLst/>
              <a:cxnLst/>
              <a:rect l="l" t="t" r="r" b="b"/>
              <a:pathLst>
                <a:path w="668654" h="1730375">
                  <a:moveTo>
                    <a:pt x="3569" y="1722190"/>
                  </a:moveTo>
                  <a:lnTo>
                    <a:pt x="11355" y="1722190"/>
                  </a:lnTo>
                  <a:lnTo>
                    <a:pt x="19150" y="1721302"/>
                  </a:lnTo>
                  <a:lnTo>
                    <a:pt x="26057" y="1719518"/>
                  </a:lnTo>
                  <a:lnTo>
                    <a:pt x="33852" y="1717742"/>
                  </a:lnTo>
                  <a:lnTo>
                    <a:pt x="41647" y="1715294"/>
                  </a:lnTo>
                  <a:lnTo>
                    <a:pt x="48545" y="1711733"/>
                  </a:lnTo>
                  <a:lnTo>
                    <a:pt x="56339" y="1708388"/>
                  </a:lnTo>
                  <a:lnTo>
                    <a:pt x="64134" y="1703940"/>
                  </a:lnTo>
                  <a:lnTo>
                    <a:pt x="71032" y="1698820"/>
                  </a:lnTo>
                  <a:lnTo>
                    <a:pt x="78827" y="1693475"/>
                  </a:lnTo>
                  <a:lnTo>
                    <a:pt x="108194" y="1666760"/>
                  </a:lnTo>
                  <a:lnTo>
                    <a:pt x="115100" y="1658967"/>
                  </a:lnTo>
                  <a:lnTo>
                    <a:pt x="122905" y="1650286"/>
                  </a:lnTo>
                  <a:lnTo>
                    <a:pt x="129812" y="1641605"/>
                  </a:lnTo>
                  <a:lnTo>
                    <a:pt x="136718" y="1632027"/>
                  </a:lnTo>
                  <a:lnTo>
                    <a:pt x="144522" y="1621571"/>
                  </a:lnTo>
                  <a:lnTo>
                    <a:pt x="151428" y="1611330"/>
                  </a:lnTo>
                  <a:lnTo>
                    <a:pt x="158336" y="1600864"/>
                  </a:lnTo>
                  <a:lnTo>
                    <a:pt x="165422" y="1589511"/>
                  </a:lnTo>
                  <a:lnTo>
                    <a:pt x="171432" y="1578337"/>
                  </a:lnTo>
                  <a:lnTo>
                    <a:pt x="178338" y="1566141"/>
                  </a:lnTo>
                  <a:lnTo>
                    <a:pt x="185245" y="1554124"/>
                  </a:lnTo>
                  <a:lnTo>
                    <a:pt x="191254" y="1540941"/>
                  </a:lnTo>
                  <a:lnTo>
                    <a:pt x="198162" y="1528028"/>
                  </a:lnTo>
                  <a:lnTo>
                    <a:pt x="204172" y="1514307"/>
                  </a:lnTo>
                  <a:lnTo>
                    <a:pt x="210451" y="1500227"/>
                  </a:lnTo>
                  <a:lnTo>
                    <a:pt x="216461" y="1486417"/>
                  </a:lnTo>
                  <a:lnTo>
                    <a:pt x="222470" y="1471710"/>
                  </a:lnTo>
                  <a:lnTo>
                    <a:pt x="228479" y="1457092"/>
                  </a:lnTo>
                  <a:lnTo>
                    <a:pt x="239782" y="1426512"/>
                  </a:lnTo>
                  <a:lnTo>
                    <a:pt x="261400" y="1361585"/>
                  </a:lnTo>
                  <a:lnTo>
                    <a:pt x="279698" y="1292353"/>
                  </a:lnTo>
                  <a:lnTo>
                    <a:pt x="295934" y="1220431"/>
                  </a:lnTo>
                  <a:lnTo>
                    <a:pt x="309927" y="1144922"/>
                  </a:lnTo>
                  <a:lnTo>
                    <a:pt x="315039" y="1106898"/>
                  </a:lnTo>
                  <a:lnTo>
                    <a:pt x="320242" y="1067888"/>
                  </a:lnTo>
                  <a:lnTo>
                    <a:pt x="324637" y="1028071"/>
                  </a:lnTo>
                  <a:lnTo>
                    <a:pt x="327149" y="988882"/>
                  </a:lnTo>
                  <a:lnTo>
                    <a:pt x="329749" y="949065"/>
                  </a:lnTo>
                  <a:lnTo>
                    <a:pt x="331543" y="908261"/>
                  </a:lnTo>
                  <a:lnTo>
                    <a:pt x="331543" y="868444"/>
                  </a:lnTo>
                  <a:lnTo>
                    <a:pt x="332441" y="828627"/>
                  </a:lnTo>
                  <a:lnTo>
                    <a:pt x="334055" y="788720"/>
                  </a:lnTo>
                  <a:lnTo>
                    <a:pt x="335760" y="748903"/>
                  </a:lnTo>
                  <a:lnTo>
                    <a:pt x="339348" y="709086"/>
                  </a:lnTo>
                  <a:lnTo>
                    <a:pt x="343564" y="669179"/>
                  </a:lnTo>
                  <a:lnTo>
                    <a:pt x="348049" y="630258"/>
                  </a:lnTo>
                  <a:lnTo>
                    <a:pt x="354058" y="591966"/>
                  </a:lnTo>
                  <a:lnTo>
                    <a:pt x="360965" y="553853"/>
                  </a:lnTo>
                  <a:lnTo>
                    <a:pt x="375676" y="479330"/>
                  </a:lnTo>
                  <a:lnTo>
                    <a:pt x="393885" y="408305"/>
                  </a:lnTo>
                  <a:lnTo>
                    <a:pt x="413707" y="341494"/>
                  </a:lnTo>
                  <a:lnTo>
                    <a:pt x="436222" y="278271"/>
                  </a:lnTo>
                  <a:lnTo>
                    <a:pt x="442232" y="263564"/>
                  </a:lnTo>
                  <a:lnTo>
                    <a:pt x="448241" y="248857"/>
                  </a:lnTo>
                  <a:lnTo>
                    <a:pt x="466540" y="207246"/>
                  </a:lnTo>
                  <a:lnTo>
                    <a:pt x="480263" y="180343"/>
                  </a:lnTo>
                  <a:lnTo>
                    <a:pt x="486274" y="168326"/>
                  </a:lnTo>
                  <a:lnTo>
                    <a:pt x="493450" y="156040"/>
                  </a:lnTo>
                  <a:lnTo>
                    <a:pt x="500357" y="144740"/>
                  </a:lnTo>
                  <a:lnTo>
                    <a:pt x="507264" y="133530"/>
                  </a:lnTo>
                  <a:lnTo>
                    <a:pt x="514170" y="122231"/>
                  </a:lnTo>
                  <a:lnTo>
                    <a:pt x="521077" y="112008"/>
                  </a:lnTo>
                  <a:lnTo>
                    <a:pt x="528881" y="101515"/>
                  </a:lnTo>
                  <a:lnTo>
                    <a:pt x="535787" y="91920"/>
                  </a:lnTo>
                  <a:lnTo>
                    <a:pt x="543502" y="83221"/>
                  </a:lnTo>
                  <a:lnTo>
                    <a:pt x="550409" y="74612"/>
                  </a:lnTo>
                  <a:lnTo>
                    <a:pt x="558212" y="65913"/>
                  </a:lnTo>
                  <a:lnTo>
                    <a:pt x="566016" y="59008"/>
                  </a:lnTo>
                  <a:lnTo>
                    <a:pt x="572922" y="51206"/>
                  </a:lnTo>
                  <a:lnTo>
                    <a:pt x="580726" y="45197"/>
                  </a:lnTo>
                  <a:lnTo>
                    <a:pt x="619656" y="19101"/>
                  </a:lnTo>
                  <a:lnTo>
                    <a:pt x="620553" y="19101"/>
                  </a:lnTo>
                  <a:lnTo>
                    <a:pt x="631765" y="15604"/>
                  </a:lnTo>
                  <a:lnTo>
                    <a:pt x="633470" y="15604"/>
                  </a:lnTo>
                  <a:lnTo>
                    <a:pt x="634366" y="16500"/>
                  </a:lnTo>
                  <a:lnTo>
                    <a:pt x="635264" y="17397"/>
                  </a:lnTo>
                  <a:lnTo>
                    <a:pt x="636160" y="18204"/>
                  </a:lnTo>
                  <a:lnTo>
                    <a:pt x="636160" y="19998"/>
                  </a:lnTo>
                  <a:lnTo>
                    <a:pt x="636160" y="20895"/>
                  </a:lnTo>
                  <a:lnTo>
                    <a:pt x="635264" y="21791"/>
                  </a:lnTo>
                  <a:lnTo>
                    <a:pt x="633470" y="22688"/>
                  </a:lnTo>
                  <a:lnTo>
                    <a:pt x="622347" y="26006"/>
                  </a:lnTo>
                  <a:lnTo>
                    <a:pt x="623065" y="26006"/>
                  </a:lnTo>
                  <a:lnTo>
                    <a:pt x="585839" y="50309"/>
                  </a:lnTo>
                  <a:lnTo>
                    <a:pt x="578036" y="56317"/>
                  </a:lnTo>
                  <a:lnTo>
                    <a:pt x="570232" y="63223"/>
                  </a:lnTo>
                  <a:lnTo>
                    <a:pt x="563325" y="71204"/>
                  </a:lnTo>
                  <a:lnTo>
                    <a:pt x="555611" y="79006"/>
                  </a:lnTo>
                  <a:lnTo>
                    <a:pt x="548704" y="87705"/>
                  </a:lnTo>
                  <a:lnTo>
                    <a:pt x="541798" y="96135"/>
                  </a:lnTo>
                  <a:lnTo>
                    <a:pt x="534891" y="105730"/>
                  </a:lnTo>
                  <a:lnTo>
                    <a:pt x="527087" y="116223"/>
                  </a:lnTo>
                  <a:lnTo>
                    <a:pt x="520180" y="126625"/>
                  </a:lnTo>
                  <a:lnTo>
                    <a:pt x="513273" y="136938"/>
                  </a:lnTo>
                  <a:lnTo>
                    <a:pt x="506366" y="148238"/>
                  </a:lnTo>
                  <a:lnTo>
                    <a:pt x="499460" y="159627"/>
                  </a:lnTo>
                  <a:lnTo>
                    <a:pt x="493450" y="171644"/>
                  </a:lnTo>
                  <a:lnTo>
                    <a:pt x="486274" y="183840"/>
                  </a:lnTo>
                  <a:lnTo>
                    <a:pt x="479456" y="196754"/>
                  </a:lnTo>
                  <a:lnTo>
                    <a:pt x="473447" y="209667"/>
                  </a:lnTo>
                  <a:lnTo>
                    <a:pt x="467347" y="223747"/>
                  </a:lnTo>
                  <a:lnTo>
                    <a:pt x="460530" y="237557"/>
                  </a:lnTo>
                  <a:lnTo>
                    <a:pt x="454521" y="251368"/>
                  </a:lnTo>
                  <a:lnTo>
                    <a:pt x="448241" y="265985"/>
                  </a:lnTo>
                  <a:lnTo>
                    <a:pt x="443129" y="280962"/>
                  </a:lnTo>
                  <a:lnTo>
                    <a:pt x="431109" y="311183"/>
                  </a:lnTo>
                  <a:lnTo>
                    <a:pt x="410209" y="376200"/>
                  </a:lnTo>
                  <a:lnTo>
                    <a:pt x="391194" y="445431"/>
                  </a:lnTo>
                  <a:lnTo>
                    <a:pt x="374779" y="517353"/>
                  </a:lnTo>
                  <a:lnTo>
                    <a:pt x="360965" y="592863"/>
                  </a:lnTo>
                  <a:lnTo>
                    <a:pt x="355851" y="630886"/>
                  </a:lnTo>
                  <a:lnTo>
                    <a:pt x="350469" y="670076"/>
                  </a:lnTo>
                  <a:lnTo>
                    <a:pt x="346255" y="709086"/>
                  </a:lnTo>
                  <a:lnTo>
                    <a:pt x="343564" y="748903"/>
                  </a:lnTo>
                  <a:lnTo>
                    <a:pt x="341142" y="788720"/>
                  </a:lnTo>
                  <a:lnTo>
                    <a:pt x="339348" y="828627"/>
                  </a:lnTo>
                  <a:lnTo>
                    <a:pt x="339348" y="868444"/>
                  </a:lnTo>
                  <a:lnTo>
                    <a:pt x="338451" y="909158"/>
                  </a:lnTo>
                  <a:lnTo>
                    <a:pt x="336656" y="949065"/>
                  </a:lnTo>
                  <a:lnTo>
                    <a:pt x="334863" y="988882"/>
                  </a:lnTo>
                  <a:lnTo>
                    <a:pt x="331543" y="1028699"/>
                  </a:lnTo>
                  <a:lnTo>
                    <a:pt x="327149" y="1068606"/>
                  </a:lnTo>
                  <a:lnTo>
                    <a:pt x="322843" y="1107795"/>
                  </a:lnTo>
                  <a:lnTo>
                    <a:pt x="316833" y="1145819"/>
                  </a:lnTo>
                  <a:lnTo>
                    <a:pt x="310644" y="1183932"/>
                  </a:lnTo>
                  <a:lnTo>
                    <a:pt x="303019" y="1222225"/>
                  </a:lnTo>
                  <a:lnTo>
                    <a:pt x="286604" y="1294057"/>
                  </a:lnTo>
                  <a:lnTo>
                    <a:pt x="267409" y="1363289"/>
                  </a:lnTo>
                  <a:lnTo>
                    <a:pt x="257901" y="1397187"/>
                  </a:lnTo>
                  <a:lnTo>
                    <a:pt x="246689" y="1428305"/>
                  </a:lnTo>
                  <a:lnTo>
                    <a:pt x="235387" y="1459513"/>
                  </a:lnTo>
                  <a:lnTo>
                    <a:pt x="229377" y="1474221"/>
                  </a:lnTo>
                  <a:lnTo>
                    <a:pt x="223367" y="1489107"/>
                  </a:lnTo>
                  <a:lnTo>
                    <a:pt x="217357" y="1503814"/>
                  </a:lnTo>
                  <a:lnTo>
                    <a:pt x="211348" y="1517625"/>
                  </a:lnTo>
                  <a:lnTo>
                    <a:pt x="204172" y="1531435"/>
                  </a:lnTo>
                  <a:lnTo>
                    <a:pt x="198162" y="1544528"/>
                  </a:lnTo>
                  <a:lnTo>
                    <a:pt x="191254" y="1557442"/>
                  </a:lnTo>
                  <a:lnTo>
                    <a:pt x="184348" y="1569728"/>
                  </a:lnTo>
                  <a:lnTo>
                    <a:pt x="178338" y="1581745"/>
                  </a:lnTo>
                  <a:lnTo>
                    <a:pt x="171432" y="1593959"/>
                  </a:lnTo>
                  <a:lnTo>
                    <a:pt x="164525" y="1605097"/>
                  </a:lnTo>
                  <a:lnTo>
                    <a:pt x="157617" y="1615554"/>
                  </a:lnTo>
                  <a:lnTo>
                    <a:pt x="149904" y="1626019"/>
                  </a:lnTo>
                  <a:lnTo>
                    <a:pt x="142996" y="1636260"/>
                  </a:lnTo>
                  <a:lnTo>
                    <a:pt x="135821" y="1645838"/>
                  </a:lnTo>
                  <a:lnTo>
                    <a:pt x="128017" y="1654519"/>
                  </a:lnTo>
                  <a:lnTo>
                    <a:pt x="121111" y="1663200"/>
                  </a:lnTo>
                  <a:lnTo>
                    <a:pt x="90882" y="1693475"/>
                  </a:lnTo>
                  <a:lnTo>
                    <a:pt x="75266" y="1704828"/>
                  </a:lnTo>
                  <a:lnTo>
                    <a:pt x="67471" y="1709949"/>
                  </a:lnTo>
                  <a:lnTo>
                    <a:pt x="27833" y="1727311"/>
                  </a:lnTo>
                  <a:lnTo>
                    <a:pt x="11355" y="1729095"/>
                  </a:lnTo>
                  <a:lnTo>
                    <a:pt x="3569" y="1729983"/>
                  </a:lnTo>
                  <a:lnTo>
                    <a:pt x="2673" y="1729983"/>
                  </a:lnTo>
                  <a:lnTo>
                    <a:pt x="896" y="1729095"/>
                  </a:lnTo>
                  <a:lnTo>
                    <a:pt x="0" y="1727311"/>
                  </a:lnTo>
                  <a:lnTo>
                    <a:pt x="0" y="1726423"/>
                  </a:lnTo>
                  <a:lnTo>
                    <a:pt x="0" y="1724862"/>
                  </a:lnTo>
                  <a:lnTo>
                    <a:pt x="896" y="1723975"/>
                  </a:lnTo>
                  <a:lnTo>
                    <a:pt x="2673" y="1723087"/>
                  </a:lnTo>
                  <a:lnTo>
                    <a:pt x="3569" y="1722190"/>
                  </a:lnTo>
                  <a:close/>
                </a:path>
                <a:path w="668654" h="1730375">
                  <a:moveTo>
                    <a:pt x="621449" y="0"/>
                  </a:moveTo>
                  <a:lnTo>
                    <a:pt x="668272" y="11389"/>
                  </a:lnTo>
                  <a:lnTo>
                    <a:pt x="630151" y="41610"/>
                  </a:lnTo>
                  <a:lnTo>
                    <a:pt x="621449" y="0"/>
                  </a:lnTo>
                  <a:close/>
                </a:path>
              </a:pathLst>
            </a:custGeom>
            <a:ln w="3175">
              <a:solidFill>
                <a:srgbClr val="000000"/>
              </a:solidFill>
            </a:ln>
          </p:spPr>
          <p:txBody>
            <a:bodyPr wrap="square" lIns="0" tIns="0" rIns="0" bIns="0" rtlCol="0"/>
            <a:lstStyle/>
            <a:p>
              <a:endParaRPr/>
            </a:p>
          </p:txBody>
        </p:sp>
        <p:sp>
          <p:nvSpPr>
            <p:cNvPr id="51" name="object 51"/>
            <p:cNvSpPr/>
            <p:nvPr/>
          </p:nvSpPr>
          <p:spPr>
            <a:xfrm>
              <a:off x="5181299" y="4958130"/>
              <a:ext cx="668655" cy="789940"/>
            </a:xfrm>
            <a:custGeom>
              <a:avLst/>
              <a:gdLst/>
              <a:ahLst/>
              <a:cxnLst/>
              <a:rect l="l" t="t" r="r" b="b"/>
              <a:pathLst>
                <a:path w="668654" h="789939">
                  <a:moveTo>
                    <a:pt x="624937" y="18489"/>
                  </a:moveTo>
                  <a:lnTo>
                    <a:pt x="573820" y="33001"/>
                  </a:lnTo>
                  <a:lnTo>
                    <a:pt x="529777" y="55421"/>
                  </a:lnTo>
                  <a:lnTo>
                    <a:pt x="487171" y="85911"/>
                  </a:lnTo>
                  <a:lnTo>
                    <a:pt x="448241" y="122231"/>
                  </a:lnTo>
                  <a:lnTo>
                    <a:pt x="437118" y="135324"/>
                  </a:lnTo>
                  <a:lnTo>
                    <a:pt x="424830" y="149134"/>
                  </a:lnTo>
                  <a:lnTo>
                    <a:pt x="413707" y="163842"/>
                  </a:lnTo>
                  <a:lnTo>
                    <a:pt x="403303" y="178549"/>
                  </a:lnTo>
                  <a:lnTo>
                    <a:pt x="393885" y="194153"/>
                  </a:lnTo>
                  <a:lnTo>
                    <a:pt x="384376" y="209757"/>
                  </a:lnTo>
                  <a:lnTo>
                    <a:pt x="360965" y="259170"/>
                  </a:lnTo>
                  <a:lnTo>
                    <a:pt x="343564" y="311273"/>
                  </a:lnTo>
                  <a:lnTo>
                    <a:pt x="334055" y="365797"/>
                  </a:lnTo>
                  <a:lnTo>
                    <a:pt x="331543" y="401399"/>
                  </a:lnTo>
                  <a:lnTo>
                    <a:pt x="331543" y="419694"/>
                  </a:lnTo>
                  <a:lnTo>
                    <a:pt x="329749" y="436822"/>
                  </a:lnTo>
                  <a:lnTo>
                    <a:pt x="327956" y="455027"/>
                  </a:lnTo>
                  <a:lnTo>
                    <a:pt x="324637" y="472425"/>
                  </a:lnTo>
                  <a:lnTo>
                    <a:pt x="320242" y="489733"/>
                  </a:lnTo>
                  <a:lnTo>
                    <a:pt x="315935" y="507139"/>
                  </a:lnTo>
                  <a:lnTo>
                    <a:pt x="296831" y="558121"/>
                  </a:lnTo>
                  <a:lnTo>
                    <a:pt x="270996" y="605983"/>
                  </a:lnTo>
                  <a:lnTo>
                    <a:pt x="250995" y="635370"/>
                  </a:lnTo>
                  <a:lnTo>
                    <a:pt x="240679" y="650068"/>
                  </a:lnTo>
                  <a:lnTo>
                    <a:pt x="205068" y="689024"/>
                  </a:lnTo>
                  <a:lnTo>
                    <a:pt x="166140" y="722860"/>
                  </a:lnTo>
                  <a:lnTo>
                    <a:pt x="123802" y="749800"/>
                  </a:lnTo>
                  <a:lnTo>
                    <a:pt x="79715" y="768722"/>
                  </a:lnTo>
                  <a:lnTo>
                    <a:pt x="65022" y="774066"/>
                  </a:lnTo>
                  <a:lnTo>
                    <a:pt x="49432" y="777402"/>
                  </a:lnTo>
                  <a:lnTo>
                    <a:pt x="34740" y="780075"/>
                  </a:lnTo>
                  <a:lnTo>
                    <a:pt x="19150" y="781860"/>
                  </a:lnTo>
                  <a:lnTo>
                    <a:pt x="3569" y="782747"/>
                  </a:lnTo>
                  <a:lnTo>
                    <a:pt x="2673" y="782747"/>
                  </a:lnTo>
                  <a:lnTo>
                    <a:pt x="896" y="783635"/>
                  </a:lnTo>
                  <a:lnTo>
                    <a:pt x="0" y="784532"/>
                  </a:lnTo>
                  <a:lnTo>
                    <a:pt x="0" y="786980"/>
                  </a:lnTo>
                  <a:lnTo>
                    <a:pt x="896" y="788756"/>
                  </a:lnTo>
                  <a:lnTo>
                    <a:pt x="2673" y="789652"/>
                  </a:lnTo>
                  <a:lnTo>
                    <a:pt x="3569" y="789652"/>
                  </a:lnTo>
                  <a:lnTo>
                    <a:pt x="51217" y="784532"/>
                  </a:lnTo>
                  <a:lnTo>
                    <a:pt x="97072" y="770506"/>
                  </a:lnTo>
                  <a:lnTo>
                    <a:pt x="142100" y="748015"/>
                  </a:lnTo>
                  <a:lnTo>
                    <a:pt x="155914" y="738446"/>
                  </a:lnTo>
                  <a:lnTo>
                    <a:pt x="170534" y="728869"/>
                  </a:lnTo>
                  <a:lnTo>
                    <a:pt x="183451" y="717740"/>
                  </a:lnTo>
                  <a:lnTo>
                    <a:pt x="197265" y="706386"/>
                  </a:lnTo>
                  <a:lnTo>
                    <a:pt x="210451" y="694369"/>
                  </a:lnTo>
                  <a:lnTo>
                    <a:pt x="222470" y="681232"/>
                  </a:lnTo>
                  <a:lnTo>
                    <a:pt x="234490" y="668318"/>
                  </a:lnTo>
                  <a:lnTo>
                    <a:pt x="245792" y="654516"/>
                  </a:lnTo>
                  <a:lnTo>
                    <a:pt x="286604" y="593741"/>
                  </a:lnTo>
                  <a:lnTo>
                    <a:pt x="310644" y="544320"/>
                  </a:lnTo>
                  <a:lnTo>
                    <a:pt x="327149" y="492423"/>
                  </a:lnTo>
                  <a:lnTo>
                    <a:pt x="337554" y="438616"/>
                  </a:lnTo>
                  <a:lnTo>
                    <a:pt x="339348" y="402296"/>
                  </a:lnTo>
                  <a:lnTo>
                    <a:pt x="339348" y="384002"/>
                  </a:lnTo>
                  <a:lnTo>
                    <a:pt x="341142" y="365797"/>
                  </a:lnTo>
                  <a:lnTo>
                    <a:pt x="350469" y="312977"/>
                  </a:lnTo>
                  <a:lnTo>
                    <a:pt x="367872" y="261770"/>
                  </a:lnTo>
                  <a:lnTo>
                    <a:pt x="391194" y="213254"/>
                  </a:lnTo>
                  <a:lnTo>
                    <a:pt x="419718" y="168326"/>
                  </a:lnTo>
                  <a:lnTo>
                    <a:pt x="454521" y="126715"/>
                  </a:lnTo>
                  <a:lnTo>
                    <a:pt x="505470" y="80620"/>
                  </a:lnTo>
                  <a:lnTo>
                    <a:pt x="562427" y="46094"/>
                  </a:lnTo>
                  <a:lnTo>
                    <a:pt x="607636" y="29593"/>
                  </a:lnTo>
                  <a:lnTo>
                    <a:pt x="625678" y="25804"/>
                  </a:lnTo>
                  <a:lnTo>
                    <a:pt x="624937" y="18489"/>
                  </a:lnTo>
                  <a:close/>
                </a:path>
                <a:path w="668654" h="789939">
                  <a:moveTo>
                    <a:pt x="668272" y="17397"/>
                  </a:moveTo>
                  <a:lnTo>
                    <a:pt x="633470" y="17397"/>
                  </a:lnTo>
                  <a:lnTo>
                    <a:pt x="635264" y="19191"/>
                  </a:lnTo>
                  <a:lnTo>
                    <a:pt x="636160" y="20895"/>
                  </a:lnTo>
                  <a:lnTo>
                    <a:pt x="636160" y="21791"/>
                  </a:lnTo>
                  <a:lnTo>
                    <a:pt x="635264" y="23406"/>
                  </a:lnTo>
                  <a:lnTo>
                    <a:pt x="634366" y="24302"/>
                  </a:lnTo>
                  <a:lnTo>
                    <a:pt x="632573" y="25199"/>
                  </a:lnTo>
                  <a:lnTo>
                    <a:pt x="625678" y="25804"/>
                  </a:lnTo>
                  <a:lnTo>
                    <a:pt x="627460" y="43404"/>
                  </a:lnTo>
                  <a:lnTo>
                    <a:pt x="668272" y="17397"/>
                  </a:lnTo>
                  <a:close/>
                </a:path>
                <a:path w="668654" h="789939">
                  <a:moveTo>
                    <a:pt x="633470" y="17397"/>
                  </a:moveTo>
                  <a:lnTo>
                    <a:pt x="631765" y="17397"/>
                  </a:lnTo>
                  <a:lnTo>
                    <a:pt x="624937" y="18489"/>
                  </a:lnTo>
                  <a:lnTo>
                    <a:pt x="625678" y="25804"/>
                  </a:lnTo>
                  <a:lnTo>
                    <a:pt x="632573" y="25199"/>
                  </a:lnTo>
                  <a:lnTo>
                    <a:pt x="634366" y="24302"/>
                  </a:lnTo>
                  <a:lnTo>
                    <a:pt x="635264" y="23406"/>
                  </a:lnTo>
                  <a:lnTo>
                    <a:pt x="636160" y="21791"/>
                  </a:lnTo>
                  <a:lnTo>
                    <a:pt x="636160" y="20895"/>
                  </a:lnTo>
                  <a:lnTo>
                    <a:pt x="635264" y="19191"/>
                  </a:lnTo>
                  <a:lnTo>
                    <a:pt x="633470" y="17397"/>
                  </a:lnTo>
                  <a:close/>
                </a:path>
                <a:path w="668654" h="789939">
                  <a:moveTo>
                    <a:pt x="623065" y="0"/>
                  </a:moveTo>
                  <a:lnTo>
                    <a:pt x="624937" y="18489"/>
                  </a:lnTo>
                  <a:lnTo>
                    <a:pt x="631765" y="17397"/>
                  </a:lnTo>
                  <a:lnTo>
                    <a:pt x="668272" y="17397"/>
                  </a:lnTo>
                  <a:lnTo>
                    <a:pt x="623065" y="0"/>
                  </a:lnTo>
                  <a:close/>
                </a:path>
              </a:pathLst>
            </a:custGeom>
            <a:solidFill>
              <a:srgbClr val="000000"/>
            </a:solidFill>
          </p:spPr>
          <p:txBody>
            <a:bodyPr wrap="square" lIns="0" tIns="0" rIns="0" bIns="0" rtlCol="0"/>
            <a:lstStyle/>
            <a:p>
              <a:endParaRPr/>
            </a:p>
          </p:txBody>
        </p:sp>
        <p:sp>
          <p:nvSpPr>
            <p:cNvPr id="52" name="object 52"/>
            <p:cNvSpPr/>
            <p:nvPr/>
          </p:nvSpPr>
          <p:spPr>
            <a:xfrm>
              <a:off x="5181299" y="4958129"/>
              <a:ext cx="668655" cy="789940"/>
            </a:xfrm>
            <a:custGeom>
              <a:avLst/>
              <a:gdLst/>
              <a:ahLst/>
              <a:cxnLst/>
              <a:rect l="l" t="t" r="r" b="b"/>
              <a:pathLst>
                <a:path w="668654" h="789939">
                  <a:moveTo>
                    <a:pt x="3569" y="782747"/>
                  </a:moveTo>
                  <a:lnTo>
                    <a:pt x="49432" y="777402"/>
                  </a:lnTo>
                  <a:lnTo>
                    <a:pt x="79715" y="768722"/>
                  </a:lnTo>
                  <a:lnTo>
                    <a:pt x="94381" y="763601"/>
                  </a:lnTo>
                  <a:lnTo>
                    <a:pt x="138512" y="741119"/>
                  </a:lnTo>
                  <a:lnTo>
                    <a:pt x="179236" y="712395"/>
                  </a:lnTo>
                  <a:lnTo>
                    <a:pt x="217357" y="676999"/>
                  </a:lnTo>
                  <a:lnTo>
                    <a:pt x="250995" y="635370"/>
                  </a:lnTo>
                  <a:lnTo>
                    <a:pt x="261400" y="620681"/>
                  </a:lnTo>
                  <a:lnTo>
                    <a:pt x="289026" y="574595"/>
                  </a:lnTo>
                  <a:lnTo>
                    <a:pt x="309927" y="524510"/>
                  </a:lnTo>
                  <a:lnTo>
                    <a:pt x="320242" y="489733"/>
                  </a:lnTo>
                  <a:lnTo>
                    <a:pt x="324637" y="472425"/>
                  </a:lnTo>
                  <a:lnTo>
                    <a:pt x="327956" y="455027"/>
                  </a:lnTo>
                  <a:lnTo>
                    <a:pt x="329749" y="436822"/>
                  </a:lnTo>
                  <a:lnTo>
                    <a:pt x="331543" y="419694"/>
                  </a:lnTo>
                  <a:lnTo>
                    <a:pt x="331543" y="401399"/>
                  </a:lnTo>
                  <a:lnTo>
                    <a:pt x="332441" y="384002"/>
                  </a:lnTo>
                  <a:lnTo>
                    <a:pt x="339348" y="329477"/>
                  </a:lnTo>
                  <a:lnTo>
                    <a:pt x="354058" y="276478"/>
                  </a:lnTo>
                  <a:lnTo>
                    <a:pt x="375676" y="226168"/>
                  </a:lnTo>
                  <a:lnTo>
                    <a:pt x="393885" y="194153"/>
                  </a:lnTo>
                  <a:lnTo>
                    <a:pt x="403303" y="178549"/>
                  </a:lnTo>
                  <a:lnTo>
                    <a:pt x="413707" y="163842"/>
                  </a:lnTo>
                  <a:lnTo>
                    <a:pt x="424830" y="149134"/>
                  </a:lnTo>
                  <a:lnTo>
                    <a:pt x="437118" y="135324"/>
                  </a:lnTo>
                  <a:lnTo>
                    <a:pt x="448241" y="122231"/>
                  </a:lnTo>
                  <a:lnTo>
                    <a:pt x="487171" y="85911"/>
                  </a:lnTo>
                  <a:lnTo>
                    <a:pt x="529777" y="55421"/>
                  </a:lnTo>
                  <a:lnTo>
                    <a:pt x="573820" y="33001"/>
                  </a:lnTo>
                  <a:lnTo>
                    <a:pt x="620553" y="19191"/>
                  </a:lnTo>
                  <a:lnTo>
                    <a:pt x="631765" y="17397"/>
                  </a:lnTo>
                  <a:lnTo>
                    <a:pt x="633470" y="17397"/>
                  </a:lnTo>
                  <a:lnTo>
                    <a:pt x="634366" y="18294"/>
                  </a:lnTo>
                  <a:lnTo>
                    <a:pt x="635264" y="19191"/>
                  </a:lnTo>
                  <a:lnTo>
                    <a:pt x="636160" y="20895"/>
                  </a:lnTo>
                  <a:lnTo>
                    <a:pt x="636160" y="21791"/>
                  </a:lnTo>
                  <a:lnTo>
                    <a:pt x="635264" y="23406"/>
                  </a:lnTo>
                  <a:lnTo>
                    <a:pt x="634366" y="24302"/>
                  </a:lnTo>
                  <a:lnTo>
                    <a:pt x="632573" y="25199"/>
                  </a:lnTo>
                  <a:lnTo>
                    <a:pt x="622347" y="26096"/>
                  </a:lnTo>
                  <a:lnTo>
                    <a:pt x="607636" y="29593"/>
                  </a:lnTo>
                  <a:lnTo>
                    <a:pt x="592119" y="34705"/>
                  </a:lnTo>
                  <a:lnTo>
                    <a:pt x="577408" y="39817"/>
                  </a:lnTo>
                  <a:lnTo>
                    <a:pt x="562427" y="46094"/>
                  </a:lnTo>
                  <a:lnTo>
                    <a:pt x="547807" y="53896"/>
                  </a:lnTo>
                  <a:lnTo>
                    <a:pt x="533097" y="61698"/>
                  </a:lnTo>
                  <a:lnTo>
                    <a:pt x="519282" y="71204"/>
                  </a:lnTo>
                  <a:lnTo>
                    <a:pt x="505470" y="80620"/>
                  </a:lnTo>
                  <a:lnTo>
                    <a:pt x="492553" y="91023"/>
                  </a:lnTo>
                  <a:lnTo>
                    <a:pt x="454521" y="126715"/>
                  </a:lnTo>
                  <a:lnTo>
                    <a:pt x="419718" y="168326"/>
                  </a:lnTo>
                  <a:lnTo>
                    <a:pt x="391194" y="213254"/>
                  </a:lnTo>
                  <a:lnTo>
                    <a:pt x="367872" y="261770"/>
                  </a:lnTo>
                  <a:lnTo>
                    <a:pt x="355851" y="295669"/>
                  </a:lnTo>
                  <a:lnTo>
                    <a:pt x="350469" y="312977"/>
                  </a:lnTo>
                  <a:lnTo>
                    <a:pt x="346255" y="331092"/>
                  </a:lnTo>
                  <a:lnTo>
                    <a:pt x="343564" y="348400"/>
                  </a:lnTo>
                  <a:lnTo>
                    <a:pt x="341142" y="365797"/>
                  </a:lnTo>
                  <a:lnTo>
                    <a:pt x="339348" y="384002"/>
                  </a:lnTo>
                  <a:lnTo>
                    <a:pt x="339348" y="402296"/>
                  </a:lnTo>
                  <a:lnTo>
                    <a:pt x="338451" y="420322"/>
                  </a:lnTo>
                  <a:lnTo>
                    <a:pt x="331543" y="474218"/>
                  </a:lnTo>
                  <a:lnTo>
                    <a:pt x="316833" y="526958"/>
                  </a:lnTo>
                  <a:lnTo>
                    <a:pt x="295306" y="577268"/>
                  </a:lnTo>
                  <a:lnTo>
                    <a:pt x="267409" y="624905"/>
                  </a:lnTo>
                  <a:lnTo>
                    <a:pt x="234490" y="668318"/>
                  </a:lnTo>
                  <a:lnTo>
                    <a:pt x="222470" y="681232"/>
                  </a:lnTo>
                  <a:lnTo>
                    <a:pt x="210451" y="694369"/>
                  </a:lnTo>
                  <a:lnTo>
                    <a:pt x="197265" y="706386"/>
                  </a:lnTo>
                  <a:lnTo>
                    <a:pt x="183451" y="717740"/>
                  </a:lnTo>
                  <a:lnTo>
                    <a:pt x="170534" y="728869"/>
                  </a:lnTo>
                  <a:lnTo>
                    <a:pt x="155914" y="738446"/>
                  </a:lnTo>
                  <a:lnTo>
                    <a:pt x="142100" y="748015"/>
                  </a:lnTo>
                  <a:lnTo>
                    <a:pt x="127389" y="755808"/>
                  </a:lnTo>
                  <a:lnTo>
                    <a:pt x="82172" y="775842"/>
                  </a:lnTo>
                  <a:lnTo>
                    <a:pt x="35628" y="786980"/>
                  </a:lnTo>
                  <a:lnTo>
                    <a:pt x="3569" y="789652"/>
                  </a:lnTo>
                  <a:lnTo>
                    <a:pt x="2673" y="789652"/>
                  </a:lnTo>
                  <a:lnTo>
                    <a:pt x="896" y="788756"/>
                  </a:lnTo>
                  <a:lnTo>
                    <a:pt x="0" y="786980"/>
                  </a:lnTo>
                  <a:lnTo>
                    <a:pt x="0" y="786083"/>
                  </a:lnTo>
                  <a:lnTo>
                    <a:pt x="0" y="784532"/>
                  </a:lnTo>
                  <a:lnTo>
                    <a:pt x="896" y="783635"/>
                  </a:lnTo>
                  <a:lnTo>
                    <a:pt x="2673" y="782747"/>
                  </a:lnTo>
                  <a:lnTo>
                    <a:pt x="3569" y="782747"/>
                  </a:lnTo>
                  <a:close/>
                </a:path>
                <a:path w="668654" h="789939">
                  <a:moveTo>
                    <a:pt x="623065" y="0"/>
                  </a:moveTo>
                  <a:lnTo>
                    <a:pt x="668272" y="17397"/>
                  </a:lnTo>
                  <a:lnTo>
                    <a:pt x="627460" y="43404"/>
                  </a:lnTo>
                  <a:lnTo>
                    <a:pt x="623065" y="0"/>
                  </a:lnTo>
                  <a:close/>
                </a:path>
              </a:pathLst>
            </a:custGeom>
            <a:ln w="3175">
              <a:solidFill>
                <a:srgbClr val="000000"/>
              </a:solidFill>
            </a:ln>
          </p:spPr>
          <p:txBody>
            <a:bodyPr wrap="square" lIns="0" tIns="0" rIns="0" bIns="0" rtlCol="0"/>
            <a:lstStyle/>
            <a:p>
              <a:endParaRPr/>
            </a:p>
          </p:txBody>
        </p:sp>
        <p:sp>
          <p:nvSpPr>
            <p:cNvPr id="53" name="object 53"/>
            <p:cNvSpPr/>
            <p:nvPr/>
          </p:nvSpPr>
          <p:spPr>
            <a:xfrm>
              <a:off x="7247878" y="4737316"/>
              <a:ext cx="817880" cy="153670"/>
            </a:xfrm>
            <a:custGeom>
              <a:avLst/>
              <a:gdLst/>
              <a:ahLst/>
              <a:cxnLst/>
              <a:rect l="l" t="t" r="r" b="b"/>
              <a:pathLst>
                <a:path w="817879" h="153670">
                  <a:moveTo>
                    <a:pt x="817867" y="0"/>
                  </a:moveTo>
                  <a:lnTo>
                    <a:pt x="0" y="0"/>
                  </a:lnTo>
                  <a:lnTo>
                    <a:pt x="0" y="109982"/>
                  </a:lnTo>
                  <a:lnTo>
                    <a:pt x="774509" y="109982"/>
                  </a:lnTo>
                  <a:lnTo>
                    <a:pt x="774509" y="153377"/>
                  </a:lnTo>
                  <a:lnTo>
                    <a:pt x="817867" y="153377"/>
                  </a:lnTo>
                  <a:lnTo>
                    <a:pt x="817867" y="109982"/>
                  </a:lnTo>
                  <a:lnTo>
                    <a:pt x="817867" y="0"/>
                  </a:lnTo>
                  <a:close/>
                </a:path>
              </a:pathLst>
            </a:custGeom>
            <a:solidFill>
              <a:srgbClr val="808080">
                <a:alpha val="50199"/>
              </a:srgbClr>
            </a:solidFill>
          </p:spPr>
          <p:txBody>
            <a:bodyPr wrap="square" lIns="0" tIns="0" rIns="0" bIns="0" rtlCol="0"/>
            <a:lstStyle/>
            <a:p>
              <a:endParaRPr/>
            </a:p>
          </p:txBody>
        </p:sp>
        <p:sp>
          <p:nvSpPr>
            <p:cNvPr id="54" name="object 54"/>
            <p:cNvSpPr/>
            <p:nvPr/>
          </p:nvSpPr>
          <p:spPr>
            <a:xfrm>
              <a:off x="7204738" y="4693902"/>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55" name="object 55"/>
            <p:cNvSpPr/>
            <p:nvPr/>
          </p:nvSpPr>
          <p:spPr>
            <a:xfrm>
              <a:off x="7204738" y="4693901"/>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56" name="object 56"/>
            <p:cNvSpPr/>
            <p:nvPr/>
          </p:nvSpPr>
          <p:spPr>
            <a:xfrm>
              <a:off x="7247878" y="4890668"/>
              <a:ext cx="817880" cy="154305"/>
            </a:xfrm>
            <a:custGeom>
              <a:avLst/>
              <a:gdLst/>
              <a:ahLst/>
              <a:cxnLst/>
              <a:rect l="l" t="t" r="r" b="b"/>
              <a:pathLst>
                <a:path w="817879" h="154304">
                  <a:moveTo>
                    <a:pt x="817867" y="0"/>
                  </a:moveTo>
                  <a:lnTo>
                    <a:pt x="0" y="0"/>
                  </a:lnTo>
                  <a:lnTo>
                    <a:pt x="0" y="110871"/>
                  </a:lnTo>
                  <a:lnTo>
                    <a:pt x="774509" y="110871"/>
                  </a:lnTo>
                  <a:lnTo>
                    <a:pt x="774509" y="154279"/>
                  </a:lnTo>
                  <a:lnTo>
                    <a:pt x="817867" y="154279"/>
                  </a:lnTo>
                  <a:lnTo>
                    <a:pt x="817867" y="110871"/>
                  </a:lnTo>
                  <a:lnTo>
                    <a:pt x="817867" y="0"/>
                  </a:lnTo>
                  <a:close/>
                </a:path>
              </a:pathLst>
            </a:custGeom>
            <a:solidFill>
              <a:srgbClr val="808080">
                <a:alpha val="50199"/>
              </a:srgbClr>
            </a:solidFill>
          </p:spPr>
          <p:txBody>
            <a:bodyPr wrap="square" lIns="0" tIns="0" rIns="0" bIns="0" rtlCol="0"/>
            <a:lstStyle/>
            <a:p>
              <a:endParaRPr/>
            </a:p>
          </p:txBody>
        </p:sp>
        <p:sp>
          <p:nvSpPr>
            <p:cNvPr id="57" name="object 57"/>
            <p:cNvSpPr/>
            <p:nvPr/>
          </p:nvSpPr>
          <p:spPr>
            <a:xfrm>
              <a:off x="7204738" y="4847261"/>
              <a:ext cx="817880" cy="154305"/>
            </a:xfrm>
            <a:custGeom>
              <a:avLst/>
              <a:gdLst/>
              <a:ahLst/>
              <a:cxnLst/>
              <a:rect l="l" t="t" r="r" b="b"/>
              <a:pathLst>
                <a:path w="817879" h="154304">
                  <a:moveTo>
                    <a:pt x="817657" y="0"/>
                  </a:moveTo>
                  <a:lnTo>
                    <a:pt x="0" y="0"/>
                  </a:lnTo>
                  <a:lnTo>
                    <a:pt x="0" y="154273"/>
                  </a:lnTo>
                  <a:lnTo>
                    <a:pt x="817657" y="154273"/>
                  </a:lnTo>
                  <a:lnTo>
                    <a:pt x="817657" y="0"/>
                  </a:lnTo>
                  <a:close/>
                </a:path>
              </a:pathLst>
            </a:custGeom>
            <a:solidFill>
              <a:srgbClr val="99CCFF"/>
            </a:solidFill>
          </p:spPr>
          <p:txBody>
            <a:bodyPr wrap="square" lIns="0" tIns="0" rIns="0" bIns="0" rtlCol="0"/>
            <a:lstStyle/>
            <a:p>
              <a:endParaRPr/>
            </a:p>
          </p:txBody>
        </p:sp>
        <p:sp>
          <p:nvSpPr>
            <p:cNvPr id="58" name="object 58"/>
            <p:cNvSpPr/>
            <p:nvPr/>
          </p:nvSpPr>
          <p:spPr>
            <a:xfrm>
              <a:off x="7204738" y="4847260"/>
              <a:ext cx="817880" cy="154305"/>
            </a:xfrm>
            <a:custGeom>
              <a:avLst/>
              <a:gdLst/>
              <a:ahLst/>
              <a:cxnLst/>
              <a:rect l="l" t="t" r="r" b="b"/>
              <a:pathLst>
                <a:path w="817879" h="154304">
                  <a:moveTo>
                    <a:pt x="0" y="154273"/>
                  </a:moveTo>
                  <a:lnTo>
                    <a:pt x="817657" y="154273"/>
                  </a:lnTo>
                  <a:lnTo>
                    <a:pt x="817657" y="0"/>
                  </a:lnTo>
                  <a:lnTo>
                    <a:pt x="0" y="0"/>
                  </a:lnTo>
                  <a:lnTo>
                    <a:pt x="0" y="154273"/>
                  </a:lnTo>
                  <a:close/>
                </a:path>
              </a:pathLst>
            </a:custGeom>
            <a:ln w="5120">
              <a:solidFill>
                <a:srgbClr val="000000"/>
              </a:solidFill>
            </a:ln>
          </p:spPr>
          <p:txBody>
            <a:bodyPr wrap="square" lIns="0" tIns="0" rIns="0" bIns="0" rtlCol="0"/>
            <a:lstStyle/>
            <a:p>
              <a:endParaRPr/>
            </a:p>
          </p:txBody>
        </p:sp>
        <p:sp>
          <p:nvSpPr>
            <p:cNvPr id="59" name="object 59"/>
            <p:cNvSpPr/>
            <p:nvPr/>
          </p:nvSpPr>
          <p:spPr>
            <a:xfrm>
              <a:off x="7247878" y="5044999"/>
              <a:ext cx="817880" cy="153670"/>
            </a:xfrm>
            <a:custGeom>
              <a:avLst/>
              <a:gdLst/>
              <a:ahLst/>
              <a:cxnLst/>
              <a:rect l="l" t="t" r="r" b="b"/>
              <a:pathLst>
                <a:path w="817879" h="153670">
                  <a:moveTo>
                    <a:pt x="817867" y="0"/>
                  </a:moveTo>
                  <a:lnTo>
                    <a:pt x="0" y="0"/>
                  </a:lnTo>
                  <a:lnTo>
                    <a:pt x="0" y="109982"/>
                  </a:lnTo>
                  <a:lnTo>
                    <a:pt x="774509" y="109982"/>
                  </a:lnTo>
                  <a:lnTo>
                    <a:pt x="774509" y="153390"/>
                  </a:lnTo>
                  <a:lnTo>
                    <a:pt x="817867" y="153390"/>
                  </a:lnTo>
                  <a:lnTo>
                    <a:pt x="817867" y="109982"/>
                  </a:lnTo>
                  <a:lnTo>
                    <a:pt x="817867" y="0"/>
                  </a:lnTo>
                  <a:close/>
                </a:path>
              </a:pathLst>
            </a:custGeom>
            <a:solidFill>
              <a:srgbClr val="808080">
                <a:alpha val="50199"/>
              </a:srgbClr>
            </a:solidFill>
          </p:spPr>
          <p:txBody>
            <a:bodyPr wrap="square" lIns="0" tIns="0" rIns="0" bIns="0" rtlCol="0"/>
            <a:lstStyle/>
            <a:p>
              <a:endParaRPr/>
            </a:p>
          </p:txBody>
        </p:sp>
        <p:sp>
          <p:nvSpPr>
            <p:cNvPr id="60" name="object 60"/>
            <p:cNvSpPr/>
            <p:nvPr/>
          </p:nvSpPr>
          <p:spPr>
            <a:xfrm>
              <a:off x="7204738" y="5001588"/>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61" name="object 61"/>
            <p:cNvSpPr/>
            <p:nvPr/>
          </p:nvSpPr>
          <p:spPr>
            <a:xfrm>
              <a:off x="7204738" y="5001587"/>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62" name="object 62"/>
            <p:cNvSpPr/>
            <p:nvPr/>
          </p:nvSpPr>
          <p:spPr>
            <a:xfrm>
              <a:off x="7247878" y="5198351"/>
              <a:ext cx="817880" cy="153670"/>
            </a:xfrm>
            <a:custGeom>
              <a:avLst/>
              <a:gdLst/>
              <a:ahLst/>
              <a:cxnLst/>
              <a:rect l="l" t="t" r="r" b="b"/>
              <a:pathLst>
                <a:path w="817879" h="153670">
                  <a:moveTo>
                    <a:pt x="817867" y="0"/>
                  </a:moveTo>
                  <a:lnTo>
                    <a:pt x="0" y="0"/>
                  </a:lnTo>
                  <a:lnTo>
                    <a:pt x="0" y="109982"/>
                  </a:lnTo>
                  <a:lnTo>
                    <a:pt x="0" y="153377"/>
                  </a:lnTo>
                  <a:lnTo>
                    <a:pt x="817867" y="153377"/>
                  </a:lnTo>
                  <a:lnTo>
                    <a:pt x="817867" y="109982"/>
                  </a:lnTo>
                  <a:lnTo>
                    <a:pt x="817867" y="0"/>
                  </a:lnTo>
                  <a:close/>
                </a:path>
              </a:pathLst>
            </a:custGeom>
            <a:solidFill>
              <a:srgbClr val="808080">
                <a:alpha val="50199"/>
              </a:srgbClr>
            </a:solidFill>
          </p:spPr>
          <p:txBody>
            <a:bodyPr wrap="square" lIns="0" tIns="0" rIns="0" bIns="0" rtlCol="0"/>
            <a:lstStyle/>
            <a:p>
              <a:endParaRPr/>
            </a:p>
          </p:txBody>
        </p:sp>
        <p:sp>
          <p:nvSpPr>
            <p:cNvPr id="63" name="object 63"/>
            <p:cNvSpPr/>
            <p:nvPr/>
          </p:nvSpPr>
          <p:spPr>
            <a:xfrm>
              <a:off x="7204738" y="5154938"/>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64" name="object 64"/>
            <p:cNvSpPr/>
            <p:nvPr/>
          </p:nvSpPr>
          <p:spPr>
            <a:xfrm>
              <a:off x="7204738" y="5154937"/>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65" name="object 65"/>
            <p:cNvSpPr/>
            <p:nvPr/>
          </p:nvSpPr>
          <p:spPr>
            <a:xfrm>
              <a:off x="6663856" y="4751062"/>
              <a:ext cx="541020" cy="227965"/>
            </a:xfrm>
            <a:custGeom>
              <a:avLst/>
              <a:gdLst/>
              <a:ahLst/>
              <a:cxnLst/>
              <a:rect l="l" t="t" r="r" b="b"/>
              <a:pathLst>
                <a:path w="541020" h="227964">
                  <a:moveTo>
                    <a:pt x="497311" y="17828"/>
                  </a:moveTo>
                  <a:lnTo>
                    <a:pt x="440420" y="25199"/>
                  </a:lnTo>
                  <a:lnTo>
                    <a:pt x="395480" y="35422"/>
                  </a:lnTo>
                  <a:lnTo>
                    <a:pt x="384089" y="38113"/>
                  </a:lnTo>
                  <a:lnTo>
                    <a:pt x="373864" y="41700"/>
                  </a:lnTo>
                  <a:lnTo>
                    <a:pt x="363369" y="45018"/>
                  </a:lnTo>
                  <a:lnTo>
                    <a:pt x="353861" y="48605"/>
                  </a:lnTo>
                  <a:lnTo>
                    <a:pt x="344263" y="51923"/>
                  </a:lnTo>
                  <a:lnTo>
                    <a:pt x="335830" y="56317"/>
                  </a:lnTo>
                  <a:lnTo>
                    <a:pt x="327130" y="59725"/>
                  </a:lnTo>
                  <a:lnTo>
                    <a:pt x="319327" y="64119"/>
                  </a:lnTo>
                  <a:lnTo>
                    <a:pt x="311523" y="68424"/>
                  </a:lnTo>
                  <a:lnTo>
                    <a:pt x="304615" y="72818"/>
                  </a:lnTo>
                  <a:lnTo>
                    <a:pt x="297708" y="77033"/>
                  </a:lnTo>
                  <a:lnTo>
                    <a:pt x="291520" y="81517"/>
                  </a:lnTo>
                  <a:lnTo>
                    <a:pt x="286318" y="86629"/>
                  </a:lnTo>
                  <a:lnTo>
                    <a:pt x="281205" y="91113"/>
                  </a:lnTo>
                  <a:lnTo>
                    <a:pt x="268109" y="116223"/>
                  </a:lnTo>
                  <a:lnTo>
                    <a:pt x="267390" y="116940"/>
                  </a:lnTo>
                  <a:lnTo>
                    <a:pt x="267390" y="126446"/>
                  </a:lnTo>
                  <a:lnTo>
                    <a:pt x="265687" y="130930"/>
                  </a:lnTo>
                  <a:lnTo>
                    <a:pt x="266493" y="130930"/>
                  </a:lnTo>
                  <a:lnTo>
                    <a:pt x="245594" y="156757"/>
                  </a:lnTo>
                  <a:lnTo>
                    <a:pt x="240482" y="161241"/>
                  </a:lnTo>
                  <a:lnTo>
                    <a:pt x="233574" y="165456"/>
                  </a:lnTo>
                  <a:lnTo>
                    <a:pt x="227564" y="169940"/>
                  </a:lnTo>
                  <a:lnTo>
                    <a:pt x="219761" y="174155"/>
                  </a:lnTo>
                  <a:lnTo>
                    <a:pt x="211957" y="177652"/>
                  </a:lnTo>
                  <a:lnTo>
                    <a:pt x="204154" y="181957"/>
                  </a:lnTo>
                  <a:lnTo>
                    <a:pt x="195543" y="185454"/>
                  </a:lnTo>
                  <a:lnTo>
                    <a:pt x="185945" y="189041"/>
                  </a:lnTo>
                  <a:lnTo>
                    <a:pt x="176347" y="192359"/>
                  </a:lnTo>
                  <a:lnTo>
                    <a:pt x="167018" y="195947"/>
                  </a:lnTo>
                  <a:lnTo>
                    <a:pt x="156523" y="199265"/>
                  </a:lnTo>
                  <a:lnTo>
                    <a:pt x="146028" y="201955"/>
                  </a:lnTo>
                  <a:lnTo>
                    <a:pt x="123604" y="207963"/>
                  </a:lnTo>
                  <a:lnTo>
                    <a:pt x="77051" y="215765"/>
                  </a:lnTo>
                  <a:lnTo>
                    <a:pt x="28523" y="220249"/>
                  </a:lnTo>
                  <a:lnTo>
                    <a:pt x="3317" y="221146"/>
                  </a:lnTo>
                  <a:lnTo>
                    <a:pt x="1524" y="221146"/>
                  </a:lnTo>
                  <a:lnTo>
                    <a:pt x="896" y="221774"/>
                  </a:lnTo>
                  <a:lnTo>
                    <a:pt x="0" y="223567"/>
                  </a:lnTo>
                  <a:lnTo>
                    <a:pt x="0" y="226258"/>
                  </a:lnTo>
                  <a:lnTo>
                    <a:pt x="896" y="227155"/>
                  </a:lnTo>
                  <a:lnTo>
                    <a:pt x="1524" y="227962"/>
                  </a:lnTo>
                  <a:lnTo>
                    <a:pt x="28523" y="227962"/>
                  </a:lnTo>
                  <a:lnTo>
                    <a:pt x="53638" y="226258"/>
                  </a:lnTo>
                  <a:lnTo>
                    <a:pt x="77679" y="223567"/>
                  </a:lnTo>
                  <a:lnTo>
                    <a:pt x="101987" y="219353"/>
                  </a:lnTo>
                  <a:lnTo>
                    <a:pt x="125398" y="214869"/>
                  </a:lnTo>
                  <a:lnTo>
                    <a:pt x="147823" y="208860"/>
                  </a:lnTo>
                  <a:lnTo>
                    <a:pt x="158318" y="206170"/>
                  </a:lnTo>
                  <a:lnTo>
                    <a:pt x="206844" y="189041"/>
                  </a:lnTo>
                  <a:lnTo>
                    <a:pt x="250078" y="163035"/>
                  </a:lnTo>
                  <a:lnTo>
                    <a:pt x="255191" y="157654"/>
                  </a:lnTo>
                  <a:lnTo>
                    <a:pt x="260304" y="153439"/>
                  </a:lnTo>
                  <a:lnTo>
                    <a:pt x="264789" y="148327"/>
                  </a:lnTo>
                  <a:lnTo>
                    <a:pt x="268109" y="143843"/>
                  </a:lnTo>
                  <a:lnTo>
                    <a:pt x="270799" y="138732"/>
                  </a:lnTo>
                  <a:lnTo>
                    <a:pt x="272504" y="133351"/>
                  </a:lnTo>
                  <a:lnTo>
                    <a:pt x="272504" y="132454"/>
                  </a:lnTo>
                  <a:lnTo>
                    <a:pt x="274298" y="128239"/>
                  </a:lnTo>
                  <a:lnTo>
                    <a:pt x="274298" y="122231"/>
                  </a:lnTo>
                  <a:lnTo>
                    <a:pt x="275195" y="117837"/>
                  </a:lnTo>
                  <a:lnTo>
                    <a:pt x="275913" y="113532"/>
                  </a:lnTo>
                  <a:lnTo>
                    <a:pt x="277707" y="109138"/>
                  </a:lnTo>
                  <a:lnTo>
                    <a:pt x="280308" y="104923"/>
                  </a:lnTo>
                  <a:lnTo>
                    <a:pt x="282998" y="100439"/>
                  </a:lnTo>
                  <a:lnTo>
                    <a:pt x="314841" y="74612"/>
                  </a:lnTo>
                  <a:lnTo>
                    <a:pt x="330448" y="66810"/>
                  </a:lnTo>
                  <a:lnTo>
                    <a:pt x="338253" y="62416"/>
                  </a:lnTo>
                  <a:lnTo>
                    <a:pt x="346953" y="59008"/>
                  </a:lnTo>
                  <a:lnTo>
                    <a:pt x="366059" y="51923"/>
                  </a:lnTo>
                  <a:lnTo>
                    <a:pt x="376284" y="48605"/>
                  </a:lnTo>
                  <a:lnTo>
                    <a:pt x="386779" y="45018"/>
                  </a:lnTo>
                  <a:lnTo>
                    <a:pt x="397274" y="42597"/>
                  </a:lnTo>
                  <a:lnTo>
                    <a:pt x="418803" y="36319"/>
                  </a:lnTo>
                  <a:lnTo>
                    <a:pt x="442213" y="32104"/>
                  </a:lnTo>
                  <a:lnTo>
                    <a:pt x="466253" y="28517"/>
                  </a:lnTo>
                  <a:lnTo>
                    <a:pt x="490561" y="26096"/>
                  </a:lnTo>
                  <a:lnTo>
                    <a:pt x="497635" y="25637"/>
                  </a:lnTo>
                  <a:lnTo>
                    <a:pt x="497311" y="17828"/>
                  </a:lnTo>
                  <a:close/>
                </a:path>
                <a:path w="541020" h="227964">
                  <a:moveTo>
                    <a:pt x="275319" y="117837"/>
                  </a:moveTo>
                  <a:lnTo>
                    <a:pt x="275195" y="118734"/>
                  </a:lnTo>
                  <a:lnTo>
                    <a:pt x="275319" y="117837"/>
                  </a:lnTo>
                  <a:close/>
                </a:path>
                <a:path w="541020" h="227964">
                  <a:moveTo>
                    <a:pt x="535468" y="17397"/>
                  </a:moveTo>
                  <a:lnTo>
                    <a:pt x="504375" y="17397"/>
                  </a:lnTo>
                  <a:lnTo>
                    <a:pt x="505271" y="18294"/>
                  </a:lnTo>
                  <a:lnTo>
                    <a:pt x="507066" y="18294"/>
                  </a:lnTo>
                  <a:lnTo>
                    <a:pt x="507872" y="19818"/>
                  </a:lnTo>
                  <a:lnTo>
                    <a:pt x="507872" y="22509"/>
                  </a:lnTo>
                  <a:lnTo>
                    <a:pt x="507066" y="23406"/>
                  </a:lnTo>
                  <a:lnTo>
                    <a:pt x="506168" y="24302"/>
                  </a:lnTo>
                  <a:lnTo>
                    <a:pt x="504375" y="25199"/>
                  </a:lnTo>
                  <a:lnTo>
                    <a:pt x="497635" y="25637"/>
                  </a:lnTo>
                  <a:lnTo>
                    <a:pt x="498364" y="43224"/>
                  </a:lnTo>
                  <a:lnTo>
                    <a:pt x="540882" y="19818"/>
                  </a:lnTo>
                  <a:lnTo>
                    <a:pt x="535468" y="17397"/>
                  </a:lnTo>
                  <a:close/>
                </a:path>
                <a:path w="541020" h="227964">
                  <a:moveTo>
                    <a:pt x="504375" y="17397"/>
                  </a:moveTo>
                  <a:lnTo>
                    <a:pt x="497311" y="17828"/>
                  </a:lnTo>
                  <a:lnTo>
                    <a:pt x="497635" y="25637"/>
                  </a:lnTo>
                  <a:lnTo>
                    <a:pt x="504375" y="25199"/>
                  </a:lnTo>
                  <a:lnTo>
                    <a:pt x="506168" y="24302"/>
                  </a:lnTo>
                  <a:lnTo>
                    <a:pt x="507066" y="23406"/>
                  </a:lnTo>
                  <a:lnTo>
                    <a:pt x="507872" y="22509"/>
                  </a:lnTo>
                  <a:lnTo>
                    <a:pt x="507872" y="19818"/>
                  </a:lnTo>
                  <a:lnTo>
                    <a:pt x="507066" y="18294"/>
                  </a:lnTo>
                  <a:lnTo>
                    <a:pt x="505271" y="18294"/>
                  </a:lnTo>
                  <a:lnTo>
                    <a:pt x="504375" y="17397"/>
                  </a:lnTo>
                  <a:close/>
                </a:path>
                <a:path w="541020" h="227964">
                  <a:moveTo>
                    <a:pt x="496571" y="0"/>
                  </a:moveTo>
                  <a:lnTo>
                    <a:pt x="497311" y="17828"/>
                  </a:lnTo>
                  <a:lnTo>
                    <a:pt x="504375" y="17397"/>
                  </a:lnTo>
                  <a:lnTo>
                    <a:pt x="535468" y="17397"/>
                  </a:lnTo>
                  <a:lnTo>
                    <a:pt x="496571" y="0"/>
                  </a:lnTo>
                  <a:close/>
                </a:path>
              </a:pathLst>
            </a:custGeom>
            <a:solidFill>
              <a:srgbClr val="000000"/>
            </a:solidFill>
          </p:spPr>
          <p:txBody>
            <a:bodyPr wrap="square" lIns="0" tIns="0" rIns="0" bIns="0" rtlCol="0"/>
            <a:lstStyle/>
            <a:p>
              <a:endParaRPr/>
            </a:p>
          </p:txBody>
        </p:sp>
        <p:sp>
          <p:nvSpPr>
            <p:cNvPr id="66" name="object 66"/>
            <p:cNvSpPr/>
            <p:nvPr/>
          </p:nvSpPr>
          <p:spPr>
            <a:xfrm>
              <a:off x="6663856" y="4751062"/>
              <a:ext cx="541020" cy="227965"/>
            </a:xfrm>
            <a:custGeom>
              <a:avLst/>
              <a:gdLst/>
              <a:ahLst/>
              <a:cxnLst/>
              <a:rect l="l" t="t" r="r" b="b"/>
              <a:pathLst>
                <a:path w="541020" h="227964">
                  <a:moveTo>
                    <a:pt x="3317" y="221146"/>
                  </a:moveTo>
                  <a:lnTo>
                    <a:pt x="52741" y="218456"/>
                  </a:lnTo>
                  <a:lnTo>
                    <a:pt x="101089" y="212447"/>
                  </a:lnTo>
                  <a:lnTo>
                    <a:pt x="146028" y="201955"/>
                  </a:lnTo>
                  <a:lnTo>
                    <a:pt x="156523" y="199265"/>
                  </a:lnTo>
                  <a:lnTo>
                    <a:pt x="167018" y="195947"/>
                  </a:lnTo>
                  <a:lnTo>
                    <a:pt x="176347" y="192359"/>
                  </a:lnTo>
                  <a:lnTo>
                    <a:pt x="185945" y="189041"/>
                  </a:lnTo>
                  <a:lnTo>
                    <a:pt x="195543" y="185454"/>
                  </a:lnTo>
                  <a:lnTo>
                    <a:pt x="204154" y="181957"/>
                  </a:lnTo>
                  <a:lnTo>
                    <a:pt x="211957" y="177652"/>
                  </a:lnTo>
                  <a:lnTo>
                    <a:pt x="219761" y="174155"/>
                  </a:lnTo>
                  <a:lnTo>
                    <a:pt x="227564" y="169940"/>
                  </a:lnTo>
                  <a:lnTo>
                    <a:pt x="233574" y="165456"/>
                  </a:lnTo>
                  <a:lnTo>
                    <a:pt x="240482" y="161241"/>
                  </a:lnTo>
                  <a:lnTo>
                    <a:pt x="245594" y="156757"/>
                  </a:lnTo>
                  <a:lnTo>
                    <a:pt x="250976" y="152542"/>
                  </a:lnTo>
                  <a:lnTo>
                    <a:pt x="255191" y="148327"/>
                  </a:lnTo>
                  <a:lnTo>
                    <a:pt x="258779" y="143843"/>
                  </a:lnTo>
                  <a:lnTo>
                    <a:pt x="262099" y="139629"/>
                  </a:lnTo>
                  <a:lnTo>
                    <a:pt x="264789" y="135145"/>
                  </a:lnTo>
                  <a:lnTo>
                    <a:pt x="266493" y="130930"/>
                  </a:lnTo>
                  <a:lnTo>
                    <a:pt x="265687" y="130930"/>
                  </a:lnTo>
                  <a:lnTo>
                    <a:pt x="267390" y="126446"/>
                  </a:lnTo>
                  <a:lnTo>
                    <a:pt x="267390" y="122231"/>
                  </a:lnTo>
                  <a:lnTo>
                    <a:pt x="267390" y="116940"/>
                  </a:lnTo>
                  <a:lnTo>
                    <a:pt x="268109" y="116223"/>
                  </a:lnTo>
                  <a:lnTo>
                    <a:pt x="286318" y="86629"/>
                  </a:lnTo>
                  <a:lnTo>
                    <a:pt x="291520" y="81517"/>
                  </a:lnTo>
                  <a:lnTo>
                    <a:pt x="297708" y="77033"/>
                  </a:lnTo>
                  <a:lnTo>
                    <a:pt x="304615" y="72818"/>
                  </a:lnTo>
                  <a:lnTo>
                    <a:pt x="311523" y="68424"/>
                  </a:lnTo>
                  <a:lnTo>
                    <a:pt x="319327" y="64119"/>
                  </a:lnTo>
                  <a:lnTo>
                    <a:pt x="327130" y="59725"/>
                  </a:lnTo>
                  <a:lnTo>
                    <a:pt x="335830" y="56317"/>
                  </a:lnTo>
                  <a:lnTo>
                    <a:pt x="344263" y="51923"/>
                  </a:lnTo>
                  <a:lnTo>
                    <a:pt x="353861" y="48605"/>
                  </a:lnTo>
                  <a:lnTo>
                    <a:pt x="363369" y="45018"/>
                  </a:lnTo>
                  <a:lnTo>
                    <a:pt x="373864" y="41700"/>
                  </a:lnTo>
                  <a:lnTo>
                    <a:pt x="384089" y="38113"/>
                  </a:lnTo>
                  <a:lnTo>
                    <a:pt x="395480" y="35422"/>
                  </a:lnTo>
                  <a:lnTo>
                    <a:pt x="440420" y="25199"/>
                  </a:lnTo>
                  <a:lnTo>
                    <a:pt x="489664" y="18294"/>
                  </a:lnTo>
                  <a:lnTo>
                    <a:pt x="504375" y="17397"/>
                  </a:lnTo>
                  <a:lnTo>
                    <a:pt x="505271" y="18294"/>
                  </a:lnTo>
                  <a:lnTo>
                    <a:pt x="507066" y="18294"/>
                  </a:lnTo>
                  <a:lnTo>
                    <a:pt x="507872" y="19818"/>
                  </a:lnTo>
                  <a:lnTo>
                    <a:pt x="507872" y="20715"/>
                  </a:lnTo>
                  <a:lnTo>
                    <a:pt x="507872" y="22509"/>
                  </a:lnTo>
                  <a:lnTo>
                    <a:pt x="507066" y="23406"/>
                  </a:lnTo>
                  <a:lnTo>
                    <a:pt x="506168" y="24302"/>
                  </a:lnTo>
                  <a:lnTo>
                    <a:pt x="504375" y="25199"/>
                  </a:lnTo>
                  <a:lnTo>
                    <a:pt x="490561" y="26096"/>
                  </a:lnTo>
                  <a:lnTo>
                    <a:pt x="466253" y="28517"/>
                  </a:lnTo>
                  <a:lnTo>
                    <a:pt x="442213" y="32104"/>
                  </a:lnTo>
                  <a:lnTo>
                    <a:pt x="418803" y="36319"/>
                  </a:lnTo>
                  <a:lnTo>
                    <a:pt x="397274" y="42597"/>
                  </a:lnTo>
                  <a:lnTo>
                    <a:pt x="386779" y="45018"/>
                  </a:lnTo>
                  <a:lnTo>
                    <a:pt x="376284" y="48605"/>
                  </a:lnTo>
                  <a:lnTo>
                    <a:pt x="366059" y="51923"/>
                  </a:lnTo>
                  <a:lnTo>
                    <a:pt x="356462" y="55510"/>
                  </a:lnTo>
                  <a:lnTo>
                    <a:pt x="346953" y="59008"/>
                  </a:lnTo>
                  <a:lnTo>
                    <a:pt x="338253" y="62416"/>
                  </a:lnTo>
                  <a:lnTo>
                    <a:pt x="330448" y="66810"/>
                  </a:lnTo>
                  <a:lnTo>
                    <a:pt x="322646" y="70128"/>
                  </a:lnTo>
                  <a:lnTo>
                    <a:pt x="287215" y="96224"/>
                  </a:lnTo>
                  <a:lnTo>
                    <a:pt x="280308" y="104923"/>
                  </a:lnTo>
                  <a:lnTo>
                    <a:pt x="277707" y="109138"/>
                  </a:lnTo>
                  <a:lnTo>
                    <a:pt x="275913" y="113532"/>
                  </a:lnTo>
                  <a:lnTo>
                    <a:pt x="275195" y="118734"/>
                  </a:lnTo>
                  <a:lnTo>
                    <a:pt x="275195" y="117837"/>
                  </a:lnTo>
                  <a:lnTo>
                    <a:pt x="274298" y="122231"/>
                  </a:lnTo>
                  <a:lnTo>
                    <a:pt x="274298" y="127343"/>
                  </a:lnTo>
                  <a:lnTo>
                    <a:pt x="274298" y="128239"/>
                  </a:lnTo>
                  <a:lnTo>
                    <a:pt x="272504" y="132454"/>
                  </a:lnTo>
                  <a:lnTo>
                    <a:pt x="272504" y="133351"/>
                  </a:lnTo>
                  <a:lnTo>
                    <a:pt x="270799" y="138732"/>
                  </a:lnTo>
                  <a:lnTo>
                    <a:pt x="268109" y="143843"/>
                  </a:lnTo>
                  <a:lnTo>
                    <a:pt x="264789" y="148327"/>
                  </a:lnTo>
                  <a:lnTo>
                    <a:pt x="260304" y="153439"/>
                  </a:lnTo>
                  <a:lnTo>
                    <a:pt x="255191" y="157654"/>
                  </a:lnTo>
                  <a:lnTo>
                    <a:pt x="250078" y="163035"/>
                  </a:lnTo>
                  <a:lnTo>
                    <a:pt x="215365" y="184557"/>
                  </a:lnTo>
                  <a:lnTo>
                    <a:pt x="179038" y="199265"/>
                  </a:lnTo>
                  <a:lnTo>
                    <a:pt x="168812" y="202852"/>
                  </a:lnTo>
                  <a:lnTo>
                    <a:pt x="158318" y="206170"/>
                  </a:lnTo>
                  <a:lnTo>
                    <a:pt x="147823" y="208860"/>
                  </a:lnTo>
                  <a:lnTo>
                    <a:pt x="125398" y="214869"/>
                  </a:lnTo>
                  <a:lnTo>
                    <a:pt x="101987" y="219353"/>
                  </a:lnTo>
                  <a:lnTo>
                    <a:pt x="77679" y="223567"/>
                  </a:lnTo>
                  <a:lnTo>
                    <a:pt x="53638" y="226258"/>
                  </a:lnTo>
                  <a:lnTo>
                    <a:pt x="28523" y="227962"/>
                  </a:lnTo>
                  <a:lnTo>
                    <a:pt x="3317" y="227962"/>
                  </a:lnTo>
                  <a:lnTo>
                    <a:pt x="1524" y="227962"/>
                  </a:lnTo>
                  <a:lnTo>
                    <a:pt x="896" y="227155"/>
                  </a:lnTo>
                  <a:lnTo>
                    <a:pt x="0" y="226258"/>
                  </a:lnTo>
                  <a:lnTo>
                    <a:pt x="0" y="224464"/>
                  </a:lnTo>
                  <a:lnTo>
                    <a:pt x="0" y="223567"/>
                  </a:lnTo>
                  <a:lnTo>
                    <a:pt x="896" y="221774"/>
                  </a:lnTo>
                  <a:lnTo>
                    <a:pt x="1524" y="221146"/>
                  </a:lnTo>
                  <a:lnTo>
                    <a:pt x="3317" y="221146"/>
                  </a:lnTo>
                  <a:close/>
                </a:path>
                <a:path w="541020" h="227964">
                  <a:moveTo>
                    <a:pt x="496571" y="0"/>
                  </a:moveTo>
                  <a:lnTo>
                    <a:pt x="540882" y="19818"/>
                  </a:lnTo>
                  <a:lnTo>
                    <a:pt x="498364" y="43224"/>
                  </a:lnTo>
                  <a:lnTo>
                    <a:pt x="496571" y="0"/>
                  </a:lnTo>
                  <a:close/>
                </a:path>
              </a:pathLst>
            </a:custGeom>
            <a:ln w="3175">
              <a:solidFill>
                <a:srgbClr val="000000"/>
              </a:solidFill>
            </a:ln>
          </p:spPr>
          <p:txBody>
            <a:bodyPr wrap="square" lIns="0" tIns="0" rIns="0" bIns="0" rtlCol="0"/>
            <a:lstStyle/>
            <a:p>
              <a:endParaRPr/>
            </a:p>
          </p:txBody>
        </p:sp>
        <p:sp>
          <p:nvSpPr>
            <p:cNvPr id="67" name="object 67"/>
            <p:cNvSpPr/>
            <p:nvPr/>
          </p:nvSpPr>
          <p:spPr>
            <a:xfrm>
              <a:off x="7247878" y="5735549"/>
              <a:ext cx="817880" cy="154305"/>
            </a:xfrm>
            <a:custGeom>
              <a:avLst/>
              <a:gdLst/>
              <a:ahLst/>
              <a:cxnLst/>
              <a:rect l="l" t="t" r="r" b="b"/>
              <a:pathLst>
                <a:path w="817879" h="154304">
                  <a:moveTo>
                    <a:pt x="817867" y="0"/>
                  </a:moveTo>
                  <a:lnTo>
                    <a:pt x="0" y="0"/>
                  </a:lnTo>
                  <a:lnTo>
                    <a:pt x="0" y="111086"/>
                  </a:lnTo>
                  <a:lnTo>
                    <a:pt x="774509" y="111086"/>
                  </a:lnTo>
                  <a:lnTo>
                    <a:pt x="774509" y="154266"/>
                  </a:lnTo>
                  <a:lnTo>
                    <a:pt x="817867" y="154266"/>
                  </a:lnTo>
                  <a:lnTo>
                    <a:pt x="817867" y="111086"/>
                  </a:lnTo>
                  <a:lnTo>
                    <a:pt x="817867" y="0"/>
                  </a:lnTo>
                  <a:close/>
                </a:path>
              </a:pathLst>
            </a:custGeom>
            <a:solidFill>
              <a:srgbClr val="808080">
                <a:alpha val="50199"/>
              </a:srgbClr>
            </a:solidFill>
          </p:spPr>
          <p:txBody>
            <a:bodyPr wrap="square" lIns="0" tIns="0" rIns="0" bIns="0" rtlCol="0"/>
            <a:lstStyle/>
            <a:p>
              <a:endParaRPr/>
            </a:p>
          </p:txBody>
        </p:sp>
        <p:sp>
          <p:nvSpPr>
            <p:cNvPr id="68" name="object 68"/>
            <p:cNvSpPr/>
            <p:nvPr/>
          </p:nvSpPr>
          <p:spPr>
            <a:xfrm>
              <a:off x="7204738" y="5692352"/>
              <a:ext cx="817880" cy="154305"/>
            </a:xfrm>
            <a:custGeom>
              <a:avLst/>
              <a:gdLst/>
              <a:ahLst/>
              <a:cxnLst/>
              <a:rect l="l" t="t" r="r" b="b"/>
              <a:pathLst>
                <a:path w="817879" h="154304">
                  <a:moveTo>
                    <a:pt x="817657" y="0"/>
                  </a:moveTo>
                  <a:lnTo>
                    <a:pt x="0" y="0"/>
                  </a:lnTo>
                  <a:lnTo>
                    <a:pt x="0" y="154273"/>
                  </a:lnTo>
                  <a:lnTo>
                    <a:pt x="817657" y="154273"/>
                  </a:lnTo>
                  <a:lnTo>
                    <a:pt x="817657" y="0"/>
                  </a:lnTo>
                  <a:close/>
                </a:path>
              </a:pathLst>
            </a:custGeom>
            <a:solidFill>
              <a:srgbClr val="99CCFF"/>
            </a:solidFill>
          </p:spPr>
          <p:txBody>
            <a:bodyPr wrap="square" lIns="0" tIns="0" rIns="0" bIns="0" rtlCol="0"/>
            <a:lstStyle/>
            <a:p>
              <a:endParaRPr/>
            </a:p>
          </p:txBody>
        </p:sp>
        <p:sp>
          <p:nvSpPr>
            <p:cNvPr id="69" name="object 69"/>
            <p:cNvSpPr/>
            <p:nvPr/>
          </p:nvSpPr>
          <p:spPr>
            <a:xfrm>
              <a:off x="7204738" y="5692352"/>
              <a:ext cx="817880" cy="154305"/>
            </a:xfrm>
            <a:custGeom>
              <a:avLst/>
              <a:gdLst/>
              <a:ahLst/>
              <a:cxnLst/>
              <a:rect l="l" t="t" r="r" b="b"/>
              <a:pathLst>
                <a:path w="817879" h="154304">
                  <a:moveTo>
                    <a:pt x="0" y="154273"/>
                  </a:moveTo>
                  <a:lnTo>
                    <a:pt x="817657" y="154273"/>
                  </a:lnTo>
                  <a:lnTo>
                    <a:pt x="817657" y="0"/>
                  </a:lnTo>
                  <a:lnTo>
                    <a:pt x="0" y="0"/>
                  </a:lnTo>
                  <a:lnTo>
                    <a:pt x="0" y="154273"/>
                  </a:lnTo>
                  <a:close/>
                </a:path>
              </a:pathLst>
            </a:custGeom>
            <a:ln w="5120">
              <a:solidFill>
                <a:srgbClr val="000000"/>
              </a:solidFill>
            </a:ln>
          </p:spPr>
          <p:txBody>
            <a:bodyPr wrap="square" lIns="0" tIns="0" rIns="0" bIns="0" rtlCol="0"/>
            <a:lstStyle/>
            <a:p>
              <a:endParaRPr/>
            </a:p>
          </p:txBody>
        </p:sp>
        <p:sp>
          <p:nvSpPr>
            <p:cNvPr id="70" name="object 70"/>
            <p:cNvSpPr/>
            <p:nvPr/>
          </p:nvSpPr>
          <p:spPr>
            <a:xfrm>
              <a:off x="7247878" y="5889816"/>
              <a:ext cx="817880" cy="153670"/>
            </a:xfrm>
            <a:custGeom>
              <a:avLst/>
              <a:gdLst/>
              <a:ahLst/>
              <a:cxnLst/>
              <a:rect l="l" t="t" r="r" b="b"/>
              <a:pathLst>
                <a:path w="817879" h="153670">
                  <a:moveTo>
                    <a:pt x="817867" y="0"/>
                  </a:moveTo>
                  <a:lnTo>
                    <a:pt x="0" y="0"/>
                  </a:lnTo>
                  <a:lnTo>
                    <a:pt x="0" y="110197"/>
                  </a:lnTo>
                  <a:lnTo>
                    <a:pt x="774509" y="110197"/>
                  </a:lnTo>
                  <a:lnTo>
                    <a:pt x="774509" y="153390"/>
                  </a:lnTo>
                  <a:lnTo>
                    <a:pt x="817867" y="153390"/>
                  </a:lnTo>
                  <a:lnTo>
                    <a:pt x="817867" y="110197"/>
                  </a:lnTo>
                  <a:lnTo>
                    <a:pt x="817867" y="0"/>
                  </a:lnTo>
                  <a:close/>
                </a:path>
              </a:pathLst>
            </a:custGeom>
            <a:solidFill>
              <a:srgbClr val="808080">
                <a:alpha val="50199"/>
              </a:srgbClr>
            </a:solidFill>
          </p:spPr>
          <p:txBody>
            <a:bodyPr wrap="square" lIns="0" tIns="0" rIns="0" bIns="0" rtlCol="0"/>
            <a:lstStyle/>
            <a:p>
              <a:endParaRPr/>
            </a:p>
          </p:txBody>
        </p:sp>
        <p:sp>
          <p:nvSpPr>
            <p:cNvPr id="71" name="object 71"/>
            <p:cNvSpPr/>
            <p:nvPr/>
          </p:nvSpPr>
          <p:spPr>
            <a:xfrm>
              <a:off x="7204738" y="5846626"/>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72" name="object 72"/>
            <p:cNvSpPr/>
            <p:nvPr/>
          </p:nvSpPr>
          <p:spPr>
            <a:xfrm>
              <a:off x="7204738" y="5846626"/>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73" name="object 73"/>
            <p:cNvSpPr/>
            <p:nvPr/>
          </p:nvSpPr>
          <p:spPr>
            <a:xfrm>
              <a:off x="7247878" y="6043206"/>
              <a:ext cx="817880" cy="153670"/>
            </a:xfrm>
            <a:custGeom>
              <a:avLst/>
              <a:gdLst/>
              <a:ahLst/>
              <a:cxnLst/>
              <a:rect l="l" t="t" r="r" b="b"/>
              <a:pathLst>
                <a:path w="817879" h="153670">
                  <a:moveTo>
                    <a:pt x="817867" y="0"/>
                  </a:moveTo>
                  <a:lnTo>
                    <a:pt x="0" y="0"/>
                  </a:lnTo>
                  <a:lnTo>
                    <a:pt x="0" y="110197"/>
                  </a:lnTo>
                  <a:lnTo>
                    <a:pt x="774509" y="110197"/>
                  </a:lnTo>
                  <a:lnTo>
                    <a:pt x="774509" y="153606"/>
                  </a:lnTo>
                  <a:lnTo>
                    <a:pt x="817867" y="153606"/>
                  </a:lnTo>
                  <a:lnTo>
                    <a:pt x="817867" y="110197"/>
                  </a:lnTo>
                  <a:lnTo>
                    <a:pt x="817867" y="0"/>
                  </a:lnTo>
                  <a:close/>
                </a:path>
              </a:pathLst>
            </a:custGeom>
            <a:solidFill>
              <a:srgbClr val="808080">
                <a:alpha val="50199"/>
              </a:srgbClr>
            </a:solidFill>
          </p:spPr>
          <p:txBody>
            <a:bodyPr wrap="square" lIns="0" tIns="0" rIns="0" bIns="0" rtlCol="0"/>
            <a:lstStyle/>
            <a:p>
              <a:endParaRPr/>
            </a:p>
          </p:txBody>
        </p:sp>
        <p:sp>
          <p:nvSpPr>
            <p:cNvPr id="74" name="object 74"/>
            <p:cNvSpPr/>
            <p:nvPr/>
          </p:nvSpPr>
          <p:spPr>
            <a:xfrm>
              <a:off x="7204738" y="6000012"/>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75" name="object 75"/>
            <p:cNvSpPr/>
            <p:nvPr/>
          </p:nvSpPr>
          <p:spPr>
            <a:xfrm>
              <a:off x="7204738" y="6000012"/>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76" name="object 76"/>
            <p:cNvSpPr/>
            <p:nvPr/>
          </p:nvSpPr>
          <p:spPr>
            <a:xfrm>
              <a:off x="7247878" y="6196813"/>
              <a:ext cx="817880" cy="153670"/>
            </a:xfrm>
            <a:custGeom>
              <a:avLst/>
              <a:gdLst/>
              <a:ahLst/>
              <a:cxnLst/>
              <a:rect l="l" t="t" r="r" b="b"/>
              <a:pathLst>
                <a:path w="817879" h="153670">
                  <a:moveTo>
                    <a:pt x="817867" y="0"/>
                  </a:moveTo>
                  <a:lnTo>
                    <a:pt x="0" y="0"/>
                  </a:lnTo>
                  <a:lnTo>
                    <a:pt x="0" y="109969"/>
                  </a:lnTo>
                  <a:lnTo>
                    <a:pt x="0" y="153390"/>
                  </a:lnTo>
                  <a:lnTo>
                    <a:pt x="817867" y="153390"/>
                  </a:lnTo>
                  <a:lnTo>
                    <a:pt x="817867" y="109969"/>
                  </a:lnTo>
                  <a:lnTo>
                    <a:pt x="817867" y="0"/>
                  </a:lnTo>
                  <a:close/>
                </a:path>
              </a:pathLst>
            </a:custGeom>
            <a:solidFill>
              <a:srgbClr val="808080">
                <a:alpha val="50199"/>
              </a:srgbClr>
            </a:solidFill>
          </p:spPr>
          <p:txBody>
            <a:bodyPr wrap="square" lIns="0" tIns="0" rIns="0" bIns="0" rtlCol="0"/>
            <a:lstStyle/>
            <a:p>
              <a:endParaRPr/>
            </a:p>
          </p:txBody>
        </p:sp>
        <p:sp>
          <p:nvSpPr>
            <p:cNvPr id="77" name="object 77"/>
            <p:cNvSpPr/>
            <p:nvPr/>
          </p:nvSpPr>
          <p:spPr>
            <a:xfrm>
              <a:off x="7204738" y="6153395"/>
              <a:ext cx="817880" cy="153670"/>
            </a:xfrm>
            <a:custGeom>
              <a:avLst/>
              <a:gdLst/>
              <a:ahLst/>
              <a:cxnLst/>
              <a:rect l="l" t="t" r="r" b="b"/>
              <a:pathLst>
                <a:path w="817879" h="153670">
                  <a:moveTo>
                    <a:pt x="817657" y="0"/>
                  </a:moveTo>
                  <a:lnTo>
                    <a:pt x="0" y="0"/>
                  </a:lnTo>
                  <a:lnTo>
                    <a:pt x="0" y="153385"/>
                  </a:lnTo>
                  <a:lnTo>
                    <a:pt x="817657" y="153385"/>
                  </a:lnTo>
                  <a:lnTo>
                    <a:pt x="817657" y="0"/>
                  </a:lnTo>
                  <a:close/>
                </a:path>
              </a:pathLst>
            </a:custGeom>
            <a:solidFill>
              <a:srgbClr val="99CCFF"/>
            </a:solidFill>
          </p:spPr>
          <p:txBody>
            <a:bodyPr wrap="square" lIns="0" tIns="0" rIns="0" bIns="0" rtlCol="0"/>
            <a:lstStyle/>
            <a:p>
              <a:endParaRPr/>
            </a:p>
          </p:txBody>
        </p:sp>
        <p:sp>
          <p:nvSpPr>
            <p:cNvPr id="78" name="object 78"/>
            <p:cNvSpPr/>
            <p:nvPr/>
          </p:nvSpPr>
          <p:spPr>
            <a:xfrm>
              <a:off x="7204738" y="6153395"/>
              <a:ext cx="817880" cy="153670"/>
            </a:xfrm>
            <a:custGeom>
              <a:avLst/>
              <a:gdLst/>
              <a:ahLst/>
              <a:cxnLst/>
              <a:rect l="l" t="t" r="r" b="b"/>
              <a:pathLst>
                <a:path w="817879" h="153670">
                  <a:moveTo>
                    <a:pt x="0" y="153385"/>
                  </a:moveTo>
                  <a:lnTo>
                    <a:pt x="817657" y="153385"/>
                  </a:lnTo>
                  <a:lnTo>
                    <a:pt x="817657" y="0"/>
                  </a:lnTo>
                  <a:lnTo>
                    <a:pt x="0" y="0"/>
                  </a:lnTo>
                  <a:lnTo>
                    <a:pt x="0" y="153385"/>
                  </a:lnTo>
                  <a:close/>
                </a:path>
              </a:pathLst>
            </a:custGeom>
            <a:ln w="5120">
              <a:solidFill>
                <a:srgbClr val="000000"/>
              </a:solidFill>
            </a:ln>
          </p:spPr>
          <p:txBody>
            <a:bodyPr wrap="square" lIns="0" tIns="0" rIns="0" bIns="0" rtlCol="0"/>
            <a:lstStyle/>
            <a:p>
              <a:endParaRPr/>
            </a:p>
          </p:txBody>
        </p:sp>
        <p:sp>
          <p:nvSpPr>
            <p:cNvPr id="79" name="object 79"/>
            <p:cNvSpPr/>
            <p:nvPr/>
          </p:nvSpPr>
          <p:spPr>
            <a:xfrm>
              <a:off x="6663856" y="5125559"/>
              <a:ext cx="541020" cy="660400"/>
            </a:xfrm>
            <a:custGeom>
              <a:avLst/>
              <a:gdLst/>
              <a:ahLst/>
              <a:cxnLst/>
              <a:rect l="l" t="t" r="r" b="b"/>
              <a:pathLst>
                <a:path w="541020" h="660400">
                  <a:moveTo>
                    <a:pt x="497185" y="641793"/>
                  </a:moveTo>
                  <a:lnTo>
                    <a:pt x="494957" y="660292"/>
                  </a:lnTo>
                  <a:lnTo>
                    <a:pt x="540882" y="643818"/>
                  </a:lnTo>
                  <a:lnTo>
                    <a:pt x="539515" y="642921"/>
                  </a:lnTo>
                  <a:lnTo>
                    <a:pt x="504375" y="642921"/>
                  </a:lnTo>
                  <a:lnTo>
                    <a:pt x="497185" y="641793"/>
                  </a:lnTo>
                  <a:close/>
                </a:path>
                <a:path w="541020" h="660400">
                  <a:moveTo>
                    <a:pt x="498034" y="634742"/>
                  </a:moveTo>
                  <a:lnTo>
                    <a:pt x="497185" y="641793"/>
                  </a:lnTo>
                  <a:lnTo>
                    <a:pt x="504375" y="642921"/>
                  </a:lnTo>
                  <a:lnTo>
                    <a:pt x="505271" y="642921"/>
                  </a:lnTo>
                  <a:lnTo>
                    <a:pt x="507066" y="642033"/>
                  </a:lnTo>
                  <a:lnTo>
                    <a:pt x="507872" y="641361"/>
                  </a:lnTo>
                  <a:lnTo>
                    <a:pt x="507872" y="636912"/>
                  </a:lnTo>
                  <a:lnTo>
                    <a:pt x="507066" y="636025"/>
                  </a:lnTo>
                  <a:lnTo>
                    <a:pt x="505271" y="636025"/>
                  </a:lnTo>
                  <a:lnTo>
                    <a:pt x="498034" y="634742"/>
                  </a:lnTo>
                  <a:close/>
                </a:path>
                <a:path w="541020" h="660400">
                  <a:moveTo>
                    <a:pt x="500159" y="617103"/>
                  </a:moveTo>
                  <a:lnTo>
                    <a:pt x="498034" y="634742"/>
                  </a:lnTo>
                  <a:lnTo>
                    <a:pt x="505271" y="636025"/>
                  </a:lnTo>
                  <a:lnTo>
                    <a:pt x="507066" y="636025"/>
                  </a:lnTo>
                  <a:lnTo>
                    <a:pt x="507872" y="636912"/>
                  </a:lnTo>
                  <a:lnTo>
                    <a:pt x="507872" y="641361"/>
                  </a:lnTo>
                  <a:lnTo>
                    <a:pt x="507066" y="642033"/>
                  </a:lnTo>
                  <a:lnTo>
                    <a:pt x="505271" y="642921"/>
                  </a:lnTo>
                  <a:lnTo>
                    <a:pt x="539515" y="642921"/>
                  </a:lnTo>
                  <a:lnTo>
                    <a:pt x="500159" y="617103"/>
                  </a:lnTo>
                  <a:close/>
                </a:path>
                <a:path w="541020" h="660400">
                  <a:moveTo>
                    <a:pt x="3317" y="0"/>
                  </a:moveTo>
                  <a:lnTo>
                    <a:pt x="1524" y="0"/>
                  </a:lnTo>
                  <a:lnTo>
                    <a:pt x="896" y="896"/>
                  </a:lnTo>
                  <a:lnTo>
                    <a:pt x="0" y="2421"/>
                  </a:lnTo>
                  <a:lnTo>
                    <a:pt x="0" y="5111"/>
                  </a:lnTo>
                  <a:lnTo>
                    <a:pt x="896" y="6008"/>
                  </a:lnTo>
                  <a:lnTo>
                    <a:pt x="1524" y="6905"/>
                  </a:lnTo>
                  <a:lnTo>
                    <a:pt x="3317" y="7802"/>
                  </a:lnTo>
                  <a:lnTo>
                    <a:pt x="15607" y="7802"/>
                  </a:lnTo>
                  <a:lnTo>
                    <a:pt x="27626" y="9326"/>
                  </a:lnTo>
                  <a:lnTo>
                    <a:pt x="39645" y="11120"/>
                  </a:lnTo>
                  <a:lnTo>
                    <a:pt x="51844" y="14707"/>
                  </a:lnTo>
                  <a:lnTo>
                    <a:pt x="63864" y="18025"/>
                  </a:lnTo>
                  <a:lnTo>
                    <a:pt x="76154" y="23406"/>
                  </a:lnTo>
                  <a:lnTo>
                    <a:pt x="88173" y="28517"/>
                  </a:lnTo>
                  <a:lnTo>
                    <a:pt x="100192" y="34526"/>
                  </a:lnTo>
                  <a:lnTo>
                    <a:pt x="111584" y="41610"/>
                  </a:lnTo>
                  <a:lnTo>
                    <a:pt x="122887" y="48515"/>
                  </a:lnTo>
                  <a:lnTo>
                    <a:pt x="134008" y="57214"/>
                  </a:lnTo>
                  <a:lnTo>
                    <a:pt x="165224" y="84835"/>
                  </a:lnTo>
                  <a:lnTo>
                    <a:pt x="193748" y="117747"/>
                  </a:lnTo>
                  <a:lnTo>
                    <a:pt x="210163" y="141153"/>
                  </a:lnTo>
                  <a:lnTo>
                    <a:pt x="218864" y="154246"/>
                  </a:lnTo>
                  <a:lnTo>
                    <a:pt x="232677" y="180073"/>
                  </a:lnTo>
                  <a:lnTo>
                    <a:pt x="238687" y="194153"/>
                  </a:lnTo>
                  <a:lnTo>
                    <a:pt x="244967" y="207963"/>
                  </a:lnTo>
                  <a:lnTo>
                    <a:pt x="257882" y="250471"/>
                  </a:lnTo>
                  <a:lnTo>
                    <a:pt x="265687" y="294503"/>
                  </a:lnTo>
                  <a:lnTo>
                    <a:pt x="267390" y="338822"/>
                  </a:lnTo>
                  <a:lnTo>
                    <a:pt x="269005" y="354408"/>
                  </a:lnTo>
                  <a:lnTo>
                    <a:pt x="270799" y="369097"/>
                  </a:lnTo>
                  <a:lnTo>
                    <a:pt x="273400" y="383796"/>
                  </a:lnTo>
                  <a:lnTo>
                    <a:pt x="276810" y="398485"/>
                  </a:lnTo>
                  <a:lnTo>
                    <a:pt x="281205" y="413398"/>
                  </a:lnTo>
                  <a:lnTo>
                    <a:pt x="285420" y="428097"/>
                  </a:lnTo>
                  <a:lnTo>
                    <a:pt x="290622" y="442786"/>
                  </a:lnTo>
                  <a:lnTo>
                    <a:pt x="296812" y="456587"/>
                  </a:lnTo>
                  <a:lnTo>
                    <a:pt x="302822" y="470613"/>
                  </a:lnTo>
                  <a:lnTo>
                    <a:pt x="325336" y="509569"/>
                  </a:lnTo>
                  <a:lnTo>
                    <a:pt x="352066" y="545862"/>
                  </a:lnTo>
                  <a:lnTo>
                    <a:pt x="382294" y="577913"/>
                  </a:lnTo>
                  <a:lnTo>
                    <a:pt x="416201" y="604853"/>
                  </a:lnTo>
                  <a:lnTo>
                    <a:pt x="451542" y="625559"/>
                  </a:lnTo>
                  <a:lnTo>
                    <a:pt x="488767" y="640473"/>
                  </a:lnTo>
                  <a:lnTo>
                    <a:pt x="497185" y="641793"/>
                  </a:lnTo>
                  <a:lnTo>
                    <a:pt x="498034" y="634742"/>
                  </a:lnTo>
                  <a:lnTo>
                    <a:pt x="491458" y="633576"/>
                  </a:lnTo>
                  <a:lnTo>
                    <a:pt x="479438" y="629120"/>
                  </a:lnTo>
                  <a:lnTo>
                    <a:pt x="442931" y="613533"/>
                  </a:lnTo>
                  <a:lnTo>
                    <a:pt x="409294" y="591051"/>
                  </a:lnTo>
                  <a:lnTo>
                    <a:pt x="377181" y="562336"/>
                  </a:lnTo>
                  <a:lnTo>
                    <a:pt x="348657" y="530276"/>
                  </a:lnTo>
                  <a:lnTo>
                    <a:pt x="323543" y="493095"/>
                  </a:lnTo>
                  <a:lnTo>
                    <a:pt x="303718" y="454139"/>
                  </a:lnTo>
                  <a:lnTo>
                    <a:pt x="288111" y="411623"/>
                  </a:lnTo>
                  <a:lnTo>
                    <a:pt x="283716" y="397812"/>
                  </a:lnTo>
                  <a:lnTo>
                    <a:pt x="280308" y="382899"/>
                  </a:lnTo>
                  <a:lnTo>
                    <a:pt x="277707" y="368210"/>
                  </a:lnTo>
                  <a:lnTo>
                    <a:pt x="275913" y="353511"/>
                  </a:lnTo>
                  <a:lnTo>
                    <a:pt x="275195" y="338822"/>
                  </a:lnTo>
                  <a:lnTo>
                    <a:pt x="274298" y="324097"/>
                  </a:lnTo>
                  <a:lnTo>
                    <a:pt x="274298" y="308582"/>
                  </a:lnTo>
                  <a:lnTo>
                    <a:pt x="273400" y="293606"/>
                  </a:lnTo>
                  <a:lnTo>
                    <a:pt x="264789" y="248677"/>
                  </a:lnTo>
                  <a:lnTo>
                    <a:pt x="256089" y="219263"/>
                  </a:lnTo>
                  <a:lnTo>
                    <a:pt x="250976" y="204376"/>
                  </a:lnTo>
                  <a:lnTo>
                    <a:pt x="245594" y="190566"/>
                  </a:lnTo>
                  <a:lnTo>
                    <a:pt x="238687" y="176755"/>
                  </a:lnTo>
                  <a:lnTo>
                    <a:pt x="231780" y="163662"/>
                  </a:lnTo>
                  <a:lnTo>
                    <a:pt x="224874" y="149852"/>
                  </a:lnTo>
                  <a:lnTo>
                    <a:pt x="216173" y="137835"/>
                  </a:lnTo>
                  <a:lnTo>
                    <a:pt x="208458" y="124652"/>
                  </a:lnTo>
                  <a:lnTo>
                    <a:pt x="199041" y="112635"/>
                  </a:lnTo>
                  <a:lnTo>
                    <a:pt x="190339" y="101246"/>
                  </a:lnTo>
                  <a:lnTo>
                    <a:pt x="179935" y="90126"/>
                  </a:lnTo>
                  <a:lnTo>
                    <a:pt x="170337" y="79723"/>
                  </a:lnTo>
                  <a:lnTo>
                    <a:pt x="138314" y="50937"/>
                  </a:lnTo>
                  <a:lnTo>
                    <a:pt x="102884" y="27620"/>
                  </a:lnTo>
                  <a:lnTo>
                    <a:pt x="78576" y="16500"/>
                  </a:lnTo>
                  <a:lnTo>
                    <a:pt x="66556" y="11120"/>
                  </a:lnTo>
                  <a:lnTo>
                    <a:pt x="41440" y="4214"/>
                  </a:lnTo>
                  <a:lnTo>
                    <a:pt x="28523" y="1524"/>
                  </a:lnTo>
                  <a:lnTo>
                    <a:pt x="15607" y="896"/>
                  </a:lnTo>
                  <a:lnTo>
                    <a:pt x="3317" y="0"/>
                  </a:lnTo>
                  <a:close/>
                </a:path>
              </a:pathLst>
            </a:custGeom>
            <a:solidFill>
              <a:srgbClr val="000000"/>
            </a:solidFill>
          </p:spPr>
          <p:txBody>
            <a:bodyPr wrap="square" lIns="0" tIns="0" rIns="0" bIns="0" rtlCol="0"/>
            <a:lstStyle/>
            <a:p>
              <a:endParaRPr/>
            </a:p>
          </p:txBody>
        </p:sp>
        <p:sp>
          <p:nvSpPr>
            <p:cNvPr id="80" name="object 80"/>
            <p:cNvSpPr/>
            <p:nvPr/>
          </p:nvSpPr>
          <p:spPr>
            <a:xfrm>
              <a:off x="6663856" y="5125559"/>
              <a:ext cx="541020" cy="660400"/>
            </a:xfrm>
            <a:custGeom>
              <a:avLst/>
              <a:gdLst/>
              <a:ahLst/>
              <a:cxnLst/>
              <a:rect l="l" t="t" r="r" b="b"/>
              <a:pathLst>
                <a:path w="541020" h="660400">
                  <a:moveTo>
                    <a:pt x="3317" y="0"/>
                  </a:moveTo>
                  <a:lnTo>
                    <a:pt x="15607" y="896"/>
                  </a:lnTo>
                  <a:lnTo>
                    <a:pt x="28523" y="1524"/>
                  </a:lnTo>
                  <a:lnTo>
                    <a:pt x="41440" y="4214"/>
                  </a:lnTo>
                  <a:lnTo>
                    <a:pt x="54536" y="7802"/>
                  </a:lnTo>
                  <a:lnTo>
                    <a:pt x="66556" y="11120"/>
                  </a:lnTo>
                  <a:lnTo>
                    <a:pt x="78576" y="16500"/>
                  </a:lnTo>
                  <a:lnTo>
                    <a:pt x="90863" y="21612"/>
                  </a:lnTo>
                  <a:lnTo>
                    <a:pt x="126294" y="42328"/>
                  </a:lnTo>
                  <a:lnTo>
                    <a:pt x="160112" y="69231"/>
                  </a:lnTo>
                  <a:lnTo>
                    <a:pt x="179935" y="90126"/>
                  </a:lnTo>
                  <a:lnTo>
                    <a:pt x="190339" y="101246"/>
                  </a:lnTo>
                  <a:lnTo>
                    <a:pt x="199041" y="112635"/>
                  </a:lnTo>
                  <a:lnTo>
                    <a:pt x="208458" y="124652"/>
                  </a:lnTo>
                  <a:lnTo>
                    <a:pt x="216173" y="137835"/>
                  </a:lnTo>
                  <a:lnTo>
                    <a:pt x="224874" y="149852"/>
                  </a:lnTo>
                  <a:lnTo>
                    <a:pt x="231780" y="163662"/>
                  </a:lnTo>
                  <a:lnTo>
                    <a:pt x="238687" y="176755"/>
                  </a:lnTo>
                  <a:lnTo>
                    <a:pt x="245594" y="190566"/>
                  </a:lnTo>
                  <a:lnTo>
                    <a:pt x="250976" y="204376"/>
                  </a:lnTo>
                  <a:lnTo>
                    <a:pt x="256089" y="219263"/>
                  </a:lnTo>
                  <a:lnTo>
                    <a:pt x="261202" y="233970"/>
                  </a:lnTo>
                  <a:lnTo>
                    <a:pt x="270799" y="278002"/>
                  </a:lnTo>
                  <a:lnTo>
                    <a:pt x="274298" y="308582"/>
                  </a:lnTo>
                  <a:lnTo>
                    <a:pt x="274298" y="324097"/>
                  </a:lnTo>
                  <a:lnTo>
                    <a:pt x="275195" y="338822"/>
                  </a:lnTo>
                  <a:lnTo>
                    <a:pt x="280308" y="382899"/>
                  </a:lnTo>
                  <a:lnTo>
                    <a:pt x="288111" y="411623"/>
                  </a:lnTo>
                  <a:lnTo>
                    <a:pt x="292327" y="426312"/>
                  </a:lnTo>
                  <a:lnTo>
                    <a:pt x="309728" y="467053"/>
                  </a:lnTo>
                  <a:lnTo>
                    <a:pt x="331345" y="506009"/>
                  </a:lnTo>
                  <a:lnTo>
                    <a:pt x="358255" y="541629"/>
                  </a:lnTo>
                  <a:lnTo>
                    <a:pt x="387676" y="572801"/>
                  </a:lnTo>
                  <a:lnTo>
                    <a:pt x="420417" y="598844"/>
                  </a:lnTo>
                  <a:lnTo>
                    <a:pt x="455131" y="619551"/>
                  </a:lnTo>
                  <a:lnTo>
                    <a:pt x="479438" y="629120"/>
                  </a:lnTo>
                  <a:lnTo>
                    <a:pt x="491458" y="633576"/>
                  </a:lnTo>
                  <a:lnTo>
                    <a:pt x="505271" y="636025"/>
                  </a:lnTo>
                  <a:lnTo>
                    <a:pt x="507066" y="636025"/>
                  </a:lnTo>
                  <a:lnTo>
                    <a:pt x="507872" y="636912"/>
                  </a:lnTo>
                  <a:lnTo>
                    <a:pt x="507872" y="638697"/>
                  </a:lnTo>
                  <a:lnTo>
                    <a:pt x="507872" y="639585"/>
                  </a:lnTo>
                  <a:lnTo>
                    <a:pt x="507872" y="641361"/>
                  </a:lnTo>
                  <a:lnTo>
                    <a:pt x="507066" y="642033"/>
                  </a:lnTo>
                  <a:lnTo>
                    <a:pt x="505271" y="642921"/>
                  </a:lnTo>
                  <a:lnTo>
                    <a:pt x="504375" y="642921"/>
                  </a:lnTo>
                  <a:lnTo>
                    <a:pt x="463830" y="630904"/>
                  </a:lnTo>
                  <a:lnTo>
                    <a:pt x="427503" y="612645"/>
                  </a:lnTo>
                  <a:lnTo>
                    <a:pt x="393687" y="587491"/>
                  </a:lnTo>
                  <a:lnTo>
                    <a:pt x="362471" y="557215"/>
                  </a:lnTo>
                  <a:lnTo>
                    <a:pt x="334037" y="522483"/>
                  </a:lnTo>
                  <a:lnTo>
                    <a:pt x="309728" y="483527"/>
                  </a:lnTo>
                  <a:lnTo>
                    <a:pt x="296812" y="456587"/>
                  </a:lnTo>
                  <a:lnTo>
                    <a:pt x="290622" y="442786"/>
                  </a:lnTo>
                  <a:lnTo>
                    <a:pt x="285420" y="428097"/>
                  </a:lnTo>
                  <a:lnTo>
                    <a:pt x="281205" y="413398"/>
                  </a:lnTo>
                  <a:lnTo>
                    <a:pt x="276810" y="398485"/>
                  </a:lnTo>
                  <a:lnTo>
                    <a:pt x="273400" y="383796"/>
                  </a:lnTo>
                  <a:lnTo>
                    <a:pt x="270799" y="369097"/>
                  </a:lnTo>
                  <a:lnTo>
                    <a:pt x="269005" y="354408"/>
                  </a:lnTo>
                  <a:lnTo>
                    <a:pt x="267390" y="338822"/>
                  </a:lnTo>
                  <a:lnTo>
                    <a:pt x="267390" y="324097"/>
                  </a:lnTo>
                  <a:lnTo>
                    <a:pt x="267390" y="309210"/>
                  </a:lnTo>
                  <a:lnTo>
                    <a:pt x="261202" y="265178"/>
                  </a:lnTo>
                  <a:lnTo>
                    <a:pt x="250078" y="221684"/>
                  </a:lnTo>
                  <a:lnTo>
                    <a:pt x="238687" y="194153"/>
                  </a:lnTo>
                  <a:lnTo>
                    <a:pt x="232677" y="180073"/>
                  </a:lnTo>
                  <a:lnTo>
                    <a:pt x="225771" y="167160"/>
                  </a:lnTo>
                  <a:lnTo>
                    <a:pt x="218864" y="154246"/>
                  </a:lnTo>
                  <a:lnTo>
                    <a:pt x="210163" y="141153"/>
                  </a:lnTo>
                  <a:lnTo>
                    <a:pt x="202449" y="129136"/>
                  </a:lnTo>
                  <a:lnTo>
                    <a:pt x="174822" y="95238"/>
                  </a:lnTo>
                  <a:lnTo>
                    <a:pt x="144504" y="65913"/>
                  </a:lnTo>
                  <a:lnTo>
                    <a:pt x="111584" y="41610"/>
                  </a:lnTo>
                  <a:lnTo>
                    <a:pt x="100192" y="34526"/>
                  </a:lnTo>
                  <a:lnTo>
                    <a:pt x="88173" y="28517"/>
                  </a:lnTo>
                  <a:lnTo>
                    <a:pt x="76154" y="23406"/>
                  </a:lnTo>
                  <a:lnTo>
                    <a:pt x="63864" y="18025"/>
                  </a:lnTo>
                  <a:lnTo>
                    <a:pt x="51844" y="14707"/>
                  </a:lnTo>
                  <a:lnTo>
                    <a:pt x="39645" y="11120"/>
                  </a:lnTo>
                  <a:lnTo>
                    <a:pt x="27626" y="9326"/>
                  </a:lnTo>
                  <a:lnTo>
                    <a:pt x="15607" y="7802"/>
                  </a:lnTo>
                  <a:lnTo>
                    <a:pt x="3317" y="7802"/>
                  </a:lnTo>
                  <a:lnTo>
                    <a:pt x="1524" y="6905"/>
                  </a:lnTo>
                  <a:lnTo>
                    <a:pt x="896" y="6008"/>
                  </a:lnTo>
                  <a:lnTo>
                    <a:pt x="0" y="5111"/>
                  </a:lnTo>
                  <a:lnTo>
                    <a:pt x="0" y="3318"/>
                  </a:lnTo>
                  <a:lnTo>
                    <a:pt x="0" y="2421"/>
                  </a:lnTo>
                  <a:lnTo>
                    <a:pt x="896" y="896"/>
                  </a:lnTo>
                  <a:lnTo>
                    <a:pt x="1524" y="0"/>
                  </a:lnTo>
                  <a:lnTo>
                    <a:pt x="3317" y="0"/>
                  </a:lnTo>
                  <a:close/>
                </a:path>
                <a:path w="541020" h="660400">
                  <a:moveTo>
                    <a:pt x="500159" y="617103"/>
                  </a:moveTo>
                  <a:lnTo>
                    <a:pt x="540882" y="643818"/>
                  </a:lnTo>
                  <a:lnTo>
                    <a:pt x="494957" y="660292"/>
                  </a:lnTo>
                  <a:lnTo>
                    <a:pt x="500159" y="617103"/>
                  </a:lnTo>
                  <a:close/>
                </a:path>
              </a:pathLst>
            </a:custGeom>
            <a:ln w="3175">
              <a:solidFill>
                <a:srgbClr val="000000"/>
              </a:solidFill>
            </a:ln>
          </p:spPr>
          <p:txBody>
            <a:bodyPr wrap="square" lIns="0" tIns="0" rIns="0" bIns="0" rtlCol="0"/>
            <a:lstStyle/>
            <a:p>
              <a:endParaRPr/>
            </a:p>
          </p:txBody>
        </p:sp>
        <p:sp>
          <p:nvSpPr>
            <p:cNvPr id="81" name="object 81"/>
            <p:cNvSpPr/>
            <p:nvPr/>
          </p:nvSpPr>
          <p:spPr>
            <a:xfrm>
              <a:off x="8934667" y="3626167"/>
              <a:ext cx="204470" cy="205740"/>
            </a:xfrm>
            <a:custGeom>
              <a:avLst/>
              <a:gdLst/>
              <a:ahLst/>
              <a:cxnLst/>
              <a:rect l="l" t="t" r="r" b="b"/>
              <a:pathLst>
                <a:path w="204470" h="205739">
                  <a:moveTo>
                    <a:pt x="204190" y="0"/>
                  </a:moveTo>
                  <a:lnTo>
                    <a:pt x="0" y="0"/>
                  </a:lnTo>
                  <a:lnTo>
                    <a:pt x="0" y="162115"/>
                  </a:lnTo>
                  <a:lnTo>
                    <a:pt x="0" y="163690"/>
                  </a:lnTo>
                  <a:lnTo>
                    <a:pt x="0" y="205244"/>
                  </a:lnTo>
                  <a:lnTo>
                    <a:pt x="204190" y="205244"/>
                  </a:lnTo>
                  <a:lnTo>
                    <a:pt x="204190" y="163690"/>
                  </a:lnTo>
                  <a:lnTo>
                    <a:pt x="204190" y="162115"/>
                  </a:lnTo>
                  <a:lnTo>
                    <a:pt x="204190" y="0"/>
                  </a:lnTo>
                  <a:close/>
                </a:path>
              </a:pathLst>
            </a:custGeom>
            <a:solidFill>
              <a:srgbClr val="808080">
                <a:alpha val="50199"/>
              </a:srgbClr>
            </a:solidFill>
          </p:spPr>
          <p:txBody>
            <a:bodyPr wrap="square" lIns="0" tIns="0" rIns="0" bIns="0" rtlCol="0"/>
            <a:lstStyle/>
            <a:p>
              <a:endParaRPr/>
            </a:p>
          </p:txBody>
        </p:sp>
        <p:sp>
          <p:nvSpPr>
            <p:cNvPr id="82" name="object 82"/>
            <p:cNvSpPr/>
            <p:nvPr/>
          </p:nvSpPr>
          <p:spPr>
            <a:xfrm>
              <a:off x="8891254" y="3582797"/>
              <a:ext cx="204470" cy="205740"/>
            </a:xfrm>
            <a:custGeom>
              <a:avLst/>
              <a:gdLst/>
              <a:ahLst/>
              <a:cxnLst/>
              <a:rect l="l" t="t" r="r" b="b"/>
              <a:pathLst>
                <a:path w="204470" h="205739">
                  <a:moveTo>
                    <a:pt x="204189" y="0"/>
                  </a:moveTo>
                  <a:lnTo>
                    <a:pt x="0" y="0"/>
                  </a:lnTo>
                  <a:lnTo>
                    <a:pt x="0" y="205480"/>
                  </a:lnTo>
                  <a:lnTo>
                    <a:pt x="204189" y="205480"/>
                  </a:lnTo>
                  <a:lnTo>
                    <a:pt x="204189" y="0"/>
                  </a:lnTo>
                  <a:close/>
                </a:path>
              </a:pathLst>
            </a:custGeom>
            <a:solidFill>
              <a:srgbClr val="CCFFCC"/>
            </a:solidFill>
          </p:spPr>
          <p:txBody>
            <a:bodyPr wrap="square" lIns="0" tIns="0" rIns="0" bIns="0" rtlCol="0"/>
            <a:lstStyle/>
            <a:p>
              <a:endParaRPr/>
            </a:p>
          </p:txBody>
        </p:sp>
        <p:sp>
          <p:nvSpPr>
            <p:cNvPr id="83" name="object 83"/>
            <p:cNvSpPr/>
            <p:nvPr/>
          </p:nvSpPr>
          <p:spPr>
            <a:xfrm>
              <a:off x="8891254" y="3582797"/>
              <a:ext cx="204470" cy="205740"/>
            </a:xfrm>
            <a:custGeom>
              <a:avLst/>
              <a:gdLst/>
              <a:ahLst/>
              <a:cxnLst/>
              <a:rect l="l" t="t" r="r" b="b"/>
              <a:pathLst>
                <a:path w="204470" h="205739">
                  <a:moveTo>
                    <a:pt x="0" y="205480"/>
                  </a:moveTo>
                  <a:lnTo>
                    <a:pt x="204189" y="205480"/>
                  </a:lnTo>
                  <a:lnTo>
                    <a:pt x="204189" y="0"/>
                  </a:lnTo>
                  <a:lnTo>
                    <a:pt x="0" y="0"/>
                  </a:lnTo>
                  <a:lnTo>
                    <a:pt x="0" y="205480"/>
                  </a:lnTo>
                  <a:close/>
                </a:path>
              </a:pathLst>
            </a:custGeom>
            <a:ln w="5120">
              <a:solidFill>
                <a:srgbClr val="000000"/>
              </a:solidFill>
            </a:ln>
          </p:spPr>
          <p:txBody>
            <a:bodyPr wrap="square" lIns="0" tIns="0" rIns="0" bIns="0" rtlCol="0"/>
            <a:lstStyle/>
            <a:p>
              <a:endParaRPr/>
            </a:p>
          </p:txBody>
        </p:sp>
        <p:sp>
          <p:nvSpPr>
            <p:cNvPr id="84" name="object 84"/>
            <p:cNvSpPr/>
            <p:nvPr/>
          </p:nvSpPr>
          <p:spPr>
            <a:xfrm>
              <a:off x="8934667" y="3833266"/>
              <a:ext cx="204470" cy="205104"/>
            </a:xfrm>
            <a:custGeom>
              <a:avLst/>
              <a:gdLst/>
              <a:ahLst/>
              <a:cxnLst/>
              <a:rect l="l" t="t" r="r" b="b"/>
              <a:pathLst>
                <a:path w="204470" h="205104">
                  <a:moveTo>
                    <a:pt x="204190" y="0"/>
                  </a:moveTo>
                  <a:lnTo>
                    <a:pt x="0" y="0"/>
                  </a:lnTo>
                  <a:lnTo>
                    <a:pt x="0" y="161188"/>
                  </a:lnTo>
                  <a:lnTo>
                    <a:pt x="0" y="165595"/>
                  </a:lnTo>
                  <a:lnTo>
                    <a:pt x="0" y="204584"/>
                  </a:lnTo>
                  <a:lnTo>
                    <a:pt x="204190" y="204584"/>
                  </a:lnTo>
                  <a:lnTo>
                    <a:pt x="204190" y="165595"/>
                  </a:lnTo>
                  <a:lnTo>
                    <a:pt x="204190" y="161188"/>
                  </a:lnTo>
                  <a:lnTo>
                    <a:pt x="204190" y="0"/>
                  </a:lnTo>
                  <a:close/>
                </a:path>
              </a:pathLst>
            </a:custGeom>
            <a:solidFill>
              <a:srgbClr val="808080">
                <a:alpha val="50199"/>
              </a:srgbClr>
            </a:solidFill>
          </p:spPr>
          <p:txBody>
            <a:bodyPr wrap="square" lIns="0" tIns="0" rIns="0" bIns="0" rtlCol="0"/>
            <a:lstStyle/>
            <a:p>
              <a:endParaRPr/>
            </a:p>
          </p:txBody>
        </p:sp>
        <p:sp>
          <p:nvSpPr>
            <p:cNvPr id="85" name="object 85"/>
            <p:cNvSpPr/>
            <p:nvPr/>
          </p:nvSpPr>
          <p:spPr>
            <a:xfrm>
              <a:off x="8891254" y="3789855"/>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86" name="object 86"/>
            <p:cNvSpPr/>
            <p:nvPr/>
          </p:nvSpPr>
          <p:spPr>
            <a:xfrm>
              <a:off x="8891254" y="3789855"/>
              <a:ext cx="204470" cy="205104"/>
            </a:xfrm>
            <a:custGeom>
              <a:avLst/>
              <a:gdLst/>
              <a:ahLst/>
              <a:cxnLst/>
              <a:rect l="l" t="t" r="r" b="b"/>
              <a:pathLst>
                <a:path w="204470" h="205104">
                  <a:moveTo>
                    <a:pt x="0" y="204591"/>
                  </a:moveTo>
                  <a:lnTo>
                    <a:pt x="204189" y="204591"/>
                  </a:lnTo>
                  <a:lnTo>
                    <a:pt x="204189" y="0"/>
                  </a:lnTo>
                  <a:lnTo>
                    <a:pt x="0" y="0"/>
                  </a:lnTo>
                  <a:lnTo>
                    <a:pt x="0" y="204591"/>
                  </a:lnTo>
                  <a:close/>
                </a:path>
              </a:pathLst>
            </a:custGeom>
            <a:ln w="5120">
              <a:solidFill>
                <a:srgbClr val="000000"/>
              </a:solidFill>
            </a:ln>
          </p:spPr>
          <p:txBody>
            <a:bodyPr wrap="square" lIns="0" tIns="0" rIns="0" bIns="0" rtlCol="0"/>
            <a:lstStyle/>
            <a:p>
              <a:endParaRPr/>
            </a:p>
          </p:txBody>
        </p:sp>
        <p:sp>
          <p:nvSpPr>
            <p:cNvPr id="87" name="object 87"/>
            <p:cNvSpPr/>
            <p:nvPr/>
          </p:nvSpPr>
          <p:spPr>
            <a:xfrm>
              <a:off x="8934667" y="4042042"/>
              <a:ext cx="204470" cy="205740"/>
            </a:xfrm>
            <a:custGeom>
              <a:avLst/>
              <a:gdLst/>
              <a:ahLst/>
              <a:cxnLst/>
              <a:rect l="l" t="t" r="r" b="b"/>
              <a:pathLst>
                <a:path w="204470" h="205739">
                  <a:moveTo>
                    <a:pt x="204190" y="0"/>
                  </a:moveTo>
                  <a:lnTo>
                    <a:pt x="0" y="0"/>
                  </a:lnTo>
                  <a:lnTo>
                    <a:pt x="0" y="162077"/>
                  </a:lnTo>
                  <a:lnTo>
                    <a:pt x="0" y="163842"/>
                  </a:lnTo>
                  <a:lnTo>
                    <a:pt x="0" y="205486"/>
                  </a:lnTo>
                  <a:lnTo>
                    <a:pt x="204190" y="205486"/>
                  </a:lnTo>
                  <a:lnTo>
                    <a:pt x="204190" y="163842"/>
                  </a:lnTo>
                  <a:lnTo>
                    <a:pt x="204190" y="162077"/>
                  </a:lnTo>
                  <a:lnTo>
                    <a:pt x="204190" y="0"/>
                  </a:lnTo>
                  <a:close/>
                </a:path>
              </a:pathLst>
            </a:custGeom>
            <a:solidFill>
              <a:srgbClr val="808080">
                <a:alpha val="50199"/>
              </a:srgbClr>
            </a:solidFill>
          </p:spPr>
          <p:txBody>
            <a:bodyPr wrap="square" lIns="0" tIns="0" rIns="0" bIns="0" rtlCol="0"/>
            <a:lstStyle/>
            <a:p>
              <a:endParaRPr/>
            </a:p>
          </p:txBody>
        </p:sp>
        <p:sp>
          <p:nvSpPr>
            <p:cNvPr id="88" name="object 88"/>
            <p:cNvSpPr/>
            <p:nvPr/>
          </p:nvSpPr>
          <p:spPr>
            <a:xfrm>
              <a:off x="8891254" y="3998860"/>
              <a:ext cx="204470" cy="205740"/>
            </a:xfrm>
            <a:custGeom>
              <a:avLst/>
              <a:gdLst/>
              <a:ahLst/>
              <a:cxnLst/>
              <a:rect l="l" t="t" r="r" b="b"/>
              <a:pathLst>
                <a:path w="204470" h="205739">
                  <a:moveTo>
                    <a:pt x="204189" y="0"/>
                  </a:moveTo>
                  <a:lnTo>
                    <a:pt x="0" y="0"/>
                  </a:lnTo>
                  <a:lnTo>
                    <a:pt x="0" y="205255"/>
                  </a:lnTo>
                  <a:lnTo>
                    <a:pt x="204189" y="205255"/>
                  </a:lnTo>
                  <a:lnTo>
                    <a:pt x="204189" y="0"/>
                  </a:lnTo>
                  <a:close/>
                </a:path>
              </a:pathLst>
            </a:custGeom>
            <a:solidFill>
              <a:srgbClr val="CCFFCC"/>
            </a:solidFill>
          </p:spPr>
          <p:txBody>
            <a:bodyPr wrap="square" lIns="0" tIns="0" rIns="0" bIns="0" rtlCol="0"/>
            <a:lstStyle/>
            <a:p>
              <a:endParaRPr/>
            </a:p>
          </p:txBody>
        </p:sp>
        <p:sp>
          <p:nvSpPr>
            <p:cNvPr id="89" name="object 89"/>
            <p:cNvSpPr/>
            <p:nvPr/>
          </p:nvSpPr>
          <p:spPr>
            <a:xfrm>
              <a:off x="8891254" y="3998859"/>
              <a:ext cx="204470" cy="205740"/>
            </a:xfrm>
            <a:custGeom>
              <a:avLst/>
              <a:gdLst/>
              <a:ahLst/>
              <a:cxnLst/>
              <a:rect l="l" t="t" r="r" b="b"/>
              <a:pathLst>
                <a:path w="204470" h="205739">
                  <a:moveTo>
                    <a:pt x="0" y="205255"/>
                  </a:moveTo>
                  <a:lnTo>
                    <a:pt x="204189" y="205255"/>
                  </a:lnTo>
                  <a:lnTo>
                    <a:pt x="204189" y="0"/>
                  </a:lnTo>
                  <a:lnTo>
                    <a:pt x="0" y="0"/>
                  </a:lnTo>
                  <a:lnTo>
                    <a:pt x="0" y="205255"/>
                  </a:lnTo>
                  <a:close/>
                </a:path>
              </a:pathLst>
            </a:custGeom>
            <a:ln w="5120">
              <a:solidFill>
                <a:srgbClr val="000000"/>
              </a:solidFill>
            </a:ln>
          </p:spPr>
          <p:txBody>
            <a:bodyPr wrap="square" lIns="0" tIns="0" rIns="0" bIns="0" rtlCol="0"/>
            <a:lstStyle/>
            <a:p>
              <a:endParaRPr/>
            </a:p>
          </p:txBody>
        </p:sp>
        <p:sp>
          <p:nvSpPr>
            <p:cNvPr id="90" name="object 90"/>
            <p:cNvSpPr/>
            <p:nvPr/>
          </p:nvSpPr>
          <p:spPr>
            <a:xfrm>
              <a:off x="8934667" y="4249280"/>
              <a:ext cx="204470" cy="205104"/>
            </a:xfrm>
            <a:custGeom>
              <a:avLst/>
              <a:gdLst/>
              <a:ahLst/>
              <a:cxnLst/>
              <a:rect l="l" t="t" r="r" b="b"/>
              <a:pathLst>
                <a:path w="204470" h="205104">
                  <a:moveTo>
                    <a:pt x="204190" y="0"/>
                  </a:moveTo>
                  <a:lnTo>
                    <a:pt x="0" y="0"/>
                  </a:lnTo>
                  <a:lnTo>
                    <a:pt x="0" y="159461"/>
                  </a:lnTo>
                  <a:lnTo>
                    <a:pt x="0" y="161188"/>
                  </a:lnTo>
                  <a:lnTo>
                    <a:pt x="160769" y="161188"/>
                  </a:lnTo>
                  <a:lnTo>
                    <a:pt x="160769" y="204597"/>
                  </a:lnTo>
                  <a:lnTo>
                    <a:pt x="204190" y="204597"/>
                  </a:lnTo>
                  <a:lnTo>
                    <a:pt x="204190" y="161188"/>
                  </a:lnTo>
                  <a:lnTo>
                    <a:pt x="204190" y="159461"/>
                  </a:lnTo>
                  <a:lnTo>
                    <a:pt x="204190" y="0"/>
                  </a:lnTo>
                  <a:close/>
                </a:path>
              </a:pathLst>
            </a:custGeom>
            <a:solidFill>
              <a:srgbClr val="808080">
                <a:alpha val="50199"/>
              </a:srgbClr>
            </a:solidFill>
          </p:spPr>
          <p:txBody>
            <a:bodyPr wrap="square" lIns="0" tIns="0" rIns="0" bIns="0" rtlCol="0"/>
            <a:lstStyle/>
            <a:p>
              <a:endParaRPr/>
            </a:p>
          </p:txBody>
        </p:sp>
        <p:sp>
          <p:nvSpPr>
            <p:cNvPr id="91" name="object 91"/>
            <p:cNvSpPr/>
            <p:nvPr/>
          </p:nvSpPr>
          <p:spPr>
            <a:xfrm>
              <a:off x="8891254" y="4205873"/>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92" name="object 92"/>
            <p:cNvSpPr/>
            <p:nvPr/>
          </p:nvSpPr>
          <p:spPr>
            <a:xfrm>
              <a:off x="8891254" y="4205872"/>
              <a:ext cx="204470" cy="205104"/>
            </a:xfrm>
            <a:custGeom>
              <a:avLst/>
              <a:gdLst/>
              <a:ahLst/>
              <a:cxnLst/>
              <a:rect l="l" t="t" r="r" b="b"/>
              <a:pathLst>
                <a:path w="204470" h="205104">
                  <a:moveTo>
                    <a:pt x="0" y="204592"/>
                  </a:moveTo>
                  <a:lnTo>
                    <a:pt x="204189" y="204592"/>
                  </a:lnTo>
                  <a:lnTo>
                    <a:pt x="204189" y="0"/>
                  </a:lnTo>
                  <a:lnTo>
                    <a:pt x="0" y="0"/>
                  </a:lnTo>
                  <a:lnTo>
                    <a:pt x="0" y="204592"/>
                  </a:lnTo>
                  <a:close/>
                </a:path>
              </a:pathLst>
            </a:custGeom>
            <a:ln w="5120">
              <a:solidFill>
                <a:srgbClr val="000000"/>
              </a:solidFill>
            </a:ln>
          </p:spPr>
          <p:txBody>
            <a:bodyPr wrap="square" lIns="0" tIns="0" rIns="0" bIns="0" rtlCol="0"/>
            <a:lstStyle/>
            <a:p>
              <a:endParaRPr/>
            </a:p>
          </p:txBody>
        </p:sp>
        <p:sp>
          <p:nvSpPr>
            <p:cNvPr id="93" name="object 93"/>
            <p:cNvSpPr/>
            <p:nvPr/>
          </p:nvSpPr>
          <p:spPr>
            <a:xfrm>
              <a:off x="8934667" y="4452099"/>
              <a:ext cx="204470" cy="205740"/>
            </a:xfrm>
            <a:custGeom>
              <a:avLst/>
              <a:gdLst/>
              <a:ahLst/>
              <a:cxnLst/>
              <a:rect l="l" t="t" r="r" b="b"/>
              <a:pathLst>
                <a:path w="204470" h="205739">
                  <a:moveTo>
                    <a:pt x="204190" y="0"/>
                  </a:moveTo>
                  <a:lnTo>
                    <a:pt x="0" y="0"/>
                  </a:lnTo>
                  <a:lnTo>
                    <a:pt x="0" y="159397"/>
                  </a:lnTo>
                  <a:lnTo>
                    <a:pt x="0" y="162115"/>
                  </a:lnTo>
                  <a:lnTo>
                    <a:pt x="160769" y="162115"/>
                  </a:lnTo>
                  <a:lnTo>
                    <a:pt x="160769" y="205257"/>
                  </a:lnTo>
                  <a:lnTo>
                    <a:pt x="204190" y="205257"/>
                  </a:lnTo>
                  <a:lnTo>
                    <a:pt x="204190" y="162115"/>
                  </a:lnTo>
                  <a:lnTo>
                    <a:pt x="204190" y="159397"/>
                  </a:lnTo>
                  <a:lnTo>
                    <a:pt x="204190" y="0"/>
                  </a:lnTo>
                  <a:close/>
                </a:path>
              </a:pathLst>
            </a:custGeom>
            <a:solidFill>
              <a:srgbClr val="808080">
                <a:alpha val="50199"/>
              </a:srgbClr>
            </a:solidFill>
          </p:spPr>
          <p:txBody>
            <a:bodyPr wrap="square" lIns="0" tIns="0" rIns="0" bIns="0" rtlCol="0"/>
            <a:lstStyle/>
            <a:p>
              <a:endParaRPr/>
            </a:p>
          </p:txBody>
        </p:sp>
        <p:sp>
          <p:nvSpPr>
            <p:cNvPr id="94" name="object 94"/>
            <p:cNvSpPr/>
            <p:nvPr/>
          </p:nvSpPr>
          <p:spPr>
            <a:xfrm>
              <a:off x="8891254" y="4408734"/>
              <a:ext cx="204470" cy="205740"/>
            </a:xfrm>
            <a:custGeom>
              <a:avLst/>
              <a:gdLst/>
              <a:ahLst/>
              <a:cxnLst/>
              <a:rect l="l" t="t" r="r" b="b"/>
              <a:pathLst>
                <a:path w="204470" h="205739">
                  <a:moveTo>
                    <a:pt x="204189" y="0"/>
                  </a:moveTo>
                  <a:lnTo>
                    <a:pt x="0" y="0"/>
                  </a:lnTo>
                  <a:lnTo>
                    <a:pt x="0" y="205479"/>
                  </a:lnTo>
                  <a:lnTo>
                    <a:pt x="204189" y="205479"/>
                  </a:lnTo>
                  <a:lnTo>
                    <a:pt x="204189" y="0"/>
                  </a:lnTo>
                  <a:close/>
                </a:path>
              </a:pathLst>
            </a:custGeom>
            <a:solidFill>
              <a:srgbClr val="CCFFCC"/>
            </a:solidFill>
          </p:spPr>
          <p:txBody>
            <a:bodyPr wrap="square" lIns="0" tIns="0" rIns="0" bIns="0" rtlCol="0"/>
            <a:lstStyle/>
            <a:p>
              <a:endParaRPr/>
            </a:p>
          </p:txBody>
        </p:sp>
        <p:sp>
          <p:nvSpPr>
            <p:cNvPr id="95" name="object 95"/>
            <p:cNvSpPr/>
            <p:nvPr/>
          </p:nvSpPr>
          <p:spPr>
            <a:xfrm>
              <a:off x="8891254" y="4408733"/>
              <a:ext cx="204470" cy="205740"/>
            </a:xfrm>
            <a:custGeom>
              <a:avLst/>
              <a:gdLst/>
              <a:ahLst/>
              <a:cxnLst/>
              <a:rect l="l" t="t" r="r" b="b"/>
              <a:pathLst>
                <a:path w="204470" h="205739">
                  <a:moveTo>
                    <a:pt x="0" y="205479"/>
                  </a:moveTo>
                  <a:lnTo>
                    <a:pt x="204189" y="205479"/>
                  </a:lnTo>
                  <a:lnTo>
                    <a:pt x="204189" y="0"/>
                  </a:lnTo>
                  <a:lnTo>
                    <a:pt x="0" y="0"/>
                  </a:lnTo>
                  <a:lnTo>
                    <a:pt x="0" y="205479"/>
                  </a:lnTo>
                  <a:close/>
                </a:path>
              </a:pathLst>
            </a:custGeom>
            <a:ln w="5120">
              <a:solidFill>
                <a:srgbClr val="000000"/>
              </a:solidFill>
            </a:ln>
          </p:spPr>
          <p:txBody>
            <a:bodyPr wrap="square" lIns="0" tIns="0" rIns="0" bIns="0" rtlCol="0"/>
            <a:lstStyle/>
            <a:p>
              <a:endParaRPr/>
            </a:p>
          </p:txBody>
        </p:sp>
        <p:sp>
          <p:nvSpPr>
            <p:cNvPr id="96" name="object 96"/>
            <p:cNvSpPr/>
            <p:nvPr/>
          </p:nvSpPr>
          <p:spPr>
            <a:xfrm>
              <a:off x="8934667" y="4654944"/>
              <a:ext cx="204470" cy="204470"/>
            </a:xfrm>
            <a:custGeom>
              <a:avLst/>
              <a:gdLst/>
              <a:ahLst/>
              <a:cxnLst/>
              <a:rect l="l" t="t" r="r" b="b"/>
              <a:pathLst>
                <a:path w="204470" h="204470">
                  <a:moveTo>
                    <a:pt x="204190" y="0"/>
                  </a:moveTo>
                  <a:lnTo>
                    <a:pt x="0" y="0"/>
                  </a:lnTo>
                  <a:lnTo>
                    <a:pt x="0" y="161137"/>
                  </a:lnTo>
                  <a:lnTo>
                    <a:pt x="160769" y="161137"/>
                  </a:lnTo>
                  <a:lnTo>
                    <a:pt x="160769" y="204368"/>
                  </a:lnTo>
                  <a:lnTo>
                    <a:pt x="204190" y="204368"/>
                  </a:lnTo>
                  <a:lnTo>
                    <a:pt x="204190" y="161137"/>
                  </a:lnTo>
                  <a:lnTo>
                    <a:pt x="204190" y="0"/>
                  </a:lnTo>
                  <a:close/>
                </a:path>
              </a:pathLst>
            </a:custGeom>
            <a:solidFill>
              <a:srgbClr val="808080">
                <a:alpha val="50199"/>
              </a:srgbClr>
            </a:solidFill>
          </p:spPr>
          <p:txBody>
            <a:bodyPr wrap="square" lIns="0" tIns="0" rIns="0" bIns="0" rtlCol="0"/>
            <a:lstStyle/>
            <a:p>
              <a:endParaRPr/>
            </a:p>
          </p:txBody>
        </p:sp>
        <p:sp>
          <p:nvSpPr>
            <p:cNvPr id="97" name="object 97"/>
            <p:cNvSpPr/>
            <p:nvPr/>
          </p:nvSpPr>
          <p:spPr>
            <a:xfrm>
              <a:off x="8891254" y="4611487"/>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98" name="object 98"/>
            <p:cNvSpPr/>
            <p:nvPr/>
          </p:nvSpPr>
          <p:spPr>
            <a:xfrm>
              <a:off x="8891254" y="4611487"/>
              <a:ext cx="204470" cy="205104"/>
            </a:xfrm>
            <a:custGeom>
              <a:avLst/>
              <a:gdLst/>
              <a:ahLst/>
              <a:cxnLst/>
              <a:rect l="l" t="t" r="r" b="b"/>
              <a:pathLst>
                <a:path w="204470" h="205104">
                  <a:moveTo>
                    <a:pt x="0" y="204591"/>
                  </a:moveTo>
                  <a:lnTo>
                    <a:pt x="204189" y="204591"/>
                  </a:lnTo>
                  <a:lnTo>
                    <a:pt x="204189" y="0"/>
                  </a:lnTo>
                  <a:lnTo>
                    <a:pt x="0" y="0"/>
                  </a:lnTo>
                  <a:lnTo>
                    <a:pt x="0" y="204591"/>
                  </a:lnTo>
                  <a:close/>
                </a:path>
              </a:pathLst>
            </a:custGeom>
            <a:ln w="5120">
              <a:solidFill>
                <a:srgbClr val="000000"/>
              </a:solidFill>
            </a:ln>
          </p:spPr>
          <p:txBody>
            <a:bodyPr wrap="square" lIns="0" tIns="0" rIns="0" bIns="0" rtlCol="0"/>
            <a:lstStyle/>
            <a:p>
              <a:endParaRPr/>
            </a:p>
          </p:txBody>
        </p:sp>
        <p:sp>
          <p:nvSpPr>
            <p:cNvPr id="99" name="object 99"/>
            <p:cNvSpPr/>
            <p:nvPr/>
          </p:nvSpPr>
          <p:spPr>
            <a:xfrm>
              <a:off x="8934667" y="4859274"/>
              <a:ext cx="204470" cy="205104"/>
            </a:xfrm>
            <a:custGeom>
              <a:avLst/>
              <a:gdLst/>
              <a:ahLst/>
              <a:cxnLst/>
              <a:rect l="l" t="t" r="r" b="b"/>
              <a:pathLst>
                <a:path w="204470" h="205104">
                  <a:moveTo>
                    <a:pt x="204190" y="0"/>
                  </a:moveTo>
                  <a:lnTo>
                    <a:pt x="0" y="0"/>
                  </a:lnTo>
                  <a:lnTo>
                    <a:pt x="0" y="161455"/>
                  </a:lnTo>
                  <a:lnTo>
                    <a:pt x="0" y="163842"/>
                  </a:lnTo>
                  <a:lnTo>
                    <a:pt x="0" y="204597"/>
                  </a:lnTo>
                  <a:lnTo>
                    <a:pt x="204190" y="204597"/>
                  </a:lnTo>
                  <a:lnTo>
                    <a:pt x="204190" y="163842"/>
                  </a:lnTo>
                  <a:lnTo>
                    <a:pt x="204190" y="161455"/>
                  </a:lnTo>
                  <a:lnTo>
                    <a:pt x="204190" y="0"/>
                  </a:lnTo>
                  <a:close/>
                </a:path>
              </a:pathLst>
            </a:custGeom>
            <a:solidFill>
              <a:srgbClr val="808080">
                <a:alpha val="50199"/>
              </a:srgbClr>
            </a:solidFill>
          </p:spPr>
          <p:txBody>
            <a:bodyPr wrap="square" lIns="0" tIns="0" rIns="0" bIns="0" rtlCol="0"/>
            <a:lstStyle/>
            <a:p>
              <a:endParaRPr/>
            </a:p>
          </p:txBody>
        </p:sp>
        <p:sp>
          <p:nvSpPr>
            <p:cNvPr id="100" name="object 100"/>
            <p:cNvSpPr/>
            <p:nvPr/>
          </p:nvSpPr>
          <p:spPr>
            <a:xfrm>
              <a:off x="8891254" y="4816133"/>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101" name="object 101"/>
            <p:cNvSpPr/>
            <p:nvPr/>
          </p:nvSpPr>
          <p:spPr>
            <a:xfrm>
              <a:off x="8891254" y="4816133"/>
              <a:ext cx="204470" cy="205104"/>
            </a:xfrm>
            <a:custGeom>
              <a:avLst/>
              <a:gdLst/>
              <a:ahLst/>
              <a:cxnLst/>
              <a:rect l="l" t="t" r="r" b="b"/>
              <a:pathLst>
                <a:path w="204470" h="205104">
                  <a:moveTo>
                    <a:pt x="0" y="204592"/>
                  </a:moveTo>
                  <a:lnTo>
                    <a:pt x="204189" y="204592"/>
                  </a:lnTo>
                  <a:lnTo>
                    <a:pt x="204189" y="0"/>
                  </a:lnTo>
                  <a:lnTo>
                    <a:pt x="0" y="0"/>
                  </a:lnTo>
                  <a:lnTo>
                    <a:pt x="0" y="204592"/>
                  </a:lnTo>
                  <a:close/>
                </a:path>
              </a:pathLst>
            </a:custGeom>
            <a:ln w="5120">
              <a:solidFill>
                <a:srgbClr val="000000"/>
              </a:solidFill>
            </a:ln>
          </p:spPr>
          <p:txBody>
            <a:bodyPr wrap="square" lIns="0" tIns="0" rIns="0" bIns="0" rtlCol="0"/>
            <a:lstStyle/>
            <a:p>
              <a:endParaRPr/>
            </a:p>
          </p:txBody>
        </p:sp>
        <p:sp>
          <p:nvSpPr>
            <p:cNvPr id="102" name="object 102"/>
            <p:cNvSpPr/>
            <p:nvPr/>
          </p:nvSpPr>
          <p:spPr>
            <a:xfrm>
              <a:off x="8934667" y="5066525"/>
              <a:ext cx="204470" cy="205104"/>
            </a:xfrm>
            <a:custGeom>
              <a:avLst/>
              <a:gdLst/>
              <a:ahLst/>
              <a:cxnLst/>
              <a:rect l="l" t="t" r="r" b="b"/>
              <a:pathLst>
                <a:path w="204470" h="205104">
                  <a:moveTo>
                    <a:pt x="204190" y="0"/>
                  </a:moveTo>
                  <a:lnTo>
                    <a:pt x="0" y="0"/>
                  </a:lnTo>
                  <a:lnTo>
                    <a:pt x="0" y="161188"/>
                  </a:lnTo>
                  <a:lnTo>
                    <a:pt x="160769" y="161188"/>
                  </a:lnTo>
                  <a:lnTo>
                    <a:pt x="160769" y="204584"/>
                  </a:lnTo>
                  <a:lnTo>
                    <a:pt x="204190" y="204584"/>
                  </a:lnTo>
                  <a:lnTo>
                    <a:pt x="204190" y="161188"/>
                  </a:lnTo>
                  <a:lnTo>
                    <a:pt x="204190" y="0"/>
                  </a:lnTo>
                  <a:close/>
                </a:path>
              </a:pathLst>
            </a:custGeom>
            <a:solidFill>
              <a:srgbClr val="808080">
                <a:alpha val="50199"/>
              </a:srgbClr>
            </a:solidFill>
          </p:spPr>
          <p:txBody>
            <a:bodyPr wrap="square" lIns="0" tIns="0" rIns="0" bIns="0" rtlCol="0"/>
            <a:lstStyle/>
            <a:p>
              <a:endParaRPr/>
            </a:p>
          </p:txBody>
        </p:sp>
        <p:sp>
          <p:nvSpPr>
            <p:cNvPr id="103" name="object 103"/>
            <p:cNvSpPr/>
            <p:nvPr/>
          </p:nvSpPr>
          <p:spPr>
            <a:xfrm>
              <a:off x="8891254" y="5023110"/>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104" name="object 104"/>
            <p:cNvSpPr/>
            <p:nvPr/>
          </p:nvSpPr>
          <p:spPr>
            <a:xfrm>
              <a:off x="8891254" y="5023110"/>
              <a:ext cx="204470" cy="205104"/>
            </a:xfrm>
            <a:custGeom>
              <a:avLst/>
              <a:gdLst/>
              <a:ahLst/>
              <a:cxnLst/>
              <a:rect l="l" t="t" r="r" b="b"/>
              <a:pathLst>
                <a:path w="204470" h="205104">
                  <a:moveTo>
                    <a:pt x="0" y="204592"/>
                  </a:moveTo>
                  <a:lnTo>
                    <a:pt x="204189" y="204592"/>
                  </a:lnTo>
                  <a:lnTo>
                    <a:pt x="204189" y="0"/>
                  </a:lnTo>
                  <a:lnTo>
                    <a:pt x="0" y="0"/>
                  </a:lnTo>
                  <a:lnTo>
                    <a:pt x="0" y="204592"/>
                  </a:lnTo>
                  <a:close/>
                </a:path>
              </a:pathLst>
            </a:custGeom>
            <a:ln w="5120">
              <a:solidFill>
                <a:srgbClr val="000000"/>
              </a:solidFill>
            </a:ln>
          </p:spPr>
          <p:txBody>
            <a:bodyPr wrap="square" lIns="0" tIns="0" rIns="0" bIns="0" rtlCol="0"/>
            <a:lstStyle/>
            <a:p>
              <a:endParaRPr/>
            </a:p>
          </p:txBody>
        </p:sp>
        <p:sp>
          <p:nvSpPr>
            <p:cNvPr id="105" name="object 105"/>
            <p:cNvSpPr/>
            <p:nvPr/>
          </p:nvSpPr>
          <p:spPr>
            <a:xfrm>
              <a:off x="8934667" y="5271148"/>
              <a:ext cx="204470" cy="204470"/>
            </a:xfrm>
            <a:custGeom>
              <a:avLst/>
              <a:gdLst/>
              <a:ahLst/>
              <a:cxnLst/>
              <a:rect l="l" t="t" r="r" b="b"/>
              <a:pathLst>
                <a:path w="204470" h="204470">
                  <a:moveTo>
                    <a:pt x="204190" y="0"/>
                  </a:moveTo>
                  <a:lnTo>
                    <a:pt x="0" y="0"/>
                  </a:lnTo>
                  <a:lnTo>
                    <a:pt x="0" y="158508"/>
                  </a:lnTo>
                  <a:lnTo>
                    <a:pt x="0" y="161201"/>
                  </a:lnTo>
                  <a:lnTo>
                    <a:pt x="160769" y="161201"/>
                  </a:lnTo>
                  <a:lnTo>
                    <a:pt x="160769" y="204368"/>
                  </a:lnTo>
                  <a:lnTo>
                    <a:pt x="204190" y="204368"/>
                  </a:lnTo>
                  <a:lnTo>
                    <a:pt x="204190" y="161201"/>
                  </a:lnTo>
                  <a:lnTo>
                    <a:pt x="204190" y="158508"/>
                  </a:lnTo>
                  <a:lnTo>
                    <a:pt x="204190" y="0"/>
                  </a:lnTo>
                  <a:close/>
                </a:path>
              </a:pathLst>
            </a:custGeom>
            <a:solidFill>
              <a:srgbClr val="808080">
                <a:alpha val="50199"/>
              </a:srgbClr>
            </a:solidFill>
          </p:spPr>
          <p:txBody>
            <a:bodyPr wrap="square" lIns="0" tIns="0" rIns="0" bIns="0" rtlCol="0"/>
            <a:lstStyle/>
            <a:p>
              <a:endParaRPr/>
            </a:p>
          </p:txBody>
        </p:sp>
        <p:sp>
          <p:nvSpPr>
            <p:cNvPr id="106" name="object 106"/>
            <p:cNvSpPr/>
            <p:nvPr/>
          </p:nvSpPr>
          <p:spPr>
            <a:xfrm>
              <a:off x="8891254" y="5227756"/>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107" name="object 107"/>
            <p:cNvSpPr/>
            <p:nvPr/>
          </p:nvSpPr>
          <p:spPr>
            <a:xfrm>
              <a:off x="8891254" y="5227756"/>
              <a:ext cx="204470" cy="205104"/>
            </a:xfrm>
            <a:custGeom>
              <a:avLst/>
              <a:gdLst/>
              <a:ahLst/>
              <a:cxnLst/>
              <a:rect l="l" t="t" r="r" b="b"/>
              <a:pathLst>
                <a:path w="204470" h="205104">
                  <a:moveTo>
                    <a:pt x="0" y="204592"/>
                  </a:moveTo>
                  <a:lnTo>
                    <a:pt x="204189" y="204592"/>
                  </a:lnTo>
                  <a:lnTo>
                    <a:pt x="204189" y="0"/>
                  </a:lnTo>
                  <a:lnTo>
                    <a:pt x="0" y="0"/>
                  </a:lnTo>
                  <a:lnTo>
                    <a:pt x="0" y="204592"/>
                  </a:lnTo>
                  <a:close/>
                </a:path>
              </a:pathLst>
            </a:custGeom>
            <a:ln w="5120">
              <a:solidFill>
                <a:srgbClr val="000000"/>
              </a:solidFill>
            </a:ln>
          </p:spPr>
          <p:txBody>
            <a:bodyPr wrap="square" lIns="0" tIns="0" rIns="0" bIns="0" rtlCol="0"/>
            <a:lstStyle/>
            <a:p>
              <a:endParaRPr/>
            </a:p>
          </p:txBody>
        </p:sp>
        <p:sp>
          <p:nvSpPr>
            <p:cNvPr id="108" name="object 108"/>
            <p:cNvSpPr/>
            <p:nvPr/>
          </p:nvSpPr>
          <p:spPr>
            <a:xfrm>
              <a:off x="8934667" y="5473065"/>
              <a:ext cx="204470" cy="205740"/>
            </a:xfrm>
            <a:custGeom>
              <a:avLst/>
              <a:gdLst/>
              <a:ahLst/>
              <a:cxnLst/>
              <a:rect l="l" t="t" r="r" b="b"/>
              <a:pathLst>
                <a:path w="204470" h="205739">
                  <a:moveTo>
                    <a:pt x="204190" y="0"/>
                  </a:moveTo>
                  <a:lnTo>
                    <a:pt x="0" y="0"/>
                  </a:lnTo>
                  <a:lnTo>
                    <a:pt x="0" y="162064"/>
                  </a:lnTo>
                  <a:lnTo>
                    <a:pt x="160769" y="162064"/>
                  </a:lnTo>
                  <a:lnTo>
                    <a:pt x="160769" y="205257"/>
                  </a:lnTo>
                  <a:lnTo>
                    <a:pt x="204190" y="205257"/>
                  </a:lnTo>
                  <a:lnTo>
                    <a:pt x="204190" y="162064"/>
                  </a:lnTo>
                  <a:lnTo>
                    <a:pt x="204190" y="0"/>
                  </a:lnTo>
                  <a:close/>
                </a:path>
              </a:pathLst>
            </a:custGeom>
            <a:solidFill>
              <a:srgbClr val="808080">
                <a:alpha val="50199"/>
              </a:srgbClr>
            </a:solidFill>
          </p:spPr>
          <p:txBody>
            <a:bodyPr wrap="square" lIns="0" tIns="0" rIns="0" bIns="0" rtlCol="0"/>
            <a:lstStyle/>
            <a:p>
              <a:endParaRPr/>
            </a:p>
          </p:txBody>
        </p:sp>
        <p:sp>
          <p:nvSpPr>
            <p:cNvPr id="109" name="object 109"/>
            <p:cNvSpPr/>
            <p:nvPr/>
          </p:nvSpPr>
          <p:spPr>
            <a:xfrm>
              <a:off x="8891254" y="5429649"/>
              <a:ext cx="204470" cy="205740"/>
            </a:xfrm>
            <a:custGeom>
              <a:avLst/>
              <a:gdLst/>
              <a:ahLst/>
              <a:cxnLst/>
              <a:rect l="l" t="t" r="r" b="b"/>
              <a:pathLst>
                <a:path w="204470" h="205739">
                  <a:moveTo>
                    <a:pt x="204189" y="0"/>
                  </a:moveTo>
                  <a:lnTo>
                    <a:pt x="0" y="0"/>
                  </a:lnTo>
                  <a:lnTo>
                    <a:pt x="0" y="205479"/>
                  </a:lnTo>
                  <a:lnTo>
                    <a:pt x="204189" y="205479"/>
                  </a:lnTo>
                  <a:lnTo>
                    <a:pt x="204189" y="0"/>
                  </a:lnTo>
                  <a:close/>
                </a:path>
              </a:pathLst>
            </a:custGeom>
            <a:solidFill>
              <a:srgbClr val="CCFFCC"/>
            </a:solidFill>
          </p:spPr>
          <p:txBody>
            <a:bodyPr wrap="square" lIns="0" tIns="0" rIns="0" bIns="0" rtlCol="0"/>
            <a:lstStyle/>
            <a:p>
              <a:endParaRPr/>
            </a:p>
          </p:txBody>
        </p:sp>
        <p:sp>
          <p:nvSpPr>
            <p:cNvPr id="110" name="object 110"/>
            <p:cNvSpPr/>
            <p:nvPr/>
          </p:nvSpPr>
          <p:spPr>
            <a:xfrm>
              <a:off x="8891254" y="5429649"/>
              <a:ext cx="204470" cy="205740"/>
            </a:xfrm>
            <a:custGeom>
              <a:avLst/>
              <a:gdLst/>
              <a:ahLst/>
              <a:cxnLst/>
              <a:rect l="l" t="t" r="r" b="b"/>
              <a:pathLst>
                <a:path w="204470" h="205739">
                  <a:moveTo>
                    <a:pt x="0" y="205479"/>
                  </a:moveTo>
                  <a:lnTo>
                    <a:pt x="204189" y="205479"/>
                  </a:lnTo>
                  <a:lnTo>
                    <a:pt x="204189" y="0"/>
                  </a:lnTo>
                  <a:lnTo>
                    <a:pt x="0" y="0"/>
                  </a:lnTo>
                  <a:lnTo>
                    <a:pt x="0" y="205479"/>
                  </a:lnTo>
                  <a:close/>
                </a:path>
              </a:pathLst>
            </a:custGeom>
            <a:ln w="5120">
              <a:solidFill>
                <a:srgbClr val="000000"/>
              </a:solidFill>
            </a:ln>
          </p:spPr>
          <p:txBody>
            <a:bodyPr wrap="square" lIns="0" tIns="0" rIns="0" bIns="0" rtlCol="0"/>
            <a:lstStyle/>
            <a:p>
              <a:endParaRPr/>
            </a:p>
          </p:txBody>
        </p:sp>
        <p:sp>
          <p:nvSpPr>
            <p:cNvPr id="111" name="object 111"/>
            <p:cNvSpPr/>
            <p:nvPr/>
          </p:nvSpPr>
          <p:spPr>
            <a:xfrm>
              <a:off x="8934667" y="5678322"/>
              <a:ext cx="204470" cy="205104"/>
            </a:xfrm>
            <a:custGeom>
              <a:avLst/>
              <a:gdLst/>
              <a:ahLst/>
              <a:cxnLst/>
              <a:rect l="l" t="t" r="r" b="b"/>
              <a:pathLst>
                <a:path w="204470" h="205104">
                  <a:moveTo>
                    <a:pt x="204190" y="0"/>
                  </a:moveTo>
                  <a:lnTo>
                    <a:pt x="0" y="0"/>
                  </a:lnTo>
                  <a:lnTo>
                    <a:pt x="0" y="161404"/>
                  </a:lnTo>
                  <a:lnTo>
                    <a:pt x="0" y="162966"/>
                  </a:lnTo>
                  <a:lnTo>
                    <a:pt x="0" y="204597"/>
                  </a:lnTo>
                  <a:lnTo>
                    <a:pt x="204190" y="204597"/>
                  </a:lnTo>
                  <a:lnTo>
                    <a:pt x="204190" y="162966"/>
                  </a:lnTo>
                  <a:lnTo>
                    <a:pt x="204190" y="161404"/>
                  </a:lnTo>
                  <a:lnTo>
                    <a:pt x="204190" y="0"/>
                  </a:lnTo>
                  <a:close/>
                </a:path>
              </a:pathLst>
            </a:custGeom>
            <a:solidFill>
              <a:srgbClr val="808080">
                <a:alpha val="50199"/>
              </a:srgbClr>
            </a:solidFill>
          </p:spPr>
          <p:txBody>
            <a:bodyPr wrap="square" lIns="0" tIns="0" rIns="0" bIns="0" rtlCol="0"/>
            <a:lstStyle/>
            <a:p>
              <a:endParaRPr/>
            </a:p>
          </p:txBody>
        </p:sp>
        <p:sp>
          <p:nvSpPr>
            <p:cNvPr id="112" name="object 112"/>
            <p:cNvSpPr/>
            <p:nvPr/>
          </p:nvSpPr>
          <p:spPr>
            <a:xfrm>
              <a:off x="8891254" y="5635129"/>
              <a:ext cx="204470" cy="205104"/>
            </a:xfrm>
            <a:custGeom>
              <a:avLst/>
              <a:gdLst/>
              <a:ahLst/>
              <a:cxnLst/>
              <a:rect l="l" t="t" r="r" b="b"/>
              <a:pathLst>
                <a:path w="204470" h="205104">
                  <a:moveTo>
                    <a:pt x="204189" y="0"/>
                  </a:moveTo>
                  <a:lnTo>
                    <a:pt x="0" y="0"/>
                  </a:lnTo>
                  <a:lnTo>
                    <a:pt x="0" y="204591"/>
                  </a:lnTo>
                  <a:lnTo>
                    <a:pt x="204189" y="204591"/>
                  </a:lnTo>
                  <a:lnTo>
                    <a:pt x="204189" y="0"/>
                  </a:lnTo>
                  <a:close/>
                </a:path>
              </a:pathLst>
            </a:custGeom>
            <a:solidFill>
              <a:srgbClr val="CCFFCC"/>
            </a:solidFill>
          </p:spPr>
          <p:txBody>
            <a:bodyPr wrap="square" lIns="0" tIns="0" rIns="0" bIns="0" rtlCol="0"/>
            <a:lstStyle/>
            <a:p>
              <a:endParaRPr/>
            </a:p>
          </p:txBody>
        </p:sp>
        <p:sp>
          <p:nvSpPr>
            <p:cNvPr id="113" name="object 113"/>
            <p:cNvSpPr/>
            <p:nvPr/>
          </p:nvSpPr>
          <p:spPr>
            <a:xfrm>
              <a:off x="8891254" y="5635129"/>
              <a:ext cx="204470" cy="205104"/>
            </a:xfrm>
            <a:custGeom>
              <a:avLst/>
              <a:gdLst/>
              <a:ahLst/>
              <a:cxnLst/>
              <a:rect l="l" t="t" r="r" b="b"/>
              <a:pathLst>
                <a:path w="204470" h="205104">
                  <a:moveTo>
                    <a:pt x="0" y="204592"/>
                  </a:moveTo>
                  <a:lnTo>
                    <a:pt x="204189" y="204592"/>
                  </a:lnTo>
                  <a:lnTo>
                    <a:pt x="204189" y="0"/>
                  </a:lnTo>
                  <a:lnTo>
                    <a:pt x="0" y="0"/>
                  </a:lnTo>
                  <a:lnTo>
                    <a:pt x="0" y="204592"/>
                  </a:lnTo>
                  <a:close/>
                </a:path>
              </a:pathLst>
            </a:custGeom>
            <a:ln w="5120">
              <a:solidFill>
                <a:srgbClr val="000000"/>
              </a:solidFill>
            </a:ln>
          </p:spPr>
          <p:txBody>
            <a:bodyPr wrap="square" lIns="0" tIns="0" rIns="0" bIns="0" rtlCol="0"/>
            <a:lstStyle/>
            <a:p>
              <a:endParaRPr/>
            </a:p>
          </p:txBody>
        </p:sp>
        <p:sp>
          <p:nvSpPr>
            <p:cNvPr id="114" name="object 114"/>
            <p:cNvSpPr/>
            <p:nvPr/>
          </p:nvSpPr>
          <p:spPr>
            <a:xfrm>
              <a:off x="8934667" y="5884697"/>
              <a:ext cx="204470" cy="205740"/>
            </a:xfrm>
            <a:custGeom>
              <a:avLst/>
              <a:gdLst/>
              <a:ahLst/>
              <a:cxnLst/>
              <a:rect l="l" t="t" r="r" b="b"/>
              <a:pathLst>
                <a:path w="204470" h="205739">
                  <a:moveTo>
                    <a:pt x="204190" y="0"/>
                  </a:moveTo>
                  <a:lnTo>
                    <a:pt x="0" y="0"/>
                  </a:lnTo>
                  <a:lnTo>
                    <a:pt x="0" y="162064"/>
                  </a:lnTo>
                  <a:lnTo>
                    <a:pt x="0" y="205486"/>
                  </a:lnTo>
                  <a:lnTo>
                    <a:pt x="204190" y="205486"/>
                  </a:lnTo>
                  <a:lnTo>
                    <a:pt x="204190" y="162064"/>
                  </a:lnTo>
                  <a:lnTo>
                    <a:pt x="204190" y="0"/>
                  </a:lnTo>
                  <a:close/>
                </a:path>
              </a:pathLst>
            </a:custGeom>
            <a:solidFill>
              <a:srgbClr val="808080">
                <a:alpha val="50199"/>
              </a:srgbClr>
            </a:solidFill>
          </p:spPr>
          <p:txBody>
            <a:bodyPr wrap="square" lIns="0" tIns="0" rIns="0" bIns="0" rtlCol="0"/>
            <a:lstStyle/>
            <a:p>
              <a:endParaRPr/>
            </a:p>
          </p:txBody>
        </p:sp>
        <p:sp>
          <p:nvSpPr>
            <p:cNvPr id="115" name="object 115"/>
            <p:cNvSpPr/>
            <p:nvPr/>
          </p:nvSpPr>
          <p:spPr>
            <a:xfrm>
              <a:off x="8891254" y="5841281"/>
              <a:ext cx="204470" cy="205740"/>
            </a:xfrm>
            <a:custGeom>
              <a:avLst/>
              <a:gdLst/>
              <a:ahLst/>
              <a:cxnLst/>
              <a:rect l="l" t="t" r="r" b="b"/>
              <a:pathLst>
                <a:path w="204470" h="205739">
                  <a:moveTo>
                    <a:pt x="204189" y="0"/>
                  </a:moveTo>
                  <a:lnTo>
                    <a:pt x="0" y="0"/>
                  </a:lnTo>
                  <a:lnTo>
                    <a:pt x="0" y="205479"/>
                  </a:lnTo>
                  <a:lnTo>
                    <a:pt x="204189" y="205479"/>
                  </a:lnTo>
                  <a:lnTo>
                    <a:pt x="204189" y="0"/>
                  </a:lnTo>
                  <a:close/>
                </a:path>
              </a:pathLst>
            </a:custGeom>
            <a:solidFill>
              <a:srgbClr val="CCFFCC"/>
            </a:solidFill>
          </p:spPr>
          <p:txBody>
            <a:bodyPr wrap="square" lIns="0" tIns="0" rIns="0" bIns="0" rtlCol="0"/>
            <a:lstStyle/>
            <a:p>
              <a:endParaRPr/>
            </a:p>
          </p:txBody>
        </p:sp>
        <p:sp>
          <p:nvSpPr>
            <p:cNvPr id="116" name="object 116"/>
            <p:cNvSpPr/>
            <p:nvPr/>
          </p:nvSpPr>
          <p:spPr>
            <a:xfrm>
              <a:off x="8891254" y="5841281"/>
              <a:ext cx="204470" cy="205740"/>
            </a:xfrm>
            <a:custGeom>
              <a:avLst/>
              <a:gdLst/>
              <a:ahLst/>
              <a:cxnLst/>
              <a:rect l="l" t="t" r="r" b="b"/>
              <a:pathLst>
                <a:path w="204470" h="205739">
                  <a:moveTo>
                    <a:pt x="0" y="205479"/>
                  </a:moveTo>
                  <a:lnTo>
                    <a:pt x="204189" y="205479"/>
                  </a:lnTo>
                  <a:lnTo>
                    <a:pt x="204189" y="0"/>
                  </a:lnTo>
                  <a:lnTo>
                    <a:pt x="0" y="0"/>
                  </a:lnTo>
                  <a:lnTo>
                    <a:pt x="0" y="205479"/>
                  </a:lnTo>
                  <a:close/>
                </a:path>
              </a:pathLst>
            </a:custGeom>
            <a:ln w="5120">
              <a:solidFill>
                <a:srgbClr val="000000"/>
              </a:solidFill>
            </a:ln>
          </p:spPr>
          <p:txBody>
            <a:bodyPr wrap="square" lIns="0" tIns="0" rIns="0" bIns="0" rtlCol="0"/>
            <a:lstStyle/>
            <a:p>
              <a:endParaRPr/>
            </a:p>
          </p:txBody>
        </p:sp>
        <p:sp>
          <p:nvSpPr>
            <p:cNvPr id="117" name="object 117"/>
            <p:cNvSpPr/>
            <p:nvPr/>
          </p:nvSpPr>
          <p:spPr>
            <a:xfrm>
              <a:off x="6663856" y="3664251"/>
              <a:ext cx="2227580" cy="215265"/>
            </a:xfrm>
            <a:custGeom>
              <a:avLst/>
              <a:gdLst/>
              <a:ahLst/>
              <a:cxnLst/>
              <a:rect l="l" t="t" r="r" b="b"/>
              <a:pathLst>
                <a:path w="2227579" h="215264">
                  <a:moveTo>
                    <a:pt x="1111097" y="207067"/>
                  </a:moveTo>
                  <a:lnTo>
                    <a:pt x="3317" y="207067"/>
                  </a:lnTo>
                  <a:lnTo>
                    <a:pt x="1524" y="207963"/>
                  </a:lnTo>
                  <a:lnTo>
                    <a:pt x="896" y="208860"/>
                  </a:lnTo>
                  <a:lnTo>
                    <a:pt x="0" y="209757"/>
                  </a:lnTo>
                  <a:lnTo>
                    <a:pt x="0" y="212358"/>
                  </a:lnTo>
                  <a:lnTo>
                    <a:pt x="896" y="213254"/>
                  </a:lnTo>
                  <a:lnTo>
                    <a:pt x="1524" y="213972"/>
                  </a:lnTo>
                  <a:lnTo>
                    <a:pt x="3317" y="214869"/>
                  </a:lnTo>
                  <a:lnTo>
                    <a:pt x="1114504" y="214869"/>
                  </a:lnTo>
                  <a:lnTo>
                    <a:pt x="1116209" y="213972"/>
                  </a:lnTo>
                  <a:lnTo>
                    <a:pt x="1117107" y="213254"/>
                  </a:lnTo>
                  <a:lnTo>
                    <a:pt x="1118003" y="212358"/>
                  </a:lnTo>
                  <a:lnTo>
                    <a:pt x="1118003" y="211461"/>
                  </a:lnTo>
                  <a:lnTo>
                    <a:pt x="1111097" y="211461"/>
                  </a:lnTo>
                  <a:lnTo>
                    <a:pt x="1111097" y="207067"/>
                  </a:lnTo>
                  <a:close/>
                </a:path>
                <a:path w="2227579" h="215264">
                  <a:moveTo>
                    <a:pt x="2184161" y="18294"/>
                  </a:moveTo>
                  <a:lnTo>
                    <a:pt x="1113607" y="18294"/>
                  </a:lnTo>
                  <a:lnTo>
                    <a:pt x="1111993" y="19191"/>
                  </a:lnTo>
                  <a:lnTo>
                    <a:pt x="1111097" y="19818"/>
                  </a:lnTo>
                  <a:lnTo>
                    <a:pt x="1111097" y="211461"/>
                  </a:lnTo>
                  <a:lnTo>
                    <a:pt x="1114504" y="207067"/>
                  </a:lnTo>
                  <a:lnTo>
                    <a:pt x="1118003" y="207067"/>
                  </a:lnTo>
                  <a:lnTo>
                    <a:pt x="1118003" y="25199"/>
                  </a:lnTo>
                  <a:lnTo>
                    <a:pt x="1114504" y="25199"/>
                  </a:lnTo>
                  <a:lnTo>
                    <a:pt x="1118003" y="21612"/>
                  </a:lnTo>
                  <a:lnTo>
                    <a:pt x="2184161" y="21612"/>
                  </a:lnTo>
                  <a:lnTo>
                    <a:pt x="2184161" y="18294"/>
                  </a:lnTo>
                  <a:close/>
                </a:path>
                <a:path w="2227579" h="215264">
                  <a:moveTo>
                    <a:pt x="1118003" y="207067"/>
                  </a:moveTo>
                  <a:lnTo>
                    <a:pt x="1114504" y="207067"/>
                  </a:lnTo>
                  <a:lnTo>
                    <a:pt x="1111097" y="211461"/>
                  </a:lnTo>
                  <a:lnTo>
                    <a:pt x="1118003" y="211461"/>
                  </a:lnTo>
                  <a:lnTo>
                    <a:pt x="1118003" y="207067"/>
                  </a:lnTo>
                  <a:close/>
                </a:path>
                <a:path w="2227579" h="215264">
                  <a:moveTo>
                    <a:pt x="2184161" y="0"/>
                  </a:moveTo>
                  <a:lnTo>
                    <a:pt x="2184161" y="43404"/>
                  </a:lnTo>
                  <a:lnTo>
                    <a:pt x="2220280" y="25199"/>
                  </a:lnTo>
                  <a:lnTo>
                    <a:pt x="2191069" y="25199"/>
                  </a:lnTo>
                  <a:lnTo>
                    <a:pt x="2192862" y="24302"/>
                  </a:lnTo>
                  <a:lnTo>
                    <a:pt x="2193759" y="24302"/>
                  </a:lnTo>
                  <a:lnTo>
                    <a:pt x="2194656" y="22509"/>
                  </a:lnTo>
                  <a:lnTo>
                    <a:pt x="2194656" y="19818"/>
                  </a:lnTo>
                  <a:lnTo>
                    <a:pt x="2193759" y="19191"/>
                  </a:lnTo>
                  <a:lnTo>
                    <a:pt x="2192862" y="18294"/>
                  </a:lnTo>
                  <a:lnTo>
                    <a:pt x="2220759" y="18294"/>
                  </a:lnTo>
                  <a:lnTo>
                    <a:pt x="2184161" y="0"/>
                  </a:lnTo>
                  <a:close/>
                </a:path>
                <a:path w="2227579" h="215264">
                  <a:moveTo>
                    <a:pt x="1118003" y="21612"/>
                  </a:moveTo>
                  <a:lnTo>
                    <a:pt x="1114504" y="25199"/>
                  </a:lnTo>
                  <a:lnTo>
                    <a:pt x="1118003" y="25199"/>
                  </a:lnTo>
                  <a:lnTo>
                    <a:pt x="1118003" y="21612"/>
                  </a:lnTo>
                  <a:close/>
                </a:path>
                <a:path w="2227579" h="215264">
                  <a:moveTo>
                    <a:pt x="2184161" y="21612"/>
                  </a:moveTo>
                  <a:lnTo>
                    <a:pt x="1118003" y="21612"/>
                  </a:lnTo>
                  <a:lnTo>
                    <a:pt x="1118003" y="25199"/>
                  </a:lnTo>
                  <a:lnTo>
                    <a:pt x="2184161" y="25199"/>
                  </a:lnTo>
                  <a:lnTo>
                    <a:pt x="2184161" y="21612"/>
                  </a:lnTo>
                  <a:close/>
                </a:path>
                <a:path w="2227579" h="215264">
                  <a:moveTo>
                    <a:pt x="2220759" y="18294"/>
                  </a:moveTo>
                  <a:lnTo>
                    <a:pt x="2192862" y="18294"/>
                  </a:lnTo>
                  <a:lnTo>
                    <a:pt x="2193759" y="19191"/>
                  </a:lnTo>
                  <a:lnTo>
                    <a:pt x="2194656" y="19818"/>
                  </a:lnTo>
                  <a:lnTo>
                    <a:pt x="2194656" y="22509"/>
                  </a:lnTo>
                  <a:lnTo>
                    <a:pt x="2193759" y="24302"/>
                  </a:lnTo>
                  <a:lnTo>
                    <a:pt x="2192862" y="24302"/>
                  </a:lnTo>
                  <a:lnTo>
                    <a:pt x="2191069" y="25199"/>
                  </a:lnTo>
                  <a:lnTo>
                    <a:pt x="2220280" y="25199"/>
                  </a:lnTo>
                  <a:lnTo>
                    <a:pt x="2227397" y="21612"/>
                  </a:lnTo>
                  <a:lnTo>
                    <a:pt x="2220759" y="18294"/>
                  </a:lnTo>
                  <a:close/>
                </a:path>
              </a:pathLst>
            </a:custGeom>
            <a:solidFill>
              <a:srgbClr val="000000"/>
            </a:solidFill>
          </p:spPr>
          <p:txBody>
            <a:bodyPr wrap="square" lIns="0" tIns="0" rIns="0" bIns="0" rtlCol="0"/>
            <a:lstStyle/>
            <a:p>
              <a:endParaRPr/>
            </a:p>
          </p:txBody>
        </p:sp>
        <p:sp>
          <p:nvSpPr>
            <p:cNvPr id="118" name="object 118"/>
            <p:cNvSpPr/>
            <p:nvPr/>
          </p:nvSpPr>
          <p:spPr>
            <a:xfrm>
              <a:off x="6663856" y="3664251"/>
              <a:ext cx="2227580" cy="215265"/>
            </a:xfrm>
            <a:custGeom>
              <a:avLst/>
              <a:gdLst/>
              <a:ahLst/>
              <a:cxnLst/>
              <a:rect l="l" t="t" r="r" b="b"/>
              <a:pathLst>
                <a:path w="2227579" h="215264">
                  <a:moveTo>
                    <a:pt x="3317" y="207067"/>
                  </a:moveTo>
                  <a:lnTo>
                    <a:pt x="1114505" y="207067"/>
                  </a:lnTo>
                  <a:lnTo>
                    <a:pt x="1111097" y="211461"/>
                  </a:lnTo>
                  <a:lnTo>
                    <a:pt x="1111097" y="21612"/>
                  </a:lnTo>
                  <a:lnTo>
                    <a:pt x="1111097" y="19818"/>
                  </a:lnTo>
                  <a:lnTo>
                    <a:pt x="1111993" y="19191"/>
                  </a:lnTo>
                  <a:lnTo>
                    <a:pt x="1113608" y="18294"/>
                  </a:lnTo>
                  <a:lnTo>
                    <a:pt x="1114505" y="18294"/>
                  </a:lnTo>
                  <a:lnTo>
                    <a:pt x="2191069" y="18294"/>
                  </a:lnTo>
                  <a:lnTo>
                    <a:pt x="2192862" y="18294"/>
                  </a:lnTo>
                  <a:lnTo>
                    <a:pt x="2193759" y="19191"/>
                  </a:lnTo>
                  <a:lnTo>
                    <a:pt x="2194656" y="19818"/>
                  </a:lnTo>
                  <a:lnTo>
                    <a:pt x="2194656" y="21612"/>
                  </a:lnTo>
                  <a:lnTo>
                    <a:pt x="2194656" y="22509"/>
                  </a:lnTo>
                  <a:lnTo>
                    <a:pt x="2193759" y="24302"/>
                  </a:lnTo>
                  <a:lnTo>
                    <a:pt x="2192862" y="24302"/>
                  </a:lnTo>
                  <a:lnTo>
                    <a:pt x="2191069" y="25199"/>
                  </a:lnTo>
                  <a:lnTo>
                    <a:pt x="1114505" y="25199"/>
                  </a:lnTo>
                  <a:lnTo>
                    <a:pt x="1118003" y="21612"/>
                  </a:lnTo>
                  <a:lnTo>
                    <a:pt x="1118003" y="211461"/>
                  </a:lnTo>
                  <a:lnTo>
                    <a:pt x="1118003" y="212358"/>
                  </a:lnTo>
                  <a:lnTo>
                    <a:pt x="1117107" y="213254"/>
                  </a:lnTo>
                  <a:lnTo>
                    <a:pt x="1116209" y="213972"/>
                  </a:lnTo>
                  <a:lnTo>
                    <a:pt x="1114505" y="214869"/>
                  </a:lnTo>
                  <a:lnTo>
                    <a:pt x="3317" y="214869"/>
                  </a:lnTo>
                  <a:lnTo>
                    <a:pt x="1524" y="213972"/>
                  </a:lnTo>
                  <a:lnTo>
                    <a:pt x="896" y="213254"/>
                  </a:lnTo>
                  <a:lnTo>
                    <a:pt x="0" y="212358"/>
                  </a:lnTo>
                  <a:lnTo>
                    <a:pt x="0" y="211461"/>
                  </a:lnTo>
                  <a:lnTo>
                    <a:pt x="0" y="209757"/>
                  </a:lnTo>
                  <a:lnTo>
                    <a:pt x="896" y="208860"/>
                  </a:lnTo>
                  <a:lnTo>
                    <a:pt x="1524" y="207963"/>
                  </a:lnTo>
                  <a:lnTo>
                    <a:pt x="3317" y="207067"/>
                  </a:lnTo>
                  <a:close/>
                </a:path>
                <a:path w="2227579" h="215264">
                  <a:moveTo>
                    <a:pt x="2184161" y="0"/>
                  </a:moveTo>
                  <a:lnTo>
                    <a:pt x="2227397" y="21612"/>
                  </a:lnTo>
                  <a:lnTo>
                    <a:pt x="2184161" y="43404"/>
                  </a:lnTo>
                  <a:lnTo>
                    <a:pt x="2184161" y="0"/>
                  </a:lnTo>
                  <a:close/>
                </a:path>
              </a:pathLst>
            </a:custGeom>
            <a:ln w="3175">
              <a:solidFill>
                <a:srgbClr val="000000"/>
              </a:solidFill>
            </a:ln>
          </p:spPr>
          <p:txBody>
            <a:bodyPr wrap="square" lIns="0" tIns="0" rIns="0" bIns="0" rtlCol="0"/>
            <a:lstStyle/>
            <a:p>
              <a:endParaRPr/>
            </a:p>
          </p:txBody>
        </p:sp>
        <p:sp>
          <p:nvSpPr>
            <p:cNvPr id="119" name="object 119"/>
            <p:cNvSpPr/>
            <p:nvPr/>
          </p:nvSpPr>
          <p:spPr>
            <a:xfrm>
              <a:off x="6663856" y="4024668"/>
              <a:ext cx="2227580" cy="306705"/>
            </a:xfrm>
            <a:custGeom>
              <a:avLst/>
              <a:gdLst/>
              <a:ahLst/>
              <a:cxnLst/>
              <a:rect l="l" t="t" r="r" b="b"/>
              <a:pathLst>
                <a:path w="2227579" h="306704">
                  <a:moveTo>
                    <a:pt x="2184161" y="262667"/>
                  </a:moveTo>
                  <a:lnTo>
                    <a:pt x="2184161" y="306161"/>
                  </a:lnTo>
                  <a:lnTo>
                    <a:pt x="2220309" y="287867"/>
                  </a:lnTo>
                  <a:lnTo>
                    <a:pt x="2191069" y="287867"/>
                  </a:lnTo>
                  <a:lnTo>
                    <a:pt x="2192862" y="286970"/>
                  </a:lnTo>
                  <a:lnTo>
                    <a:pt x="2194656" y="285176"/>
                  </a:lnTo>
                  <a:lnTo>
                    <a:pt x="2194656" y="282755"/>
                  </a:lnTo>
                  <a:lnTo>
                    <a:pt x="2192862" y="280962"/>
                  </a:lnTo>
                  <a:lnTo>
                    <a:pt x="2191069" y="280065"/>
                  </a:lnTo>
                  <a:lnTo>
                    <a:pt x="2218965" y="280065"/>
                  </a:lnTo>
                  <a:lnTo>
                    <a:pt x="2184161" y="262667"/>
                  </a:lnTo>
                  <a:close/>
                </a:path>
                <a:path w="2227579" h="306704">
                  <a:moveTo>
                    <a:pt x="1111097" y="4483"/>
                  </a:moveTo>
                  <a:lnTo>
                    <a:pt x="1111097" y="285176"/>
                  </a:lnTo>
                  <a:lnTo>
                    <a:pt x="1111993" y="286073"/>
                  </a:lnTo>
                  <a:lnTo>
                    <a:pt x="1113607" y="286970"/>
                  </a:lnTo>
                  <a:lnTo>
                    <a:pt x="1114504" y="287867"/>
                  </a:lnTo>
                  <a:lnTo>
                    <a:pt x="2184161" y="287867"/>
                  </a:lnTo>
                  <a:lnTo>
                    <a:pt x="2184161" y="284280"/>
                  </a:lnTo>
                  <a:lnTo>
                    <a:pt x="1118003" y="284280"/>
                  </a:lnTo>
                  <a:lnTo>
                    <a:pt x="1114504" y="280065"/>
                  </a:lnTo>
                  <a:lnTo>
                    <a:pt x="1118003" y="280065"/>
                  </a:lnTo>
                  <a:lnTo>
                    <a:pt x="1118003" y="7802"/>
                  </a:lnTo>
                  <a:lnTo>
                    <a:pt x="1114504" y="7802"/>
                  </a:lnTo>
                  <a:lnTo>
                    <a:pt x="1111097" y="4483"/>
                  </a:lnTo>
                  <a:close/>
                </a:path>
                <a:path w="2227579" h="306704">
                  <a:moveTo>
                    <a:pt x="2218965" y="280065"/>
                  </a:moveTo>
                  <a:lnTo>
                    <a:pt x="2191069" y="280065"/>
                  </a:lnTo>
                  <a:lnTo>
                    <a:pt x="2192862" y="280962"/>
                  </a:lnTo>
                  <a:lnTo>
                    <a:pt x="2194656" y="282755"/>
                  </a:lnTo>
                  <a:lnTo>
                    <a:pt x="2194656" y="285176"/>
                  </a:lnTo>
                  <a:lnTo>
                    <a:pt x="2192862" y="286970"/>
                  </a:lnTo>
                  <a:lnTo>
                    <a:pt x="2191069" y="287867"/>
                  </a:lnTo>
                  <a:lnTo>
                    <a:pt x="2220309" y="287867"/>
                  </a:lnTo>
                  <a:lnTo>
                    <a:pt x="2227397" y="284280"/>
                  </a:lnTo>
                  <a:lnTo>
                    <a:pt x="2218965" y="280065"/>
                  </a:lnTo>
                  <a:close/>
                </a:path>
                <a:path w="2227579" h="306704">
                  <a:moveTo>
                    <a:pt x="1118003" y="280065"/>
                  </a:moveTo>
                  <a:lnTo>
                    <a:pt x="1114504" y="280065"/>
                  </a:lnTo>
                  <a:lnTo>
                    <a:pt x="1118003" y="284280"/>
                  </a:lnTo>
                  <a:lnTo>
                    <a:pt x="1118003" y="280065"/>
                  </a:lnTo>
                  <a:close/>
                </a:path>
                <a:path w="2227579" h="306704">
                  <a:moveTo>
                    <a:pt x="2184161" y="280065"/>
                  </a:moveTo>
                  <a:lnTo>
                    <a:pt x="1118003" y="280065"/>
                  </a:lnTo>
                  <a:lnTo>
                    <a:pt x="1118003" y="284280"/>
                  </a:lnTo>
                  <a:lnTo>
                    <a:pt x="2184161" y="284280"/>
                  </a:lnTo>
                  <a:lnTo>
                    <a:pt x="2184161" y="280065"/>
                  </a:lnTo>
                  <a:close/>
                </a:path>
                <a:path w="2227579" h="306704">
                  <a:moveTo>
                    <a:pt x="1114504" y="0"/>
                  </a:moveTo>
                  <a:lnTo>
                    <a:pt x="3317" y="0"/>
                  </a:lnTo>
                  <a:lnTo>
                    <a:pt x="1524" y="896"/>
                  </a:lnTo>
                  <a:lnTo>
                    <a:pt x="896" y="1793"/>
                  </a:lnTo>
                  <a:lnTo>
                    <a:pt x="0" y="2690"/>
                  </a:lnTo>
                  <a:lnTo>
                    <a:pt x="0" y="5380"/>
                  </a:lnTo>
                  <a:lnTo>
                    <a:pt x="896" y="6277"/>
                  </a:lnTo>
                  <a:lnTo>
                    <a:pt x="1524" y="7174"/>
                  </a:lnTo>
                  <a:lnTo>
                    <a:pt x="3317" y="7802"/>
                  </a:lnTo>
                  <a:lnTo>
                    <a:pt x="1111097" y="7802"/>
                  </a:lnTo>
                  <a:lnTo>
                    <a:pt x="1111097" y="4483"/>
                  </a:lnTo>
                  <a:lnTo>
                    <a:pt x="1118003" y="4483"/>
                  </a:lnTo>
                  <a:lnTo>
                    <a:pt x="1118003" y="2690"/>
                  </a:lnTo>
                  <a:lnTo>
                    <a:pt x="1116209" y="896"/>
                  </a:lnTo>
                  <a:lnTo>
                    <a:pt x="1114504" y="0"/>
                  </a:lnTo>
                  <a:close/>
                </a:path>
                <a:path w="2227579" h="306704">
                  <a:moveTo>
                    <a:pt x="1118003" y="4483"/>
                  </a:moveTo>
                  <a:lnTo>
                    <a:pt x="1111097" y="4483"/>
                  </a:lnTo>
                  <a:lnTo>
                    <a:pt x="1114504" y="7802"/>
                  </a:lnTo>
                  <a:lnTo>
                    <a:pt x="1118003" y="7802"/>
                  </a:lnTo>
                  <a:lnTo>
                    <a:pt x="1118003" y="4483"/>
                  </a:lnTo>
                  <a:close/>
                </a:path>
              </a:pathLst>
            </a:custGeom>
            <a:solidFill>
              <a:srgbClr val="000000"/>
            </a:solidFill>
          </p:spPr>
          <p:txBody>
            <a:bodyPr wrap="square" lIns="0" tIns="0" rIns="0" bIns="0" rtlCol="0"/>
            <a:lstStyle/>
            <a:p>
              <a:endParaRPr/>
            </a:p>
          </p:txBody>
        </p:sp>
        <p:sp>
          <p:nvSpPr>
            <p:cNvPr id="120" name="object 120"/>
            <p:cNvSpPr/>
            <p:nvPr/>
          </p:nvSpPr>
          <p:spPr>
            <a:xfrm>
              <a:off x="6663856" y="4024668"/>
              <a:ext cx="2227580" cy="306705"/>
            </a:xfrm>
            <a:custGeom>
              <a:avLst/>
              <a:gdLst/>
              <a:ahLst/>
              <a:cxnLst/>
              <a:rect l="l" t="t" r="r" b="b"/>
              <a:pathLst>
                <a:path w="2227579" h="306704">
                  <a:moveTo>
                    <a:pt x="3317" y="0"/>
                  </a:moveTo>
                  <a:lnTo>
                    <a:pt x="1114505" y="0"/>
                  </a:lnTo>
                  <a:lnTo>
                    <a:pt x="1116209" y="896"/>
                  </a:lnTo>
                  <a:lnTo>
                    <a:pt x="1117107" y="1793"/>
                  </a:lnTo>
                  <a:lnTo>
                    <a:pt x="1118003" y="2690"/>
                  </a:lnTo>
                  <a:lnTo>
                    <a:pt x="1118003" y="4483"/>
                  </a:lnTo>
                  <a:lnTo>
                    <a:pt x="1118003" y="284280"/>
                  </a:lnTo>
                  <a:lnTo>
                    <a:pt x="1114505" y="280065"/>
                  </a:lnTo>
                  <a:lnTo>
                    <a:pt x="2191069" y="280065"/>
                  </a:lnTo>
                  <a:lnTo>
                    <a:pt x="2192862" y="280962"/>
                  </a:lnTo>
                  <a:lnTo>
                    <a:pt x="2193759" y="281858"/>
                  </a:lnTo>
                  <a:lnTo>
                    <a:pt x="2194656" y="282755"/>
                  </a:lnTo>
                  <a:lnTo>
                    <a:pt x="2194656" y="284280"/>
                  </a:lnTo>
                  <a:lnTo>
                    <a:pt x="2194656" y="285176"/>
                  </a:lnTo>
                  <a:lnTo>
                    <a:pt x="2193759" y="286073"/>
                  </a:lnTo>
                  <a:lnTo>
                    <a:pt x="2192862" y="286970"/>
                  </a:lnTo>
                  <a:lnTo>
                    <a:pt x="2191069" y="287867"/>
                  </a:lnTo>
                  <a:lnTo>
                    <a:pt x="1114505" y="287867"/>
                  </a:lnTo>
                  <a:lnTo>
                    <a:pt x="1113608" y="286970"/>
                  </a:lnTo>
                  <a:lnTo>
                    <a:pt x="1111993" y="286073"/>
                  </a:lnTo>
                  <a:lnTo>
                    <a:pt x="1111097" y="285176"/>
                  </a:lnTo>
                  <a:lnTo>
                    <a:pt x="1111097" y="284280"/>
                  </a:lnTo>
                  <a:lnTo>
                    <a:pt x="1111097" y="4483"/>
                  </a:lnTo>
                  <a:lnTo>
                    <a:pt x="1114505" y="7802"/>
                  </a:lnTo>
                  <a:lnTo>
                    <a:pt x="3317" y="7802"/>
                  </a:lnTo>
                  <a:lnTo>
                    <a:pt x="1524" y="7174"/>
                  </a:lnTo>
                  <a:lnTo>
                    <a:pt x="896" y="6277"/>
                  </a:lnTo>
                  <a:lnTo>
                    <a:pt x="0" y="5380"/>
                  </a:lnTo>
                  <a:lnTo>
                    <a:pt x="0" y="4483"/>
                  </a:lnTo>
                  <a:lnTo>
                    <a:pt x="0" y="2690"/>
                  </a:lnTo>
                  <a:lnTo>
                    <a:pt x="896" y="1793"/>
                  </a:lnTo>
                  <a:lnTo>
                    <a:pt x="1524" y="896"/>
                  </a:lnTo>
                  <a:lnTo>
                    <a:pt x="3317" y="0"/>
                  </a:lnTo>
                  <a:close/>
                </a:path>
                <a:path w="2227579" h="306704">
                  <a:moveTo>
                    <a:pt x="2184161" y="262667"/>
                  </a:moveTo>
                  <a:lnTo>
                    <a:pt x="2227397" y="284280"/>
                  </a:lnTo>
                  <a:lnTo>
                    <a:pt x="2184161" y="306161"/>
                  </a:lnTo>
                  <a:lnTo>
                    <a:pt x="2184161" y="262667"/>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8018126" y="4692144"/>
              <a:ext cx="873125" cy="82550"/>
            </a:xfrm>
            <a:custGeom>
              <a:avLst/>
              <a:gdLst/>
              <a:ahLst/>
              <a:cxnLst/>
              <a:rect l="l" t="t" r="r" b="b"/>
              <a:pathLst>
                <a:path w="873125" h="82550">
                  <a:moveTo>
                    <a:pt x="433604" y="75419"/>
                  </a:moveTo>
                  <a:lnTo>
                    <a:pt x="2691" y="75419"/>
                  </a:lnTo>
                  <a:lnTo>
                    <a:pt x="896" y="76316"/>
                  </a:lnTo>
                  <a:lnTo>
                    <a:pt x="896" y="77212"/>
                  </a:lnTo>
                  <a:lnTo>
                    <a:pt x="0" y="78737"/>
                  </a:lnTo>
                  <a:lnTo>
                    <a:pt x="896" y="79634"/>
                  </a:lnTo>
                  <a:lnTo>
                    <a:pt x="896" y="81427"/>
                  </a:lnTo>
                  <a:lnTo>
                    <a:pt x="2691" y="82324"/>
                  </a:lnTo>
                  <a:lnTo>
                    <a:pt x="438717" y="82324"/>
                  </a:lnTo>
                  <a:lnTo>
                    <a:pt x="439614" y="81427"/>
                  </a:lnTo>
                  <a:lnTo>
                    <a:pt x="440510" y="79634"/>
                  </a:lnTo>
                  <a:lnTo>
                    <a:pt x="441318" y="78737"/>
                  </a:lnTo>
                  <a:lnTo>
                    <a:pt x="433604" y="78737"/>
                  </a:lnTo>
                  <a:lnTo>
                    <a:pt x="433604" y="75419"/>
                  </a:lnTo>
                  <a:close/>
                </a:path>
                <a:path w="873125" h="82550">
                  <a:moveTo>
                    <a:pt x="829892" y="18204"/>
                  </a:moveTo>
                  <a:lnTo>
                    <a:pt x="436205" y="18204"/>
                  </a:lnTo>
                  <a:lnTo>
                    <a:pt x="435307" y="19101"/>
                  </a:lnTo>
                  <a:lnTo>
                    <a:pt x="434410" y="20895"/>
                  </a:lnTo>
                  <a:lnTo>
                    <a:pt x="433604" y="21522"/>
                  </a:lnTo>
                  <a:lnTo>
                    <a:pt x="433604" y="78737"/>
                  </a:lnTo>
                  <a:lnTo>
                    <a:pt x="437819" y="75419"/>
                  </a:lnTo>
                  <a:lnTo>
                    <a:pt x="441318" y="75419"/>
                  </a:lnTo>
                  <a:lnTo>
                    <a:pt x="441318" y="25109"/>
                  </a:lnTo>
                  <a:lnTo>
                    <a:pt x="437819" y="25109"/>
                  </a:lnTo>
                  <a:lnTo>
                    <a:pt x="441318" y="21522"/>
                  </a:lnTo>
                  <a:lnTo>
                    <a:pt x="829892" y="21522"/>
                  </a:lnTo>
                  <a:lnTo>
                    <a:pt x="829892" y="18204"/>
                  </a:lnTo>
                  <a:close/>
                </a:path>
                <a:path w="873125" h="82550">
                  <a:moveTo>
                    <a:pt x="441318" y="75419"/>
                  </a:moveTo>
                  <a:lnTo>
                    <a:pt x="437819" y="75419"/>
                  </a:lnTo>
                  <a:lnTo>
                    <a:pt x="433604" y="78737"/>
                  </a:lnTo>
                  <a:lnTo>
                    <a:pt x="441318" y="78737"/>
                  </a:lnTo>
                  <a:lnTo>
                    <a:pt x="441318" y="75419"/>
                  </a:lnTo>
                  <a:close/>
                </a:path>
                <a:path w="873125" h="82550">
                  <a:moveTo>
                    <a:pt x="829892" y="0"/>
                  </a:moveTo>
                  <a:lnTo>
                    <a:pt x="829892" y="43404"/>
                  </a:lnTo>
                  <a:lnTo>
                    <a:pt x="866039" y="25109"/>
                  </a:lnTo>
                  <a:lnTo>
                    <a:pt x="838592" y="25109"/>
                  </a:lnTo>
                  <a:lnTo>
                    <a:pt x="840386" y="23316"/>
                  </a:lnTo>
                  <a:lnTo>
                    <a:pt x="840386" y="20895"/>
                  </a:lnTo>
                  <a:lnTo>
                    <a:pt x="839489" y="19101"/>
                  </a:lnTo>
                  <a:lnTo>
                    <a:pt x="838592" y="18204"/>
                  </a:lnTo>
                  <a:lnTo>
                    <a:pt x="866462" y="18204"/>
                  </a:lnTo>
                  <a:lnTo>
                    <a:pt x="829892" y="0"/>
                  </a:lnTo>
                  <a:close/>
                </a:path>
                <a:path w="873125" h="82550">
                  <a:moveTo>
                    <a:pt x="441318" y="21522"/>
                  </a:moveTo>
                  <a:lnTo>
                    <a:pt x="437819" y="25109"/>
                  </a:lnTo>
                  <a:lnTo>
                    <a:pt x="441318" y="25109"/>
                  </a:lnTo>
                  <a:lnTo>
                    <a:pt x="441318" y="21522"/>
                  </a:lnTo>
                  <a:close/>
                </a:path>
                <a:path w="873125" h="82550">
                  <a:moveTo>
                    <a:pt x="829892" y="21522"/>
                  </a:moveTo>
                  <a:lnTo>
                    <a:pt x="441318" y="21522"/>
                  </a:lnTo>
                  <a:lnTo>
                    <a:pt x="441318" y="25109"/>
                  </a:lnTo>
                  <a:lnTo>
                    <a:pt x="829892" y="25109"/>
                  </a:lnTo>
                  <a:lnTo>
                    <a:pt x="829892" y="21522"/>
                  </a:lnTo>
                  <a:close/>
                </a:path>
                <a:path w="873125" h="82550">
                  <a:moveTo>
                    <a:pt x="866462" y="18204"/>
                  </a:moveTo>
                  <a:lnTo>
                    <a:pt x="838592" y="18204"/>
                  </a:lnTo>
                  <a:lnTo>
                    <a:pt x="839489" y="19101"/>
                  </a:lnTo>
                  <a:lnTo>
                    <a:pt x="840386" y="20895"/>
                  </a:lnTo>
                  <a:lnTo>
                    <a:pt x="840386" y="23316"/>
                  </a:lnTo>
                  <a:lnTo>
                    <a:pt x="838592" y="25109"/>
                  </a:lnTo>
                  <a:lnTo>
                    <a:pt x="866039" y="25109"/>
                  </a:lnTo>
                  <a:lnTo>
                    <a:pt x="873127" y="21522"/>
                  </a:lnTo>
                  <a:lnTo>
                    <a:pt x="866462" y="18204"/>
                  </a:lnTo>
                  <a:close/>
                </a:path>
              </a:pathLst>
            </a:custGeom>
            <a:solidFill>
              <a:srgbClr val="000000"/>
            </a:solidFill>
          </p:spPr>
          <p:txBody>
            <a:bodyPr wrap="square" lIns="0" tIns="0" rIns="0" bIns="0" rtlCol="0"/>
            <a:lstStyle/>
            <a:p>
              <a:endParaRPr/>
            </a:p>
          </p:txBody>
        </p:sp>
        <p:sp>
          <p:nvSpPr>
            <p:cNvPr id="122" name="object 122"/>
            <p:cNvSpPr/>
            <p:nvPr/>
          </p:nvSpPr>
          <p:spPr>
            <a:xfrm>
              <a:off x="8018126" y="4692144"/>
              <a:ext cx="873125" cy="82550"/>
            </a:xfrm>
            <a:custGeom>
              <a:avLst/>
              <a:gdLst/>
              <a:ahLst/>
              <a:cxnLst/>
              <a:rect l="l" t="t" r="r" b="b"/>
              <a:pathLst>
                <a:path w="873125" h="82550">
                  <a:moveTo>
                    <a:pt x="4215" y="75419"/>
                  </a:moveTo>
                  <a:lnTo>
                    <a:pt x="437819" y="75419"/>
                  </a:lnTo>
                  <a:lnTo>
                    <a:pt x="433604" y="78737"/>
                  </a:lnTo>
                  <a:lnTo>
                    <a:pt x="433604" y="21522"/>
                  </a:lnTo>
                  <a:lnTo>
                    <a:pt x="434410" y="20895"/>
                  </a:lnTo>
                  <a:lnTo>
                    <a:pt x="435307" y="19101"/>
                  </a:lnTo>
                  <a:lnTo>
                    <a:pt x="436205" y="18204"/>
                  </a:lnTo>
                  <a:lnTo>
                    <a:pt x="437819" y="18204"/>
                  </a:lnTo>
                  <a:lnTo>
                    <a:pt x="836799" y="18204"/>
                  </a:lnTo>
                  <a:lnTo>
                    <a:pt x="838592" y="18204"/>
                  </a:lnTo>
                  <a:lnTo>
                    <a:pt x="839489" y="19101"/>
                  </a:lnTo>
                  <a:lnTo>
                    <a:pt x="840386" y="20895"/>
                  </a:lnTo>
                  <a:lnTo>
                    <a:pt x="840386" y="21522"/>
                  </a:lnTo>
                  <a:lnTo>
                    <a:pt x="840386" y="23316"/>
                  </a:lnTo>
                  <a:lnTo>
                    <a:pt x="839489" y="24213"/>
                  </a:lnTo>
                  <a:lnTo>
                    <a:pt x="838592" y="25109"/>
                  </a:lnTo>
                  <a:lnTo>
                    <a:pt x="836799" y="25109"/>
                  </a:lnTo>
                  <a:lnTo>
                    <a:pt x="437819" y="25109"/>
                  </a:lnTo>
                  <a:lnTo>
                    <a:pt x="441318" y="21522"/>
                  </a:lnTo>
                  <a:lnTo>
                    <a:pt x="441318" y="78737"/>
                  </a:lnTo>
                  <a:lnTo>
                    <a:pt x="440510" y="79634"/>
                  </a:lnTo>
                  <a:lnTo>
                    <a:pt x="439614" y="81427"/>
                  </a:lnTo>
                  <a:lnTo>
                    <a:pt x="438717" y="82324"/>
                  </a:lnTo>
                  <a:lnTo>
                    <a:pt x="437819" y="82324"/>
                  </a:lnTo>
                  <a:lnTo>
                    <a:pt x="4215" y="82324"/>
                  </a:lnTo>
                  <a:lnTo>
                    <a:pt x="2691" y="82324"/>
                  </a:lnTo>
                  <a:lnTo>
                    <a:pt x="896" y="81427"/>
                  </a:lnTo>
                  <a:lnTo>
                    <a:pt x="896" y="79634"/>
                  </a:lnTo>
                  <a:lnTo>
                    <a:pt x="0" y="78737"/>
                  </a:lnTo>
                  <a:lnTo>
                    <a:pt x="896" y="77212"/>
                  </a:lnTo>
                  <a:lnTo>
                    <a:pt x="896" y="76316"/>
                  </a:lnTo>
                  <a:lnTo>
                    <a:pt x="2691" y="75419"/>
                  </a:lnTo>
                  <a:lnTo>
                    <a:pt x="4215" y="75419"/>
                  </a:lnTo>
                  <a:close/>
                </a:path>
                <a:path w="873125" h="82550">
                  <a:moveTo>
                    <a:pt x="829892" y="0"/>
                  </a:moveTo>
                  <a:lnTo>
                    <a:pt x="873127" y="21522"/>
                  </a:lnTo>
                  <a:lnTo>
                    <a:pt x="829892" y="43404"/>
                  </a:lnTo>
                  <a:lnTo>
                    <a:pt x="829892" y="0"/>
                  </a:lnTo>
                  <a:close/>
                </a:path>
              </a:pathLst>
            </a:custGeom>
            <a:ln w="3175">
              <a:solidFill>
                <a:srgbClr val="000000"/>
              </a:solidFill>
            </a:ln>
          </p:spPr>
          <p:txBody>
            <a:bodyPr wrap="square" lIns="0" tIns="0" rIns="0" bIns="0" rtlCol="0"/>
            <a:lstStyle/>
            <a:p>
              <a:endParaRPr/>
            </a:p>
          </p:txBody>
        </p:sp>
        <p:sp>
          <p:nvSpPr>
            <p:cNvPr id="123" name="object 123"/>
            <p:cNvSpPr/>
            <p:nvPr/>
          </p:nvSpPr>
          <p:spPr>
            <a:xfrm>
              <a:off x="8018126" y="5766032"/>
              <a:ext cx="873125" cy="200660"/>
            </a:xfrm>
            <a:custGeom>
              <a:avLst/>
              <a:gdLst/>
              <a:ahLst/>
              <a:cxnLst/>
              <a:rect l="l" t="t" r="r" b="b"/>
              <a:pathLst>
                <a:path w="873125" h="200660">
                  <a:moveTo>
                    <a:pt x="829892" y="156730"/>
                  </a:moveTo>
                  <a:lnTo>
                    <a:pt x="829892" y="200135"/>
                  </a:lnTo>
                  <a:lnTo>
                    <a:pt x="866430" y="181885"/>
                  </a:lnTo>
                  <a:lnTo>
                    <a:pt x="838592" y="181885"/>
                  </a:lnTo>
                  <a:lnTo>
                    <a:pt x="840386" y="180100"/>
                  </a:lnTo>
                  <a:lnTo>
                    <a:pt x="840386" y="176764"/>
                  </a:lnTo>
                  <a:lnTo>
                    <a:pt x="838592" y="174980"/>
                  </a:lnTo>
                  <a:lnTo>
                    <a:pt x="866070" y="174980"/>
                  </a:lnTo>
                  <a:lnTo>
                    <a:pt x="829892" y="156730"/>
                  </a:lnTo>
                  <a:close/>
                </a:path>
                <a:path w="873125" h="200660">
                  <a:moveTo>
                    <a:pt x="433604" y="3344"/>
                  </a:moveTo>
                  <a:lnTo>
                    <a:pt x="433604" y="178540"/>
                  </a:lnTo>
                  <a:lnTo>
                    <a:pt x="434410" y="180100"/>
                  </a:lnTo>
                  <a:lnTo>
                    <a:pt x="436205" y="181885"/>
                  </a:lnTo>
                  <a:lnTo>
                    <a:pt x="829892" y="181885"/>
                  </a:lnTo>
                  <a:lnTo>
                    <a:pt x="829892" y="178540"/>
                  </a:lnTo>
                  <a:lnTo>
                    <a:pt x="441318" y="178540"/>
                  </a:lnTo>
                  <a:lnTo>
                    <a:pt x="437819" y="174980"/>
                  </a:lnTo>
                  <a:lnTo>
                    <a:pt x="441318" y="174980"/>
                  </a:lnTo>
                  <a:lnTo>
                    <a:pt x="441318" y="6905"/>
                  </a:lnTo>
                  <a:lnTo>
                    <a:pt x="437819" y="6905"/>
                  </a:lnTo>
                  <a:lnTo>
                    <a:pt x="433604" y="3344"/>
                  </a:lnTo>
                  <a:close/>
                </a:path>
                <a:path w="873125" h="200660">
                  <a:moveTo>
                    <a:pt x="866070" y="174980"/>
                  </a:moveTo>
                  <a:lnTo>
                    <a:pt x="838592" y="174980"/>
                  </a:lnTo>
                  <a:lnTo>
                    <a:pt x="840386" y="176764"/>
                  </a:lnTo>
                  <a:lnTo>
                    <a:pt x="840386" y="180100"/>
                  </a:lnTo>
                  <a:lnTo>
                    <a:pt x="838592" y="181885"/>
                  </a:lnTo>
                  <a:lnTo>
                    <a:pt x="866430" y="181885"/>
                  </a:lnTo>
                  <a:lnTo>
                    <a:pt x="873127" y="178540"/>
                  </a:lnTo>
                  <a:lnTo>
                    <a:pt x="866070" y="174980"/>
                  </a:lnTo>
                  <a:close/>
                </a:path>
                <a:path w="873125" h="200660">
                  <a:moveTo>
                    <a:pt x="441318" y="174980"/>
                  </a:moveTo>
                  <a:lnTo>
                    <a:pt x="437819" y="174980"/>
                  </a:lnTo>
                  <a:lnTo>
                    <a:pt x="441318" y="178540"/>
                  </a:lnTo>
                  <a:lnTo>
                    <a:pt x="441318" y="174980"/>
                  </a:lnTo>
                  <a:close/>
                </a:path>
                <a:path w="873125" h="200660">
                  <a:moveTo>
                    <a:pt x="829892" y="174980"/>
                  </a:moveTo>
                  <a:lnTo>
                    <a:pt x="441318" y="174980"/>
                  </a:lnTo>
                  <a:lnTo>
                    <a:pt x="441318" y="178540"/>
                  </a:lnTo>
                  <a:lnTo>
                    <a:pt x="829892" y="178540"/>
                  </a:lnTo>
                  <a:lnTo>
                    <a:pt x="829892" y="174980"/>
                  </a:lnTo>
                  <a:close/>
                </a:path>
                <a:path w="873125" h="200660">
                  <a:moveTo>
                    <a:pt x="438717" y="0"/>
                  </a:moveTo>
                  <a:lnTo>
                    <a:pt x="2691" y="0"/>
                  </a:lnTo>
                  <a:lnTo>
                    <a:pt x="896" y="887"/>
                  </a:lnTo>
                  <a:lnTo>
                    <a:pt x="896" y="1560"/>
                  </a:lnTo>
                  <a:lnTo>
                    <a:pt x="0" y="3344"/>
                  </a:lnTo>
                  <a:lnTo>
                    <a:pt x="896" y="4232"/>
                  </a:lnTo>
                  <a:lnTo>
                    <a:pt x="896" y="6008"/>
                  </a:lnTo>
                  <a:lnTo>
                    <a:pt x="2691" y="6905"/>
                  </a:lnTo>
                  <a:lnTo>
                    <a:pt x="433604" y="6905"/>
                  </a:lnTo>
                  <a:lnTo>
                    <a:pt x="433604" y="3344"/>
                  </a:lnTo>
                  <a:lnTo>
                    <a:pt x="441318" y="3344"/>
                  </a:lnTo>
                  <a:lnTo>
                    <a:pt x="440510" y="1560"/>
                  </a:lnTo>
                  <a:lnTo>
                    <a:pt x="439614" y="887"/>
                  </a:lnTo>
                  <a:lnTo>
                    <a:pt x="438717" y="0"/>
                  </a:lnTo>
                  <a:close/>
                </a:path>
                <a:path w="873125" h="200660">
                  <a:moveTo>
                    <a:pt x="441318" y="3344"/>
                  </a:moveTo>
                  <a:lnTo>
                    <a:pt x="433604" y="3344"/>
                  </a:lnTo>
                  <a:lnTo>
                    <a:pt x="437819" y="6905"/>
                  </a:lnTo>
                  <a:lnTo>
                    <a:pt x="441318" y="6905"/>
                  </a:lnTo>
                  <a:lnTo>
                    <a:pt x="441318" y="3344"/>
                  </a:lnTo>
                  <a:close/>
                </a:path>
              </a:pathLst>
            </a:custGeom>
            <a:solidFill>
              <a:srgbClr val="000000"/>
            </a:solidFill>
          </p:spPr>
          <p:txBody>
            <a:bodyPr wrap="square" lIns="0" tIns="0" rIns="0" bIns="0" rtlCol="0"/>
            <a:lstStyle/>
            <a:p>
              <a:endParaRPr/>
            </a:p>
          </p:txBody>
        </p:sp>
        <p:sp>
          <p:nvSpPr>
            <p:cNvPr id="124" name="object 124"/>
            <p:cNvSpPr/>
            <p:nvPr/>
          </p:nvSpPr>
          <p:spPr>
            <a:xfrm>
              <a:off x="8018126" y="5766032"/>
              <a:ext cx="873125" cy="200660"/>
            </a:xfrm>
            <a:custGeom>
              <a:avLst/>
              <a:gdLst/>
              <a:ahLst/>
              <a:cxnLst/>
              <a:rect l="l" t="t" r="r" b="b"/>
              <a:pathLst>
                <a:path w="873125" h="200660">
                  <a:moveTo>
                    <a:pt x="4215" y="0"/>
                  </a:moveTo>
                  <a:lnTo>
                    <a:pt x="437819" y="0"/>
                  </a:lnTo>
                  <a:lnTo>
                    <a:pt x="438717" y="0"/>
                  </a:lnTo>
                  <a:lnTo>
                    <a:pt x="439614" y="887"/>
                  </a:lnTo>
                  <a:lnTo>
                    <a:pt x="440510" y="1560"/>
                  </a:lnTo>
                  <a:lnTo>
                    <a:pt x="441318" y="3344"/>
                  </a:lnTo>
                  <a:lnTo>
                    <a:pt x="441318" y="178540"/>
                  </a:lnTo>
                  <a:lnTo>
                    <a:pt x="437819" y="174980"/>
                  </a:lnTo>
                  <a:lnTo>
                    <a:pt x="836799" y="174980"/>
                  </a:lnTo>
                  <a:lnTo>
                    <a:pt x="838592" y="174980"/>
                  </a:lnTo>
                  <a:lnTo>
                    <a:pt x="839489" y="175877"/>
                  </a:lnTo>
                  <a:lnTo>
                    <a:pt x="840386" y="176764"/>
                  </a:lnTo>
                  <a:lnTo>
                    <a:pt x="840386" y="178540"/>
                  </a:lnTo>
                  <a:lnTo>
                    <a:pt x="840386" y="180100"/>
                  </a:lnTo>
                  <a:lnTo>
                    <a:pt x="839489" y="180988"/>
                  </a:lnTo>
                  <a:lnTo>
                    <a:pt x="838592" y="181885"/>
                  </a:lnTo>
                  <a:lnTo>
                    <a:pt x="836799" y="181885"/>
                  </a:lnTo>
                  <a:lnTo>
                    <a:pt x="437819" y="181885"/>
                  </a:lnTo>
                  <a:lnTo>
                    <a:pt x="436205" y="181885"/>
                  </a:lnTo>
                  <a:lnTo>
                    <a:pt x="435307" y="180988"/>
                  </a:lnTo>
                  <a:lnTo>
                    <a:pt x="434410" y="180100"/>
                  </a:lnTo>
                  <a:lnTo>
                    <a:pt x="433604" y="178540"/>
                  </a:lnTo>
                  <a:lnTo>
                    <a:pt x="433604" y="3344"/>
                  </a:lnTo>
                  <a:lnTo>
                    <a:pt x="437819" y="6905"/>
                  </a:lnTo>
                  <a:lnTo>
                    <a:pt x="4215" y="6905"/>
                  </a:lnTo>
                  <a:lnTo>
                    <a:pt x="2691" y="6905"/>
                  </a:lnTo>
                  <a:lnTo>
                    <a:pt x="896" y="6008"/>
                  </a:lnTo>
                  <a:lnTo>
                    <a:pt x="896" y="4232"/>
                  </a:lnTo>
                  <a:lnTo>
                    <a:pt x="0" y="3344"/>
                  </a:lnTo>
                  <a:lnTo>
                    <a:pt x="896" y="1560"/>
                  </a:lnTo>
                  <a:lnTo>
                    <a:pt x="896" y="887"/>
                  </a:lnTo>
                  <a:lnTo>
                    <a:pt x="2691" y="0"/>
                  </a:lnTo>
                  <a:lnTo>
                    <a:pt x="4215" y="0"/>
                  </a:lnTo>
                  <a:close/>
                </a:path>
                <a:path w="873125" h="200660">
                  <a:moveTo>
                    <a:pt x="829892" y="156730"/>
                  </a:moveTo>
                  <a:lnTo>
                    <a:pt x="873127" y="178540"/>
                  </a:lnTo>
                  <a:lnTo>
                    <a:pt x="829892" y="200135"/>
                  </a:lnTo>
                  <a:lnTo>
                    <a:pt x="829892" y="156730"/>
                  </a:lnTo>
                  <a:close/>
                </a:path>
              </a:pathLst>
            </a:custGeom>
            <a:ln w="3175">
              <a:solidFill>
                <a:srgbClr val="000000"/>
              </a:solidFill>
            </a:ln>
          </p:spPr>
          <p:txBody>
            <a:bodyPr wrap="square" lIns="0" tIns="0" rIns="0" bIns="0" rtlCol="0"/>
            <a:lstStyle/>
            <a:p>
              <a:endParaRPr/>
            </a:p>
          </p:txBody>
        </p:sp>
        <p:sp>
          <p:nvSpPr>
            <p:cNvPr id="125" name="object 125"/>
            <p:cNvSpPr/>
            <p:nvPr/>
          </p:nvSpPr>
          <p:spPr>
            <a:xfrm>
              <a:off x="8018126" y="3870422"/>
              <a:ext cx="873125" cy="1057910"/>
            </a:xfrm>
            <a:custGeom>
              <a:avLst/>
              <a:gdLst/>
              <a:ahLst/>
              <a:cxnLst/>
              <a:rect l="l" t="t" r="r" b="b"/>
              <a:pathLst>
                <a:path w="873125" h="1057910">
                  <a:moveTo>
                    <a:pt x="294211" y="1050580"/>
                  </a:moveTo>
                  <a:lnTo>
                    <a:pt x="2691" y="1050580"/>
                  </a:lnTo>
                  <a:lnTo>
                    <a:pt x="896" y="1051388"/>
                  </a:lnTo>
                  <a:lnTo>
                    <a:pt x="896" y="1052284"/>
                  </a:lnTo>
                  <a:lnTo>
                    <a:pt x="0" y="1053899"/>
                  </a:lnTo>
                  <a:lnTo>
                    <a:pt x="896" y="1054795"/>
                  </a:lnTo>
                  <a:lnTo>
                    <a:pt x="896" y="1056589"/>
                  </a:lnTo>
                  <a:lnTo>
                    <a:pt x="2691" y="1057396"/>
                  </a:lnTo>
                  <a:lnTo>
                    <a:pt x="299504" y="1057396"/>
                  </a:lnTo>
                  <a:lnTo>
                    <a:pt x="300222" y="1056589"/>
                  </a:lnTo>
                  <a:lnTo>
                    <a:pt x="301029" y="1054795"/>
                  </a:lnTo>
                  <a:lnTo>
                    <a:pt x="301029" y="1053899"/>
                  </a:lnTo>
                  <a:lnTo>
                    <a:pt x="294211" y="1053899"/>
                  </a:lnTo>
                  <a:lnTo>
                    <a:pt x="294211" y="1050580"/>
                  </a:lnTo>
                  <a:close/>
                </a:path>
                <a:path w="873125" h="1057910">
                  <a:moveTo>
                    <a:pt x="829892" y="18204"/>
                  </a:moveTo>
                  <a:lnTo>
                    <a:pt x="295915" y="18204"/>
                  </a:lnTo>
                  <a:lnTo>
                    <a:pt x="295018" y="19101"/>
                  </a:lnTo>
                  <a:lnTo>
                    <a:pt x="294211" y="20895"/>
                  </a:lnTo>
                  <a:lnTo>
                    <a:pt x="294211" y="1053899"/>
                  </a:lnTo>
                  <a:lnTo>
                    <a:pt x="297709" y="1050580"/>
                  </a:lnTo>
                  <a:lnTo>
                    <a:pt x="301029" y="1050580"/>
                  </a:lnTo>
                  <a:lnTo>
                    <a:pt x="301029" y="26006"/>
                  </a:lnTo>
                  <a:lnTo>
                    <a:pt x="297709" y="26006"/>
                  </a:lnTo>
                  <a:lnTo>
                    <a:pt x="301029" y="21791"/>
                  </a:lnTo>
                  <a:lnTo>
                    <a:pt x="829892" y="21791"/>
                  </a:lnTo>
                  <a:lnTo>
                    <a:pt x="829892" y="18204"/>
                  </a:lnTo>
                  <a:close/>
                </a:path>
                <a:path w="873125" h="1057910">
                  <a:moveTo>
                    <a:pt x="301029" y="1050580"/>
                  </a:moveTo>
                  <a:lnTo>
                    <a:pt x="297709" y="1050580"/>
                  </a:lnTo>
                  <a:lnTo>
                    <a:pt x="294211" y="1053899"/>
                  </a:lnTo>
                  <a:lnTo>
                    <a:pt x="301029" y="1053899"/>
                  </a:lnTo>
                  <a:lnTo>
                    <a:pt x="301029" y="1050580"/>
                  </a:lnTo>
                  <a:close/>
                </a:path>
                <a:path w="873125" h="1057910">
                  <a:moveTo>
                    <a:pt x="829892" y="0"/>
                  </a:moveTo>
                  <a:lnTo>
                    <a:pt x="829892" y="43404"/>
                  </a:lnTo>
                  <a:lnTo>
                    <a:pt x="864695" y="26006"/>
                  </a:lnTo>
                  <a:lnTo>
                    <a:pt x="836799" y="26006"/>
                  </a:lnTo>
                  <a:lnTo>
                    <a:pt x="838592" y="25109"/>
                  </a:lnTo>
                  <a:lnTo>
                    <a:pt x="839489" y="24213"/>
                  </a:lnTo>
                  <a:lnTo>
                    <a:pt x="840386" y="23585"/>
                  </a:lnTo>
                  <a:lnTo>
                    <a:pt x="840386" y="20895"/>
                  </a:lnTo>
                  <a:lnTo>
                    <a:pt x="839489" y="19101"/>
                  </a:lnTo>
                  <a:lnTo>
                    <a:pt x="838592" y="18204"/>
                  </a:lnTo>
                  <a:lnTo>
                    <a:pt x="866010" y="18204"/>
                  </a:lnTo>
                  <a:lnTo>
                    <a:pt x="829892" y="0"/>
                  </a:lnTo>
                  <a:close/>
                </a:path>
                <a:path w="873125" h="1057910">
                  <a:moveTo>
                    <a:pt x="301029" y="21791"/>
                  </a:moveTo>
                  <a:lnTo>
                    <a:pt x="297709" y="26006"/>
                  </a:lnTo>
                  <a:lnTo>
                    <a:pt x="301029" y="26006"/>
                  </a:lnTo>
                  <a:lnTo>
                    <a:pt x="301029" y="21791"/>
                  </a:lnTo>
                  <a:close/>
                </a:path>
                <a:path w="873125" h="1057910">
                  <a:moveTo>
                    <a:pt x="829892" y="21791"/>
                  </a:moveTo>
                  <a:lnTo>
                    <a:pt x="301029" y="21791"/>
                  </a:lnTo>
                  <a:lnTo>
                    <a:pt x="301029" y="26006"/>
                  </a:lnTo>
                  <a:lnTo>
                    <a:pt x="829892" y="26006"/>
                  </a:lnTo>
                  <a:lnTo>
                    <a:pt x="829892" y="21791"/>
                  </a:lnTo>
                  <a:close/>
                </a:path>
                <a:path w="873125" h="1057910">
                  <a:moveTo>
                    <a:pt x="866010" y="18204"/>
                  </a:moveTo>
                  <a:lnTo>
                    <a:pt x="838592" y="18204"/>
                  </a:lnTo>
                  <a:lnTo>
                    <a:pt x="839489" y="19101"/>
                  </a:lnTo>
                  <a:lnTo>
                    <a:pt x="840386" y="20895"/>
                  </a:lnTo>
                  <a:lnTo>
                    <a:pt x="840386" y="23585"/>
                  </a:lnTo>
                  <a:lnTo>
                    <a:pt x="839489" y="24213"/>
                  </a:lnTo>
                  <a:lnTo>
                    <a:pt x="838592" y="25109"/>
                  </a:lnTo>
                  <a:lnTo>
                    <a:pt x="836799" y="26006"/>
                  </a:lnTo>
                  <a:lnTo>
                    <a:pt x="864695" y="26006"/>
                  </a:lnTo>
                  <a:lnTo>
                    <a:pt x="873127" y="21791"/>
                  </a:lnTo>
                  <a:lnTo>
                    <a:pt x="866010" y="18204"/>
                  </a:lnTo>
                  <a:close/>
                </a:path>
              </a:pathLst>
            </a:custGeom>
            <a:solidFill>
              <a:srgbClr val="000000"/>
            </a:solidFill>
          </p:spPr>
          <p:txBody>
            <a:bodyPr wrap="square" lIns="0" tIns="0" rIns="0" bIns="0" rtlCol="0"/>
            <a:lstStyle/>
            <a:p>
              <a:endParaRPr/>
            </a:p>
          </p:txBody>
        </p:sp>
        <p:sp>
          <p:nvSpPr>
            <p:cNvPr id="126" name="object 126"/>
            <p:cNvSpPr/>
            <p:nvPr/>
          </p:nvSpPr>
          <p:spPr>
            <a:xfrm>
              <a:off x="8018126" y="3870422"/>
              <a:ext cx="873125" cy="1057910"/>
            </a:xfrm>
            <a:custGeom>
              <a:avLst/>
              <a:gdLst/>
              <a:ahLst/>
              <a:cxnLst/>
              <a:rect l="l" t="t" r="r" b="b"/>
              <a:pathLst>
                <a:path w="873125" h="1057910">
                  <a:moveTo>
                    <a:pt x="4215" y="1050580"/>
                  </a:moveTo>
                  <a:lnTo>
                    <a:pt x="297709" y="1050580"/>
                  </a:lnTo>
                  <a:lnTo>
                    <a:pt x="294211" y="1053899"/>
                  </a:lnTo>
                  <a:lnTo>
                    <a:pt x="294211" y="21791"/>
                  </a:lnTo>
                  <a:lnTo>
                    <a:pt x="294211" y="20895"/>
                  </a:lnTo>
                  <a:lnTo>
                    <a:pt x="295018" y="19101"/>
                  </a:lnTo>
                  <a:lnTo>
                    <a:pt x="295915" y="18204"/>
                  </a:lnTo>
                  <a:lnTo>
                    <a:pt x="297709" y="18204"/>
                  </a:lnTo>
                  <a:lnTo>
                    <a:pt x="836799" y="18204"/>
                  </a:lnTo>
                  <a:lnTo>
                    <a:pt x="838592" y="18204"/>
                  </a:lnTo>
                  <a:lnTo>
                    <a:pt x="839489" y="19101"/>
                  </a:lnTo>
                  <a:lnTo>
                    <a:pt x="840386" y="20895"/>
                  </a:lnTo>
                  <a:lnTo>
                    <a:pt x="840386" y="21791"/>
                  </a:lnTo>
                  <a:lnTo>
                    <a:pt x="840386" y="23585"/>
                  </a:lnTo>
                  <a:lnTo>
                    <a:pt x="839489" y="24213"/>
                  </a:lnTo>
                  <a:lnTo>
                    <a:pt x="838592" y="25109"/>
                  </a:lnTo>
                  <a:lnTo>
                    <a:pt x="836799" y="26006"/>
                  </a:lnTo>
                  <a:lnTo>
                    <a:pt x="297709" y="26006"/>
                  </a:lnTo>
                  <a:lnTo>
                    <a:pt x="301029" y="21791"/>
                  </a:lnTo>
                  <a:lnTo>
                    <a:pt x="301029" y="1053899"/>
                  </a:lnTo>
                  <a:lnTo>
                    <a:pt x="301029" y="1054795"/>
                  </a:lnTo>
                  <a:lnTo>
                    <a:pt x="300222" y="1056589"/>
                  </a:lnTo>
                  <a:lnTo>
                    <a:pt x="299504" y="1057396"/>
                  </a:lnTo>
                  <a:lnTo>
                    <a:pt x="297709" y="1057396"/>
                  </a:lnTo>
                  <a:lnTo>
                    <a:pt x="4215" y="1057396"/>
                  </a:lnTo>
                  <a:lnTo>
                    <a:pt x="2691" y="1057396"/>
                  </a:lnTo>
                  <a:lnTo>
                    <a:pt x="896" y="1056589"/>
                  </a:lnTo>
                  <a:lnTo>
                    <a:pt x="896" y="1054795"/>
                  </a:lnTo>
                  <a:lnTo>
                    <a:pt x="0" y="1053899"/>
                  </a:lnTo>
                  <a:lnTo>
                    <a:pt x="896" y="1052284"/>
                  </a:lnTo>
                  <a:lnTo>
                    <a:pt x="896" y="1051388"/>
                  </a:lnTo>
                  <a:lnTo>
                    <a:pt x="2691" y="1050580"/>
                  </a:lnTo>
                  <a:lnTo>
                    <a:pt x="4215" y="1050580"/>
                  </a:lnTo>
                  <a:close/>
                </a:path>
                <a:path w="873125" h="1057910">
                  <a:moveTo>
                    <a:pt x="829892" y="0"/>
                  </a:moveTo>
                  <a:lnTo>
                    <a:pt x="873127" y="21791"/>
                  </a:lnTo>
                  <a:lnTo>
                    <a:pt x="829892" y="43404"/>
                  </a:lnTo>
                  <a:lnTo>
                    <a:pt x="829892" y="0"/>
                  </a:lnTo>
                  <a:close/>
                </a:path>
              </a:pathLst>
            </a:custGeom>
            <a:ln w="3175">
              <a:solidFill>
                <a:srgbClr val="000000"/>
              </a:solidFill>
            </a:ln>
          </p:spPr>
          <p:txBody>
            <a:bodyPr wrap="square" lIns="0" tIns="0" rIns="0" bIns="0" rtlCol="0"/>
            <a:lstStyle/>
            <a:p>
              <a:endParaRPr/>
            </a:p>
          </p:txBody>
        </p:sp>
      </p:grpSp>
      <p:sp>
        <p:nvSpPr>
          <p:cNvPr id="127" name="object 127"/>
          <p:cNvSpPr txBox="1"/>
          <p:nvPr/>
        </p:nvSpPr>
        <p:spPr>
          <a:xfrm>
            <a:off x="4559375" y="3594345"/>
            <a:ext cx="313690" cy="163830"/>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0768B2"/>
                </a:solidFill>
                <a:latin typeface="Arial MT"/>
                <a:cs typeface="Arial MT"/>
              </a:rPr>
              <a:t>In</a:t>
            </a:r>
            <a:r>
              <a:rPr sz="900" spc="-5" dirty="0">
                <a:solidFill>
                  <a:srgbClr val="0768B2"/>
                </a:solidFill>
                <a:latin typeface="Arial MT"/>
                <a:cs typeface="Arial MT"/>
              </a:rPr>
              <a:t>ode</a:t>
            </a:r>
            <a:endParaRPr sz="900">
              <a:latin typeface="Arial MT"/>
              <a:cs typeface="Arial MT"/>
            </a:endParaRPr>
          </a:p>
        </p:txBody>
      </p:sp>
      <p:sp>
        <p:nvSpPr>
          <p:cNvPr id="130" name="object 130"/>
          <p:cNvSpPr txBox="1"/>
          <p:nvPr/>
        </p:nvSpPr>
        <p:spPr>
          <a:xfrm>
            <a:off x="125971" y="642997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
        <p:nvSpPr>
          <p:cNvPr id="128" name="object 128"/>
          <p:cNvSpPr txBox="1"/>
          <p:nvPr/>
        </p:nvSpPr>
        <p:spPr>
          <a:xfrm>
            <a:off x="6476334" y="3363693"/>
            <a:ext cx="948055" cy="163830"/>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0768B2"/>
                </a:solidFill>
                <a:latin typeface="Arial MT"/>
                <a:cs typeface="Arial MT"/>
              </a:rPr>
              <a:t>Indirektionsblöcke</a:t>
            </a:r>
            <a:endParaRPr sz="900">
              <a:latin typeface="Arial MT"/>
              <a:cs typeface="Arial MT"/>
            </a:endParaRPr>
          </a:p>
        </p:txBody>
      </p:sp>
      <p:sp>
        <p:nvSpPr>
          <p:cNvPr id="129" name="object 129"/>
          <p:cNvSpPr txBox="1"/>
          <p:nvPr/>
        </p:nvSpPr>
        <p:spPr>
          <a:xfrm>
            <a:off x="8620670" y="3370598"/>
            <a:ext cx="666750" cy="163830"/>
          </a:xfrm>
          <a:prstGeom prst="rect">
            <a:avLst/>
          </a:prstGeom>
        </p:spPr>
        <p:txBody>
          <a:bodyPr vert="horz" wrap="square" lIns="0" tIns="13335" rIns="0" bIns="0" rtlCol="0">
            <a:spAutoFit/>
          </a:bodyPr>
          <a:lstStyle/>
          <a:p>
            <a:pPr marL="12700">
              <a:lnSpc>
                <a:spcPct val="100000"/>
              </a:lnSpc>
              <a:spcBef>
                <a:spcPts val="105"/>
              </a:spcBef>
            </a:pPr>
            <a:r>
              <a:rPr sz="900" dirty="0">
                <a:solidFill>
                  <a:srgbClr val="0768B2"/>
                </a:solidFill>
                <a:latin typeface="Arial MT"/>
                <a:cs typeface="Arial MT"/>
              </a:rPr>
              <a:t>Datenblöcke</a:t>
            </a:r>
            <a:endParaRPr sz="9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28D1-7148-9967-88D6-4500DDE0E0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AF93D3-FF5B-EC44-7C71-FE36BB9F4D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9903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213" y="242094"/>
            <a:ext cx="6639559" cy="635000"/>
          </a:xfrm>
          <a:prstGeom prst="rect">
            <a:avLst/>
          </a:prstGeom>
        </p:spPr>
        <p:txBody>
          <a:bodyPr vert="horz" wrap="square" lIns="0" tIns="12700" rIns="0" bIns="0" rtlCol="0">
            <a:spAutoFit/>
          </a:bodyPr>
          <a:lstStyle/>
          <a:p>
            <a:pPr marL="12700">
              <a:lnSpc>
                <a:spcPct val="100000"/>
              </a:lnSpc>
              <a:spcBef>
                <a:spcPts val="100"/>
              </a:spcBef>
            </a:pPr>
            <a:r>
              <a:rPr spc="-5" dirty="0"/>
              <a:t>Calculation of maximum </a:t>
            </a:r>
            <a:r>
              <a:rPr spc="-10" dirty="0"/>
              <a:t>file</a:t>
            </a:r>
            <a:r>
              <a:rPr spc="-5" dirty="0"/>
              <a:t> site</a:t>
            </a:r>
          </a:p>
        </p:txBody>
      </p:sp>
      <p:sp>
        <p:nvSpPr>
          <p:cNvPr id="3" name="object 3"/>
          <p:cNvSpPr txBox="1"/>
          <p:nvPr/>
        </p:nvSpPr>
        <p:spPr>
          <a:xfrm>
            <a:off x="307339" y="3475227"/>
            <a:ext cx="9026525" cy="2131060"/>
          </a:xfrm>
          <a:prstGeom prst="rect">
            <a:avLst/>
          </a:prstGeom>
        </p:spPr>
        <p:txBody>
          <a:bodyPr vert="horz" wrap="square" lIns="0" tIns="75565" rIns="0" bIns="0" rtlCol="0">
            <a:spAutoFit/>
          </a:bodyPr>
          <a:lstStyle/>
          <a:p>
            <a:pPr marL="355600" indent="-342900">
              <a:lnSpc>
                <a:spcPct val="100000"/>
              </a:lnSpc>
              <a:spcBef>
                <a:spcPts val="595"/>
              </a:spcBef>
              <a:buFont typeface="Arial MT"/>
              <a:buChar char="•"/>
              <a:tabLst>
                <a:tab pos="354965" algn="l"/>
                <a:tab pos="355600" algn="l"/>
              </a:tabLst>
            </a:pPr>
            <a:r>
              <a:rPr sz="2400" spc="-5" dirty="0">
                <a:solidFill>
                  <a:srgbClr val="264C8D"/>
                </a:solidFill>
                <a:latin typeface="Calibri"/>
                <a:cs typeface="Calibri"/>
              </a:rPr>
              <a:t>Increasing</a:t>
            </a:r>
            <a:r>
              <a:rPr sz="2400" spc="10" dirty="0">
                <a:solidFill>
                  <a:srgbClr val="264C8D"/>
                </a:solidFill>
                <a:latin typeface="Calibri"/>
                <a:cs typeface="Calibri"/>
              </a:rPr>
              <a:t> </a:t>
            </a:r>
            <a:r>
              <a:rPr sz="2400" dirty="0">
                <a:solidFill>
                  <a:srgbClr val="264C8D"/>
                </a:solidFill>
                <a:latin typeface="Calibri"/>
                <a:cs typeface="Calibri"/>
              </a:rPr>
              <a:t>the</a:t>
            </a:r>
            <a:r>
              <a:rPr sz="2400" spc="10" dirty="0">
                <a:solidFill>
                  <a:srgbClr val="264C8D"/>
                </a:solidFill>
                <a:latin typeface="Calibri"/>
                <a:cs typeface="Calibri"/>
              </a:rPr>
              <a:t> </a:t>
            </a:r>
            <a:r>
              <a:rPr sz="2400" spc="-5" dirty="0">
                <a:solidFill>
                  <a:srgbClr val="264C8D"/>
                </a:solidFill>
                <a:latin typeface="Calibri"/>
                <a:cs typeface="Calibri"/>
              </a:rPr>
              <a:t>block</a:t>
            </a:r>
            <a:r>
              <a:rPr sz="2400" spc="10" dirty="0">
                <a:solidFill>
                  <a:srgbClr val="264C8D"/>
                </a:solidFill>
                <a:latin typeface="Calibri"/>
                <a:cs typeface="Calibri"/>
              </a:rPr>
              <a:t> </a:t>
            </a:r>
            <a:r>
              <a:rPr sz="2400" dirty="0">
                <a:solidFill>
                  <a:srgbClr val="264C8D"/>
                </a:solidFill>
                <a:latin typeface="Calibri"/>
                <a:cs typeface="Calibri"/>
              </a:rPr>
              <a:t>size</a:t>
            </a:r>
            <a:r>
              <a:rPr sz="2400" spc="5" dirty="0">
                <a:solidFill>
                  <a:srgbClr val="264C8D"/>
                </a:solidFill>
                <a:latin typeface="Calibri"/>
                <a:cs typeface="Calibri"/>
              </a:rPr>
              <a:t> </a:t>
            </a:r>
            <a:r>
              <a:rPr sz="2400" spc="-5" dirty="0">
                <a:solidFill>
                  <a:srgbClr val="264C8D"/>
                </a:solidFill>
                <a:latin typeface="Calibri"/>
                <a:cs typeface="Calibri"/>
              </a:rPr>
              <a:t>increases</a:t>
            </a:r>
            <a:r>
              <a:rPr sz="2400" spc="10" dirty="0">
                <a:solidFill>
                  <a:srgbClr val="264C8D"/>
                </a:solidFill>
                <a:latin typeface="Calibri"/>
                <a:cs typeface="Calibri"/>
              </a:rPr>
              <a:t> </a:t>
            </a:r>
            <a:r>
              <a:rPr sz="2400" spc="-5" dirty="0">
                <a:solidFill>
                  <a:srgbClr val="264C8D"/>
                </a:solidFill>
                <a:latin typeface="Calibri"/>
                <a:cs typeface="Calibri"/>
              </a:rPr>
              <a:t>maximum</a:t>
            </a:r>
            <a:r>
              <a:rPr sz="2400" spc="10" dirty="0">
                <a:solidFill>
                  <a:srgbClr val="264C8D"/>
                </a:solidFill>
                <a:latin typeface="Calibri"/>
                <a:cs typeface="Calibri"/>
              </a:rPr>
              <a:t> </a:t>
            </a:r>
            <a:r>
              <a:rPr sz="2400" spc="-5" dirty="0">
                <a:solidFill>
                  <a:srgbClr val="264C8D"/>
                </a:solidFill>
                <a:latin typeface="Calibri"/>
                <a:cs typeface="Calibri"/>
              </a:rPr>
              <a:t>file</a:t>
            </a:r>
            <a:r>
              <a:rPr sz="2400" spc="10" dirty="0">
                <a:solidFill>
                  <a:srgbClr val="264C8D"/>
                </a:solidFill>
                <a:latin typeface="Calibri"/>
                <a:cs typeface="Calibri"/>
              </a:rPr>
              <a:t> </a:t>
            </a:r>
            <a:r>
              <a:rPr sz="2400" dirty="0">
                <a:solidFill>
                  <a:srgbClr val="264C8D"/>
                </a:solidFill>
                <a:latin typeface="Calibri"/>
                <a:cs typeface="Calibri"/>
              </a:rPr>
              <a:t>size</a:t>
            </a:r>
            <a:r>
              <a:rPr sz="2400" spc="5" dirty="0">
                <a:solidFill>
                  <a:srgbClr val="264C8D"/>
                </a:solidFill>
                <a:latin typeface="Calibri"/>
                <a:cs typeface="Calibri"/>
              </a:rPr>
              <a:t> </a:t>
            </a:r>
            <a:r>
              <a:rPr sz="2400" spc="-5" dirty="0">
                <a:solidFill>
                  <a:srgbClr val="264C8D"/>
                </a:solidFill>
                <a:latin typeface="Calibri"/>
                <a:cs typeface="Calibri"/>
              </a:rPr>
              <a:t>quadratically</a:t>
            </a:r>
            <a:endParaRPr sz="2400">
              <a:latin typeface="Calibri"/>
              <a:cs typeface="Calibri"/>
            </a:endParaRPr>
          </a:p>
          <a:p>
            <a:pPr marL="355600" indent="-342900">
              <a:lnSpc>
                <a:spcPct val="100000"/>
              </a:lnSpc>
              <a:spcBef>
                <a:spcPts val="495"/>
              </a:spcBef>
              <a:buFont typeface="Arial MT"/>
              <a:buChar char="•"/>
              <a:tabLst>
                <a:tab pos="354965" algn="l"/>
                <a:tab pos="355600" algn="l"/>
              </a:tabLst>
            </a:pPr>
            <a:r>
              <a:rPr sz="2400" spc="-5" dirty="0">
                <a:solidFill>
                  <a:srgbClr val="264C8D"/>
                </a:solidFill>
                <a:latin typeface="Calibri"/>
                <a:cs typeface="Calibri"/>
              </a:rPr>
              <a:t>High</a:t>
            </a:r>
            <a:r>
              <a:rPr sz="2400" spc="5" dirty="0">
                <a:solidFill>
                  <a:srgbClr val="264C8D"/>
                </a:solidFill>
                <a:latin typeface="Calibri"/>
                <a:cs typeface="Calibri"/>
              </a:rPr>
              <a:t> </a:t>
            </a:r>
            <a:r>
              <a:rPr sz="2400" spc="-5" dirty="0">
                <a:solidFill>
                  <a:srgbClr val="264C8D"/>
                </a:solidFill>
                <a:latin typeface="Calibri"/>
                <a:cs typeface="Calibri"/>
              </a:rPr>
              <a:t>file</a:t>
            </a:r>
            <a:r>
              <a:rPr sz="2400" spc="5" dirty="0">
                <a:solidFill>
                  <a:srgbClr val="264C8D"/>
                </a:solidFill>
                <a:latin typeface="Calibri"/>
                <a:cs typeface="Calibri"/>
              </a:rPr>
              <a:t> </a:t>
            </a:r>
            <a:r>
              <a:rPr sz="2400" spc="-5" dirty="0">
                <a:solidFill>
                  <a:srgbClr val="264C8D"/>
                </a:solidFill>
                <a:latin typeface="Calibri"/>
                <a:cs typeface="Calibri"/>
              </a:rPr>
              <a:t>capacities</a:t>
            </a:r>
            <a:r>
              <a:rPr sz="2400" spc="5" dirty="0">
                <a:solidFill>
                  <a:srgbClr val="264C8D"/>
                </a:solidFill>
                <a:latin typeface="Calibri"/>
                <a:cs typeface="Calibri"/>
              </a:rPr>
              <a:t> </a:t>
            </a:r>
            <a:r>
              <a:rPr sz="2400" spc="-5" dirty="0">
                <a:solidFill>
                  <a:srgbClr val="264C8D"/>
                </a:solidFill>
                <a:latin typeface="Calibri"/>
                <a:cs typeface="Calibri"/>
              </a:rPr>
              <a:t>are</a:t>
            </a:r>
            <a:r>
              <a:rPr sz="2400" spc="5" dirty="0">
                <a:solidFill>
                  <a:srgbClr val="264C8D"/>
                </a:solidFill>
                <a:latin typeface="Calibri"/>
                <a:cs typeface="Calibri"/>
              </a:rPr>
              <a:t> </a:t>
            </a:r>
            <a:r>
              <a:rPr sz="2400" spc="-5" dirty="0">
                <a:solidFill>
                  <a:srgbClr val="264C8D"/>
                </a:solidFill>
                <a:latin typeface="Calibri"/>
                <a:cs typeface="Calibri"/>
              </a:rPr>
              <a:t>mostly</a:t>
            </a:r>
            <a:r>
              <a:rPr sz="2400" spc="5" dirty="0">
                <a:solidFill>
                  <a:srgbClr val="264C8D"/>
                </a:solidFill>
                <a:latin typeface="Calibri"/>
                <a:cs typeface="Calibri"/>
              </a:rPr>
              <a:t> </a:t>
            </a:r>
            <a:r>
              <a:rPr sz="2400" spc="-5" dirty="0">
                <a:solidFill>
                  <a:srgbClr val="264C8D"/>
                </a:solidFill>
                <a:latin typeface="Calibri"/>
                <a:cs typeface="Calibri"/>
              </a:rPr>
              <a:t>ensured</a:t>
            </a:r>
            <a:r>
              <a:rPr sz="2400" spc="5" dirty="0">
                <a:solidFill>
                  <a:srgbClr val="264C8D"/>
                </a:solidFill>
                <a:latin typeface="Calibri"/>
                <a:cs typeface="Calibri"/>
              </a:rPr>
              <a:t> </a:t>
            </a:r>
            <a:r>
              <a:rPr sz="2400" dirty="0">
                <a:solidFill>
                  <a:srgbClr val="264C8D"/>
                </a:solidFill>
                <a:latin typeface="Calibri"/>
                <a:cs typeface="Calibri"/>
              </a:rPr>
              <a:t>by</a:t>
            </a:r>
            <a:r>
              <a:rPr sz="2400" spc="5" dirty="0">
                <a:solidFill>
                  <a:srgbClr val="264C8D"/>
                </a:solidFill>
                <a:latin typeface="Calibri"/>
                <a:cs typeface="Calibri"/>
              </a:rPr>
              <a:t> </a:t>
            </a:r>
            <a:r>
              <a:rPr sz="2400" spc="-5" dirty="0">
                <a:solidFill>
                  <a:srgbClr val="264C8D"/>
                </a:solidFill>
                <a:latin typeface="Calibri"/>
                <a:cs typeface="Calibri"/>
              </a:rPr>
              <a:t>third</a:t>
            </a:r>
            <a:r>
              <a:rPr sz="2400" spc="5" dirty="0">
                <a:solidFill>
                  <a:srgbClr val="264C8D"/>
                </a:solidFill>
                <a:latin typeface="Calibri"/>
                <a:cs typeface="Calibri"/>
              </a:rPr>
              <a:t> </a:t>
            </a:r>
            <a:r>
              <a:rPr sz="2400" dirty="0">
                <a:solidFill>
                  <a:srgbClr val="264C8D"/>
                </a:solidFill>
                <a:latin typeface="Calibri"/>
                <a:cs typeface="Calibri"/>
              </a:rPr>
              <a:t>level</a:t>
            </a:r>
            <a:r>
              <a:rPr sz="2400" spc="5" dirty="0">
                <a:solidFill>
                  <a:srgbClr val="264C8D"/>
                </a:solidFill>
                <a:latin typeface="Calibri"/>
                <a:cs typeface="Calibri"/>
              </a:rPr>
              <a:t> </a:t>
            </a:r>
            <a:r>
              <a:rPr sz="2400" spc="-5" dirty="0">
                <a:solidFill>
                  <a:srgbClr val="264C8D"/>
                </a:solidFill>
                <a:latin typeface="Calibri"/>
                <a:cs typeface="Calibri"/>
              </a:rPr>
              <a:t>of</a:t>
            </a:r>
            <a:r>
              <a:rPr sz="2400" spc="5" dirty="0">
                <a:solidFill>
                  <a:srgbClr val="264C8D"/>
                </a:solidFill>
                <a:latin typeface="Calibri"/>
                <a:cs typeface="Calibri"/>
              </a:rPr>
              <a:t> </a:t>
            </a:r>
            <a:r>
              <a:rPr sz="2400" spc="-5" dirty="0">
                <a:solidFill>
                  <a:srgbClr val="264C8D"/>
                </a:solidFill>
                <a:latin typeface="Calibri"/>
                <a:cs typeface="Calibri"/>
              </a:rPr>
              <a:t>indirection</a:t>
            </a:r>
            <a:endParaRPr sz="2400">
              <a:latin typeface="Calibri"/>
              <a:cs typeface="Calibri"/>
            </a:endParaRPr>
          </a:p>
          <a:p>
            <a:pPr marL="355600" indent="-342900">
              <a:lnSpc>
                <a:spcPct val="100000"/>
              </a:lnSpc>
              <a:spcBef>
                <a:spcPts val="620"/>
              </a:spcBef>
              <a:buFont typeface="Arial MT"/>
              <a:buChar char="•"/>
              <a:tabLst>
                <a:tab pos="354965" algn="l"/>
                <a:tab pos="355600" algn="l"/>
              </a:tabLst>
            </a:pPr>
            <a:r>
              <a:rPr sz="2400" dirty="0">
                <a:solidFill>
                  <a:srgbClr val="264C8D"/>
                </a:solidFill>
                <a:latin typeface="Calibri"/>
                <a:cs typeface="Calibri"/>
              </a:rPr>
              <a:t>Most </a:t>
            </a:r>
            <a:r>
              <a:rPr sz="2400" spc="-5" dirty="0">
                <a:solidFill>
                  <a:srgbClr val="264C8D"/>
                </a:solidFill>
                <a:latin typeface="Calibri"/>
                <a:cs typeface="Calibri"/>
              </a:rPr>
              <a:t>applications</a:t>
            </a:r>
            <a:r>
              <a:rPr sz="2400" dirty="0">
                <a:solidFill>
                  <a:srgbClr val="264C8D"/>
                </a:solidFill>
                <a:latin typeface="Calibri"/>
                <a:cs typeface="Calibri"/>
              </a:rPr>
              <a:t> </a:t>
            </a:r>
            <a:r>
              <a:rPr sz="2400" spc="-5" dirty="0">
                <a:solidFill>
                  <a:srgbClr val="264C8D"/>
                </a:solidFill>
                <a:latin typeface="Calibri"/>
                <a:cs typeface="Calibri"/>
              </a:rPr>
              <a:t>only</a:t>
            </a:r>
            <a:r>
              <a:rPr sz="2400" dirty="0">
                <a:solidFill>
                  <a:srgbClr val="264C8D"/>
                </a:solidFill>
                <a:latin typeface="Calibri"/>
                <a:cs typeface="Calibri"/>
              </a:rPr>
              <a:t> </a:t>
            </a:r>
            <a:r>
              <a:rPr sz="2400" spc="-5" dirty="0">
                <a:solidFill>
                  <a:srgbClr val="264C8D"/>
                </a:solidFill>
                <a:latin typeface="Calibri"/>
                <a:cs typeface="Calibri"/>
              </a:rPr>
              <a:t>work</a:t>
            </a:r>
            <a:r>
              <a:rPr sz="2400" dirty="0">
                <a:solidFill>
                  <a:srgbClr val="264C8D"/>
                </a:solidFill>
                <a:latin typeface="Calibri"/>
                <a:cs typeface="Calibri"/>
              </a:rPr>
              <a:t> </a:t>
            </a:r>
            <a:r>
              <a:rPr sz="2400" spc="-5" dirty="0">
                <a:solidFill>
                  <a:srgbClr val="264C8D"/>
                </a:solidFill>
                <a:latin typeface="Calibri"/>
                <a:cs typeface="Calibri"/>
              </a:rPr>
              <a:t>with</a:t>
            </a:r>
            <a:r>
              <a:rPr sz="2400" dirty="0">
                <a:solidFill>
                  <a:srgbClr val="264C8D"/>
                </a:solidFill>
                <a:latin typeface="Calibri"/>
                <a:cs typeface="Calibri"/>
              </a:rPr>
              <a:t> </a:t>
            </a:r>
            <a:r>
              <a:rPr sz="2400" spc="-5" dirty="0">
                <a:solidFill>
                  <a:srgbClr val="264C8D"/>
                </a:solidFill>
                <a:latin typeface="Calibri"/>
                <a:cs typeface="Calibri"/>
              </a:rPr>
              <a:t>files</a:t>
            </a:r>
            <a:r>
              <a:rPr sz="2400" dirty="0">
                <a:solidFill>
                  <a:srgbClr val="264C8D"/>
                </a:solidFill>
                <a:latin typeface="Calibri"/>
                <a:cs typeface="Calibri"/>
              </a:rPr>
              <a:t> up to 2 </a:t>
            </a:r>
            <a:r>
              <a:rPr sz="2400" spc="-5" dirty="0">
                <a:solidFill>
                  <a:srgbClr val="264C8D"/>
                </a:solidFill>
                <a:latin typeface="Calibri"/>
                <a:cs typeface="Calibri"/>
              </a:rPr>
              <a:t>Tbyte</a:t>
            </a:r>
            <a:endParaRPr sz="2400">
              <a:latin typeface="Calibri"/>
              <a:cs typeface="Calibri"/>
            </a:endParaRPr>
          </a:p>
          <a:p>
            <a:pPr marL="354965" marR="5080" indent="-342900">
              <a:lnSpc>
                <a:spcPct val="101499"/>
              </a:lnSpc>
              <a:spcBef>
                <a:spcPts val="475"/>
              </a:spcBef>
              <a:buFont typeface="Arial MT"/>
              <a:buChar char="•"/>
              <a:tabLst>
                <a:tab pos="354965" algn="l"/>
                <a:tab pos="355600" algn="l"/>
              </a:tabLst>
            </a:pPr>
            <a:r>
              <a:rPr sz="2400" spc="-5" dirty="0">
                <a:solidFill>
                  <a:srgbClr val="264C8D"/>
                </a:solidFill>
                <a:latin typeface="Calibri"/>
                <a:cs typeface="Calibri"/>
              </a:rPr>
              <a:t>64</a:t>
            </a:r>
            <a:r>
              <a:rPr sz="2400" dirty="0">
                <a:solidFill>
                  <a:srgbClr val="264C8D"/>
                </a:solidFill>
                <a:latin typeface="Calibri"/>
                <a:cs typeface="Calibri"/>
              </a:rPr>
              <a:t> bit</a:t>
            </a:r>
            <a:r>
              <a:rPr sz="2400" spc="5" dirty="0">
                <a:solidFill>
                  <a:srgbClr val="264C8D"/>
                </a:solidFill>
                <a:latin typeface="Calibri"/>
                <a:cs typeface="Calibri"/>
              </a:rPr>
              <a:t> </a:t>
            </a:r>
            <a:r>
              <a:rPr sz="2400" spc="-5" dirty="0">
                <a:solidFill>
                  <a:srgbClr val="264C8D"/>
                </a:solidFill>
                <a:latin typeface="Calibri"/>
                <a:cs typeface="Calibri"/>
              </a:rPr>
              <a:t>addressing</a:t>
            </a:r>
            <a:r>
              <a:rPr sz="2400" spc="5" dirty="0">
                <a:solidFill>
                  <a:srgbClr val="264C8D"/>
                </a:solidFill>
                <a:latin typeface="Calibri"/>
                <a:cs typeface="Calibri"/>
              </a:rPr>
              <a:t> </a:t>
            </a:r>
            <a:r>
              <a:rPr sz="2400" spc="-5" dirty="0">
                <a:solidFill>
                  <a:srgbClr val="264C8D"/>
                </a:solidFill>
                <a:latin typeface="Calibri"/>
                <a:cs typeface="Calibri"/>
              </a:rPr>
              <a:t>only</a:t>
            </a:r>
            <a:r>
              <a:rPr sz="2400" spc="5" dirty="0">
                <a:solidFill>
                  <a:srgbClr val="264C8D"/>
                </a:solidFill>
                <a:latin typeface="Calibri"/>
                <a:cs typeface="Calibri"/>
              </a:rPr>
              <a:t> </a:t>
            </a:r>
            <a:r>
              <a:rPr sz="2400" spc="-5" dirty="0">
                <a:solidFill>
                  <a:srgbClr val="264C8D"/>
                </a:solidFill>
                <a:latin typeface="Calibri"/>
                <a:cs typeface="Calibri"/>
              </a:rPr>
              <a:t>works</a:t>
            </a:r>
            <a:r>
              <a:rPr sz="2400" spc="5" dirty="0">
                <a:solidFill>
                  <a:srgbClr val="264C8D"/>
                </a:solidFill>
                <a:latin typeface="Calibri"/>
                <a:cs typeface="Calibri"/>
              </a:rPr>
              <a:t> </a:t>
            </a:r>
            <a:r>
              <a:rPr sz="2400" spc="-5" dirty="0">
                <a:solidFill>
                  <a:srgbClr val="264C8D"/>
                </a:solidFill>
                <a:latin typeface="Calibri"/>
                <a:cs typeface="Calibri"/>
              </a:rPr>
              <a:t>with</a:t>
            </a:r>
            <a:r>
              <a:rPr sz="2400" spc="5" dirty="0">
                <a:solidFill>
                  <a:srgbClr val="264C8D"/>
                </a:solidFill>
                <a:latin typeface="Calibri"/>
                <a:cs typeface="Calibri"/>
              </a:rPr>
              <a:t> </a:t>
            </a:r>
            <a:r>
              <a:rPr sz="2400" dirty="0">
                <a:solidFill>
                  <a:srgbClr val="264C8D"/>
                </a:solidFill>
                <a:latin typeface="Calibri"/>
                <a:cs typeface="Calibri"/>
              </a:rPr>
              <a:t>half</a:t>
            </a:r>
            <a:r>
              <a:rPr sz="2400" spc="5" dirty="0">
                <a:solidFill>
                  <a:srgbClr val="264C8D"/>
                </a:solidFill>
                <a:latin typeface="Calibri"/>
                <a:cs typeface="Calibri"/>
              </a:rPr>
              <a:t> </a:t>
            </a:r>
            <a:r>
              <a:rPr sz="2400" dirty="0">
                <a:solidFill>
                  <a:srgbClr val="264C8D"/>
                </a:solidFill>
                <a:latin typeface="Calibri"/>
                <a:cs typeface="Calibri"/>
              </a:rPr>
              <a:t>as</a:t>
            </a:r>
            <a:r>
              <a:rPr sz="2400" spc="5" dirty="0">
                <a:solidFill>
                  <a:srgbClr val="264C8D"/>
                </a:solidFill>
                <a:latin typeface="Calibri"/>
                <a:cs typeface="Calibri"/>
              </a:rPr>
              <a:t> </a:t>
            </a:r>
            <a:r>
              <a:rPr sz="2400" spc="-5" dirty="0">
                <a:solidFill>
                  <a:srgbClr val="264C8D"/>
                </a:solidFill>
                <a:latin typeface="Calibri"/>
                <a:cs typeface="Calibri"/>
              </a:rPr>
              <a:t>much</a:t>
            </a:r>
            <a:r>
              <a:rPr sz="2400" spc="5" dirty="0">
                <a:solidFill>
                  <a:srgbClr val="264C8D"/>
                </a:solidFill>
                <a:latin typeface="Calibri"/>
                <a:cs typeface="Calibri"/>
              </a:rPr>
              <a:t> </a:t>
            </a:r>
            <a:r>
              <a:rPr sz="2400" spc="-5" dirty="0">
                <a:solidFill>
                  <a:srgbClr val="264C8D"/>
                </a:solidFill>
                <a:latin typeface="Calibri"/>
                <a:cs typeface="Calibri"/>
              </a:rPr>
              <a:t>pointers</a:t>
            </a:r>
            <a:r>
              <a:rPr sz="2400" spc="5" dirty="0">
                <a:solidFill>
                  <a:srgbClr val="264C8D"/>
                </a:solidFill>
                <a:latin typeface="Calibri"/>
                <a:cs typeface="Calibri"/>
              </a:rPr>
              <a:t> </a:t>
            </a:r>
            <a:r>
              <a:rPr sz="2400" dirty="0">
                <a:solidFill>
                  <a:srgbClr val="264C8D"/>
                </a:solidFill>
                <a:latin typeface="Calibri"/>
                <a:cs typeface="Calibri"/>
              </a:rPr>
              <a:t>per </a:t>
            </a:r>
            <a:r>
              <a:rPr sz="2400" spc="-5" dirty="0">
                <a:solidFill>
                  <a:srgbClr val="264C8D"/>
                </a:solidFill>
                <a:latin typeface="Calibri"/>
                <a:cs typeface="Calibri"/>
              </a:rPr>
              <a:t>block,</a:t>
            </a:r>
            <a:r>
              <a:rPr sz="2400" spc="5" dirty="0">
                <a:solidFill>
                  <a:srgbClr val="264C8D"/>
                </a:solidFill>
                <a:latin typeface="Calibri"/>
                <a:cs typeface="Calibri"/>
              </a:rPr>
              <a:t> </a:t>
            </a:r>
            <a:r>
              <a:rPr sz="2400" dirty="0">
                <a:solidFill>
                  <a:srgbClr val="264C8D"/>
                </a:solidFill>
                <a:latin typeface="Calibri"/>
                <a:cs typeface="Calibri"/>
              </a:rPr>
              <a:t>but </a:t>
            </a:r>
            <a:r>
              <a:rPr sz="2400" spc="-525" dirty="0">
                <a:solidFill>
                  <a:srgbClr val="264C8D"/>
                </a:solidFill>
                <a:latin typeface="Calibri"/>
                <a:cs typeface="Calibri"/>
              </a:rPr>
              <a:t> </a:t>
            </a:r>
            <a:r>
              <a:rPr sz="2400" dirty="0">
                <a:solidFill>
                  <a:srgbClr val="264C8D"/>
                </a:solidFill>
                <a:latin typeface="Calibri"/>
                <a:cs typeface="Calibri"/>
              </a:rPr>
              <a:t>helps</a:t>
            </a:r>
            <a:r>
              <a:rPr sz="2400" spc="-5" dirty="0">
                <a:solidFill>
                  <a:srgbClr val="264C8D"/>
                </a:solidFill>
                <a:latin typeface="Calibri"/>
                <a:cs typeface="Calibri"/>
              </a:rPr>
              <a:t> </a:t>
            </a:r>
            <a:r>
              <a:rPr sz="2400" dirty="0">
                <a:solidFill>
                  <a:srgbClr val="264C8D"/>
                </a:solidFill>
                <a:latin typeface="Calibri"/>
                <a:cs typeface="Calibri"/>
              </a:rPr>
              <a:t>to </a:t>
            </a:r>
            <a:r>
              <a:rPr sz="2400" spc="-5" dirty="0">
                <a:solidFill>
                  <a:srgbClr val="264C8D"/>
                </a:solidFill>
                <a:latin typeface="Calibri"/>
                <a:cs typeface="Calibri"/>
              </a:rPr>
              <a:t>overcome</a:t>
            </a:r>
            <a:r>
              <a:rPr sz="2400" dirty="0">
                <a:solidFill>
                  <a:srgbClr val="264C8D"/>
                </a:solidFill>
                <a:latin typeface="Calibri"/>
                <a:cs typeface="Calibri"/>
              </a:rPr>
              <a:t> 2 </a:t>
            </a:r>
            <a:r>
              <a:rPr sz="2400" spc="-5" dirty="0">
                <a:solidFill>
                  <a:srgbClr val="264C8D"/>
                </a:solidFill>
                <a:latin typeface="Calibri"/>
                <a:cs typeface="Calibri"/>
              </a:rPr>
              <a:t>Tbyte limit</a:t>
            </a:r>
            <a:endParaRPr sz="2400">
              <a:latin typeface="Calibri"/>
              <a:cs typeface="Calibri"/>
            </a:endParaRPr>
          </a:p>
        </p:txBody>
      </p:sp>
      <p:graphicFrame>
        <p:nvGraphicFramePr>
          <p:cNvPr id="4" name="object 4"/>
          <p:cNvGraphicFramePr>
            <a:graphicFrameLocks noGrp="1"/>
          </p:cNvGraphicFramePr>
          <p:nvPr/>
        </p:nvGraphicFramePr>
        <p:xfrm>
          <a:off x="407987" y="1584324"/>
          <a:ext cx="9079863" cy="1476018"/>
        </p:xfrm>
        <a:graphic>
          <a:graphicData uri="http://schemas.openxmlformats.org/drawingml/2006/table">
            <a:tbl>
              <a:tblPr firstRow="1" bandRow="1">
                <a:tableStyleId>{2D5ABB26-0587-4C30-8999-92F81FD0307C}</a:tableStyleId>
              </a:tblPr>
              <a:tblGrid>
                <a:gridCol w="2573020">
                  <a:extLst>
                    <a:ext uri="{9D8B030D-6E8A-4147-A177-3AD203B41FA5}">
                      <a16:colId xmlns:a16="http://schemas.microsoft.com/office/drawing/2014/main" val="20000"/>
                    </a:ext>
                  </a:extLst>
                </a:gridCol>
                <a:gridCol w="1515109">
                  <a:extLst>
                    <a:ext uri="{9D8B030D-6E8A-4147-A177-3AD203B41FA5}">
                      <a16:colId xmlns:a16="http://schemas.microsoft.com/office/drawing/2014/main" val="20001"/>
                    </a:ext>
                  </a:extLst>
                </a:gridCol>
                <a:gridCol w="1433829">
                  <a:extLst>
                    <a:ext uri="{9D8B030D-6E8A-4147-A177-3AD203B41FA5}">
                      <a16:colId xmlns:a16="http://schemas.microsoft.com/office/drawing/2014/main" val="20002"/>
                    </a:ext>
                  </a:extLst>
                </a:gridCol>
                <a:gridCol w="1674495">
                  <a:extLst>
                    <a:ext uri="{9D8B030D-6E8A-4147-A177-3AD203B41FA5}">
                      <a16:colId xmlns:a16="http://schemas.microsoft.com/office/drawing/2014/main" val="20003"/>
                    </a:ext>
                  </a:extLst>
                </a:gridCol>
                <a:gridCol w="1883410">
                  <a:extLst>
                    <a:ext uri="{9D8B030D-6E8A-4147-A177-3AD203B41FA5}">
                      <a16:colId xmlns:a16="http://schemas.microsoft.com/office/drawing/2014/main" val="20004"/>
                    </a:ext>
                  </a:extLst>
                </a:gridCol>
              </a:tblGrid>
              <a:tr h="211666">
                <a:tc>
                  <a:txBody>
                    <a:bodyPr/>
                    <a:lstStyle/>
                    <a:p>
                      <a:pPr marL="31750">
                        <a:lnSpc>
                          <a:spcPts val="1565"/>
                        </a:lnSpc>
                      </a:pPr>
                      <a:r>
                        <a:rPr sz="1350" spc="-10" dirty="0">
                          <a:latin typeface="Arial MT"/>
                          <a:cs typeface="Arial MT"/>
                        </a:rPr>
                        <a:t>Blockgröße</a:t>
                      </a:r>
                      <a:r>
                        <a:rPr sz="1350" spc="-40" dirty="0">
                          <a:latin typeface="Arial MT"/>
                          <a:cs typeface="Arial MT"/>
                        </a:rPr>
                        <a:t> </a:t>
                      </a:r>
                      <a:r>
                        <a:rPr sz="1350" dirty="0">
                          <a:latin typeface="Arial MT"/>
                          <a:cs typeface="Arial MT"/>
                        </a:rPr>
                        <a:t>/</a:t>
                      </a:r>
                      <a:r>
                        <a:rPr sz="1350" spc="-35" dirty="0">
                          <a:latin typeface="Arial MT"/>
                          <a:cs typeface="Arial MT"/>
                        </a:rPr>
                        <a:t> </a:t>
                      </a:r>
                      <a:r>
                        <a:rPr sz="1350" spc="-20" dirty="0">
                          <a:latin typeface="Arial MT"/>
                          <a:cs typeface="Arial MT"/>
                        </a:rPr>
                        <a:t>Kbyte</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1590" algn="r">
                        <a:lnSpc>
                          <a:spcPts val="1565"/>
                        </a:lnSpc>
                      </a:pPr>
                      <a:r>
                        <a:rPr sz="1350" dirty="0">
                          <a:latin typeface="Arial MT"/>
                          <a:cs typeface="Arial MT"/>
                        </a:rPr>
                        <a:t>1</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2225" algn="r">
                        <a:lnSpc>
                          <a:spcPts val="1565"/>
                        </a:lnSpc>
                      </a:pPr>
                      <a:r>
                        <a:rPr sz="1350" dirty="0">
                          <a:latin typeface="Arial MT"/>
                          <a:cs typeface="Arial MT"/>
                        </a:rPr>
                        <a:t>2</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1590" algn="r">
                        <a:lnSpc>
                          <a:spcPts val="1565"/>
                        </a:lnSpc>
                      </a:pPr>
                      <a:r>
                        <a:rPr sz="1350" dirty="0">
                          <a:latin typeface="Arial MT"/>
                          <a:cs typeface="Arial MT"/>
                        </a:rPr>
                        <a:t>4</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13970" algn="r">
                        <a:lnSpc>
                          <a:spcPts val="1565"/>
                        </a:lnSpc>
                      </a:pPr>
                      <a:r>
                        <a:rPr sz="1350" dirty="0">
                          <a:latin typeface="Arial MT"/>
                          <a:cs typeface="Arial MT"/>
                        </a:rPr>
                        <a:t>8</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C0C0C0"/>
                    </a:solidFill>
                  </a:tcPr>
                </a:tc>
                <a:extLst>
                  <a:ext uri="{0D108BD9-81ED-4DB2-BD59-A6C34878D82A}">
                    <a16:rowId xmlns:a16="http://schemas.microsoft.com/office/drawing/2014/main" val="10000"/>
                  </a:ext>
                </a:extLst>
              </a:tr>
              <a:tr h="213380">
                <a:tc>
                  <a:txBody>
                    <a:bodyPr/>
                    <a:lstStyle/>
                    <a:p>
                      <a:pPr marL="31750">
                        <a:lnSpc>
                          <a:spcPts val="1580"/>
                        </a:lnSpc>
                      </a:pPr>
                      <a:r>
                        <a:rPr sz="1350" spc="-10" dirty="0">
                          <a:latin typeface="Arial MT"/>
                          <a:cs typeface="Arial MT"/>
                        </a:rPr>
                        <a:t>Blöcke</a:t>
                      </a:r>
                      <a:r>
                        <a:rPr sz="1350" spc="-40" dirty="0">
                          <a:latin typeface="Arial MT"/>
                          <a:cs typeface="Arial MT"/>
                        </a:rPr>
                        <a:t> </a:t>
                      </a:r>
                      <a:r>
                        <a:rPr sz="1350" spc="-5" dirty="0">
                          <a:latin typeface="Arial MT"/>
                          <a:cs typeface="Arial MT"/>
                        </a:rPr>
                        <a:t>erste</a:t>
                      </a:r>
                      <a:r>
                        <a:rPr sz="1350" spc="-40" dirty="0">
                          <a:latin typeface="Arial MT"/>
                          <a:cs typeface="Arial MT"/>
                        </a:rPr>
                        <a:t> </a:t>
                      </a:r>
                      <a:r>
                        <a:rPr sz="1350" spc="-10" dirty="0">
                          <a:latin typeface="Arial MT"/>
                          <a:cs typeface="Arial MT"/>
                        </a:rPr>
                        <a:t>Stufe</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2860" algn="r">
                        <a:lnSpc>
                          <a:spcPts val="1580"/>
                        </a:lnSpc>
                      </a:pPr>
                      <a:r>
                        <a:rPr sz="1350" spc="-15" dirty="0">
                          <a:solidFill>
                            <a:srgbClr val="FFFFFF"/>
                          </a:solidFill>
                          <a:latin typeface="Arial MT"/>
                          <a:cs typeface="Arial MT"/>
                        </a:rPr>
                        <a:t>12</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2860" algn="r">
                        <a:lnSpc>
                          <a:spcPts val="1580"/>
                        </a:lnSpc>
                      </a:pPr>
                      <a:r>
                        <a:rPr sz="1350" spc="-15" dirty="0">
                          <a:solidFill>
                            <a:srgbClr val="FFFFFF"/>
                          </a:solidFill>
                          <a:latin typeface="Arial MT"/>
                          <a:cs typeface="Arial MT"/>
                        </a:rPr>
                        <a:t>12</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3495" algn="r">
                        <a:lnSpc>
                          <a:spcPts val="1580"/>
                        </a:lnSpc>
                      </a:pPr>
                      <a:r>
                        <a:rPr sz="1350" spc="-15" dirty="0">
                          <a:solidFill>
                            <a:srgbClr val="FFFFFF"/>
                          </a:solidFill>
                          <a:latin typeface="Arial MT"/>
                          <a:cs typeface="Arial MT"/>
                        </a:rPr>
                        <a:t>12</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14604" algn="r">
                        <a:lnSpc>
                          <a:spcPts val="1580"/>
                        </a:lnSpc>
                      </a:pPr>
                      <a:r>
                        <a:rPr sz="1350" spc="-15" dirty="0">
                          <a:solidFill>
                            <a:srgbClr val="FFFFFF"/>
                          </a:solidFill>
                          <a:latin typeface="Arial MT"/>
                          <a:cs typeface="Arial MT"/>
                        </a:rPr>
                        <a:t>12</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959595"/>
                    </a:solidFill>
                  </a:tcPr>
                </a:tc>
                <a:extLst>
                  <a:ext uri="{0D108BD9-81ED-4DB2-BD59-A6C34878D82A}">
                    <a16:rowId xmlns:a16="http://schemas.microsoft.com/office/drawing/2014/main" val="10001"/>
                  </a:ext>
                </a:extLst>
              </a:tr>
              <a:tr h="212654">
                <a:tc>
                  <a:txBody>
                    <a:bodyPr/>
                    <a:lstStyle/>
                    <a:p>
                      <a:pPr marL="31750">
                        <a:lnSpc>
                          <a:spcPts val="1575"/>
                        </a:lnSpc>
                      </a:pPr>
                      <a:r>
                        <a:rPr sz="1350" spc="-10" dirty="0">
                          <a:latin typeface="Arial MT"/>
                          <a:cs typeface="Arial MT"/>
                        </a:rPr>
                        <a:t>Blöcke</a:t>
                      </a:r>
                      <a:r>
                        <a:rPr sz="1350" spc="-30" dirty="0">
                          <a:latin typeface="Arial MT"/>
                          <a:cs typeface="Arial MT"/>
                        </a:rPr>
                        <a:t> </a:t>
                      </a:r>
                      <a:r>
                        <a:rPr sz="1350" spc="-10" dirty="0">
                          <a:latin typeface="Arial MT"/>
                          <a:cs typeface="Arial MT"/>
                        </a:rPr>
                        <a:t>über</a:t>
                      </a:r>
                      <a:r>
                        <a:rPr sz="1350" spc="-25" dirty="0">
                          <a:latin typeface="Arial MT"/>
                          <a:cs typeface="Arial MT"/>
                        </a:rPr>
                        <a:t> </a:t>
                      </a:r>
                      <a:r>
                        <a:rPr sz="1350" spc="-5" dirty="0">
                          <a:latin typeface="Arial MT"/>
                          <a:cs typeface="Arial MT"/>
                        </a:rPr>
                        <a:t>erste</a:t>
                      </a:r>
                      <a:r>
                        <a:rPr sz="1350" spc="-30" dirty="0">
                          <a:latin typeface="Arial MT"/>
                          <a:cs typeface="Arial MT"/>
                        </a:rPr>
                        <a:t> </a:t>
                      </a:r>
                      <a:r>
                        <a:rPr sz="1350" spc="-10" dirty="0">
                          <a:latin typeface="Arial MT"/>
                          <a:cs typeface="Arial MT"/>
                        </a:rPr>
                        <a:t>Indirektion</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2860" algn="r">
                        <a:lnSpc>
                          <a:spcPts val="1575"/>
                        </a:lnSpc>
                      </a:pPr>
                      <a:r>
                        <a:rPr sz="1350" spc="-15" dirty="0">
                          <a:solidFill>
                            <a:srgbClr val="FFFFFF"/>
                          </a:solidFill>
                          <a:latin typeface="Arial MT"/>
                          <a:cs typeface="Arial MT"/>
                        </a:rPr>
                        <a:t>256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3495" algn="r">
                        <a:lnSpc>
                          <a:spcPts val="1575"/>
                        </a:lnSpc>
                      </a:pPr>
                      <a:r>
                        <a:rPr sz="1350" spc="-15" dirty="0">
                          <a:solidFill>
                            <a:srgbClr val="FFFFFF"/>
                          </a:solidFill>
                          <a:latin typeface="Arial MT"/>
                          <a:cs typeface="Arial MT"/>
                        </a:rPr>
                        <a:t>512</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2860" algn="r">
                        <a:lnSpc>
                          <a:spcPts val="1575"/>
                        </a:lnSpc>
                      </a:pPr>
                      <a:r>
                        <a:rPr sz="1350" spc="-15" dirty="0">
                          <a:solidFill>
                            <a:srgbClr val="FFFFFF"/>
                          </a:solidFill>
                          <a:latin typeface="Arial MT"/>
                          <a:cs typeface="Arial MT"/>
                        </a:rPr>
                        <a:t>1.024</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15240" algn="r">
                        <a:lnSpc>
                          <a:spcPts val="1575"/>
                        </a:lnSpc>
                      </a:pPr>
                      <a:r>
                        <a:rPr sz="1350" spc="-15" dirty="0">
                          <a:solidFill>
                            <a:srgbClr val="FFFFFF"/>
                          </a:solidFill>
                          <a:latin typeface="Arial MT"/>
                          <a:cs typeface="Arial MT"/>
                        </a:rPr>
                        <a:t>2.048</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959595"/>
                    </a:solidFill>
                  </a:tcPr>
                </a:tc>
                <a:extLst>
                  <a:ext uri="{0D108BD9-81ED-4DB2-BD59-A6C34878D82A}">
                    <a16:rowId xmlns:a16="http://schemas.microsoft.com/office/drawing/2014/main" val="10002"/>
                  </a:ext>
                </a:extLst>
              </a:tr>
              <a:tr h="213380">
                <a:tc>
                  <a:txBody>
                    <a:bodyPr/>
                    <a:lstStyle/>
                    <a:p>
                      <a:pPr marL="31750">
                        <a:lnSpc>
                          <a:spcPts val="1580"/>
                        </a:lnSpc>
                      </a:pPr>
                      <a:r>
                        <a:rPr sz="1350" spc="-10" dirty="0">
                          <a:latin typeface="Arial MT"/>
                          <a:cs typeface="Arial MT"/>
                        </a:rPr>
                        <a:t>Blöcke</a:t>
                      </a:r>
                      <a:r>
                        <a:rPr sz="1350" spc="-25" dirty="0">
                          <a:latin typeface="Arial MT"/>
                          <a:cs typeface="Arial MT"/>
                        </a:rPr>
                        <a:t> </a:t>
                      </a:r>
                      <a:r>
                        <a:rPr sz="1350" spc="-10" dirty="0">
                          <a:latin typeface="Arial MT"/>
                          <a:cs typeface="Arial MT"/>
                        </a:rPr>
                        <a:t>über</a:t>
                      </a:r>
                      <a:r>
                        <a:rPr sz="1350" spc="-15" dirty="0">
                          <a:latin typeface="Arial MT"/>
                          <a:cs typeface="Arial MT"/>
                        </a:rPr>
                        <a:t> </a:t>
                      </a:r>
                      <a:r>
                        <a:rPr sz="1350" spc="-20" dirty="0">
                          <a:latin typeface="Arial MT"/>
                          <a:cs typeface="Arial MT"/>
                        </a:rPr>
                        <a:t>zweite</a:t>
                      </a:r>
                      <a:r>
                        <a:rPr sz="1350" spc="-25" dirty="0">
                          <a:latin typeface="Arial MT"/>
                          <a:cs typeface="Arial MT"/>
                        </a:rPr>
                        <a:t> </a:t>
                      </a:r>
                      <a:r>
                        <a:rPr sz="1350" spc="-10" dirty="0">
                          <a:latin typeface="Arial MT"/>
                          <a:cs typeface="Arial MT"/>
                        </a:rPr>
                        <a:t>Indirektion</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2860" algn="r">
                        <a:lnSpc>
                          <a:spcPts val="1580"/>
                        </a:lnSpc>
                      </a:pPr>
                      <a:r>
                        <a:rPr sz="1350" spc="-15" dirty="0">
                          <a:solidFill>
                            <a:srgbClr val="FFFFFF"/>
                          </a:solidFill>
                          <a:latin typeface="Arial MT"/>
                          <a:cs typeface="Arial MT"/>
                        </a:rPr>
                        <a:t>65.536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1590" algn="r">
                        <a:lnSpc>
                          <a:spcPts val="1580"/>
                        </a:lnSpc>
                      </a:pPr>
                      <a:r>
                        <a:rPr sz="1350" spc="-15" dirty="0">
                          <a:solidFill>
                            <a:srgbClr val="FFFFFF"/>
                          </a:solidFill>
                          <a:latin typeface="Arial MT"/>
                          <a:cs typeface="Arial MT"/>
                        </a:rPr>
                        <a:t>262.144</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1590" algn="r">
                        <a:lnSpc>
                          <a:spcPts val="1580"/>
                        </a:lnSpc>
                      </a:pPr>
                      <a:r>
                        <a:rPr sz="1350" spc="-15" dirty="0">
                          <a:solidFill>
                            <a:srgbClr val="FFFFFF"/>
                          </a:solidFill>
                          <a:latin typeface="Arial MT"/>
                          <a:cs typeface="Arial MT"/>
                        </a:rPr>
                        <a:t>1.048.576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13970" algn="r">
                        <a:lnSpc>
                          <a:spcPts val="1580"/>
                        </a:lnSpc>
                      </a:pPr>
                      <a:r>
                        <a:rPr sz="1350" spc="-15" dirty="0">
                          <a:solidFill>
                            <a:srgbClr val="FFFFFF"/>
                          </a:solidFill>
                          <a:latin typeface="Arial MT"/>
                          <a:cs typeface="Arial MT"/>
                        </a:rPr>
                        <a:t>4.194.304</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959595"/>
                    </a:solidFill>
                  </a:tcPr>
                </a:tc>
                <a:extLst>
                  <a:ext uri="{0D108BD9-81ED-4DB2-BD59-A6C34878D82A}">
                    <a16:rowId xmlns:a16="http://schemas.microsoft.com/office/drawing/2014/main" val="10003"/>
                  </a:ext>
                </a:extLst>
              </a:tr>
              <a:tr h="212654">
                <a:tc>
                  <a:txBody>
                    <a:bodyPr/>
                    <a:lstStyle/>
                    <a:p>
                      <a:pPr marL="31750">
                        <a:lnSpc>
                          <a:spcPts val="1575"/>
                        </a:lnSpc>
                      </a:pPr>
                      <a:r>
                        <a:rPr sz="1350" spc="-10" dirty="0">
                          <a:latin typeface="Arial MT"/>
                          <a:cs typeface="Arial MT"/>
                        </a:rPr>
                        <a:t>Blöcke</a:t>
                      </a:r>
                      <a:r>
                        <a:rPr sz="1350" spc="-30" dirty="0">
                          <a:latin typeface="Arial MT"/>
                          <a:cs typeface="Arial MT"/>
                        </a:rPr>
                        <a:t> </a:t>
                      </a:r>
                      <a:r>
                        <a:rPr sz="1350" spc="-10" dirty="0">
                          <a:latin typeface="Arial MT"/>
                          <a:cs typeface="Arial MT"/>
                        </a:rPr>
                        <a:t>über</a:t>
                      </a:r>
                      <a:r>
                        <a:rPr sz="1350" spc="-15" dirty="0">
                          <a:latin typeface="Arial MT"/>
                          <a:cs typeface="Arial MT"/>
                        </a:rPr>
                        <a:t> </a:t>
                      </a:r>
                      <a:r>
                        <a:rPr sz="1350" spc="-10" dirty="0">
                          <a:latin typeface="Arial MT"/>
                          <a:cs typeface="Arial MT"/>
                        </a:rPr>
                        <a:t>dritte</a:t>
                      </a:r>
                      <a:r>
                        <a:rPr sz="1350" spc="-25" dirty="0">
                          <a:latin typeface="Arial MT"/>
                          <a:cs typeface="Arial MT"/>
                        </a:rPr>
                        <a:t> </a:t>
                      </a:r>
                      <a:r>
                        <a:rPr sz="1350" spc="-10" dirty="0">
                          <a:latin typeface="Arial MT"/>
                          <a:cs typeface="Arial MT"/>
                        </a:rPr>
                        <a:t>Indirektion</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2225" algn="r">
                        <a:lnSpc>
                          <a:spcPts val="1575"/>
                        </a:lnSpc>
                      </a:pPr>
                      <a:r>
                        <a:rPr sz="1350" spc="-15" dirty="0">
                          <a:solidFill>
                            <a:srgbClr val="FFFFFF"/>
                          </a:solidFill>
                          <a:latin typeface="Arial MT"/>
                          <a:cs typeface="Arial MT"/>
                        </a:rPr>
                        <a:t>16.777.216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1590" algn="r">
                        <a:lnSpc>
                          <a:spcPts val="1575"/>
                        </a:lnSpc>
                      </a:pPr>
                      <a:r>
                        <a:rPr sz="1350" spc="-15" dirty="0">
                          <a:solidFill>
                            <a:srgbClr val="FFFFFF"/>
                          </a:solidFill>
                          <a:latin typeface="Arial MT"/>
                          <a:cs typeface="Arial MT"/>
                        </a:rPr>
                        <a:t>134.217.728</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0955" algn="r">
                        <a:lnSpc>
                          <a:spcPts val="1575"/>
                        </a:lnSpc>
                      </a:pPr>
                      <a:r>
                        <a:rPr sz="1350" spc="-15" dirty="0">
                          <a:solidFill>
                            <a:srgbClr val="FFFFFF"/>
                          </a:solidFill>
                          <a:latin typeface="Arial MT"/>
                          <a:cs typeface="Arial MT"/>
                        </a:rPr>
                        <a:t>1.073.741.824</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13335" algn="r">
                        <a:lnSpc>
                          <a:spcPts val="1575"/>
                        </a:lnSpc>
                      </a:pPr>
                      <a:r>
                        <a:rPr sz="1350" spc="-15" dirty="0">
                          <a:solidFill>
                            <a:srgbClr val="FFFFFF"/>
                          </a:solidFill>
                          <a:latin typeface="Arial MT"/>
                          <a:cs typeface="Arial MT"/>
                        </a:rPr>
                        <a:t>8.589.934.592</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959595"/>
                    </a:solidFill>
                  </a:tcPr>
                </a:tc>
                <a:extLst>
                  <a:ext uri="{0D108BD9-81ED-4DB2-BD59-A6C34878D82A}">
                    <a16:rowId xmlns:a16="http://schemas.microsoft.com/office/drawing/2014/main" val="10004"/>
                  </a:ext>
                </a:extLst>
              </a:tr>
              <a:tr h="213386">
                <a:tc>
                  <a:txBody>
                    <a:bodyPr/>
                    <a:lstStyle/>
                    <a:p>
                      <a:pPr marL="31750">
                        <a:lnSpc>
                          <a:spcPts val="1580"/>
                        </a:lnSpc>
                      </a:pPr>
                      <a:r>
                        <a:rPr sz="1350" spc="-10" dirty="0">
                          <a:latin typeface="Arial MT"/>
                          <a:cs typeface="Arial MT"/>
                        </a:rPr>
                        <a:t>Maximal</a:t>
                      </a:r>
                      <a:r>
                        <a:rPr sz="1350" spc="-35" dirty="0">
                          <a:latin typeface="Arial MT"/>
                          <a:cs typeface="Arial MT"/>
                        </a:rPr>
                        <a:t> </a:t>
                      </a:r>
                      <a:r>
                        <a:rPr sz="1350" spc="-10" dirty="0">
                          <a:latin typeface="Arial MT"/>
                          <a:cs typeface="Arial MT"/>
                        </a:rPr>
                        <a:t>darstellbare</a:t>
                      </a:r>
                      <a:r>
                        <a:rPr sz="1350" spc="-35" dirty="0">
                          <a:latin typeface="Arial MT"/>
                          <a:cs typeface="Arial MT"/>
                        </a:rPr>
                        <a:t> </a:t>
                      </a:r>
                      <a:r>
                        <a:rPr sz="1350" spc="-10" dirty="0">
                          <a:latin typeface="Arial MT"/>
                          <a:cs typeface="Arial MT"/>
                        </a:rPr>
                        <a:t>Zahl</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0C0C0"/>
                    </a:solidFill>
                  </a:tcPr>
                </a:tc>
                <a:tc>
                  <a:txBody>
                    <a:bodyPr/>
                    <a:lstStyle/>
                    <a:p>
                      <a:pPr marR="21590" algn="r">
                        <a:lnSpc>
                          <a:spcPts val="1580"/>
                        </a:lnSpc>
                      </a:pPr>
                      <a:r>
                        <a:rPr sz="1350" spc="-15" dirty="0">
                          <a:solidFill>
                            <a:srgbClr val="FFFFFF"/>
                          </a:solidFill>
                          <a:latin typeface="Arial MT"/>
                          <a:cs typeface="Arial MT"/>
                        </a:rPr>
                        <a:t>4.294.967.296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1590" algn="r">
                        <a:lnSpc>
                          <a:spcPts val="1580"/>
                        </a:lnSpc>
                      </a:pPr>
                      <a:r>
                        <a:rPr sz="1350" spc="-15" dirty="0">
                          <a:solidFill>
                            <a:srgbClr val="FFFFFF"/>
                          </a:solidFill>
                          <a:latin typeface="Arial MT"/>
                          <a:cs typeface="Arial MT"/>
                        </a:rPr>
                        <a:t>4.294.967.296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20955" algn="r">
                        <a:lnSpc>
                          <a:spcPts val="1580"/>
                        </a:lnSpc>
                      </a:pPr>
                      <a:r>
                        <a:rPr sz="1350" spc="-15" dirty="0">
                          <a:solidFill>
                            <a:srgbClr val="FFFFFF"/>
                          </a:solidFill>
                          <a:latin typeface="Arial MT"/>
                          <a:cs typeface="Arial MT"/>
                        </a:rPr>
                        <a:t>4.294.967.296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959595"/>
                    </a:solidFill>
                  </a:tcPr>
                </a:tc>
                <a:tc>
                  <a:txBody>
                    <a:bodyPr/>
                    <a:lstStyle/>
                    <a:p>
                      <a:pPr marR="13335" algn="r">
                        <a:lnSpc>
                          <a:spcPts val="1580"/>
                        </a:lnSpc>
                      </a:pPr>
                      <a:r>
                        <a:rPr sz="1350" spc="-15" dirty="0">
                          <a:solidFill>
                            <a:srgbClr val="FFFFFF"/>
                          </a:solidFill>
                          <a:latin typeface="Arial MT"/>
                          <a:cs typeface="Arial MT"/>
                        </a:rPr>
                        <a:t>4.294.967.296</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959595"/>
                    </a:solidFill>
                  </a:tcPr>
                </a:tc>
                <a:extLst>
                  <a:ext uri="{0D108BD9-81ED-4DB2-BD59-A6C34878D82A}">
                    <a16:rowId xmlns:a16="http://schemas.microsoft.com/office/drawing/2014/main" val="10005"/>
                  </a:ext>
                </a:extLst>
              </a:tr>
              <a:tr h="198898">
                <a:tc>
                  <a:txBody>
                    <a:bodyPr/>
                    <a:lstStyle/>
                    <a:p>
                      <a:pPr marL="31750">
                        <a:lnSpc>
                          <a:spcPts val="1465"/>
                        </a:lnSpc>
                      </a:pPr>
                      <a:r>
                        <a:rPr sz="1350" spc="-5" dirty="0">
                          <a:latin typeface="Arial MT"/>
                          <a:cs typeface="Arial MT"/>
                        </a:rPr>
                        <a:t>max.</a:t>
                      </a:r>
                      <a:r>
                        <a:rPr sz="1350" spc="-30" dirty="0">
                          <a:latin typeface="Arial MT"/>
                          <a:cs typeface="Arial MT"/>
                        </a:rPr>
                        <a:t> </a:t>
                      </a:r>
                      <a:r>
                        <a:rPr sz="1350" spc="-10" dirty="0">
                          <a:latin typeface="Arial MT"/>
                          <a:cs typeface="Arial MT"/>
                        </a:rPr>
                        <a:t>Dateigröße</a:t>
                      </a:r>
                      <a:r>
                        <a:rPr sz="1350" spc="-30" dirty="0">
                          <a:latin typeface="Arial MT"/>
                          <a:cs typeface="Arial MT"/>
                        </a:rPr>
                        <a:t> </a:t>
                      </a:r>
                      <a:r>
                        <a:rPr sz="1350" dirty="0">
                          <a:latin typeface="Arial MT"/>
                          <a:cs typeface="Arial MT"/>
                        </a:rPr>
                        <a:t>/</a:t>
                      </a:r>
                      <a:r>
                        <a:rPr sz="1350" spc="-30" dirty="0">
                          <a:latin typeface="Arial MT"/>
                          <a:cs typeface="Arial MT"/>
                        </a:rPr>
                        <a:t> </a:t>
                      </a:r>
                      <a:r>
                        <a:rPr sz="1350" spc="-20" dirty="0">
                          <a:latin typeface="Arial MT"/>
                          <a:cs typeface="Arial MT"/>
                        </a:rPr>
                        <a:t>Gbyte</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C0C0C0"/>
                    </a:solidFill>
                  </a:tcPr>
                </a:tc>
                <a:tc>
                  <a:txBody>
                    <a:bodyPr/>
                    <a:lstStyle/>
                    <a:p>
                      <a:pPr marR="22860" algn="r">
                        <a:lnSpc>
                          <a:spcPts val="1465"/>
                        </a:lnSpc>
                      </a:pPr>
                      <a:r>
                        <a:rPr sz="1350" spc="-15" dirty="0">
                          <a:solidFill>
                            <a:srgbClr val="FFFFFF"/>
                          </a:solidFill>
                          <a:latin typeface="Arial MT"/>
                          <a:cs typeface="Arial MT"/>
                        </a:rPr>
                        <a:t>16</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959595"/>
                    </a:solidFill>
                  </a:tcPr>
                </a:tc>
                <a:tc>
                  <a:txBody>
                    <a:bodyPr/>
                    <a:lstStyle/>
                    <a:p>
                      <a:pPr marR="23495" algn="r">
                        <a:lnSpc>
                          <a:spcPts val="1465"/>
                        </a:lnSpc>
                      </a:pPr>
                      <a:r>
                        <a:rPr sz="1350" spc="-15" dirty="0">
                          <a:solidFill>
                            <a:srgbClr val="FFFFFF"/>
                          </a:solidFill>
                          <a:latin typeface="Arial MT"/>
                          <a:cs typeface="Arial MT"/>
                        </a:rPr>
                        <a:t>257</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959595"/>
                    </a:solidFill>
                  </a:tcPr>
                </a:tc>
                <a:tc>
                  <a:txBody>
                    <a:bodyPr/>
                    <a:lstStyle/>
                    <a:p>
                      <a:pPr marR="22860" algn="r">
                        <a:lnSpc>
                          <a:spcPts val="1465"/>
                        </a:lnSpc>
                      </a:pPr>
                      <a:r>
                        <a:rPr sz="1350" spc="-15" dirty="0">
                          <a:solidFill>
                            <a:srgbClr val="FFFFFF"/>
                          </a:solidFill>
                          <a:latin typeface="Arial MT"/>
                          <a:cs typeface="Arial MT"/>
                        </a:rPr>
                        <a:t>4.100</a:t>
                      </a:r>
                      <a:endParaRPr sz="1350">
                        <a:latin typeface="Arial MT"/>
                        <a:cs typeface="Arial MT"/>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959595"/>
                    </a:solidFill>
                  </a:tcPr>
                </a:tc>
                <a:tc>
                  <a:txBody>
                    <a:bodyPr/>
                    <a:lstStyle/>
                    <a:p>
                      <a:pPr marR="14604" algn="r">
                        <a:lnSpc>
                          <a:spcPts val="1465"/>
                        </a:lnSpc>
                      </a:pPr>
                      <a:r>
                        <a:rPr sz="1350" spc="-15" dirty="0">
                          <a:solidFill>
                            <a:srgbClr val="FFFFFF"/>
                          </a:solidFill>
                          <a:latin typeface="Arial MT"/>
                          <a:cs typeface="Arial MT"/>
                        </a:rPr>
                        <a:t>32.768</a:t>
                      </a:r>
                      <a:endParaRPr sz="1350">
                        <a:latin typeface="Arial MT"/>
                        <a:cs typeface="Arial MT"/>
                      </a:endParaRPr>
                    </a:p>
                  </a:txBody>
                  <a:tcPr marL="0" marR="0" marT="0" marB="0">
                    <a:lnL w="19050">
                      <a:solidFill>
                        <a:srgbClr val="000000"/>
                      </a:solidFill>
                      <a:prstDash val="solid"/>
                    </a:lnL>
                    <a:lnR w="3175">
                      <a:solidFill>
                        <a:srgbClr val="000000"/>
                      </a:solidFill>
                      <a:prstDash val="solid"/>
                    </a:lnR>
                    <a:lnT w="19050">
                      <a:solidFill>
                        <a:srgbClr val="000000"/>
                      </a:solidFill>
                      <a:prstDash val="solid"/>
                    </a:lnT>
                    <a:solidFill>
                      <a:srgbClr val="95959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086" y="211614"/>
            <a:ext cx="3965575"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65" dirty="0"/>
              <a:t> </a:t>
            </a:r>
            <a:r>
              <a:rPr sz="4400" spc="-195" dirty="0"/>
              <a:t>2-­‐Superblock</a:t>
            </a:r>
            <a:endParaRPr sz="4400"/>
          </a:p>
        </p:txBody>
      </p:sp>
      <p:sp>
        <p:nvSpPr>
          <p:cNvPr id="3" name="object 3"/>
          <p:cNvSpPr txBox="1"/>
          <p:nvPr/>
        </p:nvSpPr>
        <p:spPr>
          <a:xfrm>
            <a:off x="307339" y="1038859"/>
            <a:ext cx="4387215" cy="3743960"/>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spc="-5" dirty="0">
                <a:solidFill>
                  <a:srgbClr val="264C8D"/>
                </a:solidFill>
                <a:latin typeface="Calibri"/>
                <a:cs typeface="Calibri"/>
              </a:rPr>
              <a:t>Read</a:t>
            </a:r>
            <a:r>
              <a:rPr sz="2000" spc="-30" dirty="0">
                <a:solidFill>
                  <a:srgbClr val="264C8D"/>
                </a:solidFill>
                <a:latin typeface="Calibri"/>
                <a:cs typeface="Calibri"/>
              </a:rPr>
              <a:t> </a:t>
            </a:r>
            <a:r>
              <a:rPr sz="2000" dirty="0">
                <a:solidFill>
                  <a:srgbClr val="264C8D"/>
                </a:solidFill>
                <a:latin typeface="Calibri"/>
                <a:cs typeface="Calibri"/>
              </a:rPr>
              <a:t>in</a:t>
            </a:r>
            <a:r>
              <a:rPr sz="2000" spc="-25" dirty="0">
                <a:solidFill>
                  <a:srgbClr val="264C8D"/>
                </a:solidFill>
                <a:latin typeface="Calibri"/>
                <a:cs typeface="Calibri"/>
              </a:rPr>
              <a:t> </a:t>
            </a:r>
            <a:r>
              <a:rPr sz="2000" dirty="0">
                <a:solidFill>
                  <a:srgbClr val="264C8D"/>
                </a:solidFill>
                <a:latin typeface="Calibri"/>
                <a:cs typeface="Calibri"/>
              </a:rPr>
              <a:t>using</a:t>
            </a:r>
            <a:r>
              <a:rPr sz="2000" spc="-30" dirty="0">
                <a:solidFill>
                  <a:srgbClr val="264C8D"/>
                </a:solidFill>
                <a:latin typeface="Calibri"/>
                <a:cs typeface="Calibri"/>
              </a:rPr>
              <a:t> </a:t>
            </a:r>
            <a:r>
              <a:rPr sz="2000" dirty="0">
                <a:solidFill>
                  <a:srgbClr val="264C8D"/>
                </a:solidFill>
                <a:latin typeface="Courier New"/>
                <a:cs typeface="Courier New"/>
              </a:rPr>
              <a:t>ext2_read_super()</a:t>
            </a:r>
            <a:endParaRPr sz="2000" dirty="0">
              <a:latin typeface="Courier New"/>
              <a:cs typeface="Courier New"/>
            </a:endParaRPr>
          </a:p>
          <a:p>
            <a:pPr marL="354965" marR="831215" indent="-342900">
              <a:lnSpc>
                <a:spcPts val="2320"/>
              </a:lnSpc>
              <a:spcBef>
                <a:spcPts val="620"/>
              </a:spcBef>
              <a:buFont typeface="Arial MT"/>
              <a:buChar char="•"/>
              <a:tabLst>
                <a:tab pos="354965" algn="l"/>
                <a:tab pos="355600" algn="l"/>
              </a:tabLst>
            </a:pPr>
            <a:r>
              <a:rPr sz="2000" spc="-5" dirty="0">
                <a:solidFill>
                  <a:srgbClr val="264C8D"/>
                </a:solidFill>
                <a:latin typeface="Calibri"/>
                <a:cs typeface="Calibri"/>
              </a:rPr>
              <a:t>Meaning </a:t>
            </a:r>
            <a:r>
              <a:rPr sz="2000" dirty="0">
                <a:solidFill>
                  <a:srgbClr val="264C8D"/>
                </a:solidFill>
                <a:latin typeface="Calibri"/>
                <a:cs typeface="Calibri"/>
              </a:rPr>
              <a:t>is </a:t>
            </a:r>
            <a:r>
              <a:rPr sz="2000" spc="-5" dirty="0">
                <a:solidFill>
                  <a:srgbClr val="264C8D"/>
                </a:solidFill>
                <a:latin typeface="Calibri"/>
                <a:cs typeface="Calibri"/>
              </a:rPr>
              <a:t>typically part</a:t>
            </a:r>
            <a:r>
              <a:rPr sz="2000" dirty="0">
                <a:solidFill>
                  <a:srgbClr val="264C8D"/>
                </a:solidFill>
                <a:latin typeface="Calibri"/>
                <a:cs typeface="Calibri"/>
              </a:rPr>
              <a:t> </a:t>
            </a:r>
            <a:r>
              <a:rPr sz="2000" spc="-5" dirty="0">
                <a:solidFill>
                  <a:srgbClr val="264C8D"/>
                </a:solidFill>
                <a:latin typeface="Calibri"/>
                <a:cs typeface="Calibri"/>
              </a:rPr>
              <a:t>of</a:t>
            </a:r>
            <a:r>
              <a:rPr sz="2000" dirty="0">
                <a:solidFill>
                  <a:srgbClr val="264C8D"/>
                </a:solidFill>
                <a:latin typeface="Calibri"/>
                <a:cs typeface="Calibri"/>
              </a:rPr>
              <a:t> the </a:t>
            </a:r>
            <a:r>
              <a:rPr sz="2000" spc="-440" dirty="0">
                <a:solidFill>
                  <a:srgbClr val="264C8D"/>
                </a:solidFill>
                <a:latin typeface="Calibri"/>
                <a:cs typeface="Calibri"/>
              </a:rPr>
              <a:t> </a:t>
            </a:r>
            <a:r>
              <a:rPr sz="2000" spc="-5" dirty="0">
                <a:solidFill>
                  <a:srgbClr val="264C8D"/>
                </a:solidFill>
                <a:latin typeface="Calibri"/>
                <a:cs typeface="Calibri"/>
              </a:rPr>
              <a:t>name ...</a:t>
            </a:r>
            <a:endParaRPr sz="2000" dirty="0">
              <a:latin typeface="Calibri"/>
              <a:cs typeface="Calibri"/>
            </a:endParaRPr>
          </a:p>
          <a:p>
            <a:pPr marL="354965" marR="5080" indent="-342900">
              <a:lnSpc>
                <a:spcPct val="100800"/>
              </a:lnSpc>
              <a:spcBef>
                <a:spcPts val="400"/>
              </a:spcBef>
              <a:buFont typeface="Arial MT"/>
              <a:buChar char="•"/>
              <a:tabLst>
                <a:tab pos="354965" algn="l"/>
                <a:tab pos="355600" algn="l"/>
              </a:tabLst>
            </a:pPr>
            <a:r>
              <a:rPr sz="2000" dirty="0">
                <a:solidFill>
                  <a:srgbClr val="264C8D"/>
                </a:solidFill>
                <a:latin typeface="Courier New"/>
                <a:cs typeface="Courier New"/>
              </a:rPr>
              <a:t>s_log_block_size</a:t>
            </a:r>
            <a:r>
              <a:rPr sz="2000" spc="-750" dirty="0">
                <a:solidFill>
                  <a:srgbClr val="264C8D"/>
                </a:solidFill>
                <a:latin typeface="Courier New"/>
                <a:cs typeface="Courier New"/>
              </a:rPr>
              <a:t> </a:t>
            </a:r>
            <a:r>
              <a:rPr sz="2000" dirty="0">
                <a:solidFill>
                  <a:srgbClr val="264C8D"/>
                </a:solidFill>
                <a:latin typeface="Calibri"/>
                <a:cs typeface="Calibri"/>
              </a:rPr>
              <a:t>sto</a:t>
            </a:r>
            <a:r>
              <a:rPr sz="2000" spc="-5" dirty="0">
                <a:solidFill>
                  <a:srgbClr val="264C8D"/>
                </a:solidFill>
                <a:latin typeface="Calibri"/>
                <a:cs typeface="Calibri"/>
              </a:rPr>
              <a:t>r</a:t>
            </a:r>
            <a:r>
              <a:rPr sz="2000" dirty="0">
                <a:solidFill>
                  <a:srgbClr val="264C8D"/>
                </a:solidFill>
                <a:latin typeface="Calibri"/>
                <a:cs typeface="Calibri"/>
              </a:rPr>
              <a:t>es size</a:t>
            </a:r>
            <a:r>
              <a:rPr sz="2000" spc="-5" dirty="0">
                <a:solidFill>
                  <a:srgbClr val="264C8D"/>
                </a:solidFill>
                <a:latin typeface="Calibri"/>
                <a:cs typeface="Calibri"/>
              </a:rPr>
              <a:t> o</a:t>
            </a:r>
            <a:r>
              <a:rPr sz="2000" dirty="0">
                <a:solidFill>
                  <a:srgbClr val="264C8D"/>
                </a:solidFill>
                <a:latin typeface="Calibri"/>
                <a:cs typeface="Calibri"/>
              </a:rPr>
              <a:t>f a  </a:t>
            </a:r>
            <a:r>
              <a:rPr sz="2000" spc="-5" dirty="0">
                <a:solidFill>
                  <a:srgbClr val="264C8D"/>
                </a:solidFill>
                <a:latin typeface="Calibri"/>
                <a:cs typeface="Calibri"/>
              </a:rPr>
              <a:t>block </a:t>
            </a:r>
            <a:r>
              <a:rPr sz="2000" dirty="0">
                <a:solidFill>
                  <a:srgbClr val="264C8D"/>
                </a:solidFill>
                <a:latin typeface="Calibri"/>
                <a:cs typeface="Calibri"/>
              </a:rPr>
              <a:t>in </a:t>
            </a:r>
            <a:r>
              <a:rPr sz="2000" spc="-5" dirty="0">
                <a:solidFill>
                  <a:srgbClr val="264C8D"/>
                </a:solidFill>
                <a:latin typeface="Calibri"/>
                <a:cs typeface="Calibri"/>
              </a:rPr>
              <a:t>Kbyte </a:t>
            </a:r>
            <a:r>
              <a:rPr sz="2000" dirty="0">
                <a:solidFill>
                  <a:srgbClr val="264C8D"/>
                </a:solidFill>
                <a:latin typeface="Calibri"/>
                <a:cs typeface="Calibri"/>
              </a:rPr>
              <a:t>as</a:t>
            </a:r>
            <a:r>
              <a:rPr sz="2000" spc="-5" dirty="0">
                <a:solidFill>
                  <a:srgbClr val="264C8D"/>
                </a:solidFill>
                <a:latin typeface="Calibri"/>
                <a:cs typeface="Calibri"/>
              </a:rPr>
              <a:t> </a:t>
            </a:r>
            <a:r>
              <a:rPr sz="2000" dirty="0">
                <a:solidFill>
                  <a:srgbClr val="264C8D"/>
                </a:solidFill>
                <a:latin typeface="Calibri"/>
                <a:cs typeface="Calibri"/>
              </a:rPr>
              <a:t>its </a:t>
            </a:r>
            <a:r>
              <a:rPr sz="2000" spc="-5" dirty="0">
                <a:solidFill>
                  <a:srgbClr val="264C8D"/>
                </a:solidFill>
                <a:latin typeface="Calibri"/>
                <a:cs typeface="Calibri"/>
              </a:rPr>
              <a:t>logarithm</a:t>
            </a:r>
            <a:endParaRPr sz="2000" dirty="0">
              <a:latin typeface="Calibri"/>
              <a:cs typeface="Calibri"/>
            </a:endParaRPr>
          </a:p>
          <a:p>
            <a:pPr marL="354965" marR="469900" indent="-342900">
              <a:lnSpc>
                <a:spcPct val="100800"/>
              </a:lnSpc>
              <a:spcBef>
                <a:spcPts val="459"/>
              </a:spcBef>
              <a:buFont typeface="Arial MT"/>
              <a:buChar char="•"/>
              <a:tabLst>
                <a:tab pos="354965" algn="l"/>
                <a:tab pos="355600" algn="l"/>
              </a:tabLst>
            </a:pPr>
            <a:r>
              <a:rPr sz="2000" dirty="0">
                <a:solidFill>
                  <a:srgbClr val="264C8D"/>
                </a:solidFill>
                <a:latin typeface="Courier New"/>
                <a:cs typeface="Courier New"/>
              </a:rPr>
              <a:t>s_blocks_per_group</a:t>
            </a:r>
            <a:r>
              <a:rPr sz="2000" spc="-750" dirty="0">
                <a:solidFill>
                  <a:srgbClr val="264C8D"/>
                </a:solidFill>
                <a:latin typeface="Courier New"/>
                <a:cs typeface="Courier New"/>
              </a:rPr>
              <a:t> </a:t>
            </a:r>
            <a:r>
              <a:rPr sz="2000" spc="-5" dirty="0">
                <a:solidFill>
                  <a:srgbClr val="264C8D"/>
                </a:solidFill>
                <a:latin typeface="Calibri"/>
                <a:cs typeface="Calibri"/>
              </a:rPr>
              <a:t>de</a:t>
            </a:r>
            <a:r>
              <a:rPr sz="2000" spc="-10" dirty="0">
                <a:solidFill>
                  <a:srgbClr val="264C8D"/>
                </a:solidFill>
                <a:latin typeface="Calibri"/>
                <a:cs typeface="Calibri"/>
              </a:rPr>
              <a:t>fine</a:t>
            </a:r>
            <a:r>
              <a:rPr sz="2000" dirty="0">
                <a:solidFill>
                  <a:srgbClr val="264C8D"/>
                </a:solidFill>
                <a:latin typeface="Calibri"/>
                <a:cs typeface="Calibri"/>
              </a:rPr>
              <a:t>s  </a:t>
            </a:r>
            <a:r>
              <a:rPr sz="2000" spc="-5" dirty="0">
                <a:solidFill>
                  <a:srgbClr val="264C8D"/>
                </a:solidFill>
                <a:latin typeface="Calibri"/>
                <a:cs typeface="Calibri"/>
              </a:rPr>
              <a:t>number of blocks</a:t>
            </a:r>
            <a:r>
              <a:rPr sz="2000" dirty="0">
                <a:solidFill>
                  <a:srgbClr val="264C8D"/>
                </a:solidFill>
                <a:latin typeface="Calibri"/>
                <a:cs typeface="Calibri"/>
              </a:rPr>
              <a:t> </a:t>
            </a:r>
            <a:r>
              <a:rPr sz="2000" spc="-5" dirty="0">
                <a:solidFill>
                  <a:srgbClr val="264C8D"/>
                </a:solidFill>
                <a:latin typeface="Calibri"/>
                <a:cs typeface="Calibri"/>
              </a:rPr>
              <a:t>per group</a:t>
            </a:r>
            <a:endParaRPr sz="2000" dirty="0">
              <a:latin typeface="Calibri"/>
              <a:cs typeface="Calibri"/>
            </a:endParaRPr>
          </a:p>
          <a:p>
            <a:pPr marL="354965" marR="534670" indent="-342900">
              <a:lnSpc>
                <a:spcPct val="100800"/>
              </a:lnSpc>
              <a:spcBef>
                <a:spcPts val="459"/>
              </a:spcBef>
              <a:buFont typeface="Arial MT"/>
              <a:buChar char="•"/>
              <a:tabLst>
                <a:tab pos="354965" algn="l"/>
                <a:tab pos="355600" algn="l"/>
                <a:tab pos="1574800" algn="l"/>
              </a:tabLst>
            </a:pPr>
            <a:r>
              <a:rPr sz="2000" dirty="0">
                <a:solidFill>
                  <a:srgbClr val="264C8D"/>
                </a:solidFill>
                <a:latin typeface="Courier New"/>
                <a:cs typeface="Courier New"/>
              </a:rPr>
              <a:t>s_magic	</a:t>
            </a:r>
            <a:r>
              <a:rPr sz="2000" spc="-5" dirty="0">
                <a:solidFill>
                  <a:srgbClr val="264C8D"/>
                </a:solidFill>
                <a:latin typeface="Calibri"/>
                <a:cs typeface="Calibri"/>
              </a:rPr>
              <a:t>stores</a:t>
            </a:r>
            <a:r>
              <a:rPr sz="2000" spc="-20" dirty="0">
                <a:solidFill>
                  <a:srgbClr val="264C8D"/>
                </a:solidFill>
                <a:latin typeface="Calibri"/>
                <a:cs typeface="Calibri"/>
              </a:rPr>
              <a:t> </a:t>
            </a:r>
            <a:r>
              <a:rPr sz="2000" spc="-5" dirty="0">
                <a:solidFill>
                  <a:srgbClr val="264C8D"/>
                </a:solidFill>
                <a:latin typeface="Calibri"/>
                <a:cs typeface="Calibri"/>
              </a:rPr>
              <a:t>magic</a:t>
            </a:r>
            <a:r>
              <a:rPr sz="2000" spc="-15" dirty="0">
                <a:solidFill>
                  <a:srgbClr val="264C8D"/>
                </a:solidFill>
                <a:latin typeface="Calibri"/>
                <a:cs typeface="Calibri"/>
              </a:rPr>
              <a:t> </a:t>
            </a:r>
            <a:r>
              <a:rPr sz="2000" dirty="0">
                <a:solidFill>
                  <a:srgbClr val="264C8D"/>
                </a:solidFill>
                <a:latin typeface="Calibri"/>
                <a:cs typeface="Calibri"/>
              </a:rPr>
              <a:t>value</a:t>
            </a:r>
            <a:r>
              <a:rPr sz="2000" spc="-15" dirty="0">
                <a:solidFill>
                  <a:srgbClr val="264C8D"/>
                </a:solidFill>
                <a:latin typeface="Calibri"/>
                <a:cs typeface="Calibri"/>
              </a:rPr>
              <a:t> </a:t>
            </a:r>
            <a:r>
              <a:rPr sz="2000" spc="-5" dirty="0">
                <a:solidFill>
                  <a:srgbClr val="264C8D"/>
                </a:solidFill>
                <a:latin typeface="Calibri"/>
                <a:cs typeface="Calibri"/>
              </a:rPr>
              <a:t>for </a:t>
            </a:r>
            <a:r>
              <a:rPr sz="2000" spc="-440" dirty="0">
                <a:solidFill>
                  <a:srgbClr val="264C8D"/>
                </a:solidFill>
                <a:latin typeface="Calibri"/>
                <a:cs typeface="Calibri"/>
              </a:rPr>
              <a:t> </a:t>
            </a:r>
            <a:r>
              <a:rPr sz="2000" spc="-5" dirty="0">
                <a:solidFill>
                  <a:srgbClr val="264C8D"/>
                </a:solidFill>
                <a:latin typeface="Calibri"/>
                <a:cs typeface="Calibri"/>
              </a:rPr>
              <a:t>EXT2</a:t>
            </a:r>
            <a:endParaRPr sz="2000" dirty="0">
              <a:latin typeface="Calibri"/>
              <a:cs typeface="Calibri"/>
            </a:endParaRPr>
          </a:p>
          <a:p>
            <a:pPr marL="354965" marR="576580" indent="-342900">
              <a:lnSpc>
                <a:spcPct val="100800"/>
              </a:lnSpc>
              <a:spcBef>
                <a:spcPts val="459"/>
              </a:spcBef>
              <a:buFont typeface="Arial MT"/>
              <a:buChar char="•"/>
              <a:tabLst>
                <a:tab pos="354965" algn="l"/>
                <a:tab pos="355600" algn="l"/>
              </a:tabLst>
            </a:pPr>
            <a:r>
              <a:rPr sz="2000" spc="-5" dirty="0">
                <a:solidFill>
                  <a:srgbClr val="264C8D"/>
                </a:solidFill>
                <a:latin typeface="Courier New"/>
                <a:cs typeface="Courier New"/>
              </a:rPr>
              <a:t>s_feature_compat</a:t>
            </a:r>
            <a:r>
              <a:rPr sz="2000" spc="-5" dirty="0">
                <a:solidFill>
                  <a:srgbClr val="264C8D"/>
                </a:solidFill>
                <a:latin typeface="Calibri"/>
                <a:cs typeface="Calibri"/>
              </a:rPr>
              <a:t>, </a:t>
            </a:r>
            <a:r>
              <a:rPr sz="2000" dirty="0">
                <a:solidFill>
                  <a:srgbClr val="264C8D"/>
                </a:solidFill>
                <a:latin typeface="Calibri"/>
                <a:cs typeface="Calibri"/>
              </a:rPr>
              <a:t>… </a:t>
            </a:r>
            <a:r>
              <a:rPr sz="2000" spc="-5" dirty="0">
                <a:solidFill>
                  <a:srgbClr val="264C8D"/>
                </a:solidFill>
                <a:latin typeface="Calibri"/>
                <a:cs typeface="Calibri"/>
              </a:rPr>
              <a:t>define </a:t>
            </a:r>
            <a:r>
              <a:rPr sz="2000" spc="-440" dirty="0">
                <a:solidFill>
                  <a:srgbClr val="264C8D"/>
                </a:solidFill>
                <a:latin typeface="Calibri"/>
                <a:cs typeface="Calibri"/>
              </a:rPr>
              <a:t> </a:t>
            </a:r>
            <a:r>
              <a:rPr sz="2000" spc="-5" dirty="0">
                <a:solidFill>
                  <a:srgbClr val="264C8D"/>
                </a:solidFill>
                <a:latin typeface="Calibri"/>
                <a:cs typeface="Calibri"/>
              </a:rPr>
              <a:t>compatibility</a:t>
            </a:r>
            <a:r>
              <a:rPr sz="2000" spc="-10" dirty="0">
                <a:solidFill>
                  <a:srgbClr val="264C8D"/>
                </a:solidFill>
                <a:latin typeface="Calibri"/>
                <a:cs typeface="Calibri"/>
              </a:rPr>
              <a:t> </a:t>
            </a:r>
            <a:r>
              <a:rPr sz="2000" spc="-5" dirty="0">
                <a:solidFill>
                  <a:srgbClr val="264C8D"/>
                </a:solidFill>
                <a:latin typeface="Calibri"/>
                <a:cs typeface="Calibri"/>
              </a:rPr>
              <a:t>requirements</a:t>
            </a:r>
            <a:endParaRPr sz="2000" dirty="0">
              <a:latin typeface="Calibri"/>
              <a:cs typeface="Calibri"/>
            </a:endParaRPr>
          </a:p>
        </p:txBody>
      </p:sp>
      <p:pic>
        <p:nvPicPr>
          <p:cNvPr id="4" name="object 4"/>
          <p:cNvPicPr/>
          <p:nvPr/>
        </p:nvPicPr>
        <p:blipFill>
          <a:blip r:embed="rId2" cstate="print"/>
          <a:stretch>
            <a:fillRect/>
          </a:stretch>
        </p:blipFill>
        <p:spPr>
          <a:xfrm>
            <a:off x="4994908" y="1185544"/>
            <a:ext cx="4264578" cy="5090800"/>
          </a:xfrm>
          <a:prstGeom prst="rect">
            <a:avLst/>
          </a:prstGeom>
        </p:spPr>
      </p:pic>
      <p:sp>
        <p:nvSpPr>
          <p:cNvPr id="5" name="object 5"/>
          <p:cNvSpPr txBox="1"/>
          <p:nvPr/>
        </p:nvSpPr>
        <p:spPr>
          <a:xfrm>
            <a:off x="131528" y="6398224"/>
            <a:ext cx="285623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a:t>
            </a:r>
            <a:r>
              <a:rPr sz="1000" spc="-5" dirty="0">
                <a:solidFill>
                  <a:srgbClr val="0768B2"/>
                </a:solidFill>
                <a:latin typeface="Arial MT"/>
                <a:cs typeface="Arial MT"/>
              </a:rPr>
              <a:t> Kernelarchitektur</a:t>
            </a:r>
            <a:endParaRPr sz="10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7752" y="211614"/>
            <a:ext cx="5036185"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30" dirty="0"/>
              <a:t> </a:t>
            </a:r>
            <a:r>
              <a:rPr sz="4400" spc="-260" dirty="0"/>
              <a:t>2-­‐Superblock-­‐Info</a:t>
            </a:r>
            <a:endParaRPr sz="4400"/>
          </a:p>
        </p:txBody>
      </p:sp>
      <p:sp>
        <p:nvSpPr>
          <p:cNvPr id="3" name="object 3"/>
          <p:cNvSpPr txBox="1"/>
          <p:nvPr/>
        </p:nvSpPr>
        <p:spPr>
          <a:xfrm>
            <a:off x="307339" y="1099819"/>
            <a:ext cx="4275455" cy="2488565"/>
          </a:xfrm>
          <a:prstGeom prst="rect">
            <a:avLst/>
          </a:prstGeom>
        </p:spPr>
        <p:txBody>
          <a:bodyPr vert="horz" wrap="square" lIns="0" tIns="27939" rIns="0" bIns="0" rtlCol="0">
            <a:spAutoFit/>
          </a:bodyPr>
          <a:lstStyle/>
          <a:p>
            <a:pPr marL="354965" marR="16510" indent="-342900">
              <a:lnSpc>
                <a:spcPts val="2100"/>
              </a:lnSpc>
              <a:spcBef>
                <a:spcPts val="219"/>
              </a:spcBef>
              <a:buFont typeface="Arial MT"/>
              <a:buChar char="•"/>
              <a:tabLst>
                <a:tab pos="354965" algn="l"/>
                <a:tab pos="355600" algn="l"/>
              </a:tabLst>
            </a:pPr>
            <a:r>
              <a:rPr sz="1800" spc="-70" dirty="0">
                <a:solidFill>
                  <a:srgbClr val="264C8D"/>
                </a:solidFill>
                <a:latin typeface="Calibri"/>
                <a:cs typeface="Calibri"/>
              </a:rPr>
              <a:t>VFS-­‐superblock</a:t>
            </a:r>
            <a:r>
              <a:rPr sz="1800" spc="-10" dirty="0">
                <a:solidFill>
                  <a:srgbClr val="264C8D"/>
                </a:solidFill>
                <a:latin typeface="Calibri"/>
                <a:cs typeface="Calibri"/>
              </a:rPr>
              <a:t> </a:t>
            </a:r>
            <a:r>
              <a:rPr sz="1800" dirty="0">
                <a:solidFill>
                  <a:srgbClr val="264C8D"/>
                </a:solidFill>
                <a:latin typeface="Calibri"/>
                <a:cs typeface="Calibri"/>
              </a:rPr>
              <a:t>gets</a:t>
            </a:r>
            <a:r>
              <a:rPr sz="1800" spc="-5" dirty="0">
                <a:solidFill>
                  <a:srgbClr val="264C8D"/>
                </a:solidFill>
                <a:latin typeface="Calibri"/>
                <a:cs typeface="Calibri"/>
              </a:rPr>
              <a:t> pointer</a:t>
            </a:r>
            <a:r>
              <a:rPr sz="1800" spc="-10" dirty="0">
                <a:solidFill>
                  <a:srgbClr val="264C8D"/>
                </a:solidFill>
                <a:latin typeface="Calibri"/>
                <a:cs typeface="Calibri"/>
              </a:rPr>
              <a:t> </a:t>
            </a:r>
            <a:r>
              <a:rPr sz="1800" dirty="0">
                <a:solidFill>
                  <a:srgbClr val="264C8D"/>
                </a:solidFill>
                <a:latin typeface="Calibri"/>
                <a:cs typeface="Calibri"/>
              </a:rPr>
              <a:t>to</a:t>
            </a:r>
            <a:r>
              <a:rPr sz="1800" spc="-5" dirty="0">
                <a:solidFill>
                  <a:srgbClr val="264C8D"/>
                </a:solidFill>
                <a:latin typeface="Calibri"/>
                <a:cs typeface="Calibri"/>
              </a:rPr>
              <a:t> file</a:t>
            </a:r>
            <a:r>
              <a:rPr sz="1800" spc="-10" dirty="0">
                <a:solidFill>
                  <a:srgbClr val="264C8D"/>
                </a:solidFill>
                <a:latin typeface="Calibri"/>
                <a:cs typeface="Calibri"/>
              </a:rPr>
              <a:t> </a:t>
            </a:r>
            <a:r>
              <a:rPr sz="1800" spc="-5" dirty="0">
                <a:solidFill>
                  <a:srgbClr val="264C8D"/>
                </a:solidFill>
                <a:latin typeface="Calibri"/>
                <a:cs typeface="Calibri"/>
              </a:rPr>
              <a:t>system </a:t>
            </a:r>
            <a:r>
              <a:rPr sz="1800" spc="-390" dirty="0">
                <a:solidFill>
                  <a:srgbClr val="264C8D"/>
                </a:solidFill>
                <a:latin typeface="Calibri"/>
                <a:cs typeface="Calibri"/>
              </a:rPr>
              <a:t> </a:t>
            </a:r>
            <a:r>
              <a:rPr sz="1800" spc="-5" dirty="0">
                <a:solidFill>
                  <a:srgbClr val="264C8D"/>
                </a:solidFill>
                <a:latin typeface="Calibri"/>
                <a:cs typeface="Calibri"/>
              </a:rPr>
              <a:t>specific elements</a:t>
            </a:r>
            <a:r>
              <a:rPr sz="1800" dirty="0">
                <a:solidFill>
                  <a:srgbClr val="264C8D"/>
                </a:solidFill>
                <a:latin typeface="Calibri"/>
                <a:cs typeface="Calibri"/>
              </a:rPr>
              <a:t> via</a:t>
            </a:r>
            <a:r>
              <a:rPr sz="1800" spc="-10" dirty="0">
                <a:solidFill>
                  <a:srgbClr val="264C8D"/>
                </a:solidFill>
                <a:latin typeface="Calibri"/>
                <a:cs typeface="Calibri"/>
              </a:rPr>
              <a:t> </a:t>
            </a:r>
            <a:r>
              <a:rPr sz="1600" dirty="0">
                <a:solidFill>
                  <a:srgbClr val="31619F"/>
                </a:solidFill>
                <a:latin typeface="Courier New"/>
                <a:cs typeface="Courier New"/>
              </a:rPr>
              <a:t>*s_fs_info</a:t>
            </a:r>
            <a:endParaRPr sz="1600">
              <a:latin typeface="Courier New"/>
              <a:cs typeface="Courier New"/>
            </a:endParaRPr>
          </a:p>
          <a:p>
            <a:pPr marL="354965" marR="544195" indent="-342900">
              <a:lnSpc>
                <a:spcPct val="100000"/>
              </a:lnSpc>
              <a:spcBef>
                <a:spcPts val="409"/>
              </a:spcBef>
              <a:buFont typeface="Arial MT"/>
              <a:buChar char="•"/>
              <a:tabLst>
                <a:tab pos="354965" algn="l"/>
                <a:tab pos="355600" algn="l"/>
              </a:tabLst>
            </a:pPr>
            <a:r>
              <a:rPr sz="1800" spc="-5" dirty="0">
                <a:solidFill>
                  <a:srgbClr val="264C8D"/>
                </a:solidFill>
                <a:latin typeface="Calibri"/>
                <a:cs typeface="Calibri"/>
              </a:rPr>
              <a:t>Data</a:t>
            </a:r>
            <a:r>
              <a:rPr sz="1800" dirty="0">
                <a:solidFill>
                  <a:srgbClr val="264C8D"/>
                </a:solidFill>
                <a:latin typeface="Calibri"/>
                <a:cs typeface="Calibri"/>
              </a:rPr>
              <a:t> is </a:t>
            </a:r>
            <a:r>
              <a:rPr sz="1800" spc="-5" dirty="0">
                <a:solidFill>
                  <a:srgbClr val="264C8D"/>
                </a:solidFill>
                <a:latin typeface="Calibri"/>
                <a:cs typeface="Calibri"/>
              </a:rPr>
              <a:t>read</a:t>
            </a:r>
            <a:r>
              <a:rPr sz="1800" dirty="0">
                <a:solidFill>
                  <a:srgbClr val="264C8D"/>
                </a:solidFill>
                <a:latin typeface="Calibri"/>
                <a:cs typeface="Calibri"/>
              </a:rPr>
              <a:t> </a:t>
            </a:r>
            <a:r>
              <a:rPr sz="1800" spc="-5" dirty="0">
                <a:solidFill>
                  <a:srgbClr val="264C8D"/>
                </a:solidFill>
                <a:latin typeface="Calibri"/>
                <a:cs typeface="Calibri"/>
              </a:rPr>
              <a:t>from</a:t>
            </a:r>
            <a:r>
              <a:rPr sz="1800" dirty="0">
                <a:solidFill>
                  <a:srgbClr val="264C8D"/>
                </a:solidFill>
                <a:latin typeface="Calibri"/>
                <a:cs typeface="Calibri"/>
              </a:rPr>
              <a:t> </a:t>
            </a:r>
            <a:r>
              <a:rPr sz="1800" spc="-5" dirty="0">
                <a:solidFill>
                  <a:srgbClr val="264C8D"/>
                </a:solidFill>
                <a:latin typeface="Calibri"/>
                <a:cs typeface="Calibri"/>
              </a:rPr>
              <a:t>superblock</a:t>
            </a:r>
            <a:r>
              <a:rPr sz="1800" dirty="0">
                <a:solidFill>
                  <a:srgbClr val="264C8D"/>
                </a:solidFill>
                <a:latin typeface="Calibri"/>
                <a:cs typeface="Calibri"/>
              </a:rPr>
              <a:t> </a:t>
            </a:r>
            <a:r>
              <a:rPr sz="1800" spc="-5" dirty="0">
                <a:solidFill>
                  <a:srgbClr val="264C8D"/>
                </a:solidFill>
                <a:latin typeface="Calibri"/>
                <a:cs typeface="Calibri"/>
              </a:rPr>
              <a:t>and/or </a:t>
            </a:r>
            <a:r>
              <a:rPr sz="1800" spc="-395" dirty="0">
                <a:solidFill>
                  <a:srgbClr val="264C8D"/>
                </a:solidFill>
                <a:latin typeface="Calibri"/>
                <a:cs typeface="Calibri"/>
              </a:rPr>
              <a:t> </a:t>
            </a:r>
            <a:r>
              <a:rPr sz="1800" spc="-5" dirty="0">
                <a:solidFill>
                  <a:srgbClr val="264C8D"/>
                </a:solidFill>
                <a:latin typeface="Calibri"/>
                <a:cs typeface="Calibri"/>
              </a:rPr>
              <a:t>created from</a:t>
            </a:r>
            <a:r>
              <a:rPr sz="1800" dirty="0">
                <a:solidFill>
                  <a:srgbClr val="264C8D"/>
                </a:solidFill>
                <a:latin typeface="Calibri"/>
                <a:cs typeface="Calibri"/>
              </a:rPr>
              <a:t> the</a:t>
            </a:r>
            <a:r>
              <a:rPr sz="1800" spc="-5" dirty="0">
                <a:solidFill>
                  <a:srgbClr val="264C8D"/>
                </a:solidFill>
                <a:latin typeface="Calibri"/>
                <a:cs typeface="Calibri"/>
              </a:rPr>
              <a:t> file</a:t>
            </a:r>
            <a:r>
              <a:rPr sz="1800" dirty="0">
                <a:solidFill>
                  <a:srgbClr val="264C8D"/>
                </a:solidFill>
                <a:latin typeface="Calibri"/>
                <a:cs typeface="Calibri"/>
              </a:rPr>
              <a:t> </a:t>
            </a:r>
            <a:r>
              <a:rPr sz="1800" spc="-5" dirty="0">
                <a:solidFill>
                  <a:srgbClr val="264C8D"/>
                </a:solidFill>
                <a:latin typeface="Calibri"/>
                <a:cs typeface="Calibri"/>
              </a:rPr>
              <a:t>system</a:t>
            </a:r>
            <a:endParaRPr sz="1800">
              <a:latin typeface="Calibri"/>
              <a:cs typeface="Calibri"/>
            </a:endParaRPr>
          </a:p>
          <a:p>
            <a:pPr marL="355600" indent="-342900">
              <a:lnSpc>
                <a:spcPct val="100000"/>
              </a:lnSpc>
              <a:spcBef>
                <a:spcPts val="380"/>
              </a:spcBef>
              <a:buFont typeface="Arial MT"/>
              <a:buChar char="•"/>
              <a:tabLst>
                <a:tab pos="354965" algn="l"/>
                <a:tab pos="355600" algn="l"/>
              </a:tabLst>
            </a:pPr>
            <a:r>
              <a:rPr sz="1800" dirty="0">
                <a:solidFill>
                  <a:srgbClr val="264C8D"/>
                </a:solidFill>
                <a:latin typeface="Calibri"/>
                <a:cs typeface="Calibri"/>
              </a:rPr>
              <a:t>Most</a:t>
            </a:r>
            <a:r>
              <a:rPr sz="1800" spc="-30" dirty="0">
                <a:solidFill>
                  <a:srgbClr val="264C8D"/>
                </a:solidFill>
                <a:latin typeface="Calibri"/>
                <a:cs typeface="Calibri"/>
              </a:rPr>
              <a:t> </a:t>
            </a:r>
            <a:r>
              <a:rPr sz="1800" spc="-5" dirty="0">
                <a:solidFill>
                  <a:srgbClr val="264C8D"/>
                </a:solidFill>
                <a:latin typeface="Calibri"/>
                <a:cs typeface="Calibri"/>
              </a:rPr>
              <a:t>important:</a:t>
            </a:r>
            <a:endParaRPr sz="1800">
              <a:latin typeface="Calibri"/>
              <a:cs typeface="Calibri"/>
            </a:endParaRPr>
          </a:p>
          <a:p>
            <a:pPr marL="755650" lvl="1" indent="-286385">
              <a:lnSpc>
                <a:spcPct val="100000"/>
              </a:lnSpc>
              <a:spcBef>
                <a:spcPts val="440"/>
              </a:spcBef>
              <a:buFont typeface="Arial MT"/>
              <a:buChar char="–"/>
              <a:tabLst>
                <a:tab pos="755015" algn="l"/>
                <a:tab pos="755650" algn="l"/>
              </a:tabLst>
            </a:pPr>
            <a:r>
              <a:rPr sz="1600" dirty="0">
                <a:latin typeface="Courier New"/>
                <a:cs typeface="Courier New"/>
              </a:rPr>
              <a:t>s_mount_opt</a:t>
            </a:r>
            <a:r>
              <a:rPr sz="1800" dirty="0">
                <a:latin typeface="Calibri"/>
                <a:cs typeface="Calibri"/>
              </a:rPr>
              <a:t>:</a:t>
            </a:r>
            <a:r>
              <a:rPr sz="1800" spc="-30" dirty="0">
                <a:latin typeface="Calibri"/>
                <a:cs typeface="Calibri"/>
              </a:rPr>
              <a:t> </a:t>
            </a:r>
            <a:r>
              <a:rPr sz="1800" dirty="0">
                <a:latin typeface="Calibri"/>
                <a:cs typeface="Calibri"/>
              </a:rPr>
              <a:t>Mount</a:t>
            </a:r>
            <a:r>
              <a:rPr sz="1800" spc="-30" dirty="0">
                <a:latin typeface="Calibri"/>
                <a:cs typeface="Calibri"/>
              </a:rPr>
              <a:t> </a:t>
            </a:r>
            <a:r>
              <a:rPr sz="1800" spc="-5" dirty="0">
                <a:latin typeface="Calibri"/>
                <a:cs typeface="Calibri"/>
              </a:rPr>
              <a:t>options</a:t>
            </a:r>
            <a:endParaRPr sz="1800">
              <a:latin typeface="Calibri"/>
              <a:cs typeface="Calibri"/>
            </a:endParaRPr>
          </a:p>
          <a:p>
            <a:pPr marL="755650" lvl="1" indent="-286385">
              <a:lnSpc>
                <a:spcPct val="100000"/>
              </a:lnSpc>
              <a:spcBef>
                <a:spcPts val="440"/>
              </a:spcBef>
              <a:buFont typeface="Arial MT"/>
              <a:buChar char="–"/>
              <a:tabLst>
                <a:tab pos="755015" algn="l"/>
                <a:tab pos="755650" algn="l"/>
              </a:tabLst>
            </a:pPr>
            <a:r>
              <a:rPr sz="1600" dirty="0">
                <a:latin typeface="Courier New"/>
                <a:cs typeface="Courier New"/>
              </a:rPr>
              <a:t>s_mount_state</a:t>
            </a:r>
            <a:r>
              <a:rPr sz="1800" dirty="0">
                <a:latin typeface="Calibri"/>
                <a:cs typeface="Calibri"/>
              </a:rPr>
              <a:t>:</a:t>
            </a:r>
            <a:r>
              <a:rPr sz="1800" spc="-25" dirty="0">
                <a:latin typeface="Calibri"/>
                <a:cs typeface="Calibri"/>
              </a:rPr>
              <a:t> </a:t>
            </a:r>
            <a:r>
              <a:rPr sz="1800" spc="-5" dirty="0">
                <a:latin typeface="Calibri"/>
                <a:cs typeface="Calibri"/>
              </a:rPr>
              <a:t>Current</a:t>
            </a:r>
            <a:r>
              <a:rPr sz="1800" spc="-25" dirty="0">
                <a:latin typeface="Calibri"/>
                <a:cs typeface="Calibri"/>
              </a:rPr>
              <a:t> </a:t>
            </a:r>
            <a:r>
              <a:rPr sz="1800" dirty="0">
                <a:latin typeface="Calibri"/>
                <a:cs typeface="Calibri"/>
              </a:rPr>
              <a:t>state</a:t>
            </a:r>
            <a:endParaRPr sz="1800">
              <a:latin typeface="Calibri"/>
              <a:cs typeface="Calibri"/>
            </a:endParaRPr>
          </a:p>
          <a:p>
            <a:pPr marL="755650" lvl="1" indent="-286385">
              <a:lnSpc>
                <a:spcPct val="100000"/>
              </a:lnSpc>
              <a:spcBef>
                <a:spcPts val="440"/>
              </a:spcBef>
              <a:buFont typeface="Arial MT"/>
              <a:buChar char="–"/>
              <a:tabLst>
                <a:tab pos="755015" algn="l"/>
                <a:tab pos="755650" algn="l"/>
              </a:tabLst>
            </a:pPr>
            <a:r>
              <a:rPr sz="1600" dirty="0">
                <a:latin typeface="Courier New"/>
                <a:cs typeface="Courier New"/>
              </a:rPr>
              <a:t>s_dir_count</a:t>
            </a:r>
            <a:r>
              <a:rPr sz="1800" dirty="0">
                <a:latin typeface="Calibri"/>
                <a:cs typeface="Calibri"/>
              </a:rPr>
              <a:t>:</a:t>
            </a:r>
            <a:r>
              <a:rPr sz="1800" spc="-10" dirty="0">
                <a:latin typeface="Calibri"/>
                <a:cs typeface="Calibri"/>
              </a:rPr>
              <a:t> </a:t>
            </a:r>
            <a:r>
              <a:rPr sz="1800" spc="-5" dirty="0">
                <a:latin typeface="Calibri"/>
                <a:cs typeface="Calibri"/>
              </a:rPr>
              <a:t>Number</a:t>
            </a:r>
            <a:r>
              <a:rPr sz="1800" spc="-10" dirty="0">
                <a:latin typeface="Calibri"/>
                <a:cs typeface="Calibri"/>
              </a:rPr>
              <a:t> </a:t>
            </a:r>
            <a:r>
              <a:rPr sz="1800" spc="-5" dirty="0">
                <a:latin typeface="Calibri"/>
                <a:cs typeface="Calibri"/>
              </a:rPr>
              <a:t>of directories</a:t>
            </a:r>
            <a:endParaRPr sz="1800">
              <a:latin typeface="Calibri"/>
              <a:cs typeface="Calibri"/>
            </a:endParaRPr>
          </a:p>
        </p:txBody>
      </p:sp>
      <p:pic>
        <p:nvPicPr>
          <p:cNvPr id="4" name="object 4"/>
          <p:cNvPicPr/>
          <p:nvPr/>
        </p:nvPicPr>
        <p:blipFill>
          <a:blip r:embed="rId2" cstate="print"/>
          <a:stretch>
            <a:fillRect/>
          </a:stretch>
        </p:blipFill>
        <p:spPr>
          <a:xfrm>
            <a:off x="4895048" y="1473794"/>
            <a:ext cx="4880397" cy="3864376"/>
          </a:xfrm>
          <a:prstGeom prst="rect">
            <a:avLst/>
          </a:prstGeom>
        </p:spPr>
      </p:pic>
      <p:sp>
        <p:nvSpPr>
          <p:cNvPr id="5" name="object 5"/>
          <p:cNvSpPr txBox="1"/>
          <p:nvPr/>
        </p:nvSpPr>
        <p:spPr>
          <a:xfrm>
            <a:off x="131528" y="6398224"/>
            <a:ext cx="285623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a:t>
            </a:r>
            <a:r>
              <a:rPr sz="1000" spc="-5" dirty="0">
                <a:solidFill>
                  <a:srgbClr val="0768B2"/>
                </a:solidFill>
                <a:latin typeface="Arial MT"/>
                <a:cs typeface="Arial MT"/>
              </a:rPr>
              <a:t> Kernelarchitektur</a:t>
            </a:r>
            <a:endParaRPr sz="10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9839" y="211614"/>
            <a:ext cx="4852035"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20" dirty="0"/>
              <a:t> </a:t>
            </a:r>
            <a:r>
              <a:rPr sz="4400" dirty="0"/>
              <a:t>2</a:t>
            </a:r>
            <a:r>
              <a:rPr sz="4400" spc="-20" dirty="0"/>
              <a:t> </a:t>
            </a:r>
            <a:r>
              <a:rPr sz="4400" dirty="0"/>
              <a:t>Mount</a:t>
            </a:r>
            <a:r>
              <a:rPr sz="4400" spc="-20" dirty="0"/>
              <a:t> </a:t>
            </a:r>
            <a:r>
              <a:rPr sz="4400" spc="-10" dirty="0"/>
              <a:t>Options</a:t>
            </a:r>
            <a:endParaRPr sz="4400"/>
          </a:p>
        </p:txBody>
      </p:sp>
      <p:pic>
        <p:nvPicPr>
          <p:cNvPr id="3" name="object 3"/>
          <p:cNvPicPr/>
          <p:nvPr/>
        </p:nvPicPr>
        <p:blipFill>
          <a:blip r:embed="rId2" cstate="print"/>
          <a:stretch>
            <a:fillRect/>
          </a:stretch>
        </p:blipFill>
        <p:spPr>
          <a:xfrm>
            <a:off x="1127745" y="1718289"/>
            <a:ext cx="7154933" cy="299683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5146" y="211614"/>
            <a:ext cx="3901440" cy="695960"/>
          </a:xfrm>
          <a:prstGeom prst="rect">
            <a:avLst/>
          </a:prstGeom>
        </p:spPr>
        <p:txBody>
          <a:bodyPr vert="horz" wrap="square" lIns="0" tIns="12700" rIns="0" bIns="0" rtlCol="0">
            <a:spAutoFit/>
          </a:bodyPr>
          <a:lstStyle/>
          <a:p>
            <a:pPr marL="12700">
              <a:lnSpc>
                <a:spcPct val="100000"/>
              </a:lnSpc>
              <a:spcBef>
                <a:spcPts val="100"/>
              </a:spcBef>
            </a:pPr>
            <a:r>
              <a:rPr sz="4400" spc="-5" dirty="0"/>
              <a:t>Group</a:t>
            </a:r>
            <a:r>
              <a:rPr sz="4400" spc="-40" dirty="0"/>
              <a:t> </a:t>
            </a:r>
            <a:r>
              <a:rPr sz="4400" spc="-5" dirty="0"/>
              <a:t>descriptor</a:t>
            </a:r>
            <a:endParaRPr sz="4400"/>
          </a:p>
        </p:txBody>
      </p:sp>
      <p:sp>
        <p:nvSpPr>
          <p:cNvPr id="3" name="object 3"/>
          <p:cNvSpPr txBox="1"/>
          <p:nvPr/>
        </p:nvSpPr>
        <p:spPr>
          <a:xfrm>
            <a:off x="307339" y="1099819"/>
            <a:ext cx="4270375" cy="4213860"/>
          </a:xfrm>
          <a:prstGeom prst="rect">
            <a:avLst/>
          </a:prstGeom>
        </p:spPr>
        <p:txBody>
          <a:bodyPr vert="horz" wrap="square" lIns="0" tIns="12700" rIns="0" bIns="0" rtlCol="0">
            <a:spAutoFit/>
          </a:bodyPr>
          <a:lstStyle/>
          <a:p>
            <a:pPr marL="354965" marR="244475" indent="-342900">
              <a:lnSpc>
                <a:spcPct val="100000"/>
              </a:lnSpc>
              <a:spcBef>
                <a:spcPts val="100"/>
              </a:spcBef>
              <a:buFont typeface="Arial MT"/>
              <a:buChar char="•"/>
              <a:tabLst>
                <a:tab pos="354965" algn="l"/>
                <a:tab pos="355600" algn="l"/>
              </a:tabLst>
            </a:pPr>
            <a:r>
              <a:rPr sz="2000" dirty="0">
                <a:solidFill>
                  <a:srgbClr val="264C8D"/>
                </a:solidFill>
                <a:latin typeface="Calibri"/>
                <a:cs typeface="Calibri"/>
              </a:rPr>
              <a:t>One</a:t>
            </a:r>
            <a:r>
              <a:rPr sz="2000" spc="-5" dirty="0">
                <a:solidFill>
                  <a:srgbClr val="264C8D"/>
                </a:solidFill>
                <a:latin typeface="Calibri"/>
                <a:cs typeface="Calibri"/>
              </a:rPr>
              <a:t> copy</a:t>
            </a:r>
            <a:r>
              <a:rPr sz="2000" dirty="0">
                <a:solidFill>
                  <a:srgbClr val="264C8D"/>
                </a:solidFill>
                <a:latin typeface="Calibri"/>
                <a:cs typeface="Calibri"/>
              </a:rPr>
              <a:t> </a:t>
            </a:r>
            <a:r>
              <a:rPr sz="2000" spc="-5" dirty="0">
                <a:solidFill>
                  <a:srgbClr val="264C8D"/>
                </a:solidFill>
                <a:latin typeface="Calibri"/>
                <a:cs typeface="Calibri"/>
              </a:rPr>
              <a:t>of</a:t>
            </a:r>
            <a:r>
              <a:rPr sz="2000" dirty="0">
                <a:solidFill>
                  <a:srgbClr val="264C8D"/>
                </a:solidFill>
                <a:latin typeface="Calibri"/>
                <a:cs typeface="Calibri"/>
              </a:rPr>
              <a:t> the</a:t>
            </a:r>
            <a:r>
              <a:rPr sz="2000" spc="-5" dirty="0">
                <a:solidFill>
                  <a:srgbClr val="264C8D"/>
                </a:solidFill>
                <a:latin typeface="Calibri"/>
                <a:cs typeface="Calibri"/>
              </a:rPr>
              <a:t> descriptor</a:t>
            </a:r>
            <a:r>
              <a:rPr sz="2000" dirty="0">
                <a:solidFill>
                  <a:srgbClr val="264C8D"/>
                </a:solidFill>
                <a:latin typeface="Calibri"/>
                <a:cs typeface="Calibri"/>
              </a:rPr>
              <a:t> </a:t>
            </a:r>
            <a:r>
              <a:rPr sz="2000" spc="-5" dirty="0">
                <a:solidFill>
                  <a:srgbClr val="264C8D"/>
                </a:solidFill>
                <a:latin typeface="Calibri"/>
                <a:cs typeface="Calibri"/>
              </a:rPr>
              <a:t>for</a:t>
            </a:r>
            <a:r>
              <a:rPr sz="2000" dirty="0">
                <a:solidFill>
                  <a:srgbClr val="264C8D"/>
                </a:solidFill>
                <a:latin typeface="Calibri"/>
                <a:cs typeface="Calibri"/>
              </a:rPr>
              <a:t> </a:t>
            </a:r>
            <a:r>
              <a:rPr sz="2000" spc="-5" dirty="0">
                <a:solidFill>
                  <a:srgbClr val="264C8D"/>
                </a:solidFill>
                <a:latin typeface="Calibri"/>
                <a:cs typeface="Calibri"/>
              </a:rPr>
              <a:t>each </a:t>
            </a:r>
            <a:r>
              <a:rPr sz="2000" spc="-440" dirty="0">
                <a:solidFill>
                  <a:srgbClr val="264C8D"/>
                </a:solidFill>
                <a:latin typeface="Calibri"/>
                <a:cs typeface="Calibri"/>
              </a:rPr>
              <a:t> </a:t>
            </a:r>
            <a:r>
              <a:rPr sz="2000" spc="-5" dirty="0">
                <a:solidFill>
                  <a:srgbClr val="264C8D"/>
                </a:solidFill>
                <a:latin typeface="Calibri"/>
                <a:cs typeface="Calibri"/>
              </a:rPr>
              <a:t>block group</a:t>
            </a:r>
            <a:r>
              <a:rPr sz="2000" dirty="0">
                <a:solidFill>
                  <a:srgbClr val="264C8D"/>
                </a:solidFill>
                <a:latin typeface="Calibri"/>
                <a:cs typeface="Calibri"/>
              </a:rPr>
              <a:t> in</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kernel</a:t>
            </a:r>
            <a:endParaRPr sz="2000">
              <a:latin typeface="Calibri"/>
              <a:cs typeface="Calibri"/>
            </a:endParaRPr>
          </a:p>
          <a:p>
            <a:pPr marL="354965" marR="65405" indent="-342900">
              <a:lnSpc>
                <a:spcPts val="2320"/>
              </a:lnSpc>
              <a:spcBef>
                <a:spcPts val="620"/>
              </a:spcBef>
              <a:buFont typeface="Arial MT"/>
              <a:buChar char="•"/>
              <a:tabLst>
                <a:tab pos="354965" algn="l"/>
                <a:tab pos="355600" algn="l"/>
              </a:tabLst>
            </a:pPr>
            <a:r>
              <a:rPr sz="2000" spc="-5" dirty="0">
                <a:solidFill>
                  <a:srgbClr val="264C8D"/>
                </a:solidFill>
                <a:latin typeface="Calibri"/>
                <a:cs typeface="Calibri"/>
              </a:rPr>
              <a:t>Block</a:t>
            </a:r>
            <a:r>
              <a:rPr sz="2000" dirty="0">
                <a:solidFill>
                  <a:srgbClr val="264C8D"/>
                </a:solidFill>
                <a:latin typeface="Calibri"/>
                <a:cs typeface="Calibri"/>
              </a:rPr>
              <a:t> </a:t>
            </a:r>
            <a:r>
              <a:rPr sz="2000" spc="-5" dirty="0">
                <a:solidFill>
                  <a:srgbClr val="264C8D"/>
                </a:solidFill>
                <a:latin typeface="Calibri"/>
                <a:cs typeface="Calibri"/>
              </a:rPr>
              <a:t>descriptor</a:t>
            </a:r>
            <a:r>
              <a:rPr sz="2000" spc="5" dirty="0">
                <a:solidFill>
                  <a:srgbClr val="264C8D"/>
                </a:solidFill>
                <a:latin typeface="Calibri"/>
                <a:cs typeface="Calibri"/>
              </a:rPr>
              <a:t> </a:t>
            </a:r>
            <a:r>
              <a:rPr sz="2000" spc="-5" dirty="0">
                <a:solidFill>
                  <a:srgbClr val="264C8D"/>
                </a:solidFill>
                <a:latin typeface="Calibri"/>
                <a:cs typeface="Calibri"/>
              </a:rPr>
              <a:t>for</a:t>
            </a:r>
            <a:r>
              <a:rPr sz="2000" spc="5" dirty="0">
                <a:solidFill>
                  <a:srgbClr val="264C8D"/>
                </a:solidFill>
                <a:latin typeface="Calibri"/>
                <a:cs typeface="Calibri"/>
              </a:rPr>
              <a:t> </a:t>
            </a:r>
            <a:r>
              <a:rPr sz="2000" spc="-5" dirty="0">
                <a:solidFill>
                  <a:srgbClr val="264C8D"/>
                </a:solidFill>
                <a:latin typeface="Calibri"/>
                <a:cs typeface="Calibri"/>
              </a:rPr>
              <a:t>each</a:t>
            </a:r>
            <a:r>
              <a:rPr sz="2000" spc="5" dirty="0">
                <a:solidFill>
                  <a:srgbClr val="264C8D"/>
                </a:solidFill>
                <a:latin typeface="Calibri"/>
                <a:cs typeface="Calibri"/>
              </a:rPr>
              <a:t> </a:t>
            </a:r>
            <a:r>
              <a:rPr sz="2000" spc="-5" dirty="0">
                <a:solidFill>
                  <a:srgbClr val="264C8D"/>
                </a:solidFill>
                <a:latin typeface="Calibri"/>
                <a:cs typeface="Calibri"/>
              </a:rPr>
              <a:t>block</a:t>
            </a:r>
            <a:r>
              <a:rPr sz="2000" dirty="0">
                <a:solidFill>
                  <a:srgbClr val="264C8D"/>
                </a:solidFill>
                <a:latin typeface="Calibri"/>
                <a:cs typeface="Calibri"/>
              </a:rPr>
              <a:t> </a:t>
            </a:r>
            <a:r>
              <a:rPr sz="2000" spc="-5" dirty="0">
                <a:solidFill>
                  <a:srgbClr val="264C8D"/>
                </a:solidFill>
                <a:latin typeface="Calibri"/>
                <a:cs typeface="Calibri"/>
              </a:rPr>
              <a:t>group </a:t>
            </a:r>
            <a:r>
              <a:rPr sz="2000" spc="-434" dirty="0">
                <a:solidFill>
                  <a:srgbClr val="264C8D"/>
                </a:solidFill>
                <a:latin typeface="Calibri"/>
                <a:cs typeface="Calibri"/>
              </a:rPr>
              <a:t> </a:t>
            </a:r>
            <a:r>
              <a:rPr sz="2000" dirty="0">
                <a:solidFill>
                  <a:srgbClr val="264C8D"/>
                </a:solidFill>
                <a:latin typeface="Calibri"/>
                <a:cs typeface="Calibri"/>
              </a:rPr>
              <a:t>in</a:t>
            </a:r>
            <a:r>
              <a:rPr sz="2000" spc="-5" dirty="0">
                <a:solidFill>
                  <a:srgbClr val="264C8D"/>
                </a:solidFill>
                <a:latin typeface="Calibri"/>
                <a:cs typeface="Calibri"/>
              </a:rPr>
              <a:t> each</a:t>
            </a:r>
            <a:r>
              <a:rPr sz="2000" dirty="0">
                <a:solidFill>
                  <a:srgbClr val="264C8D"/>
                </a:solidFill>
                <a:latin typeface="Calibri"/>
                <a:cs typeface="Calibri"/>
              </a:rPr>
              <a:t> </a:t>
            </a:r>
            <a:r>
              <a:rPr sz="2000" spc="-5" dirty="0">
                <a:solidFill>
                  <a:srgbClr val="264C8D"/>
                </a:solidFill>
                <a:latin typeface="Calibri"/>
                <a:cs typeface="Calibri"/>
              </a:rPr>
              <a:t>block</a:t>
            </a:r>
            <a:r>
              <a:rPr sz="2000" dirty="0">
                <a:solidFill>
                  <a:srgbClr val="264C8D"/>
                </a:solidFill>
                <a:latin typeface="Calibri"/>
                <a:cs typeface="Calibri"/>
              </a:rPr>
              <a:t> </a:t>
            </a:r>
            <a:r>
              <a:rPr sz="2000" spc="-5" dirty="0">
                <a:solidFill>
                  <a:srgbClr val="264C8D"/>
                </a:solidFill>
                <a:latin typeface="Calibri"/>
                <a:cs typeface="Calibri"/>
              </a:rPr>
              <a:t>group</a:t>
            </a:r>
            <a:endParaRPr sz="2000">
              <a:latin typeface="Calibri"/>
              <a:cs typeface="Calibri"/>
            </a:endParaRPr>
          </a:p>
          <a:p>
            <a:pPr marL="748665" marR="702310" indent="-279400">
              <a:lnSpc>
                <a:spcPct val="100000"/>
              </a:lnSpc>
              <a:spcBef>
                <a:spcPts val="370"/>
              </a:spcBef>
            </a:pPr>
            <a:r>
              <a:rPr sz="1800" dirty="0">
                <a:latin typeface="Wingdings"/>
                <a:cs typeface="Wingdings"/>
              </a:rPr>
              <a:t></a:t>
            </a:r>
            <a:r>
              <a:rPr sz="1800" spc="-125" dirty="0">
                <a:latin typeface="Times New Roman"/>
                <a:cs typeface="Times New Roman"/>
              </a:rPr>
              <a:t> </a:t>
            </a:r>
            <a:r>
              <a:rPr sz="1800" spc="-5" dirty="0">
                <a:latin typeface="Calibri"/>
                <a:cs typeface="Calibri"/>
              </a:rPr>
              <a:t>B</a:t>
            </a:r>
            <a:r>
              <a:rPr sz="1800" dirty="0">
                <a:latin typeface="Calibri"/>
                <a:cs typeface="Calibri"/>
              </a:rPr>
              <a:t>it</a:t>
            </a:r>
            <a:r>
              <a:rPr sz="1800" spc="-5" dirty="0">
                <a:latin typeface="Calibri"/>
                <a:cs typeface="Calibri"/>
              </a:rPr>
              <a:t>m</a:t>
            </a:r>
            <a:r>
              <a:rPr sz="1800" dirty="0">
                <a:latin typeface="Calibri"/>
                <a:cs typeface="Calibri"/>
              </a:rPr>
              <a:t>aps can be a</a:t>
            </a:r>
            <a:r>
              <a:rPr sz="1800" spc="-5" dirty="0">
                <a:latin typeface="Calibri"/>
                <a:cs typeface="Calibri"/>
              </a:rPr>
              <a:t>c</a:t>
            </a:r>
            <a:r>
              <a:rPr sz="1800" dirty="0">
                <a:latin typeface="Calibri"/>
                <a:cs typeface="Calibri"/>
              </a:rPr>
              <a:t>cessed f</a:t>
            </a:r>
            <a:r>
              <a:rPr sz="1800" spc="-5" dirty="0">
                <a:latin typeface="Calibri"/>
                <a:cs typeface="Calibri"/>
              </a:rPr>
              <a:t>ro</a:t>
            </a:r>
            <a:r>
              <a:rPr sz="1800" dirty="0">
                <a:latin typeface="Calibri"/>
                <a:cs typeface="Calibri"/>
              </a:rPr>
              <a:t>m  everywhere</a:t>
            </a:r>
            <a:endParaRPr sz="1800">
              <a:latin typeface="Calibri"/>
              <a:cs typeface="Calibri"/>
            </a:endParaRPr>
          </a:p>
          <a:p>
            <a:pPr marL="354965" marR="397510" indent="-342900">
              <a:lnSpc>
                <a:spcPct val="100800"/>
              </a:lnSpc>
              <a:spcBef>
                <a:spcPts val="509"/>
              </a:spcBef>
              <a:buFont typeface="Arial MT"/>
              <a:buChar char="•"/>
              <a:tabLst>
                <a:tab pos="354965" algn="l"/>
                <a:tab pos="355600" algn="l"/>
              </a:tabLst>
            </a:pPr>
            <a:r>
              <a:rPr sz="2000" spc="-5" dirty="0">
                <a:solidFill>
                  <a:srgbClr val="264C8D"/>
                </a:solidFill>
                <a:latin typeface="Calibri"/>
                <a:cs typeface="Calibri"/>
              </a:rPr>
              <a:t>Pointer </a:t>
            </a:r>
            <a:r>
              <a:rPr sz="2000" dirty="0">
                <a:solidFill>
                  <a:srgbClr val="264C8D"/>
                </a:solidFill>
                <a:latin typeface="Calibri"/>
                <a:cs typeface="Calibri"/>
              </a:rPr>
              <a:t>to </a:t>
            </a:r>
            <a:r>
              <a:rPr sz="2000" spc="-5" dirty="0">
                <a:solidFill>
                  <a:srgbClr val="264C8D"/>
                </a:solidFill>
                <a:latin typeface="Calibri"/>
                <a:cs typeface="Calibri"/>
              </a:rPr>
              <a:t>bitmaps</a:t>
            </a:r>
            <a:r>
              <a:rPr sz="2000" dirty="0">
                <a:solidFill>
                  <a:srgbClr val="264C8D"/>
                </a:solidFill>
                <a:latin typeface="Calibri"/>
                <a:cs typeface="Calibri"/>
              </a:rPr>
              <a:t> </a:t>
            </a:r>
            <a:r>
              <a:rPr sz="2000" spc="-5" dirty="0">
                <a:solidFill>
                  <a:srgbClr val="264C8D"/>
                </a:solidFill>
                <a:latin typeface="Calibri"/>
                <a:cs typeface="Calibri"/>
              </a:rPr>
              <a:t>with</a:t>
            </a:r>
            <a:r>
              <a:rPr sz="2000" dirty="0">
                <a:solidFill>
                  <a:srgbClr val="264C8D"/>
                </a:solidFill>
                <a:latin typeface="Calibri"/>
                <a:cs typeface="Calibri"/>
              </a:rPr>
              <a:t> </a:t>
            </a:r>
            <a:r>
              <a:rPr sz="2000" spc="-5" dirty="0">
                <a:solidFill>
                  <a:srgbClr val="264C8D"/>
                </a:solidFill>
                <a:latin typeface="Calibri"/>
                <a:cs typeface="Calibri"/>
              </a:rPr>
              <a:t>allocation </a:t>
            </a:r>
            <a:r>
              <a:rPr sz="2000" spc="-440" dirty="0">
                <a:solidFill>
                  <a:srgbClr val="264C8D"/>
                </a:solidFill>
                <a:latin typeface="Calibri"/>
                <a:cs typeface="Calibri"/>
              </a:rPr>
              <a:t> </a:t>
            </a:r>
            <a:r>
              <a:rPr sz="2000" spc="-5" dirty="0">
                <a:solidFill>
                  <a:srgbClr val="264C8D"/>
                </a:solidFill>
                <a:latin typeface="Calibri"/>
                <a:cs typeface="Calibri"/>
              </a:rPr>
              <a:t>information of blocks </a:t>
            </a:r>
            <a:r>
              <a:rPr sz="2000" dirty="0">
                <a:solidFill>
                  <a:srgbClr val="264C8D"/>
                </a:solidFill>
                <a:latin typeface="Calibri"/>
                <a:cs typeface="Calibri"/>
              </a:rPr>
              <a:t>and</a:t>
            </a:r>
            <a:r>
              <a:rPr sz="2000" spc="-5" dirty="0">
                <a:solidFill>
                  <a:srgbClr val="264C8D"/>
                </a:solidFill>
                <a:latin typeface="Calibri"/>
                <a:cs typeface="Calibri"/>
              </a:rPr>
              <a:t> inodes</a:t>
            </a:r>
            <a:endParaRPr sz="2000">
              <a:latin typeface="Calibri"/>
              <a:cs typeface="Calibri"/>
            </a:endParaRPr>
          </a:p>
          <a:p>
            <a:pPr marL="748665" marR="5080" indent="-279400">
              <a:lnSpc>
                <a:spcPct val="100000"/>
              </a:lnSpc>
              <a:spcBef>
                <a:spcPts val="430"/>
              </a:spcBef>
            </a:pPr>
            <a:r>
              <a:rPr sz="1800" dirty="0">
                <a:latin typeface="Wingdings"/>
                <a:cs typeface="Wingdings"/>
              </a:rPr>
              <a:t></a:t>
            </a:r>
            <a:r>
              <a:rPr sz="1800" spc="-125" dirty="0">
                <a:latin typeface="Times New Roman"/>
                <a:cs typeface="Times New Roman"/>
              </a:rPr>
              <a:t> </a:t>
            </a:r>
            <a:r>
              <a:rPr sz="1800" spc="-5" dirty="0">
                <a:latin typeface="Calibri"/>
                <a:cs typeface="Calibri"/>
              </a:rPr>
              <a:t>Number</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blocks</a:t>
            </a:r>
            <a:r>
              <a:rPr sz="1800" dirty="0">
                <a:latin typeface="Calibri"/>
                <a:cs typeface="Calibri"/>
              </a:rPr>
              <a:t> in </a:t>
            </a:r>
            <a:r>
              <a:rPr sz="1800" spc="-5" dirty="0">
                <a:latin typeface="Calibri"/>
                <a:cs typeface="Calibri"/>
              </a:rPr>
              <a:t>each</a:t>
            </a:r>
            <a:r>
              <a:rPr sz="1800" dirty="0">
                <a:latin typeface="Calibri"/>
                <a:cs typeface="Calibri"/>
              </a:rPr>
              <a:t> </a:t>
            </a:r>
            <a:r>
              <a:rPr sz="1800" spc="-5" dirty="0">
                <a:latin typeface="Calibri"/>
                <a:cs typeface="Calibri"/>
              </a:rPr>
              <a:t>block</a:t>
            </a:r>
            <a:r>
              <a:rPr sz="1800" dirty="0">
                <a:latin typeface="Calibri"/>
                <a:cs typeface="Calibri"/>
              </a:rPr>
              <a:t> </a:t>
            </a:r>
            <a:r>
              <a:rPr sz="1800" spc="-5" dirty="0">
                <a:latin typeface="Calibri"/>
                <a:cs typeface="Calibri"/>
              </a:rPr>
              <a:t>group </a:t>
            </a:r>
            <a:r>
              <a:rPr sz="1800" spc="-390" dirty="0">
                <a:latin typeface="Calibri"/>
                <a:cs typeface="Calibri"/>
              </a:rPr>
              <a:t> </a:t>
            </a:r>
            <a:r>
              <a:rPr sz="1800" spc="-5" dirty="0">
                <a:latin typeface="Calibri"/>
                <a:cs typeface="Calibri"/>
              </a:rPr>
              <a:t>restricted </a:t>
            </a:r>
            <a:r>
              <a:rPr sz="1800" dirty="0">
                <a:latin typeface="Calibri"/>
                <a:cs typeface="Calibri"/>
              </a:rPr>
              <a:t>by </a:t>
            </a:r>
            <a:r>
              <a:rPr sz="1800" spc="-5" dirty="0">
                <a:latin typeface="Calibri"/>
                <a:cs typeface="Calibri"/>
              </a:rPr>
              <a:t>block</a:t>
            </a:r>
            <a:r>
              <a:rPr sz="1800" dirty="0">
                <a:latin typeface="Calibri"/>
                <a:cs typeface="Calibri"/>
              </a:rPr>
              <a:t> size</a:t>
            </a:r>
            <a:endParaRPr sz="1800">
              <a:latin typeface="Calibri"/>
              <a:cs typeface="Calibri"/>
            </a:endParaRPr>
          </a:p>
          <a:p>
            <a:pPr marL="354965" marR="57150" indent="-342900">
              <a:lnSpc>
                <a:spcPct val="100800"/>
              </a:lnSpc>
              <a:spcBef>
                <a:spcPts val="409"/>
              </a:spcBef>
              <a:buFont typeface="Arial MT"/>
              <a:buChar char="•"/>
              <a:tabLst>
                <a:tab pos="354965" algn="l"/>
                <a:tab pos="355600" algn="l"/>
              </a:tabLst>
            </a:pPr>
            <a:r>
              <a:rPr sz="2000" spc="-5" dirty="0">
                <a:solidFill>
                  <a:srgbClr val="264C8D"/>
                </a:solidFill>
                <a:latin typeface="Calibri"/>
                <a:cs typeface="Calibri"/>
              </a:rPr>
              <a:t>Position of</a:t>
            </a:r>
            <a:r>
              <a:rPr sz="2000" dirty="0">
                <a:solidFill>
                  <a:srgbClr val="264C8D"/>
                </a:solidFill>
                <a:latin typeface="Calibri"/>
                <a:cs typeface="Calibri"/>
              </a:rPr>
              <a:t> </a:t>
            </a:r>
            <a:r>
              <a:rPr sz="2000" spc="-5" dirty="0">
                <a:solidFill>
                  <a:srgbClr val="264C8D"/>
                </a:solidFill>
                <a:latin typeface="Calibri"/>
                <a:cs typeface="Calibri"/>
              </a:rPr>
              <a:t>free</a:t>
            </a:r>
            <a:r>
              <a:rPr sz="2000" dirty="0">
                <a:solidFill>
                  <a:srgbClr val="264C8D"/>
                </a:solidFill>
                <a:latin typeface="Calibri"/>
                <a:cs typeface="Calibri"/>
              </a:rPr>
              <a:t> </a:t>
            </a:r>
            <a:r>
              <a:rPr sz="2000" spc="-5" dirty="0">
                <a:solidFill>
                  <a:srgbClr val="264C8D"/>
                </a:solidFill>
                <a:latin typeface="Calibri"/>
                <a:cs typeface="Calibri"/>
              </a:rPr>
              <a:t>blocks </a:t>
            </a:r>
            <a:r>
              <a:rPr sz="2000" dirty="0">
                <a:solidFill>
                  <a:srgbClr val="264C8D"/>
                </a:solidFill>
                <a:latin typeface="Calibri"/>
                <a:cs typeface="Calibri"/>
              </a:rPr>
              <a:t>can be </a:t>
            </a:r>
            <a:r>
              <a:rPr sz="2000" spc="-5" dirty="0">
                <a:solidFill>
                  <a:srgbClr val="264C8D"/>
                </a:solidFill>
                <a:latin typeface="Calibri"/>
                <a:cs typeface="Calibri"/>
              </a:rPr>
              <a:t>directly </a:t>
            </a:r>
            <a:r>
              <a:rPr sz="2000" spc="-440" dirty="0">
                <a:solidFill>
                  <a:srgbClr val="264C8D"/>
                </a:solidFill>
                <a:latin typeface="Calibri"/>
                <a:cs typeface="Calibri"/>
              </a:rPr>
              <a:t> </a:t>
            </a:r>
            <a:r>
              <a:rPr sz="2000" spc="-5" dirty="0">
                <a:solidFill>
                  <a:srgbClr val="264C8D"/>
                </a:solidFill>
                <a:latin typeface="Calibri"/>
                <a:cs typeface="Calibri"/>
              </a:rPr>
              <a:t>calculated from</a:t>
            </a:r>
            <a:r>
              <a:rPr sz="2000" dirty="0">
                <a:solidFill>
                  <a:srgbClr val="264C8D"/>
                </a:solidFill>
                <a:latin typeface="Calibri"/>
                <a:cs typeface="Calibri"/>
              </a:rPr>
              <a:t> </a:t>
            </a:r>
            <a:r>
              <a:rPr sz="2000" spc="-5" dirty="0">
                <a:solidFill>
                  <a:srgbClr val="264C8D"/>
                </a:solidFill>
                <a:latin typeface="Calibri"/>
                <a:cs typeface="Calibri"/>
              </a:rPr>
              <a:t>position</a:t>
            </a:r>
            <a:r>
              <a:rPr sz="2000" dirty="0">
                <a:solidFill>
                  <a:srgbClr val="264C8D"/>
                </a:solidFill>
                <a:latin typeface="Calibri"/>
                <a:cs typeface="Calibri"/>
              </a:rPr>
              <a:t> in </a:t>
            </a:r>
            <a:r>
              <a:rPr sz="2000" spc="-5" dirty="0">
                <a:solidFill>
                  <a:srgbClr val="264C8D"/>
                </a:solidFill>
                <a:latin typeface="Calibri"/>
                <a:cs typeface="Calibri"/>
              </a:rPr>
              <a:t>bitmap</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Counter for</a:t>
            </a:r>
            <a:r>
              <a:rPr sz="2000" dirty="0">
                <a:solidFill>
                  <a:srgbClr val="264C8D"/>
                </a:solidFill>
                <a:latin typeface="Calibri"/>
                <a:cs typeface="Calibri"/>
              </a:rPr>
              <a:t> </a:t>
            </a:r>
            <a:r>
              <a:rPr sz="2000" spc="-5" dirty="0">
                <a:solidFill>
                  <a:srgbClr val="264C8D"/>
                </a:solidFill>
                <a:latin typeface="Calibri"/>
                <a:cs typeface="Calibri"/>
              </a:rPr>
              <a:t>free structures</a:t>
            </a:r>
            <a:endParaRPr sz="2000">
              <a:latin typeface="Calibri"/>
              <a:cs typeface="Calibri"/>
            </a:endParaRPr>
          </a:p>
        </p:txBody>
      </p:sp>
      <p:pic>
        <p:nvPicPr>
          <p:cNvPr id="4" name="object 4"/>
          <p:cNvPicPr/>
          <p:nvPr/>
        </p:nvPicPr>
        <p:blipFill>
          <a:blip r:embed="rId2" cstate="print"/>
          <a:stretch>
            <a:fillRect/>
          </a:stretch>
        </p:blipFill>
        <p:spPr>
          <a:xfrm>
            <a:off x="5096183" y="1294767"/>
            <a:ext cx="4307879" cy="2385048"/>
          </a:xfrm>
          <a:prstGeom prst="rect">
            <a:avLst/>
          </a:prstGeom>
        </p:spPr>
      </p:pic>
      <p:sp>
        <p:nvSpPr>
          <p:cNvPr id="5" name="object 5"/>
          <p:cNvSpPr txBox="1"/>
          <p:nvPr/>
        </p:nvSpPr>
        <p:spPr>
          <a:xfrm>
            <a:off x="131528" y="639822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808" y="211614"/>
            <a:ext cx="2790190" cy="695960"/>
          </a:xfrm>
          <a:prstGeom prst="rect">
            <a:avLst/>
          </a:prstGeom>
        </p:spPr>
        <p:txBody>
          <a:bodyPr vert="horz" wrap="square" lIns="0" tIns="12700" rIns="0" bIns="0" rtlCol="0">
            <a:spAutoFit/>
          </a:bodyPr>
          <a:lstStyle/>
          <a:p>
            <a:pPr marL="12700">
              <a:lnSpc>
                <a:spcPct val="100000"/>
              </a:lnSpc>
              <a:spcBef>
                <a:spcPts val="100"/>
              </a:spcBef>
            </a:pPr>
            <a:r>
              <a:rPr sz="4400" spc="-5" dirty="0"/>
              <a:t>EXT2</a:t>
            </a:r>
            <a:r>
              <a:rPr sz="4400" spc="-55" dirty="0"/>
              <a:t> </a:t>
            </a:r>
            <a:r>
              <a:rPr sz="4400" spc="-5" dirty="0"/>
              <a:t>Inodes</a:t>
            </a:r>
            <a:endParaRPr sz="4400"/>
          </a:p>
        </p:txBody>
      </p:sp>
      <p:sp>
        <p:nvSpPr>
          <p:cNvPr id="3" name="object 3"/>
          <p:cNvSpPr txBox="1"/>
          <p:nvPr/>
        </p:nvSpPr>
        <p:spPr>
          <a:xfrm>
            <a:off x="307339" y="1099819"/>
            <a:ext cx="4288155" cy="3604260"/>
          </a:xfrm>
          <a:prstGeom prst="rect">
            <a:avLst/>
          </a:prstGeom>
        </p:spPr>
        <p:txBody>
          <a:bodyPr vert="horz" wrap="square" lIns="0" tIns="33020" rIns="0" bIns="0" rtlCol="0">
            <a:spAutoFit/>
          </a:bodyPr>
          <a:lstStyle/>
          <a:p>
            <a:pPr marL="354965" marR="84455" indent="-342900">
              <a:lnSpc>
                <a:spcPts val="2800"/>
              </a:lnSpc>
              <a:spcBef>
                <a:spcPts val="260"/>
              </a:spcBef>
              <a:buFont typeface="Arial MT"/>
              <a:buChar char="•"/>
              <a:tabLst>
                <a:tab pos="354965" algn="l"/>
                <a:tab pos="355600" algn="l"/>
              </a:tabLst>
            </a:pPr>
            <a:r>
              <a:rPr sz="2400" dirty="0">
                <a:solidFill>
                  <a:srgbClr val="264C8D"/>
                </a:solidFill>
                <a:latin typeface="Courier New"/>
                <a:cs typeface="Courier New"/>
              </a:rPr>
              <a:t>i_mode</a:t>
            </a:r>
            <a:r>
              <a:rPr sz="2400" spc="-900" dirty="0">
                <a:solidFill>
                  <a:srgbClr val="264C8D"/>
                </a:solidFill>
                <a:latin typeface="Courier New"/>
                <a:cs typeface="Courier New"/>
              </a:rPr>
              <a:t> </a:t>
            </a:r>
            <a:r>
              <a:rPr sz="2400" dirty="0">
                <a:solidFill>
                  <a:srgbClr val="264C8D"/>
                </a:solidFill>
                <a:latin typeface="Calibri"/>
                <a:cs typeface="Calibri"/>
              </a:rPr>
              <a:t>sto</a:t>
            </a:r>
            <a:r>
              <a:rPr sz="2400" spc="-5" dirty="0">
                <a:solidFill>
                  <a:srgbClr val="264C8D"/>
                </a:solidFill>
                <a:latin typeface="Calibri"/>
                <a:cs typeface="Calibri"/>
              </a:rPr>
              <a:t>r</a:t>
            </a:r>
            <a:r>
              <a:rPr sz="2400" dirty="0">
                <a:solidFill>
                  <a:srgbClr val="264C8D"/>
                </a:solidFill>
                <a:latin typeface="Calibri"/>
                <a:cs typeface="Calibri"/>
              </a:rPr>
              <a:t>es a</a:t>
            </a:r>
            <a:r>
              <a:rPr sz="2400" spc="-5" dirty="0">
                <a:solidFill>
                  <a:srgbClr val="264C8D"/>
                </a:solidFill>
                <a:latin typeface="Calibri"/>
                <a:cs typeface="Calibri"/>
              </a:rPr>
              <a:t>c</a:t>
            </a:r>
            <a:r>
              <a:rPr sz="2400" dirty="0">
                <a:solidFill>
                  <a:srgbClr val="264C8D"/>
                </a:solidFill>
                <a:latin typeface="Calibri"/>
                <a:cs typeface="Calibri"/>
              </a:rPr>
              <a:t>cess  </a:t>
            </a:r>
            <a:r>
              <a:rPr sz="2400" spc="-5" dirty="0">
                <a:solidFill>
                  <a:srgbClr val="264C8D"/>
                </a:solidFill>
                <a:latin typeface="Calibri"/>
                <a:cs typeface="Calibri"/>
              </a:rPr>
              <a:t>permissions for </a:t>
            </a:r>
            <a:r>
              <a:rPr sz="2400" dirty="0">
                <a:solidFill>
                  <a:srgbClr val="264C8D"/>
                </a:solidFill>
                <a:latin typeface="Calibri"/>
                <a:cs typeface="Calibri"/>
              </a:rPr>
              <a:t>and</a:t>
            </a:r>
            <a:r>
              <a:rPr sz="2400" spc="-5" dirty="0">
                <a:solidFill>
                  <a:srgbClr val="264C8D"/>
                </a:solidFill>
                <a:latin typeface="Calibri"/>
                <a:cs typeface="Calibri"/>
              </a:rPr>
              <a:t> type of file</a:t>
            </a:r>
            <a:endParaRPr sz="2400">
              <a:latin typeface="Calibri"/>
              <a:cs typeface="Calibri"/>
            </a:endParaRPr>
          </a:p>
          <a:p>
            <a:pPr marL="355600" indent="-342900">
              <a:lnSpc>
                <a:spcPct val="100000"/>
              </a:lnSpc>
              <a:spcBef>
                <a:spcPts val="515"/>
              </a:spcBef>
              <a:buFont typeface="Arial MT"/>
              <a:buChar char="•"/>
              <a:tabLst>
                <a:tab pos="354965" algn="l"/>
                <a:tab pos="355600" algn="l"/>
              </a:tabLst>
            </a:pPr>
            <a:r>
              <a:rPr sz="2400" spc="-5" dirty="0">
                <a:solidFill>
                  <a:srgbClr val="264C8D"/>
                </a:solidFill>
                <a:latin typeface="Calibri"/>
                <a:cs typeface="Calibri"/>
              </a:rPr>
              <a:t>Several</a:t>
            </a:r>
            <a:r>
              <a:rPr sz="2400" spc="-10" dirty="0">
                <a:solidFill>
                  <a:srgbClr val="264C8D"/>
                </a:solidFill>
                <a:latin typeface="Calibri"/>
                <a:cs typeface="Calibri"/>
              </a:rPr>
              <a:t> time </a:t>
            </a:r>
            <a:r>
              <a:rPr sz="2400" spc="-5" dirty="0">
                <a:solidFill>
                  <a:srgbClr val="264C8D"/>
                </a:solidFill>
                <a:latin typeface="Calibri"/>
                <a:cs typeface="Calibri"/>
              </a:rPr>
              <a:t>stamps</a:t>
            </a:r>
            <a:endParaRPr sz="2400">
              <a:latin typeface="Calibri"/>
              <a:cs typeface="Calibri"/>
            </a:endParaRPr>
          </a:p>
          <a:p>
            <a:pPr marL="354965" marR="50165" indent="-342900">
              <a:lnSpc>
                <a:spcPts val="2820"/>
              </a:lnSpc>
              <a:spcBef>
                <a:spcPts val="765"/>
              </a:spcBef>
              <a:buFont typeface="Arial MT"/>
              <a:buChar char="•"/>
              <a:tabLst>
                <a:tab pos="354965" algn="l"/>
                <a:tab pos="355600" algn="l"/>
              </a:tabLst>
            </a:pPr>
            <a:r>
              <a:rPr sz="2400" dirty="0">
                <a:solidFill>
                  <a:srgbClr val="264C8D"/>
                </a:solidFill>
                <a:latin typeface="Courier New"/>
                <a:cs typeface="Courier New"/>
              </a:rPr>
              <a:t>i_size</a:t>
            </a:r>
            <a:r>
              <a:rPr sz="2400" spc="-900" dirty="0">
                <a:solidFill>
                  <a:srgbClr val="264C8D"/>
                </a:solidFill>
                <a:latin typeface="Courier New"/>
                <a:cs typeface="Courier New"/>
              </a:rPr>
              <a:t> </a:t>
            </a:r>
            <a:r>
              <a:rPr sz="2400" dirty="0">
                <a:solidFill>
                  <a:srgbClr val="264C8D"/>
                </a:solidFill>
                <a:latin typeface="Calibri"/>
                <a:cs typeface="Calibri"/>
              </a:rPr>
              <a:t>and</a:t>
            </a:r>
            <a:r>
              <a:rPr sz="2400" spc="-5" dirty="0">
                <a:solidFill>
                  <a:srgbClr val="264C8D"/>
                </a:solidFill>
                <a:latin typeface="Calibri"/>
                <a:cs typeface="Calibri"/>
              </a:rPr>
              <a:t> </a:t>
            </a:r>
            <a:r>
              <a:rPr sz="2400" dirty="0">
                <a:solidFill>
                  <a:srgbClr val="264C8D"/>
                </a:solidFill>
                <a:latin typeface="Courier New"/>
                <a:cs typeface="Courier New"/>
              </a:rPr>
              <a:t>i_blocks</a:t>
            </a:r>
            <a:r>
              <a:rPr sz="2400" spc="-900" dirty="0">
                <a:solidFill>
                  <a:srgbClr val="264C8D"/>
                </a:solidFill>
                <a:latin typeface="Courier New"/>
                <a:cs typeface="Courier New"/>
              </a:rPr>
              <a:t> </a:t>
            </a:r>
            <a:r>
              <a:rPr sz="2400" dirty="0">
                <a:solidFill>
                  <a:srgbClr val="264C8D"/>
                </a:solidFill>
                <a:latin typeface="Calibri"/>
                <a:cs typeface="Calibri"/>
              </a:rPr>
              <a:t>sto</a:t>
            </a:r>
            <a:r>
              <a:rPr sz="2400" spc="-5" dirty="0">
                <a:solidFill>
                  <a:srgbClr val="264C8D"/>
                </a:solidFill>
                <a:latin typeface="Calibri"/>
                <a:cs typeface="Calibri"/>
              </a:rPr>
              <a:t>r</a:t>
            </a:r>
            <a:r>
              <a:rPr sz="2400" dirty="0">
                <a:solidFill>
                  <a:srgbClr val="264C8D"/>
                </a:solidFill>
                <a:latin typeface="Calibri"/>
                <a:cs typeface="Calibri"/>
              </a:rPr>
              <a:t>e  size</a:t>
            </a:r>
            <a:r>
              <a:rPr sz="2400" spc="-10" dirty="0">
                <a:solidFill>
                  <a:srgbClr val="264C8D"/>
                </a:solidFill>
                <a:latin typeface="Calibri"/>
                <a:cs typeface="Calibri"/>
              </a:rPr>
              <a:t> </a:t>
            </a:r>
            <a:r>
              <a:rPr sz="2400" dirty="0">
                <a:solidFill>
                  <a:srgbClr val="264C8D"/>
                </a:solidFill>
                <a:latin typeface="Calibri"/>
                <a:cs typeface="Calibri"/>
              </a:rPr>
              <a:t>in </a:t>
            </a:r>
            <a:r>
              <a:rPr sz="2400" spc="-5" dirty="0">
                <a:solidFill>
                  <a:srgbClr val="264C8D"/>
                </a:solidFill>
                <a:latin typeface="Calibri"/>
                <a:cs typeface="Calibri"/>
              </a:rPr>
              <a:t>bytes, resp.</a:t>
            </a:r>
            <a:r>
              <a:rPr sz="2400" dirty="0">
                <a:solidFill>
                  <a:srgbClr val="264C8D"/>
                </a:solidFill>
                <a:latin typeface="Calibri"/>
                <a:cs typeface="Calibri"/>
              </a:rPr>
              <a:t> </a:t>
            </a:r>
            <a:r>
              <a:rPr sz="2400" spc="-5" dirty="0">
                <a:solidFill>
                  <a:srgbClr val="264C8D"/>
                </a:solidFill>
                <a:latin typeface="Calibri"/>
                <a:cs typeface="Calibri"/>
              </a:rPr>
              <a:t>blocks</a:t>
            </a:r>
            <a:endParaRPr sz="2400">
              <a:latin typeface="Calibri"/>
              <a:cs typeface="Calibri"/>
            </a:endParaRPr>
          </a:p>
          <a:p>
            <a:pPr marL="354965" marR="215900" indent="-342900">
              <a:lnSpc>
                <a:spcPct val="101499"/>
              </a:lnSpc>
              <a:spcBef>
                <a:spcPts val="470"/>
              </a:spcBef>
              <a:buFont typeface="Arial MT"/>
              <a:buChar char="•"/>
              <a:tabLst>
                <a:tab pos="354965" algn="l"/>
                <a:tab pos="355600" algn="l"/>
              </a:tabLst>
            </a:pPr>
            <a:r>
              <a:rPr sz="2400" dirty="0">
                <a:solidFill>
                  <a:srgbClr val="264C8D"/>
                </a:solidFill>
                <a:latin typeface="Courier New"/>
                <a:cs typeface="Courier New"/>
              </a:rPr>
              <a:t>i_block</a:t>
            </a:r>
            <a:r>
              <a:rPr sz="2400" spc="-900" dirty="0">
                <a:solidFill>
                  <a:srgbClr val="264C8D"/>
                </a:solidFill>
                <a:latin typeface="Courier New"/>
                <a:cs typeface="Courier New"/>
              </a:rPr>
              <a:t> </a:t>
            </a:r>
            <a:r>
              <a:rPr sz="2400" dirty="0">
                <a:solidFill>
                  <a:srgbClr val="264C8D"/>
                </a:solidFill>
                <a:latin typeface="Calibri"/>
                <a:cs typeface="Calibri"/>
              </a:rPr>
              <a:t>c</a:t>
            </a:r>
            <a:r>
              <a:rPr sz="2400" spc="-5" dirty="0">
                <a:solidFill>
                  <a:srgbClr val="264C8D"/>
                </a:solidFill>
                <a:latin typeface="Calibri"/>
                <a:cs typeface="Calibri"/>
              </a:rPr>
              <a:t>o</a:t>
            </a:r>
            <a:r>
              <a:rPr sz="2400" dirty="0">
                <a:solidFill>
                  <a:srgbClr val="264C8D"/>
                </a:solidFill>
                <a:latin typeface="Calibri"/>
                <a:cs typeface="Calibri"/>
              </a:rPr>
              <a:t>ntains p</a:t>
            </a:r>
            <a:r>
              <a:rPr sz="2400" spc="-5" dirty="0">
                <a:solidFill>
                  <a:srgbClr val="264C8D"/>
                </a:solidFill>
                <a:latin typeface="Calibri"/>
                <a:cs typeface="Calibri"/>
              </a:rPr>
              <a:t>o</a:t>
            </a:r>
            <a:r>
              <a:rPr sz="2400" dirty="0">
                <a:solidFill>
                  <a:srgbClr val="264C8D"/>
                </a:solidFill>
                <a:latin typeface="Calibri"/>
                <a:cs typeface="Calibri"/>
              </a:rPr>
              <a:t>int</a:t>
            </a:r>
            <a:r>
              <a:rPr sz="2400" spc="-5" dirty="0">
                <a:solidFill>
                  <a:srgbClr val="264C8D"/>
                </a:solidFill>
                <a:latin typeface="Calibri"/>
                <a:cs typeface="Calibri"/>
              </a:rPr>
              <a:t>e</a:t>
            </a:r>
            <a:r>
              <a:rPr sz="2400" dirty="0">
                <a:solidFill>
                  <a:srgbClr val="264C8D"/>
                </a:solidFill>
                <a:latin typeface="Calibri"/>
                <a:cs typeface="Calibri"/>
              </a:rPr>
              <a:t>r to  </a:t>
            </a:r>
            <a:r>
              <a:rPr sz="2400" spc="-5" dirty="0">
                <a:solidFill>
                  <a:srgbClr val="264C8D"/>
                </a:solidFill>
                <a:latin typeface="Calibri"/>
                <a:cs typeface="Calibri"/>
              </a:rPr>
              <a:t>direct </a:t>
            </a:r>
            <a:r>
              <a:rPr sz="2400" dirty="0">
                <a:solidFill>
                  <a:srgbClr val="264C8D"/>
                </a:solidFill>
                <a:latin typeface="Calibri"/>
                <a:cs typeface="Calibri"/>
              </a:rPr>
              <a:t>and</a:t>
            </a:r>
            <a:r>
              <a:rPr sz="2400" spc="-5" dirty="0">
                <a:solidFill>
                  <a:srgbClr val="264C8D"/>
                </a:solidFill>
                <a:latin typeface="Calibri"/>
                <a:cs typeface="Calibri"/>
              </a:rPr>
              <a:t> indirect block </a:t>
            </a:r>
            <a:r>
              <a:rPr sz="2400" dirty="0">
                <a:solidFill>
                  <a:srgbClr val="264C8D"/>
                </a:solidFill>
                <a:latin typeface="Calibri"/>
                <a:cs typeface="Calibri"/>
              </a:rPr>
              <a:t>links</a:t>
            </a:r>
            <a:endParaRPr sz="2400">
              <a:latin typeface="Calibri"/>
              <a:cs typeface="Calibri"/>
            </a:endParaRPr>
          </a:p>
          <a:p>
            <a:pPr marL="354965" marR="5080" indent="-342900">
              <a:lnSpc>
                <a:spcPct val="101499"/>
              </a:lnSpc>
              <a:spcBef>
                <a:spcPts val="455"/>
              </a:spcBef>
              <a:buFont typeface="Arial MT"/>
              <a:buChar char="•"/>
              <a:tabLst>
                <a:tab pos="354965" algn="l"/>
                <a:tab pos="355600" algn="l"/>
              </a:tabLst>
            </a:pPr>
            <a:r>
              <a:rPr sz="2400" dirty="0">
                <a:solidFill>
                  <a:srgbClr val="264C8D"/>
                </a:solidFill>
                <a:latin typeface="Courier New"/>
                <a:cs typeface="Courier New"/>
              </a:rPr>
              <a:t>i_links_count</a:t>
            </a:r>
            <a:r>
              <a:rPr sz="2400" spc="-900" dirty="0">
                <a:solidFill>
                  <a:srgbClr val="264C8D"/>
                </a:solidFill>
                <a:latin typeface="Courier New"/>
                <a:cs typeface="Courier New"/>
              </a:rPr>
              <a:t> </a:t>
            </a:r>
            <a:r>
              <a:rPr sz="2400" dirty="0">
                <a:solidFill>
                  <a:srgbClr val="264C8D"/>
                </a:solidFill>
                <a:latin typeface="Calibri"/>
                <a:cs typeface="Calibri"/>
              </a:rPr>
              <a:t>c</a:t>
            </a:r>
            <a:r>
              <a:rPr sz="2400" spc="-5" dirty="0">
                <a:solidFill>
                  <a:srgbClr val="264C8D"/>
                </a:solidFill>
                <a:latin typeface="Calibri"/>
                <a:cs typeface="Calibri"/>
              </a:rPr>
              <a:t>o</a:t>
            </a:r>
            <a:r>
              <a:rPr sz="2400" dirty="0">
                <a:solidFill>
                  <a:srgbClr val="264C8D"/>
                </a:solidFill>
                <a:latin typeface="Calibri"/>
                <a:cs typeface="Calibri"/>
              </a:rPr>
              <a:t>unts ha</a:t>
            </a:r>
            <a:r>
              <a:rPr sz="2400" spc="-5" dirty="0">
                <a:solidFill>
                  <a:srgbClr val="264C8D"/>
                </a:solidFill>
                <a:latin typeface="Calibri"/>
                <a:cs typeface="Calibri"/>
              </a:rPr>
              <a:t>r</a:t>
            </a:r>
            <a:r>
              <a:rPr sz="2400" dirty="0">
                <a:solidFill>
                  <a:srgbClr val="264C8D"/>
                </a:solidFill>
                <a:latin typeface="Calibri"/>
                <a:cs typeface="Calibri"/>
              </a:rPr>
              <a:t>d  </a:t>
            </a:r>
            <a:r>
              <a:rPr sz="2400" spc="-5" dirty="0">
                <a:solidFill>
                  <a:srgbClr val="264C8D"/>
                </a:solidFill>
                <a:latin typeface="Calibri"/>
                <a:cs typeface="Calibri"/>
              </a:rPr>
              <a:t>links</a:t>
            </a:r>
            <a:endParaRPr sz="2400">
              <a:latin typeface="Calibri"/>
              <a:cs typeface="Calibri"/>
            </a:endParaRPr>
          </a:p>
        </p:txBody>
      </p:sp>
      <p:pic>
        <p:nvPicPr>
          <p:cNvPr id="4" name="object 4"/>
          <p:cNvPicPr/>
          <p:nvPr/>
        </p:nvPicPr>
        <p:blipFill>
          <a:blip r:embed="rId2" cstate="print"/>
          <a:stretch>
            <a:fillRect/>
          </a:stretch>
        </p:blipFill>
        <p:spPr>
          <a:xfrm>
            <a:off x="5134963" y="1186108"/>
            <a:ext cx="4189196" cy="5013160"/>
          </a:xfrm>
          <a:prstGeom prst="rect">
            <a:avLst/>
          </a:prstGeom>
        </p:spPr>
      </p:pic>
      <p:sp>
        <p:nvSpPr>
          <p:cNvPr id="5" name="object 5"/>
          <p:cNvSpPr txBox="1"/>
          <p:nvPr/>
        </p:nvSpPr>
        <p:spPr>
          <a:xfrm>
            <a:off x="131528" y="639822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8119" y="211614"/>
            <a:ext cx="6416040" cy="695960"/>
          </a:xfrm>
          <a:prstGeom prst="rect">
            <a:avLst/>
          </a:prstGeom>
        </p:spPr>
        <p:txBody>
          <a:bodyPr vert="horz" wrap="square" lIns="0" tIns="12700" rIns="0" bIns="0" rtlCol="0">
            <a:spAutoFit/>
          </a:bodyPr>
          <a:lstStyle/>
          <a:p>
            <a:pPr marL="12700">
              <a:lnSpc>
                <a:spcPct val="100000"/>
              </a:lnSpc>
              <a:spcBef>
                <a:spcPts val="100"/>
              </a:spcBef>
            </a:pPr>
            <a:r>
              <a:rPr sz="4400" spc="-5" dirty="0"/>
              <a:t>How</a:t>
            </a:r>
            <a:r>
              <a:rPr sz="4400" spc="-10" dirty="0"/>
              <a:t> </a:t>
            </a:r>
            <a:r>
              <a:rPr sz="4400" spc="-5" dirty="0"/>
              <a:t>does </a:t>
            </a:r>
            <a:r>
              <a:rPr sz="4400" dirty="0"/>
              <a:t>OS</a:t>
            </a:r>
            <a:r>
              <a:rPr sz="4400" spc="-5" dirty="0"/>
              <a:t> </a:t>
            </a:r>
            <a:r>
              <a:rPr sz="4400" spc="-10" dirty="0"/>
              <a:t>find </a:t>
            </a:r>
            <a:r>
              <a:rPr sz="4400" dirty="0"/>
              <a:t>an</a:t>
            </a:r>
            <a:r>
              <a:rPr sz="4400" spc="-5" dirty="0"/>
              <a:t> Inode?</a:t>
            </a:r>
            <a:endParaRPr sz="4400"/>
          </a:p>
        </p:txBody>
      </p:sp>
      <p:grpSp>
        <p:nvGrpSpPr>
          <p:cNvPr id="3" name="object 3"/>
          <p:cNvGrpSpPr/>
          <p:nvPr/>
        </p:nvGrpSpPr>
        <p:grpSpPr>
          <a:xfrm>
            <a:off x="443942" y="1091639"/>
            <a:ext cx="6044565" cy="5175250"/>
            <a:chOff x="443942" y="1091639"/>
            <a:chExt cx="6044565" cy="5175250"/>
          </a:xfrm>
        </p:grpSpPr>
        <p:pic>
          <p:nvPicPr>
            <p:cNvPr id="4" name="object 4"/>
            <p:cNvPicPr/>
            <p:nvPr/>
          </p:nvPicPr>
          <p:blipFill>
            <a:blip r:embed="rId2" cstate="print"/>
            <a:stretch>
              <a:fillRect/>
            </a:stretch>
          </p:blipFill>
          <p:spPr>
            <a:xfrm>
              <a:off x="443942" y="1091639"/>
              <a:ext cx="4562688" cy="5174876"/>
            </a:xfrm>
            <a:prstGeom prst="rect">
              <a:avLst/>
            </a:prstGeom>
          </p:spPr>
        </p:pic>
        <p:sp>
          <p:nvSpPr>
            <p:cNvPr id="5" name="object 5"/>
            <p:cNvSpPr/>
            <p:nvPr/>
          </p:nvSpPr>
          <p:spPr>
            <a:xfrm>
              <a:off x="4391744" y="1854199"/>
              <a:ext cx="1821814" cy="488950"/>
            </a:xfrm>
            <a:custGeom>
              <a:avLst/>
              <a:gdLst/>
              <a:ahLst/>
              <a:cxnLst/>
              <a:rect l="l" t="t" r="r" b="b"/>
              <a:pathLst>
                <a:path w="1821814" h="488950">
                  <a:moveTo>
                    <a:pt x="1821729" y="0"/>
                  </a:moveTo>
                  <a:lnTo>
                    <a:pt x="0" y="488718"/>
                  </a:lnTo>
                </a:path>
              </a:pathLst>
            </a:custGeom>
            <a:ln w="9524">
              <a:solidFill>
                <a:srgbClr val="000000"/>
              </a:solidFill>
            </a:ln>
          </p:spPr>
          <p:txBody>
            <a:bodyPr wrap="square" lIns="0" tIns="0" rIns="0" bIns="0" rtlCol="0"/>
            <a:lstStyle/>
            <a:p>
              <a:endParaRPr/>
            </a:p>
          </p:txBody>
        </p:sp>
        <p:sp>
          <p:nvSpPr>
            <p:cNvPr id="6" name="object 6"/>
            <p:cNvSpPr/>
            <p:nvPr/>
          </p:nvSpPr>
          <p:spPr>
            <a:xfrm>
              <a:off x="4367212" y="2292956"/>
              <a:ext cx="83820" cy="73660"/>
            </a:xfrm>
            <a:custGeom>
              <a:avLst/>
              <a:gdLst/>
              <a:ahLst/>
              <a:cxnLst/>
              <a:rect l="l" t="t" r="r" b="b"/>
              <a:pathLst>
                <a:path w="83820" h="73660">
                  <a:moveTo>
                    <a:pt x="63724" y="0"/>
                  </a:moveTo>
                  <a:lnTo>
                    <a:pt x="0" y="56542"/>
                  </a:lnTo>
                  <a:lnTo>
                    <a:pt x="83469" y="73597"/>
                  </a:lnTo>
                  <a:lnTo>
                    <a:pt x="63724" y="0"/>
                  </a:lnTo>
                  <a:close/>
                </a:path>
              </a:pathLst>
            </a:custGeom>
            <a:solidFill>
              <a:srgbClr val="000000"/>
            </a:solidFill>
          </p:spPr>
          <p:txBody>
            <a:bodyPr wrap="square" lIns="0" tIns="0" rIns="0" bIns="0" rtlCol="0"/>
            <a:lstStyle/>
            <a:p>
              <a:endParaRPr/>
            </a:p>
          </p:txBody>
        </p:sp>
        <p:sp>
          <p:nvSpPr>
            <p:cNvPr id="7" name="object 7"/>
            <p:cNvSpPr/>
            <p:nvPr/>
          </p:nvSpPr>
          <p:spPr>
            <a:xfrm>
              <a:off x="3987698" y="2891511"/>
              <a:ext cx="2496185" cy="223520"/>
            </a:xfrm>
            <a:custGeom>
              <a:avLst/>
              <a:gdLst/>
              <a:ahLst/>
              <a:cxnLst/>
              <a:rect l="l" t="t" r="r" b="b"/>
              <a:pathLst>
                <a:path w="2496185" h="223519">
                  <a:moveTo>
                    <a:pt x="2495650" y="223162"/>
                  </a:moveTo>
                  <a:lnTo>
                    <a:pt x="0" y="0"/>
                  </a:lnTo>
                </a:path>
              </a:pathLst>
            </a:custGeom>
            <a:ln w="9524">
              <a:solidFill>
                <a:srgbClr val="000000"/>
              </a:solidFill>
            </a:ln>
          </p:spPr>
          <p:txBody>
            <a:bodyPr wrap="square" lIns="0" tIns="0" rIns="0" bIns="0" rtlCol="0"/>
            <a:lstStyle/>
            <a:p>
              <a:endParaRPr/>
            </a:p>
          </p:txBody>
        </p:sp>
        <p:sp>
          <p:nvSpPr>
            <p:cNvPr id="8" name="object 8"/>
            <p:cNvSpPr/>
            <p:nvPr/>
          </p:nvSpPr>
          <p:spPr>
            <a:xfrm>
              <a:off x="3962398" y="2858088"/>
              <a:ext cx="79375" cy="76200"/>
            </a:xfrm>
            <a:custGeom>
              <a:avLst/>
              <a:gdLst/>
              <a:ahLst/>
              <a:cxnLst/>
              <a:rect l="l" t="t" r="r" b="b"/>
              <a:pathLst>
                <a:path w="79375" h="76200">
                  <a:moveTo>
                    <a:pt x="79291" y="0"/>
                  </a:moveTo>
                  <a:lnTo>
                    <a:pt x="0" y="31160"/>
                  </a:lnTo>
                  <a:lnTo>
                    <a:pt x="72504" y="75896"/>
                  </a:lnTo>
                  <a:lnTo>
                    <a:pt x="79291" y="0"/>
                  </a:lnTo>
                  <a:close/>
                </a:path>
              </a:pathLst>
            </a:custGeom>
            <a:solidFill>
              <a:srgbClr val="000000"/>
            </a:solidFill>
          </p:spPr>
          <p:txBody>
            <a:bodyPr wrap="square" lIns="0" tIns="0" rIns="0" bIns="0" rtlCol="0"/>
            <a:lstStyle/>
            <a:p>
              <a:endParaRPr/>
            </a:p>
          </p:txBody>
        </p:sp>
        <p:sp>
          <p:nvSpPr>
            <p:cNvPr id="9" name="object 9"/>
            <p:cNvSpPr/>
            <p:nvPr/>
          </p:nvSpPr>
          <p:spPr>
            <a:xfrm>
              <a:off x="3772563" y="3037328"/>
              <a:ext cx="2710815" cy="752475"/>
            </a:xfrm>
            <a:custGeom>
              <a:avLst/>
              <a:gdLst/>
              <a:ahLst/>
              <a:cxnLst/>
              <a:rect l="l" t="t" r="r" b="b"/>
              <a:pathLst>
                <a:path w="2710815" h="752475">
                  <a:moveTo>
                    <a:pt x="2710785" y="752034"/>
                  </a:moveTo>
                  <a:lnTo>
                    <a:pt x="0" y="0"/>
                  </a:lnTo>
                </a:path>
              </a:pathLst>
            </a:custGeom>
            <a:ln w="9524">
              <a:solidFill>
                <a:srgbClr val="000000"/>
              </a:solidFill>
            </a:ln>
          </p:spPr>
          <p:txBody>
            <a:bodyPr wrap="square" lIns="0" tIns="0" rIns="0" bIns="0" rtlCol="0"/>
            <a:lstStyle/>
            <a:p>
              <a:endParaRPr/>
            </a:p>
          </p:txBody>
        </p:sp>
        <p:sp>
          <p:nvSpPr>
            <p:cNvPr id="10" name="object 10"/>
            <p:cNvSpPr/>
            <p:nvPr/>
          </p:nvSpPr>
          <p:spPr>
            <a:xfrm>
              <a:off x="3748087" y="3014194"/>
              <a:ext cx="83820" cy="73660"/>
            </a:xfrm>
            <a:custGeom>
              <a:avLst/>
              <a:gdLst/>
              <a:ahLst/>
              <a:cxnLst/>
              <a:rect l="l" t="t" r="r" b="b"/>
              <a:pathLst>
                <a:path w="83820" h="73660">
                  <a:moveTo>
                    <a:pt x="83611" y="0"/>
                  </a:moveTo>
                  <a:lnTo>
                    <a:pt x="0" y="16343"/>
                  </a:lnTo>
                  <a:lnTo>
                    <a:pt x="63240" y="73426"/>
                  </a:lnTo>
                  <a:lnTo>
                    <a:pt x="83611"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6335077" y="1669732"/>
            <a:ext cx="214122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768B2"/>
                </a:solidFill>
                <a:latin typeface="Arial MT"/>
                <a:cs typeface="Arial MT"/>
              </a:rPr>
              <a:t>Is</a:t>
            </a:r>
            <a:r>
              <a:rPr sz="1400" spc="-20" dirty="0">
                <a:solidFill>
                  <a:srgbClr val="0768B2"/>
                </a:solidFill>
                <a:latin typeface="Arial MT"/>
                <a:cs typeface="Arial MT"/>
              </a:rPr>
              <a:t> </a:t>
            </a:r>
            <a:r>
              <a:rPr sz="1400" dirty="0">
                <a:solidFill>
                  <a:srgbClr val="0768B2"/>
                </a:solidFill>
                <a:latin typeface="Arial MT"/>
                <a:cs typeface="Arial MT"/>
              </a:rPr>
              <a:t>it</a:t>
            </a:r>
            <a:r>
              <a:rPr sz="1400" spc="-25" dirty="0">
                <a:solidFill>
                  <a:srgbClr val="0768B2"/>
                </a:solidFill>
                <a:latin typeface="Arial MT"/>
                <a:cs typeface="Arial MT"/>
              </a:rPr>
              <a:t> </a:t>
            </a:r>
            <a:r>
              <a:rPr sz="1400" dirty="0">
                <a:solidFill>
                  <a:srgbClr val="0768B2"/>
                </a:solidFill>
                <a:latin typeface="Arial MT"/>
                <a:cs typeface="Arial MT"/>
              </a:rPr>
              <a:t>a</a:t>
            </a:r>
            <a:r>
              <a:rPr sz="1400" spc="-20" dirty="0">
                <a:solidFill>
                  <a:srgbClr val="0768B2"/>
                </a:solidFill>
                <a:latin typeface="Arial MT"/>
                <a:cs typeface="Arial MT"/>
              </a:rPr>
              <a:t> </a:t>
            </a:r>
            <a:r>
              <a:rPr sz="1400" dirty="0">
                <a:solidFill>
                  <a:srgbClr val="0768B2"/>
                </a:solidFill>
                <a:latin typeface="Arial MT"/>
                <a:cs typeface="Arial MT"/>
              </a:rPr>
              <a:t>valid</a:t>
            </a:r>
            <a:r>
              <a:rPr sz="1400" spc="-20" dirty="0">
                <a:solidFill>
                  <a:srgbClr val="0768B2"/>
                </a:solidFill>
                <a:latin typeface="Arial MT"/>
                <a:cs typeface="Arial MT"/>
              </a:rPr>
              <a:t> </a:t>
            </a:r>
            <a:r>
              <a:rPr sz="1400" dirty="0">
                <a:solidFill>
                  <a:srgbClr val="0768B2"/>
                </a:solidFill>
                <a:latin typeface="Arial MT"/>
                <a:cs typeface="Arial MT"/>
              </a:rPr>
              <a:t>Inode</a:t>
            </a:r>
            <a:r>
              <a:rPr sz="1400" spc="-15" dirty="0">
                <a:solidFill>
                  <a:srgbClr val="0768B2"/>
                </a:solidFill>
                <a:latin typeface="Arial MT"/>
                <a:cs typeface="Arial MT"/>
              </a:rPr>
              <a:t> </a:t>
            </a:r>
            <a:r>
              <a:rPr sz="1400" dirty="0">
                <a:solidFill>
                  <a:srgbClr val="0768B2"/>
                </a:solidFill>
                <a:latin typeface="Arial MT"/>
                <a:cs typeface="Arial MT"/>
              </a:rPr>
              <a:t>address?</a:t>
            </a:r>
            <a:endParaRPr sz="1400">
              <a:latin typeface="Arial MT"/>
              <a:cs typeface="Arial MT"/>
            </a:endParaRPr>
          </a:p>
        </p:txBody>
      </p:sp>
      <p:sp>
        <p:nvSpPr>
          <p:cNvPr id="12" name="object 12"/>
          <p:cNvSpPr txBox="1"/>
          <p:nvPr/>
        </p:nvSpPr>
        <p:spPr>
          <a:xfrm>
            <a:off x="6562088" y="2995294"/>
            <a:ext cx="2299335" cy="90106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768B2"/>
                </a:solidFill>
                <a:latin typeface="Arial MT"/>
                <a:cs typeface="Arial MT"/>
              </a:rPr>
              <a:t>In</a:t>
            </a:r>
            <a:r>
              <a:rPr sz="1400" spc="-25" dirty="0">
                <a:solidFill>
                  <a:srgbClr val="0768B2"/>
                </a:solidFill>
                <a:latin typeface="Arial MT"/>
                <a:cs typeface="Arial MT"/>
              </a:rPr>
              <a:t> </a:t>
            </a:r>
            <a:r>
              <a:rPr sz="1400" dirty="0">
                <a:solidFill>
                  <a:srgbClr val="0768B2"/>
                </a:solidFill>
                <a:latin typeface="Arial MT"/>
                <a:cs typeface="Arial MT"/>
              </a:rPr>
              <a:t>which</a:t>
            </a:r>
            <a:r>
              <a:rPr sz="1400" spc="-25" dirty="0">
                <a:solidFill>
                  <a:srgbClr val="0768B2"/>
                </a:solidFill>
                <a:latin typeface="Arial MT"/>
                <a:cs typeface="Arial MT"/>
              </a:rPr>
              <a:t> </a:t>
            </a:r>
            <a:r>
              <a:rPr sz="1400" dirty="0">
                <a:solidFill>
                  <a:srgbClr val="0768B2"/>
                </a:solidFill>
                <a:latin typeface="Arial MT"/>
                <a:cs typeface="Arial MT"/>
              </a:rPr>
              <a:t>group</a:t>
            </a:r>
            <a:r>
              <a:rPr sz="1400" spc="-25" dirty="0">
                <a:solidFill>
                  <a:srgbClr val="0768B2"/>
                </a:solidFill>
                <a:latin typeface="Arial MT"/>
                <a:cs typeface="Arial MT"/>
              </a:rPr>
              <a:t> </a:t>
            </a:r>
            <a:r>
              <a:rPr sz="1400" dirty="0">
                <a:solidFill>
                  <a:srgbClr val="0768B2"/>
                </a:solidFill>
                <a:latin typeface="Arial MT"/>
                <a:cs typeface="Arial MT"/>
              </a:rPr>
              <a:t>resides</a:t>
            </a:r>
            <a:r>
              <a:rPr sz="1400" spc="-25" dirty="0">
                <a:solidFill>
                  <a:srgbClr val="0768B2"/>
                </a:solidFill>
                <a:latin typeface="Arial MT"/>
                <a:cs typeface="Arial MT"/>
              </a:rPr>
              <a:t> </a:t>
            </a:r>
            <a:r>
              <a:rPr sz="1400" dirty="0">
                <a:solidFill>
                  <a:srgbClr val="0768B2"/>
                </a:solidFill>
                <a:latin typeface="Arial MT"/>
                <a:cs typeface="Arial MT"/>
              </a:rPr>
              <a:t>Inode</a:t>
            </a:r>
            <a:endParaRPr sz="1400">
              <a:latin typeface="Arial MT"/>
              <a:cs typeface="Arial MT"/>
            </a:endParaRPr>
          </a:p>
          <a:p>
            <a:pPr>
              <a:lnSpc>
                <a:spcPct val="100000"/>
              </a:lnSpc>
            </a:pPr>
            <a:endParaRPr sz="1500">
              <a:latin typeface="Arial MT"/>
              <a:cs typeface="Arial MT"/>
            </a:endParaRPr>
          </a:p>
          <a:p>
            <a:pPr>
              <a:lnSpc>
                <a:spcPct val="100000"/>
              </a:lnSpc>
              <a:spcBef>
                <a:spcPts val="25"/>
              </a:spcBef>
            </a:pPr>
            <a:endParaRPr sz="1550">
              <a:latin typeface="Arial MT"/>
              <a:cs typeface="Arial MT"/>
            </a:endParaRPr>
          </a:p>
          <a:p>
            <a:pPr marL="47625">
              <a:lnSpc>
                <a:spcPct val="100000"/>
              </a:lnSpc>
            </a:pPr>
            <a:r>
              <a:rPr sz="1400" dirty="0">
                <a:solidFill>
                  <a:srgbClr val="0768B2"/>
                </a:solidFill>
                <a:latin typeface="Arial MT"/>
                <a:cs typeface="Arial MT"/>
              </a:rPr>
              <a:t>Information</a:t>
            </a:r>
            <a:r>
              <a:rPr sz="1400" spc="-35" dirty="0">
                <a:solidFill>
                  <a:srgbClr val="0768B2"/>
                </a:solidFill>
                <a:latin typeface="Arial MT"/>
                <a:cs typeface="Arial MT"/>
              </a:rPr>
              <a:t> </a:t>
            </a:r>
            <a:r>
              <a:rPr sz="1400" dirty="0">
                <a:solidFill>
                  <a:srgbClr val="0768B2"/>
                </a:solidFill>
                <a:latin typeface="Arial MT"/>
                <a:cs typeface="Arial MT"/>
              </a:rPr>
              <a:t>about</a:t>
            </a:r>
            <a:r>
              <a:rPr sz="1400" spc="-40" dirty="0">
                <a:solidFill>
                  <a:srgbClr val="0768B2"/>
                </a:solidFill>
                <a:latin typeface="Arial MT"/>
                <a:cs typeface="Arial MT"/>
              </a:rPr>
              <a:t> </a:t>
            </a:r>
            <a:r>
              <a:rPr sz="1400" dirty="0">
                <a:solidFill>
                  <a:srgbClr val="0768B2"/>
                </a:solidFill>
                <a:latin typeface="Arial MT"/>
                <a:cs typeface="Arial MT"/>
              </a:rPr>
              <a:t>the</a:t>
            </a:r>
            <a:r>
              <a:rPr sz="1400" spc="-30" dirty="0">
                <a:solidFill>
                  <a:srgbClr val="0768B2"/>
                </a:solidFill>
                <a:latin typeface="Arial MT"/>
                <a:cs typeface="Arial MT"/>
              </a:rPr>
              <a:t> </a:t>
            </a:r>
            <a:r>
              <a:rPr sz="1400" dirty="0">
                <a:solidFill>
                  <a:srgbClr val="0768B2"/>
                </a:solidFill>
                <a:latin typeface="Arial MT"/>
                <a:cs typeface="Arial MT"/>
              </a:rPr>
              <a:t>group</a:t>
            </a:r>
            <a:endParaRPr sz="1400">
              <a:latin typeface="Arial MT"/>
              <a:cs typeface="Arial MT"/>
            </a:endParaRPr>
          </a:p>
        </p:txBody>
      </p:sp>
      <p:sp>
        <p:nvSpPr>
          <p:cNvPr id="13" name="object 13"/>
          <p:cNvSpPr txBox="1"/>
          <p:nvPr/>
        </p:nvSpPr>
        <p:spPr>
          <a:xfrm>
            <a:off x="6917688" y="4406582"/>
            <a:ext cx="180149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768B2"/>
                </a:solidFill>
                <a:latin typeface="Arial MT"/>
                <a:cs typeface="Arial MT"/>
              </a:rPr>
              <a:t>Offset</a:t>
            </a:r>
            <a:r>
              <a:rPr sz="1400" spc="-40" dirty="0">
                <a:solidFill>
                  <a:srgbClr val="0768B2"/>
                </a:solidFill>
                <a:latin typeface="Arial MT"/>
                <a:cs typeface="Arial MT"/>
              </a:rPr>
              <a:t> </a:t>
            </a:r>
            <a:r>
              <a:rPr sz="1400" dirty="0">
                <a:solidFill>
                  <a:srgbClr val="0768B2"/>
                </a:solidFill>
                <a:latin typeface="Arial MT"/>
                <a:cs typeface="Arial MT"/>
              </a:rPr>
              <a:t>within</a:t>
            </a:r>
            <a:r>
              <a:rPr sz="1400" spc="-30" dirty="0">
                <a:solidFill>
                  <a:srgbClr val="0768B2"/>
                </a:solidFill>
                <a:latin typeface="Arial MT"/>
                <a:cs typeface="Arial MT"/>
              </a:rPr>
              <a:t> </a:t>
            </a:r>
            <a:r>
              <a:rPr sz="1400" dirty="0">
                <a:solidFill>
                  <a:srgbClr val="0768B2"/>
                </a:solidFill>
                <a:latin typeface="Arial MT"/>
                <a:cs typeface="Arial MT"/>
              </a:rPr>
              <a:t>the</a:t>
            </a:r>
            <a:r>
              <a:rPr sz="1400" spc="-30" dirty="0">
                <a:solidFill>
                  <a:srgbClr val="0768B2"/>
                </a:solidFill>
                <a:latin typeface="Arial MT"/>
                <a:cs typeface="Arial MT"/>
              </a:rPr>
              <a:t> </a:t>
            </a:r>
            <a:r>
              <a:rPr sz="1400" dirty="0">
                <a:solidFill>
                  <a:srgbClr val="0768B2"/>
                </a:solidFill>
                <a:latin typeface="Arial MT"/>
                <a:cs typeface="Arial MT"/>
              </a:rPr>
              <a:t>group</a:t>
            </a:r>
            <a:endParaRPr sz="1400">
              <a:latin typeface="Arial MT"/>
              <a:cs typeface="Arial MT"/>
            </a:endParaRPr>
          </a:p>
        </p:txBody>
      </p:sp>
      <p:grpSp>
        <p:nvGrpSpPr>
          <p:cNvPr id="14" name="object 14"/>
          <p:cNvGrpSpPr/>
          <p:nvPr/>
        </p:nvGrpSpPr>
        <p:grpSpPr>
          <a:xfrm>
            <a:off x="2860674" y="3841203"/>
            <a:ext cx="3894454" cy="1486535"/>
            <a:chOff x="2860674" y="3841203"/>
            <a:chExt cx="3894454" cy="1486535"/>
          </a:xfrm>
        </p:grpSpPr>
        <p:sp>
          <p:nvSpPr>
            <p:cNvPr id="15" name="object 15"/>
            <p:cNvSpPr/>
            <p:nvPr/>
          </p:nvSpPr>
          <p:spPr>
            <a:xfrm>
              <a:off x="4797514" y="3859869"/>
              <a:ext cx="1773555" cy="637540"/>
            </a:xfrm>
            <a:custGeom>
              <a:avLst/>
              <a:gdLst/>
              <a:ahLst/>
              <a:cxnLst/>
              <a:rect l="l" t="t" r="r" b="b"/>
              <a:pathLst>
                <a:path w="1773554" h="637539">
                  <a:moveTo>
                    <a:pt x="1773147" y="637518"/>
                  </a:moveTo>
                  <a:lnTo>
                    <a:pt x="0" y="0"/>
                  </a:lnTo>
                </a:path>
              </a:pathLst>
            </a:custGeom>
            <a:ln w="9524">
              <a:solidFill>
                <a:srgbClr val="000000"/>
              </a:solidFill>
            </a:ln>
          </p:spPr>
          <p:txBody>
            <a:bodyPr wrap="square" lIns="0" tIns="0" rIns="0" bIns="0" rtlCol="0"/>
            <a:lstStyle/>
            <a:p>
              <a:endParaRPr/>
            </a:p>
          </p:txBody>
        </p:sp>
        <p:sp>
          <p:nvSpPr>
            <p:cNvPr id="16" name="object 16"/>
            <p:cNvSpPr/>
            <p:nvPr/>
          </p:nvSpPr>
          <p:spPr>
            <a:xfrm>
              <a:off x="4773612" y="3841203"/>
              <a:ext cx="85090" cy="71755"/>
            </a:xfrm>
            <a:custGeom>
              <a:avLst/>
              <a:gdLst/>
              <a:ahLst/>
              <a:cxnLst/>
              <a:rect l="l" t="t" r="r" b="b"/>
              <a:pathLst>
                <a:path w="85089" h="71754">
                  <a:moveTo>
                    <a:pt x="84597" y="0"/>
                  </a:moveTo>
                  <a:lnTo>
                    <a:pt x="0" y="10071"/>
                  </a:lnTo>
                  <a:lnTo>
                    <a:pt x="58814" y="71705"/>
                  </a:lnTo>
                  <a:lnTo>
                    <a:pt x="84597" y="0"/>
                  </a:lnTo>
                  <a:close/>
                </a:path>
              </a:pathLst>
            </a:custGeom>
            <a:solidFill>
              <a:srgbClr val="000000"/>
            </a:solidFill>
          </p:spPr>
          <p:txBody>
            <a:bodyPr wrap="square" lIns="0" tIns="0" rIns="0" bIns="0" rtlCol="0"/>
            <a:lstStyle/>
            <a:p>
              <a:endParaRPr/>
            </a:p>
          </p:txBody>
        </p:sp>
        <p:sp>
          <p:nvSpPr>
            <p:cNvPr id="17" name="object 17"/>
            <p:cNvSpPr/>
            <p:nvPr/>
          </p:nvSpPr>
          <p:spPr>
            <a:xfrm>
              <a:off x="2885028" y="4177578"/>
              <a:ext cx="3865245" cy="1145540"/>
            </a:xfrm>
            <a:custGeom>
              <a:avLst/>
              <a:gdLst/>
              <a:ahLst/>
              <a:cxnLst/>
              <a:rect l="l" t="t" r="r" b="b"/>
              <a:pathLst>
                <a:path w="3865245" h="1145539">
                  <a:moveTo>
                    <a:pt x="3865020" y="1145308"/>
                  </a:moveTo>
                  <a:lnTo>
                    <a:pt x="0" y="0"/>
                  </a:lnTo>
                </a:path>
              </a:pathLst>
            </a:custGeom>
            <a:ln w="9524">
              <a:solidFill>
                <a:srgbClr val="000000"/>
              </a:solidFill>
            </a:ln>
          </p:spPr>
          <p:txBody>
            <a:bodyPr wrap="square" lIns="0" tIns="0" rIns="0" bIns="0" rtlCol="0"/>
            <a:lstStyle/>
            <a:p>
              <a:endParaRPr/>
            </a:p>
          </p:txBody>
        </p:sp>
        <p:sp>
          <p:nvSpPr>
            <p:cNvPr id="18" name="object 18"/>
            <p:cNvSpPr/>
            <p:nvPr/>
          </p:nvSpPr>
          <p:spPr>
            <a:xfrm>
              <a:off x="2860674" y="4155482"/>
              <a:ext cx="84455" cy="73660"/>
            </a:xfrm>
            <a:custGeom>
              <a:avLst/>
              <a:gdLst/>
              <a:ahLst/>
              <a:cxnLst/>
              <a:rect l="l" t="t" r="r" b="b"/>
              <a:pathLst>
                <a:path w="84455" h="73660">
                  <a:moveTo>
                    <a:pt x="83884" y="0"/>
                  </a:moveTo>
                  <a:lnTo>
                    <a:pt x="0" y="14879"/>
                  </a:lnTo>
                  <a:lnTo>
                    <a:pt x="62235" y="73059"/>
                  </a:lnTo>
                  <a:lnTo>
                    <a:pt x="83884" y="0"/>
                  </a:lnTo>
                  <a:close/>
                </a:path>
              </a:pathLst>
            </a:custGeom>
            <a:solidFill>
              <a:srgbClr val="000000"/>
            </a:solidFill>
          </p:spPr>
          <p:txBody>
            <a:bodyPr wrap="square" lIns="0" tIns="0" rIns="0" bIns="0" rtlCol="0"/>
            <a:lstStyle/>
            <a:p>
              <a:endParaRPr/>
            </a:p>
          </p:txBody>
        </p:sp>
      </p:grpSp>
      <p:sp>
        <p:nvSpPr>
          <p:cNvPr id="19" name="object 19"/>
          <p:cNvSpPr txBox="1"/>
          <p:nvPr/>
        </p:nvSpPr>
        <p:spPr>
          <a:xfrm>
            <a:off x="6917688" y="5171756"/>
            <a:ext cx="268414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768B2"/>
                </a:solidFill>
                <a:latin typeface="Arial MT"/>
                <a:cs typeface="Arial MT"/>
              </a:rPr>
              <a:t>Read</a:t>
            </a:r>
            <a:r>
              <a:rPr sz="1400" spc="-20" dirty="0">
                <a:solidFill>
                  <a:srgbClr val="0768B2"/>
                </a:solidFill>
                <a:latin typeface="Arial MT"/>
                <a:cs typeface="Arial MT"/>
              </a:rPr>
              <a:t> </a:t>
            </a:r>
            <a:r>
              <a:rPr sz="1400" dirty="0">
                <a:solidFill>
                  <a:srgbClr val="0768B2"/>
                </a:solidFill>
                <a:latin typeface="Arial MT"/>
                <a:cs typeface="Arial MT"/>
              </a:rPr>
              <a:t>data</a:t>
            </a:r>
            <a:r>
              <a:rPr sz="1400" spc="-15" dirty="0">
                <a:solidFill>
                  <a:srgbClr val="0768B2"/>
                </a:solidFill>
                <a:latin typeface="Arial MT"/>
                <a:cs typeface="Arial MT"/>
              </a:rPr>
              <a:t> </a:t>
            </a:r>
            <a:r>
              <a:rPr sz="1400" dirty="0">
                <a:solidFill>
                  <a:srgbClr val="0768B2"/>
                </a:solidFill>
                <a:latin typeface="Arial MT"/>
                <a:cs typeface="Arial MT"/>
              </a:rPr>
              <a:t>from</a:t>
            </a:r>
            <a:r>
              <a:rPr sz="1400" spc="-20" dirty="0">
                <a:solidFill>
                  <a:srgbClr val="0768B2"/>
                </a:solidFill>
                <a:latin typeface="Arial MT"/>
                <a:cs typeface="Arial MT"/>
              </a:rPr>
              <a:t> </a:t>
            </a:r>
            <a:r>
              <a:rPr sz="1400" dirty="0">
                <a:solidFill>
                  <a:srgbClr val="0768B2"/>
                </a:solidFill>
                <a:latin typeface="Arial MT"/>
                <a:cs typeface="Arial MT"/>
              </a:rPr>
              <a:t>disk</a:t>
            </a:r>
            <a:r>
              <a:rPr sz="1400" spc="-15" dirty="0">
                <a:solidFill>
                  <a:srgbClr val="0768B2"/>
                </a:solidFill>
                <a:latin typeface="Arial MT"/>
                <a:cs typeface="Arial MT"/>
              </a:rPr>
              <a:t> </a:t>
            </a:r>
            <a:r>
              <a:rPr sz="1400" dirty="0">
                <a:solidFill>
                  <a:srgbClr val="0768B2"/>
                </a:solidFill>
                <a:latin typeface="Arial MT"/>
                <a:cs typeface="Arial MT"/>
              </a:rPr>
              <a:t>/</a:t>
            </a:r>
            <a:r>
              <a:rPr sz="1400" spc="-20" dirty="0">
                <a:solidFill>
                  <a:srgbClr val="0768B2"/>
                </a:solidFill>
                <a:latin typeface="Arial MT"/>
                <a:cs typeface="Arial MT"/>
              </a:rPr>
              <a:t> </a:t>
            </a:r>
            <a:r>
              <a:rPr sz="1400" dirty="0">
                <a:solidFill>
                  <a:srgbClr val="0768B2"/>
                </a:solidFill>
                <a:latin typeface="Arial MT"/>
                <a:cs typeface="Arial MT"/>
              </a:rPr>
              <a:t>from</a:t>
            </a:r>
            <a:r>
              <a:rPr sz="1400" spc="-25" dirty="0">
                <a:solidFill>
                  <a:srgbClr val="0768B2"/>
                </a:solidFill>
                <a:latin typeface="Arial MT"/>
                <a:cs typeface="Arial MT"/>
              </a:rPr>
              <a:t> </a:t>
            </a:r>
            <a:r>
              <a:rPr sz="1400" dirty="0">
                <a:solidFill>
                  <a:srgbClr val="0768B2"/>
                </a:solidFill>
                <a:latin typeface="Arial MT"/>
                <a:cs typeface="Arial MT"/>
              </a:rPr>
              <a:t>Cache</a:t>
            </a:r>
            <a:endParaRPr sz="14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570" y="211614"/>
            <a:ext cx="5634355" cy="695960"/>
          </a:xfrm>
          <a:prstGeom prst="rect">
            <a:avLst/>
          </a:prstGeom>
        </p:spPr>
        <p:txBody>
          <a:bodyPr vert="horz" wrap="square" lIns="0" tIns="12700" rIns="0" bIns="0" rtlCol="0">
            <a:spAutoFit/>
          </a:bodyPr>
          <a:lstStyle/>
          <a:p>
            <a:pPr marL="12700">
              <a:lnSpc>
                <a:spcPct val="100000"/>
              </a:lnSpc>
              <a:spcBef>
                <a:spcPts val="100"/>
              </a:spcBef>
            </a:pPr>
            <a:r>
              <a:rPr sz="4400" spc="-5" dirty="0"/>
              <a:t>Directory</a:t>
            </a:r>
            <a:r>
              <a:rPr sz="4400" spc="-10" dirty="0"/>
              <a:t> </a:t>
            </a:r>
            <a:r>
              <a:rPr sz="4400" spc="-5" dirty="0"/>
              <a:t>entries</a:t>
            </a:r>
            <a:r>
              <a:rPr sz="4400" spc="-10" dirty="0"/>
              <a:t> </a:t>
            </a:r>
            <a:r>
              <a:rPr sz="4400" dirty="0"/>
              <a:t>in</a:t>
            </a:r>
            <a:r>
              <a:rPr sz="4400" spc="-5" dirty="0"/>
              <a:t> EXT2</a:t>
            </a:r>
            <a:endParaRPr sz="4400"/>
          </a:p>
        </p:txBody>
      </p:sp>
      <p:sp>
        <p:nvSpPr>
          <p:cNvPr id="3" name="object 3"/>
          <p:cNvSpPr txBox="1"/>
          <p:nvPr/>
        </p:nvSpPr>
        <p:spPr>
          <a:xfrm>
            <a:off x="574039" y="1176527"/>
            <a:ext cx="5802630" cy="2940685"/>
          </a:xfrm>
          <a:prstGeom prst="rect">
            <a:avLst/>
          </a:prstGeom>
        </p:spPr>
        <p:txBody>
          <a:bodyPr vert="horz" wrap="square" lIns="0" tIns="75565" rIns="0" bIns="0" rtlCol="0">
            <a:spAutoFit/>
          </a:bodyPr>
          <a:lstStyle/>
          <a:p>
            <a:pPr marL="355600" indent="-342900">
              <a:lnSpc>
                <a:spcPct val="100000"/>
              </a:lnSpc>
              <a:spcBef>
                <a:spcPts val="595"/>
              </a:spcBef>
              <a:buFont typeface="Arial MT"/>
              <a:buChar char="•"/>
              <a:tabLst>
                <a:tab pos="354965" algn="l"/>
                <a:tab pos="355600" algn="l"/>
              </a:tabLst>
            </a:pPr>
            <a:r>
              <a:rPr sz="2400" spc="-5" dirty="0">
                <a:solidFill>
                  <a:srgbClr val="264C8D"/>
                </a:solidFill>
                <a:latin typeface="Calibri"/>
                <a:cs typeface="Calibri"/>
              </a:rPr>
              <a:t>Directories</a:t>
            </a:r>
            <a:r>
              <a:rPr sz="2400" dirty="0">
                <a:solidFill>
                  <a:srgbClr val="264C8D"/>
                </a:solidFill>
                <a:latin typeface="Calibri"/>
                <a:cs typeface="Calibri"/>
              </a:rPr>
              <a:t> </a:t>
            </a:r>
            <a:r>
              <a:rPr sz="2400" spc="-5" dirty="0">
                <a:solidFill>
                  <a:srgbClr val="264C8D"/>
                </a:solidFill>
                <a:latin typeface="Calibri"/>
                <a:cs typeface="Calibri"/>
              </a:rPr>
              <a:t>are</a:t>
            </a:r>
            <a:r>
              <a:rPr sz="2400" dirty="0">
                <a:solidFill>
                  <a:srgbClr val="264C8D"/>
                </a:solidFill>
                <a:latin typeface="Calibri"/>
                <a:cs typeface="Calibri"/>
              </a:rPr>
              <a:t> handled as</a:t>
            </a:r>
            <a:r>
              <a:rPr sz="2400" spc="5" dirty="0">
                <a:solidFill>
                  <a:srgbClr val="264C8D"/>
                </a:solidFill>
                <a:latin typeface="Calibri"/>
                <a:cs typeface="Calibri"/>
              </a:rPr>
              <a:t> </a:t>
            </a:r>
            <a:r>
              <a:rPr sz="2400" spc="-5" dirty="0">
                <a:solidFill>
                  <a:srgbClr val="264C8D"/>
                </a:solidFill>
                <a:latin typeface="Calibri"/>
                <a:cs typeface="Calibri"/>
              </a:rPr>
              <a:t>standard</a:t>
            </a:r>
            <a:r>
              <a:rPr sz="2400" dirty="0">
                <a:solidFill>
                  <a:srgbClr val="264C8D"/>
                </a:solidFill>
                <a:latin typeface="Calibri"/>
                <a:cs typeface="Calibri"/>
              </a:rPr>
              <a:t> </a:t>
            </a:r>
            <a:r>
              <a:rPr sz="2400" spc="-5" dirty="0">
                <a:solidFill>
                  <a:srgbClr val="264C8D"/>
                </a:solidFill>
                <a:latin typeface="Calibri"/>
                <a:cs typeface="Calibri"/>
              </a:rPr>
              <a:t>inodes</a:t>
            </a:r>
            <a:endParaRPr sz="2400">
              <a:latin typeface="Calibri"/>
              <a:cs typeface="Calibri"/>
            </a:endParaRPr>
          </a:p>
          <a:p>
            <a:pPr marL="355600" indent="-342900">
              <a:lnSpc>
                <a:spcPct val="100000"/>
              </a:lnSpc>
              <a:spcBef>
                <a:spcPts val="495"/>
              </a:spcBef>
              <a:buFont typeface="Arial MT"/>
              <a:buChar char="•"/>
              <a:tabLst>
                <a:tab pos="354965" algn="l"/>
                <a:tab pos="355600" algn="l"/>
              </a:tabLst>
            </a:pPr>
            <a:r>
              <a:rPr sz="2400" spc="-5" dirty="0">
                <a:solidFill>
                  <a:srgbClr val="264C8D"/>
                </a:solidFill>
                <a:latin typeface="Courier New"/>
                <a:cs typeface="Courier New"/>
              </a:rPr>
              <a:t>ext2_dir_entry</a:t>
            </a:r>
            <a:r>
              <a:rPr sz="2400" spc="-15" dirty="0">
                <a:solidFill>
                  <a:srgbClr val="264C8D"/>
                </a:solidFill>
                <a:latin typeface="Courier New"/>
                <a:cs typeface="Courier New"/>
              </a:rPr>
              <a:t> </a:t>
            </a:r>
            <a:r>
              <a:rPr sz="2400" spc="-5" dirty="0">
                <a:solidFill>
                  <a:srgbClr val="264C8D"/>
                </a:solidFill>
                <a:latin typeface="Calibri"/>
                <a:cs typeface="Calibri"/>
              </a:rPr>
              <a:t>marks directory entry</a:t>
            </a:r>
            <a:endParaRPr sz="2400">
              <a:latin typeface="Calibri"/>
              <a:cs typeface="Calibri"/>
            </a:endParaRPr>
          </a:p>
          <a:p>
            <a:pPr marL="355600" indent="-342900">
              <a:lnSpc>
                <a:spcPct val="100000"/>
              </a:lnSpc>
              <a:spcBef>
                <a:spcPts val="620"/>
              </a:spcBef>
              <a:buFont typeface="Arial MT"/>
              <a:buChar char="•"/>
              <a:tabLst>
                <a:tab pos="354965" algn="l"/>
                <a:tab pos="355600" algn="l"/>
              </a:tabLst>
            </a:pPr>
            <a:r>
              <a:rPr sz="2400" spc="-5" dirty="0">
                <a:solidFill>
                  <a:srgbClr val="264C8D"/>
                </a:solidFill>
                <a:latin typeface="Courier New"/>
                <a:cs typeface="Courier New"/>
              </a:rPr>
              <a:t>Inode</a:t>
            </a:r>
            <a:r>
              <a:rPr sz="2400" spc="5" dirty="0">
                <a:solidFill>
                  <a:srgbClr val="264C8D"/>
                </a:solidFill>
                <a:latin typeface="Courier New"/>
                <a:cs typeface="Courier New"/>
              </a:rPr>
              <a:t> </a:t>
            </a:r>
            <a:r>
              <a:rPr sz="2400" spc="-5" dirty="0">
                <a:solidFill>
                  <a:srgbClr val="264C8D"/>
                </a:solidFill>
                <a:latin typeface="Calibri"/>
                <a:cs typeface="Calibri"/>
              </a:rPr>
              <a:t>contains</a:t>
            </a:r>
            <a:r>
              <a:rPr sz="2400" spc="5" dirty="0">
                <a:solidFill>
                  <a:srgbClr val="264C8D"/>
                </a:solidFill>
                <a:latin typeface="Calibri"/>
                <a:cs typeface="Calibri"/>
              </a:rPr>
              <a:t> </a:t>
            </a:r>
            <a:r>
              <a:rPr sz="2400" spc="-5" dirty="0">
                <a:solidFill>
                  <a:srgbClr val="264C8D"/>
                </a:solidFill>
                <a:latin typeface="Calibri"/>
                <a:cs typeface="Calibri"/>
              </a:rPr>
              <a:t>associated</a:t>
            </a:r>
            <a:r>
              <a:rPr sz="2400" spc="5" dirty="0">
                <a:solidFill>
                  <a:srgbClr val="264C8D"/>
                </a:solidFill>
                <a:latin typeface="Calibri"/>
                <a:cs typeface="Calibri"/>
              </a:rPr>
              <a:t> </a:t>
            </a:r>
            <a:r>
              <a:rPr sz="2400" spc="-5" dirty="0">
                <a:solidFill>
                  <a:srgbClr val="264C8D"/>
                </a:solidFill>
                <a:latin typeface="Calibri"/>
                <a:cs typeface="Calibri"/>
              </a:rPr>
              <a:t>inode</a:t>
            </a:r>
            <a:r>
              <a:rPr sz="2400" dirty="0">
                <a:solidFill>
                  <a:srgbClr val="264C8D"/>
                </a:solidFill>
                <a:latin typeface="Calibri"/>
                <a:cs typeface="Calibri"/>
              </a:rPr>
              <a:t> </a:t>
            </a:r>
            <a:r>
              <a:rPr sz="2400" spc="-5" dirty="0">
                <a:solidFill>
                  <a:srgbClr val="264C8D"/>
                </a:solidFill>
                <a:latin typeface="Calibri"/>
                <a:cs typeface="Calibri"/>
              </a:rPr>
              <a:t>number</a:t>
            </a:r>
            <a:endParaRPr sz="2400">
              <a:latin typeface="Calibri"/>
              <a:cs typeface="Calibri"/>
            </a:endParaRPr>
          </a:p>
          <a:p>
            <a:pPr marL="355600" indent="-342900">
              <a:lnSpc>
                <a:spcPct val="100000"/>
              </a:lnSpc>
              <a:spcBef>
                <a:spcPts val="520"/>
              </a:spcBef>
              <a:buFont typeface="Arial MT"/>
              <a:buChar char="•"/>
              <a:tabLst>
                <a:tab pos="354965" algn="l"/>
                <a:tab pos="355600" algn="l"/>
              </a:tabLst>
            </a:pPr>
            <a:r>
              <a:rPr sz="2400" dirty="0">
                <a:solidFill>
                  <a:srgbClr val="264C8D"/>
                </a:solidFill>
                <a:latin typeface="Courier New"/>
                <a:cs typeface="Courier New"/>
              </a:rPr>
              <a:t>name_len</a:t>
            </a:r>
            <a:r>
              <a:rPr sz="2400" spc="-900" dirty="0">
                <a:solidFill>
                  <a:srgbClr val="264C8D"/>
                </a:solidFill>
                <a:latin typeface="Courier New"/>
                <a:cs typeface="Courier New"/>
              </a:rPr>
              <a:t> </a:t>
            </a:r>
            <a:r>
              <a:rPr sz="2400" dirty="0">
                <a:solidFill>
                  <a:srgbClr val="264C8D"/>
                </a:solidFill>
                <a:latin typeface="Calibri"/>
                <a:cs typeface="Calibri"/>
              </a:rPr>
              <a:t>sto</a:t>
            </a:r>
            <a:r>
              <a:rPr sz="2400" spc="-5" dirty="0">
                <a:solidFill>
                  <a:srgbClr val="264C8D"/>
                </a:solidFill>
                <a:latin typeface="Calibri"/>
                <a:cs typeface="Calibri"/>
              </a:rPr>
              <a:t>r</a:t>
            </a:r>
            <a:r>
              <a:rPr sz="2400" dirty="0">
                <a:solidFill>
                  <a:srgbClr val="264C8D"/>
                </a:solidFill>
                <a:latin typeface="Calibri"/>
                <a:cs typeface="Calibri"/>
              </a:rPr>
              <a:t>es length </a:t>
            </a:r>
            <a:r>
              <a:rPr sz="2400" spc="-5" dirty="0">
                <a:solidFill>
                  <a:srgbClr val="264C8D"/>
                </a:solidFill>
                <a:latin typeface="Calibri"/>
                <a:cs typeface="Calibri"/>
              </a:rPr>
              <a:t>o</a:t>
            </a:r>
            <a:r>
              <a:rPr sz="2400" dirty="0">
                <a:solidFill>
                  <a:srgbClr val="264C8D"/>
                </a:solidFill>
                <a:latin typeface="Calibri"/>
                <a:cs typeface="Calibri"/>
              </a:rPr>
              <a:t>f di</a:t>
            </a:r>
            <a:r>
              <a:rPr sz="2400" spc="-5" dirty="0">
                <a:solidFill>
                  <a:srgbClr val="264C8D"/>
                </a:solidFill>
                <a:latin typeface="Calibri"/>
                <a:cs typeface="Calibri"/>
              </a:rPr>
              <a:t>r</a:t>
            </a:r>
            <a:r>
              <a:rPr sz="2400" dirty="0">
                <a:solidFill>
                  <a:srgbClr val="264C8D"/>
                </a:solidFill>
                <a:latin typeface="Calibri"/>
                <a:cs typeface="Calibri"/>
              </a:rPr>
              <a:t>ecto</a:t>
            </a:r>
            <a:r>
              <a:rPr sz="2400" spc="-5" dirty="0">
                <a:solidFill>
                  <a:srgbClr val="264C8D"/>
                </a:solidFill>
                <a:latin typeface="Calibri"/>
                <a:cs typeface="Calibri"/>
              </a:rPr>
              <a:t>r</a:t>
            </a:r>
            <a:r>
              <a:rPr sz="2400" dirty="0">
                <a:solidFill>
                  <a:srgbClr val="264C8D"/>
                </a:solidFill>
                <a:latin typeface="Calibri"/>
                <a:cs typeface="Calibri"/>
              </a:rPr>
              <a:t>y na</a:t>
            </a:r>
            <a:r>
              <a:rPr sz="2400" spc="-5" dirty="0">
                <a:solidFill>
                  <a:srgbClr val="264C8D"/>
                </a:solidFill>
                <a:latin typeface="Calibri"/>
                <a:cs typeface="Calibri"/>
              </a:rPr>
              <a:t>m</a:t>
            </a:r>
            <a:r>
              <a:rPr sz="2400" dirty="0">
                <a:solidFill>
                  <a:srgbClr val="264C8D"/>
                </a:solidFill>
                <a:latin typeface="Calibri"/>
                <a:cs typeface="Calibri"/>
              </a:rPr>
              <a:t>e</a:t>
            </a:r>
            <a:endParaRPr sz="2400">
              <a:latin typeface="Calibri"/>
              <a:cs typeface="Calibri"/>
            </a:endParaRPr>
          </a:p>
          <a:p>
            <a:pPr marL="755650" lvl="1" indent="-285750">
              <a:lnSpc>
                <a:spcPct val="100000"/>
              </a:lnSpc>
              <a:spcBef>
                <a:spcPts val="525"/>
              </a:spcBef>
              <a:buFont typeface="Arial MT"/>
              <a:buChar char="–"/>
              <a:tabLst>
                <a:tab pos="755015" algn="l"/>
                <a:tab pos="755650" algn="l"/>
              </a:tabLst>
            </a:pPr>
            <a:r>
              <a:rPr sz="2000" spc="-5" dirty="0">
                <a:latin typeface="Calibri"/>
                <a:cs typeface="Calibri"/>
              </a:rPr>
              <a:t>Has</a:t>
            </a:r>
            <a:r>
              <a:rPr sz="2000" spc="-10" dirty="0">
                <a:latin typeface="Calibri"/>
                <a:cs typeface="Calibri"/>
              </a:rPr>
              <a:t> </a:t>
            </a:r>
            <a:r>
              <a:rPr sz="2000" dirty="0">
                <a:latin typeface="Calibri"/>
                <a:cs typeface="Calibri"/>
              </a:rPr>
              <a:t>to</a:t>
            </a:r>
            <a:r>
              <a:rPr sz="2000" spc="-10" dirty="0">
                <a:latin typeface="Calibri"/>
                <a:cs typeface="Calibri"/>
              </a:rPr>
              <a:t> </a:t>
            </a:r>
            <a:r>
              <a:rPr sz="2000" dirty="0">
                <a:latin typeface="Calibri"/>
                <a:cs typeface="Calibri"/>
              </a:rPr>
              <a:t>be</a:t>
            </a:r>
            <a:r>
              <a:rPr sz="2000" spc="-10" dirty="0">
                <a:latin typeface="Calibri"/>
                <a:cs typeface="Calibri"/>
              </a:rPr>
              <a:t> </a:t>
            </a:r>
            <a:r>
              <a:rPr sz="2000" spc="-5" dirty="0">
                <a:latin typeface="Calibri"/>
                <a:cs typeface="Calibri"/>
              </a:rPr>
              <a:t>multiple</a:t>
            </a:r>
            <a:r>
              <a:rPr sz="2000" spc="-1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four</a:t>
            </a:r>
            <a:endParaRPr sz="2000">
              <a:latin typeface="Calibri"/>
              <a:cs typeface="Calibri"/>
            </a:endParaRPr>
          </a:p>
          <a:p>
            <a:pPr marL="755650" lvl="1" indent="-285750">
              <a:lnSpc>
                <a:spcPct val="100000"/>
              </a:lnSpc>
              <a:spcBef>
                <a:spcPts val="500"/>
              </a:spcBef>
              <a:buFont typeface="Arial MT"/>
              <a:buChar char="–"/>
              <a:tabLst>
                <a:tab pos="755015" algn="l"/>
                <a:tab pos="755650" algn="l"/>
              </a:tabLst>
            </a:pPr>
            <a:r>
              <a:rPr sz="2000" dirty="0">
                <a:latin typeface="Calibri"/>
                <a:cs typeface="Calibri"/>
              </a:rPr>
              <a:t>Can</a:t>
            </a:r>
            <a:r>
              <a:rPr sz="2000" spc="-15" dirty="0">
                <a:latin typeface="Calibri"/>
                <a:cs typeface="Calibri"/>
              </a:rPr>
              <a:t> </a:t>
            </a:r>
            <a:r>
              <a:rPr sz="2000" dirty="0">
                <a:latin typeface="Calibri"/>
                <a:cs typeface="Calibri"/>
              </a:rPr>
              <a:t>be</a:t>
            </a:r>
            <a:r>
              <a:rPr sz="2000" spc="-10" dirty="0">
                <a:latin typeface="Calibri"/>
                <a:cs typeface="Calibri"/>
              </a:rPr>
              <a:t> </a:t>
            </a:r>
            <a:r>
              <a:rPr sz="2000" spc="-5" dirty="0">
                <a:latin typeface="Calibri"/>
                <a:cs typeface="Calibri"/>
              </a:rPr>
              <a:t>filled</a:t>
            </a:r>
            <a:r>
              <a:rPr sz="2000" spc="-15" dirty="0">
                <a:latin typeface="Calibri"/>
                <a:cs typeface="Calibri"/>
              </a:rPr>
              <a:t> </a:t>
            </a:r>
            <a:r>
              <a:rPr sz="2000" spc="-5" dirty="0">
                <a:latin typeface="Calibri"/>
                <a:cs typeface="Calibri"/>
              </a:rPr>
              <a:t>with</a:t>
            </a:r>
            <a:r>
              <a:rPr sz="2000" spc="-15" dirty="0">
                <a:latin typeface="Calibri"/>
                <a:cs typeface="Calibri"/>
              </a:rPr>
              <a:t> </a:t>
            </a:r>
            <a:r>
              <a:rPr sz="2000" dirty="0">
                <a:latin typeface="Courier New"/>
                <a:cs typeface="Courier New"/>
              </a:rPr>
              <a:t>/0</a:t>
            </a:r>
            <a:endParaRPr sz="2000">
              <a:latin typeface="Courier New"/>
              <a:cs typeface="Courier New"/>
            </a:endParaRPr>
          </a:p>
          <a:p>
            <a:pPr marL="355600" indent="-342900">
              <a:lnSpc>
                <a:spcPct val="100000"/>
              </a:lnSpc>
              <a:spcBef>
                <a:spcPts val="595"/>
              </a:spcBef>
              <a:buFont typeface="Arial MT"/>
              <a:buChar char="•"/>
              <a:tabLst>
                <a:tab pos="354965" algn="l"/>
                <a:tab pos="355600" algn="l"/>
              </a:tabLst>
            </a:pPr>
            <a:r>
              <a:rPr sz="2400" spc="-5" dirty="0">
                <a:solidFill>
                  <a:srgbClr val="264C8D"/>
                </a:solidFill>
                <a:latin typeface="Courier New"/>
                <a:cs typeface="Courier New"/>
              </a:rPr>
              <a:t>rec_len</a:t>
            </a:r>
            <a:r>
              <a:rPr sz="2400" spc="-20" dirty="0">
                <a:solidFill>
                  <a:srgbClr val="264C8D"/>
                </a:solidFill>
                <a:latin typeface="Courier New"/>
                <a:cs typeface="Courier New"/>
              </a:rPr>
              <a:t> </a:t>
            </a:r>
            <a:r>
              <a:rPr sz="2400" spc="-5" dirty="0">
                <a:solidFill>
                  <a:srgbClr val="264C8D"/>
                </a:solidFill>
                <a:latin typeface="Calibri"/>
                <a:cs typeface="Calibri"/>
              </a:rPr>
              <a:t>points</a:t>
            </a:r>
            <a:r>
              <a:rPr sz="2400" spc="-10" dirty="0">
                <a:solidFill>
                  <a:srgbClr val="264C8D"/>
                </a:solidFill>
                <a:latin typeface="Calibri"/>
                <a:cs typeface="Calibri"/>
              </a:rPr>
              <a:t> </a:t>
            </a:r>
            <a:r>
              <a:rPr sz="2400" dirty="0">
                <a:solidFill>
                  <a:srgbClr val="264C8D"/>
                </a:solidFill>
                <a:latin typeface="Calibri"/>
                <a:cs typeface="Calibri"/>
              </a:rPr>
              <a:t>to</a:t>
            </a:r>
            <a:r>
              <a:rPr sz="2400" spc="-5" dirty="0">
                <a:solidFill>
                  <a:srgbClr val="264C8D"/>
                </a:solidFill>
                <a:latin typeface="Calibri"/>
                <a:cs typeface="Calibri"/>
              </a:rPr>
              <a:t> </a:t>
            </a:r>
            <a:r>
              <a:rPr sz="2400" dirty="0">
                <a:solidFill>
                  <a:srgbClr val="264C8D"/>
                </a:solidFill>
                <a:latin typeface="Calibri"/>
                <a:cs typeface="Calibri"/>
              </a:rPr>
              <a:t>next</a:t>
            </a:r>
            <a:r>
              <a:rPr sz="2400" spc="-5" dirty="0">
                <a:solidFill>
                  <a:srgbClr val="264C8D"/>
                </a:solidFill>
                <a:latin typeface="Calibri"/>
                <a:cs typeface="Calibri"/>
              </a:rPr>
              <a:t> entry</a:t>
            </a:r>
            <a:endParaRPr sz="2400">
              <a:latin typeface="Calibri"/>
              <a:cs typeface="Calibri"/>
            </a:endParaRPr>
          </a:p>
        </p:txBody>
      </p:sp>
      <p:pic>
        <p:nvPicPr>
          <p:cNvPr id="4" name="object 4"/>
          <p:cNvPicPr/>
          <p:nvPr/>
        </p:nvPicPr>
        <p:blipFill>
          <a:blip r:embed="rId2" cstate="print"/>
          <a:stretch>
            <a:fillRect/>
          </a:stretch>
        </p:blipFill>
        <p:spPr>
          <a:xfrm>
            <a:off x="1483156" y="4508420"/>
            <a:ext cx="7001891" cy="1313088"/>
          </a:xfrm>
          <a:prstGeom prst="rect">
            <a:avLst/>
          </a:prstGeom>
        </p:spPr>
      </p:pic>
      <p:sp>
        <p:nvSpPr>
          <p:cNvPr id="5" name="object 5"/>
          <p:cNvSpPr txBox="1"/>
          <p:nvPr/>
        </p:nvSpPr>
        <p:spPr>
          <a:xfrm>
            <a:off x="131528" y="639822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8570" y="211614"/>
            <a:ext cx="5634355" cy="695960"/>
          </a:xfrm>
          <a:prstGeom prst="rect">
            <a:avLst/>
          </a:prstGeom>
        </p:spPr>
        <p:txBody>
          <a:bodyPr vert="horz" wrap="square" lIns="0" tIns="12700" rIns="0" bIns="0" rtlCol="0">
            <a:spAutoFit/>
          </a:bodyPr>
          <a:lstStyle/>
          <a:p>
            <a:pPr marL="12700">
              <a:lnSpc>
                <a:spcPct val="100000"/>
              </a:lnSpc>
              <a:spcBef>
                <a:spcPts val="100"/>
              </a:spcBef>
            </a:pPr>
            <a:r>
              <a:rPr sz="4400" spc="-5" dirty="0"/>
              <a:t>Directory</a:t>
            </a:r>
            <a:r>
              <a:rPr sz="4400" spc="-10" dirty="0"/>
              <a:t> </a:t>
            </a:r>
            <a:r>
              <a:rPr sz="4400" spc="-5" dirty="0"/>
              <a:t>entries</a:t>
            </a:r>
            <a:r>
              <a:rPr sz="4400" spc="-10" dirty="0"/>
              <a:t> </a:t>
            </a:r>
            <a:r>
              <a:rPr sz="4400" dirty="0"/>
              <a:t>in</a:t>
            </a:r>
            <a:r>
              <a:rPr sz="4400" spc="-5" dirty="0"/>
              <a:t> EXT2</a:t>
            </a:r>
            <a:endParaRPr sz="4400"/>
          </a:p>
        </p:txBody>
      </p:sp>
      <p:sp>
        <p:nvSpPr>
          <p:cNvPr id="6" name="object 6"/>
          <p:cNvSpPr txBox="1"/>
          <p:nvPr/>
        </p:nvSpPr>
        <p:spPr>
          <a:xfrm>
            <a:off x="131528" y="6398224"/>
            <a:ext cx="285686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 </a:t>
            </a:r>
            <a:r>
              <a:rPr sz="1000" spc="-30" dirty="0">
                <a:solidFill>
                  <a:srgbClr val="0768B2"/>
                </a:solidFill>
                <a:latin typeface="Arial MT"/>
                <a:cs typeface="Arial MT"/>
              </a:rPr>
              <a:t>W.</a:t>
            </a:r>
            <a:r>
              <a:rPr sz="1000" spc="-10" dirty="0">
                <a:solidFill>
                  <a:srgbClr val="0768B2"/>
                </a:solidFill>
                <a:latin typeface="Arial MT"/>
                <a:cs typeface="Arial MT"/>
              </a:rPr>
              <a:t> </a:t>
            </a:r>
            <a:r>
              <a:rPr sz="1000" dirty="0">
                <a:solidFill>
                  <a:srgbClr val="0768B2"/>
                </a:solidFill>
                <a:latin typeface="Arial MT"/>
                <a:cs typeface="Arial MT"/>
              </a:rPr>
              <a:t>Maurer:</a:t>
            </a:r>
            <a:r>
              <a:rPr sz="1000" spc="-10" dirty="0">
                <a:solidFill>
                  <a:srgbClr val="0768B2"/>
                </a:solidFill>
                <a:latin typeface="Arial MT"/>
                <a:cs typeface="Arial MT"/>
              </a:rPr>
              <a:t> </a:t>
            </a:r>
            <a:r>
              <a:rPr sz="1000" dirty="0">
                <a:solidFill>
                  <a:srgbClr val="0768B2"/>
                </a:solidFill>
                <a:latin typeface="Arial MT"/>
                <a:cs typeface="Arial MT"/>
              </a:rPr>
              <a:t>Linux </a:t>
            </a:r>
            <a:r>
              <a:rPr sz="1000" spc="-5" dirty="0">
                <a:solidFill>
                  <a:srgbClr val="0768B2"/>
                </a:solidFill>
                <a:latin typeface="Arial MT"/>
                <a:cs typeface="Arial MT"/>
              </a:rPr>
              <a:t>Kernelarchitektur</a:t>
            </a:r>
            <a:endParaRPr sz="1000">
              <a:latin typeface="Arial MT"/>
              <a:cs typeface="Arial MT"/>
            </a:endParaRPr>
          </a:p>
        </p:txBody>
      </p:sp>
      <p:sp>
        <p:nvSpPr>
          <p:cNvPr id="3" name="object 3"/>
          <p:cNvSpPr txBox="1"/>
          <p:nvPr/>
        </p:nvSpPr>
        <p:spPr>
          <a:xfrm>
            <a:off x="307339" y="3506469"/>
            <a:ext cx="652018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264C8D"/>
                </a:solidFill>
                <a:latin typeface="Calibri"/>
                <a:cs typeface="Calibri"/>
              </a:rPr>
              <a:t>Corresponds</a:t>
            </a:r>
            <a:r>
              <a:rPr sz="3200" dirty="0">
                <a:solidFill>
                  <a:srgbClr val="264C8D"/>
                </a:solidFill>
                <a:latin typeface="Calibri"/>
                <a:cs typeface="Calibri"/>
              </a:rPr>
              <a:t> to the </a:t>
            </a:r>
            <a:r>
              <a:rPr sz="3200" spc="-5" dirty="0">
                <a:solidFill>
                  <a:srgbClr val="264C8D"/>
                </a:solidFill>
                <a:latin typeface="Calibri"/>
                <a:cs typeface="Calibri"/>
              </a:rPr>
              <a:t>following</a:t>
            </a:r>
            <a:r>
              <a:rPr sz="3200" dirty="0">
                <a:solidFill>
                  <a:srgbClr val="264C8D"/>
                </a:solidFill>
                <a:latin typeface="Calibri"/>
                <a:cs typeface="Calibri"/>
              </a:rPr>
              <a:t> </a:t>
            </a:r>
            <a:r>
              <a:rPr sz="3200" spc="-5" dirty="0">
                <a:solidFill>
                  <a:srgbClr val="264C8D"/>
                </a:solidFill>
                <a:latin typeface="Calibri"/>
                <a:cs typeface="Calibri"/>
              </a:rPr>
              <a:t>directory:</a:t>
            </a:r>
            <a:endParaRPr sz="3200">
              <a:latin typeface="Calibri"/>
              <a:cs typeface="Calibri"/>
            </a:endParaRPr>
          </a:p>
        </p:txBody>
      </p:sp>
      <p:graphicFrame>
        <p:nvGraphicFramePr>
          <p:cNvPr id="4" name="object 4"/>
          <p:cNvGraphicFramePr>
            <a:graphicFrameLocks noGrp="1"/>
          </p:cNvGraphicFramePr>
          <p:nvPr/>
        </p:nvGraphicFramePr>
        <p:xfrm>
          <a:off x="288289" y="4414769"/>
          <a:ext cx="9207497" cy="1690686"/>
        </p:xfrm>
        <a:graphic>
          <a:graphicData uri="http://schemas.openxmlformats.org/drawingml/2006/table">
            <a:tbl>
              <a:tblPr firstRow="1" bandRow="1">
                <a:tableStyleId>{2D5ABB26-0587-4C30-8999-92F81FD0307C}</a:tableStyleId>
              </a:tblPr>
              <a:tblGrid>
                <a:gridCol w="1433830">
                  <a:extLst>
                    <a:ext uri="{9D8B030D-6E8A-4147-A177-3AD203B41FA5}">
                      <a16:colId xmlns:a16="http://schemas.microsoft.com/office/drawing/2014/main" val="20000"/>
                    </a:ext>
                  </a:extLst>
                </a:gridCol>
                <a:gridCol w="4876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75360">
                  <a:extLst>
                    <a:ext uri="{9D8B030D-6E8A-4147-A177-3AD203B41FA5}">
                      <a16:colId xmlns:a16="http://schemas.microsoft.com/office/drawing/2014/main" val="20004"/>
                    </a:ext>
                  </a:extLst>
                </a:gridCol>
                <a:gridCol w="548639">
                  <a:extLst>
                    <a:ext uri="{9D8B030D-6E8A-4147-A177-3AD203B41FA5}">
                      <a16:colId xmlns:a16="http://schemas.microsoft.com/office/drawing/2014/main" val="20005"/>
                    </a:ext>
                  </a:extLst>
                </a:gridCol>
                <a:gridCol w="365760">
                  <a:extLst>
                    <a:ext uri="{9D8B030D-6E8A-4147-A177-3AD203B41FA5}">
                      <a16:colId xmlns:a16="http://schemas.microsoft.com/office/drawing/2014/main" val="20006"/>
                    </a:ext>
                  </a:extLst>
                </a:gridCol>
                <a:gridCol w="731519">
                  <a:extLst>
                    <a:ext uri="{9D8B030D-6E8A-4147-A177-3AD203B41FA5}">
                      <a16:colId xmlns:a16="http://schemas.microsoft.com/office/drawing/2014/main" val="20007"/>
                    </a:ext>
                  </a:extLst>
                </a:gridCol>
                <a:gridCol w="2653029">
                  <a:extLst>
                    <a:ext uri="{9D8B030D-6E8A-4147-A177-3AD203B41FA5}">
                      <a16:colId xmlns:a16="http://schemas.microsoft.com/office/drawing/2014/main" val="20008"/>
                    </a:ext>
                  </a:extLst>
                </a:gridCol>
              </a:tblGrid>
              <a:tr h="261143">
                <a:tc>
                  <a:txBody>
                    <a:bodyPr/>
                    <a:lstStyle/>
                    <a:p>
                      <a:pPr marL="31750">
                        <a:lnSpc>
                          <a:spcPts val="1650"/>
                        </a:lnSpc>
                      </a:pPr>
                      <a:r>
                        <a:rPr sz="1600" spc="-5" dirty="0">
                          <a:solidFill>
                            <a:srgbClr val="264C8D"/>
                          </a:solidFill>
                          <a:latin typeface="Courier New"/>
                          <a:cs typeface="Courier New"/>
                        </a:rPr>
                        <a:t>drwxr—xr-x</a:t>
                      </a:r>
                      <a:endParaRPr sz="1600">
                        <a:latin typeface="Courier New"/>
                        <a:cs typeface="Courier New"/>
                      </a:endParaRPr>
                    </a:p>
                  </a:txBody>
                  <a:tcPr marL="0" marR="0" marT="0" marB="0"/>
                </a:tc>
                <a:tc>
                  <a:txBody>
                    <a:bodyPr/>
                    <a:lstStyle/>
                    <a:p>
                      <a:pPr marR="53340" algn="r">
                        <a:lnSpc>
                          <a:spcPts val="1650"/>
                        </a:lnSpc>
                      </a:pPr>
                      <a:r>
                        <a:rPr sz="1600" dirty="0">
                          <a:solidFill>
                            <a:srgbClr val="264C8D"/>
                          </a:solidFill>
                          <a:latin typeface="Courier New"/>
                          <a:cs typeface="Courier New"/>
                        </a:rPr>
                        <a:t>3</a:t>
                      </a:r>
                      <a:endParaRPr sz="1600">
                        <a:latin typeface="Courier New"/>
                        <a:cs typeface="Courier New"/>
                      </a:endParaRPr>
                    </a:p>
                  </a:txBody>
                  <a:tcPr marL="0" marR="0" marT="0" marB="0"/>
                </a:tc>
                <a:tc>
                  <a:txBody>
                    <a:bodyPr/>
                    <a:lstStyle/>
                    <a:p>
                      <a:pPr algn="ctr">
                        <a:lnSpc>
                          <a:spcPts val="1650"/>
                        </a:lnSpc>
                      </a:pPr>
                      <a:r>
                        <a:rPr sz="1600" spc="-5" dirty="0">
                          <a:solidFill>
                            <a:srgbClr val="264C8D"/>
                          </a:solidFill>
                          <a:latin typeface="Courier New"/>
                          <a:cs typeface="Courier New"/>
                        </a:rPr>
                        <a:t>brinkman</a:t>
                      </a:r>
                      <a:endParaRPr sz="1600">
                        <a:latin typeface="Courier New"/>
                        <a:cs typeface="Courier New"/>
                      </a:endParaRPr>
                    </a:p>
                  </a:txBody>
                  <a:tcPr marL="0" marR="0" marT="0" marB="0"/>
                </a:tc>
                <a:tc>
                  <a:txBody>
                    <a:bodyPr/>
                    <a:lstStyle/>
                    <a:p>
                      <a:pPr marL="60960">
                        <a:lnSpc>
                          <a:spcPts val="1650"/>
                        </a:lnSpc>
                      </a:pPr>
                      <a:r>
                        <a:rPr sz="1600" spc="-5" dirty="0">
                          <a:solidFill>
                            <a:srgbClr val="264C8D"/>
                          </a:solidFill>
                          <a:latin typeface="Courier New"/>
                          <a:cs typeface="Courier New"/>
                        </a:rPr>
                        <a:t>users</a:t>
                      </a:r>
                      <a:endParaRPr sz="1600">
                        <a:latin typeface="Courier New"/>
                        <a:cs typeface="Courier New"/>
                      </a:endParaRPr>
                    </a:p>
                  </a:txBody>
                  <a:tcPr marL="0" marR="0" marT="0" marB="0"/>
                </a:tc>
                <a:tc>
                  <a:txBody>
                    <a:bodyPr/>
                    <a:lstStyle/>
                    <a:p>
                      <a:pPr marR="114300" algn="r">
                        <a:lnSpc>
                          <a:spcPts val="1650"/>
                        </a:lnSpc>
                      </a:pPr>
                      <a:r>
                        <a:rPr sz="1600" spc="-5" dirty="0">
                          <a:solidFill>
                            <a:srgbClr val="264C8D"/>
                          </a:solidFill>
                          <a:latin typeface="Courier New"/>
                          <a:cs typeface="Courier New"/>
                        </a:rPr>
                        <a:t>4096</a:t>
                      </a:r>
                      <a:endParaRPr sz="1600">
                        <a:latin typeface="Courier New"/>
                        <a:cs typeface="Courier New"/>
                      </a:endParaRPr>
                    </a:p>
                  </a:txBody>
                  <a:tcPr marL="0" marR="0" marT="0" marB="0"/>
                </a:tc>
                <a:tc>
                  <a:txBody>
                    <a:bodyPr/>
                    <a:lstStyle/>
                    <a:p>
                      <a:pPr marR="53340" algn="r">
                        <a:lnSpc>
                          <a:spcPts val="1650"/>
                        </a:lnSpc>
                      </a:pPr>
                      <a:r>
                        <a:rPr sz="1600" spc="-5" dirty="0">
                          <a:solidFill>
                            <a:srgbClr val="264C8D"/>
                          </a:solidFill>
                          <a:latin typeface="Courier New"/>
                          <a:cs typeface="Courier New"/>
                        </a:rPr>
                        <a:t>Dec</a:t>
                      </a:r>
                      <a:endParaRPr sz="1600">
                        <a:latin typeface="Courier New"/>
                        <a:cs typeface="Courier New"/>
                      </a:endParaRPr>
                    </a:p>
                  </a:txBody>
                  <a:tcPr marL="0" marR="0" marT="0" marB="0"/>
                </a:tc>
                <a:tc>
                  <a:txBody>
                    <a:bodyPr/>
                    <a:lstStyle/>
                    <a:p>
                      <a:pPr algn="ctr">
                        <a:lnSpc>
                          <a:spcPts val="1650"/>
                        </a:lnSpc>
                      </a:pPr>
                      <a:r>
                        <a:rPr sz="1600" spc="-5" dirty="0">
                          <a:solidFill>
                            <a:srgbClr val="264C8D"/>
                          </a:solidFill>
                          <a:latin typeface="Courier New"/>
                          <a:cs typeface="Courier New"/>
                        </a:rPr>
                        <a:t>10</a:t>
                      </a:r>
                      <a:endParaRPr sz="1600">
                        <a:latin typeface="Courier New"/>
                        <a:cs typeface="Courier New"/>
                      </a:endParaRPr>
                    </a:p>
                  </a:txBody>
                  <a:tcPr marL="0" marR="0" marT="0" marB="0"/>
                </a:tc>
                <a:tc>
                  <a:txBody>
                    <a:bodyPr/>
                    <a:lstStyle/>
                    <a:p>
                      <a:pPr algn="ctr">
                        <a:lnSpc>
                          <a:spcPts val="1650"/>
                        </a:lnSpc>
                      </a:pPr>
                      <a:r>
                        <a:rPr sz="1600" spc="-5" dirty="0">
                          <a:solidFill>
                            <a:srgbClr val="264C8D"/>
                          </a:solidFill>
                          <a:latin typeface="Courier New"/>
                          <a:cs typeface="Courier New"/>
                        </a:rPr>
                        <a:t>19:44</a:t>
                      </a:r>
                      <a:endParaRPr sz="1600">
                        <a:latin typeface="Courier New"/>
                        <a:cs typeface="Courier New"/>
                      </a:endParaRPr>
                    </a:p>
                  </a:txBody>
                  <a:tcPr marL="0" marR="0" marT="0" marB="0"/>
                </a:tc>
                <a:tc>
                  <a:txBody>
                    <a:bodyPr/>
                    <a:lstStyle/>
                    <a:p>
                      <a:pPr marL="60960">
                        <a:lnSpc>
                          <a:spcPts val="1650"/>
                        </a:lnSpc>
                      </a:pPr>
                      <a:r>
                        <a:rPr sz="1600" dirty="0">
                          <a:solidFill>
                            <a:srgbClr val="264C8D"/>
                          </a:solidFill>
                          <a:latin typeface="Courier New"/>
                          <a:cs typeface="Courier New"/>
                        </a:rPr>
                        <a:t>.</a:t>
                      </a:r>
                      <a:endParaRPr sz="1600">
                        <a:latin typeface="Courier New"/>
                        <a:cs typeface="Courier New"/>
                      </a:endParaRPr>
                    </a:p>
                  </a:txBody>
                  <a:tcPr marL="0" marR="0" marT="0" marB="0"/>
                </a:tc>
                <a:extLst>
                  <a:ext uri="{0D108BD9-81ED-4DB2-BD59-A6C34878D82A}">
                    <a16:rowId xmlns:a16="http://schemas.microsoft.com/office/drawing/2014/main" val="10000"/>
                  </a:ext>
                </a:extLst>
              </a:tr>
              <a:tr h="292100">
                <a:tc>
                  <a:txBody>
                    <a:bodyPr/>
                    <a:lstStyle/>
                    <a:p>
                      <a:pPr marL="31750">
                        <a:lnSpc>
                          <a:spcPts val="1895"/>
                        </a:lnSpc>
                      </a:pPr>
                      <a:r>
                        <a:rPr sz="1600" spc="-5" dirty="0">
                          <a:solidFill>
                            <a:srgbClr val="264C8D"/>
                          </a:solidFill>
                          <a:latin typeface="Courier New"/>
                          <a:cs typeface="Courier New"/>
                        </a:rPr>
                        <a:t>drwxrwxrwx</a:t>
                      </a:r>
                      <a:endParaRPr sz="1600">
                        <a:latin typeface="Courier New"/>
                        <a:cs typeface="Courier New"/>
                      </a:endParaRPr>
                    </a:p>
                  </a:txBody>
                  <a:tcPr marL="0" marR="0" marT="0" marB="0"/>
                </a:tc>
                <a:tc>
                  <a:txBody>
                    <a:bodyPr/>
                    <a:lstStyle/>
                    <a:p>
                      <a:pPr marR="53340" algn="r">
                        <a:lnSpc>
                          <a:spcPts val="1895"/>
                        </a:lnSpc>
                      </a:pPr>
                      <a:r>
                        <a:rPr sz="1600" spc="-5" dirty="0">
                          <a:solidFill>
                            <a:srgbClr val="264C8D"/>
                          </a:solidFill>
                          <a:latin typeface="Courier New"/>
                          <a:cs typeface="Courier New"/>
                        </a:rPr>
                        <a:t>13</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brinkman</a:t>
                      </a:r>
                      <a:endParaRPr sz="1600">
                        <a:latin typeface="Courier New"/>
                        <a:cs typeface="Courier New"/>
                      </a:endParaRPr>
                    </a:p>
                  </a:txBody>
                  <a:tcPr marL="0" marR="0" marT="0" marB="0"/>
                </a:tc>
                <a:tc>
                  <a:txBody>
                    <a:bodyPr/>
                    <a:lstStyle/>
                    <a:p>
                      <a:pPr marL="60325">
                        <a:lnSpc>
                          <a:spcPts val="1895"/>
                        </a:lnSpc>
                      </a:pPr>
                      <a:r>
                        <a:rPr sz="1600" spc="-5" dirty="0">
                          <a:solidFill>
                            <a:srgbClr val="264C8D"/>
                          </a:solidFill>
                          <a:latin typeface="Courier New"/>
                          <a:cs typeface="Courier New"/>
                        </a:rPr>
                        <a:t>users</a:t>
                      </a:r>
                      <a:endParaRPr sz="1600">
                        <a:latin typeface="Courier New"/>
                        <a:cs typeface="Courier New"/>
                      </a:endParaRPr>
                    </a:p>
                  </a:txBody>
                  <a:tcPr marL="0" marR="0" marT="0" marB="0"/>
                </a:tc>
                <a:tc>
                  <a:txBody>
                    <a:bodyPr/>
                    <a:lstStyle/>
                    <a:p>
                      <a:pPr marR="114300" algn="r">
                        <a:lnSpc>
                          <a:spcPts val="1895"/>
                        </a:lnSpc>
                      </a:pPr>
                      <a:r>
                        <a:rPr sz="1600" spc="-5" dirty="0">
                          <a:solidFill>
                            <a:srgbClr val="264C8D"/>
                          </a:solidFill>
                          <a:latin typeface="Courier New"/>
                          <a:cs typeface="Courier New"/>
                        </a:rPr>
                        <a:t>8192</a:t>
                      </a:r>
                      <a:endParaRPr sz="1600">
                        <a:latin typeface="Courier New"/>
                        <a:cs typeface="Courier New"/>
                      </a:endParaRPr>
                    </a:p>
                  </a:txBody>
                  <a:tcPr marL="0" marR="0" marT="0" marB="0"/>
                </a:tc>
                <a:tc>
                  <a:txBody>
                    <a:bodyPr/>
                    <a:lstStyle/>
                    <a:p>
                      <a:pPr marR="53340" algn="r">
                        <a:lnSpc>
                          <a:spcPts val="1895"/>
                        </a:lnSpc>
                      </a:pPr>
                      <a:r>
                        <a:rPr sz="1600" spc="-5" dirty="0">
                          <a:solidFill>
                            <a:srgbClr val="264C8D"/>
                          </a:solidFill>
                          <a:latin typeface="Courier New"/>
                          <a:cs typeface="Courier New"/>
                        </a:rPr>
                        <a:t>Dec</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10</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19:44</a:t>
                      </a:r>
                      <a:endParaRPr sz="1600">
                        <a:latin typeface="Courier New"/>
                        <a:cs typeface="Courier New"/>
                      </a:endParaRPr>
                    </a:p>
                  </a:txBody>
                  <a:tcPr marL="0" marR="0" marT="0" marB="0"/>
                </a:tc>
                <a:tc>
                  <a:txBody>
                    <a:bodyPr/>
                    <a:lstStyle/>
                    <a:p>
                      <a:pPr marL="60325">
                        <a:lnSpc>
                          <a:spcPts val="1895"/>
                        </a:lnSpc>
                      </a:pPr>
                      <a:r>
                        <a:rPr sz="1600" spc="-5" dirty="0">
                          <a:solidFill>
                            <a:srgbClr val="264C8D"/>
                          </a:solidFill>
                          <a:latin typeface="Courier New"/>
                          <a:cs typeface="Courier New"/>
                        </a:rPr>
                        <a:t>..</a:t>
                      </a:r>
                      <a:endParaRPr sz="1600">
                        <a:latin typeface="Courier New"/>
                        <a:cs typeface="Courier New"/>
                      </a:endParaRPr>
                    </a:p>
                  </a:txBody>
                  <a:tcPr marL="0" marR="0" marT="0" marB="0"/>
                </a:tc>
                <a:extLst>
                  <a:ext uri="{0D108BD9-81ED-4DB2-BD59-A6C34878D82A}">
                    <a16:rowId xmlns:a16="http://schemas.microsoft.com/office/drawing/2014/main" val="10001"/>
                  </a:ext>
                </a:extLst>
              </a:tr>
              <a:tr h="292100">
                <a:tc>
                  <a:txBody>
                    <a:bodyPr/>
                    <a:lstStyle/>
                    <a:p>
                      <a:pPr marL="31750">
                        <a:lnSpc>
                          <a:spcPts val="1895"/>
                        </a:lnSpc>
                      </a:pPr>
                      <a:r>
                        <a:rPr sz="1600" spc="-5" dirty="0">
                          <a:solidFill>
                            <a:srgbClr val="264C8D"/>
                          </a:solidFill>
                          <a:latin typeface="Courier New"/>
                          <a:cs typeface="Courier New"/>
                        </a:rPr>
                        <a:t>brw-r—r--</a:t>
                      </a:r>
                      <a:endParaRPr sz="1600">
                        <a:latin typeface="Courier New"/>
                        <a:cs typeface="Courier New"/>
                      </a:endParaRPr>
                    </a:p>
                  </a:txBody>
                  <a:tcPr marL="0" marR="0" marT="0" marB="0"/>
                </a:tc>
                <a:tc>
                  <a:txBody>
                    <a:bodyPr/>
                    <a:lstStyle/>
                    <a:p>
                      <a:pPr marR="52705" algn="r">
                        <a:lnSpc>
                          <a:spcPts val="1895"/>
                        </a:lnSpc>
                      </a:pPr>
                      <a:r>
                        <a:rPr sz="1600" dirty="0">
                          <a:solidFill>
                            <a:srgbClr val="264C8D"/>
                          </a:solidFill>
                          <a:latin typeface="Courier New"/>
                          <a:cs typeface="Courier New"/>
                        </a:rPr>
                        <a:t>1</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brinkman</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users</a:t>
                      </a:r>
                      <a:endParaRPr sz="1600">
                        <a:latin typeface="Courier New"/>
                        <a:cs typeface="Courier New"/>
                      </a:endParaRPr>
                    </a:p>
                  </a:txBody>
                  <a:tcPr marL="0" marR="0" marT="0" marB="0"/>
                </a:tc>
                <a:tc>
                  <a:txBody>
                    <a:bodyPr/>
                    <a:lstStyle/>
                    <a:p>
                      <a:pPr marR="113664" algn="r">
                        <a:lnSpc>
                          <a:spcPts val="1895"/>
                        </a:lnSpc>
                        <a:tabLst>
                          <a:tab pos="487045" algn="l"/>
                        </a:tabLst>
                      </a:pPr>
                      <a:r>
                        <a:rPr sz="1600" spc="-5" dirty="0">
                          <a:solidFill>
                            <a:srgbClr val="264C8D"/>
                          </a:solidFill>
                          <a:latin typeface="Courier New"/>
                          <a:cs typeface="Courier New"/>
                        </a:rPr>
                        <a:t>3,	</a:t>
                      </a:r>
                      <a:r>
                        <a:rPr sz="1600" dirty="0">
                          <a:solidFill>
                            <a:srgbClr val="264C8D"/>
                          </a:solidFill>
                          <a:latin typeface="Courier New"/>
                          <a:cs typeface="Courier New"/>
                        </a:rPr>
                        <a:t>0</a:t>
                      </a:r>
                      <a:endParaRPr sz="1600">
                        <a:latin typeface="Courier New"/>
                        <a:cs typeface="Courier New"/>
                      </a:endParaRPr>
                    </a:p>
                  </a:txBody>
                  <a:tcPr marL="0" marR="0" marT="0" marB="0"/>
                </a:tc>
                <a:tc>
                  <a:txBody>
                    <a:bodyPr/>
                    <a:lstStyle/>
                    <a:p>
                      <a:pPr marR="52705" algn="r">
                        <a:lnSpc>
                          <a:spcPts val="1895"/>
                        </a:lnSpc>
                      </a:pPr>
                      <a:r>
                        <a:rPr sz="1600" spc="-5" dirty="0">
                          <a:solidFill>
                            <a:srgbClr val="264C8D"/>
                          </a:solidFill>
                          <a:latin typeface="Courier New"/>
                          <a:cs typeface="Courier New"/>
                        </a:rPr>
                        <a:t>Dec</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10</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19:44</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harddisk</a:t>
                      </a:r>
                      <a:endParaRPr sz="1600">
                        <a:latin typeface="Courier New"/>
                        <a:cs typeface="Courier New"/>
                      </a:endParaRPr>
                    </a:p>
                  </a:txBody>
                  <a:tcPr marL="0" marR="0" marT="0" marB="0"/>
                </a:tc>
                <a:extLst>
                  <a:ext uri="{0D108BD9-81ED-4DB2-BD59-A6C34878D82A}">
                    <a16:rowId xmlns:a16="http://schemas.microsoft.com/office/drawing/2014/main" val="10002"/>
                  </a:ext>
                </a:extLst>
              </a:tr>
              <a:tr h="292100">
                <a:tc>
                  <a:txBody>
                    <a:bodyPr/>
                    <a:lstStyle/>
                    <a:p>
                      <a:pPr marL="31750">
                        <a:lnSpc>
                          <a:spcPts val="1895"/>
                        </a:lnSpc>
                      </a:pPr>
                      <a:r>
                        <a:rPr sz="1600" spc="-5" dirty="0">
                          <a:solidFill>
                            <a:srgbClr val="264C8D"/>
                          </a:solidFill>
                          <a:latin typeface="Courier New"/>
                          <a:cs typeface="Courier New"/>
                        </a:rPr>
                        <a:t>lrwxrwxrwx</a:t>
                      </a:r>
                      <a:endParaRPr sz="1600">
                        <a:latin typeface="Courier New"/>
                        <a:cs typeface="Courier New"/>
                      </a:endParaRPr>
                    </a:p>
                  </a:txBody>
                  <a:tcPr marL="0" marR="0" marT="0" marB="0"/>
                </a:tc>
                <a:tc>
                  <a:txBody>
                    <a:bodyPr/>
                    <a:lstStyle/>
                    <a:p>
                      <a:pPr marR="53340" algn="r">
                        <a:lnSpc>
                          <a:spcPts val="1895"/>
                        </a:lnSpc>
                      </a:pPr>
                      <a:r>
                        <a:rPr sz="1600" dirty="0">
                          <a:solidFill>
                            <a:srgbClr val="264C8D"/>
                          </a:solidFill>
                          <a:latin typeface="Courier New"/>
                          <a:cs typeface="Courier New"/>
                        </a:rPr>
                        <a:t>1</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brinkman</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users</a:t>
                      </a:r>
                      <a:endParaRPr sz="1600">
                        <a:latin typeface="Courier New"/>
                        <a:cs typeface="Courier New"/>
                      </a:endParaRPr>
                    </a:p>
                  </a:txBody>
                  <a:tcPr marL="0" marR="0" marT="0" marB="0"/>
                </a:tc>
                <a:tc>
                  <a:txBody>
                    <a:bodyPr/>
                    <a:lstStyle/>
                    <a:p>
                      <a:pPr marR="114300" algn="r">
                        <a:lnSpc>
                          <a:spcPts val="1895"/>
                        </a:lnSpc>
                      </a:pPr>
                      <a:r>
                        <a:rPr sz="1600" spc="-5" dirty="0">
                          <a:solidFill>
                            <a:srgbClr val="264C8D"/>
                          </a:solidFill>
                          <a:latin typeface="Courier New"/>
                          <a:cs typeface="Courier New"/>
                        </a:rPr>
                        <a:t>14</a:t>
                      </a:r>
                      <a:endParaRPr sz="1600">
                        <a:latin typeface="Courier New"/>
                        <a:cs typeface="Courier New"/>
                      </a:endParaRPr>
                    </a:p>
                  </a:txBody>
                  <a:tcPr marL="0" marR="0" marT="0" marB="0"/>
                </a:tc>
                <a:tc>
                  <a:txBody>
                    <a:bodyPr/>
                    <a:lstStyle/>
                    <a:p>
                      <a:pPr marR="52705" algn="r">
                        <a:lnSpc>
                          <a:spcPts val="1895"/>
                        </a:lnSpc>
                      </a:pPr>
                      <a:r>
                        <a:rPr sz="1600" spc="-5" dirty="0">
                          <a:solidFill>
                            <a:srgbClr val="264C8D"/>
                          </a:solidFill>
                          <a:latin typeface="Courier New"/>
                          <a:cs typeface="Courier New"/>
                        </a:rPr>
                        <a:t>Dec</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10</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19:44</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linux-&gt;/usr/src/linux</a:t>
                      </a:r>
                      <a:endParaRPr sz="1600">
                        <a:latin typeface="Courier New"/>
                        <a:cs typeface="Courier New"/>
                      </a:endParaRPr>
                    </a:p>
                  </a:txBody>
                  <a:tcPr marL="0" marR="0" marT="0" marB="0"/>
                </a:tc>
                <a:extLst>
                  <a:ext uri="{0D108BD9-81ED-4DB2-BD59-A6C34878D82A}">
                    <a16:rowId xmlns:a16="http://schemas.microsoft.com/office/drawing/2014/main" val="10003"/>
                  </a:ext>
                </a:extLst>
              </a:tr>
              <a:tr h="292100">
                <a:tc>
                  <a:txBody>
                    <a:bodyPr/>
                    <a:lstStyle/>
                    <a:p>
                      <a:pPr marL="31750">
                        <a:lnSpc>
                          <a:spcPts val="1895"/>
                        </a:lnSpc>
                      </a:pPr>
                      <a:r>
                        <a:rPr sz="1600" spc="-5" dirty="0">
                          <a:solidFill>
                            <a:srgbClr val="264C8D"/>
                          </a:solidFill>
                          <a:latin typeface="Courier New"/>
                          <a:cs typeface="Courier New"/>
                        </a:rPr>
                        <a:t>-rw-r--r--</a:t>
                      </a:r>
                      <a:endParaRPr sz="1600">
                        <a:latin typeface="Courier New"/>
                        <a:cs typeface="Courier New"/>
                      </a:endParaRPr>
                    </a:p>
                  </a:txBody>
                  <a:tcPr marL="0" marR="0" marT="0" marB="0"/>
                </a:tc>
                <a:tc>
                  <a:txBody>
                    <a:bodyPr/>
                    <a:lstStyle/>
                    <a:p>
                      <a:pPr marR="53340" algn="r">
                        <a:lnSpc>
                          <a:spcPts val="1895"/>
                        </a:lnSpc>
                      </a:pPr>
                      <a:r>
                        <a:rPr sz="1600" dirty="0">
                          <a:solidFill>
                            <a:srgbClr val="264C8D"/>
                          </a:solidFill>
                          <a:latin typeface="Courier New"/>
                          <a:cs typeface="Courier New"/>
                        </a:rPr>
                        <a:t>1</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brinkman</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users</a:t>
                      </a:r>
                      <a:endParaRPr sz="1600">
                        <a:latin typeface="Courier New"/>
                        <a:cs typeface="Courier New"/>
                      </a:endParaRPr>
                    </a:p>
                  </a:txBody>
                  <a:tcPr marL="0" marR="0" marT="0" marB="0"/>
                </a:tc>
                <a:tc>
                  <a:txBody>
                    <a:bodyPr/>
                    <a:lstStyle/>
                    <a:p>
                      <a:pPr marR="114300" algn="r">
                        <a:lnSpc>
                          <a:spcPts val="1895"/>
                        </a:lnSpc>
                      </a:pPr>
                      <a:r>
                        <a:rPr sz="1600" spc="-5" dirty="0">
                          <a:solidFill>
                            <a:srgbClr val="264C8D"/>
                          </a:solidFill>
                          <a:latin typeface="Courier New"/>
                          <a:cs typeface="Courier New"/>
                        </a:rPr>
                        <a:t>13</a:t>
                      </a:r>
                      <a:endParaRPr sz="1600">
                        <a:latin typeface="Courier New"/>
                        <a:cs typeface="Courier New"/>
                      </a:endParaRPr>
                    </a:p>
                  </a:txBody>
                  <a:tcPr marL="0" marR="0" marT="0" marB="0"/>
                </a:tc>
                <a:tc>
                  <a:txBody>
                    <a:bodyPr/>
                    <a:lstStyle/>
                    <a:p>
                      <a:pPr marR="52705" algn="r">
                        <a:lnSpc>
                          <a:spcPts val="1895"/>
                        </a:lnSpc>
                      </a:pPr>
                      <a:r>
                        <a:rPr sz="1600" spc="-5" dirty="0">
                          <a:solidFill>
                            <a:srgbClr val="264C8D"/>
                          </a:solidFill>
                          <a:latin typeface="Courier New"/>
                          <a:cs typeface="Courier New"/>
                        </a:rPr>
                        <a:t>Dec</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10</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19:44</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sample</a:t>
                      </a:r>
                      <a:endParaRPr sz="1600">
                        <a:latin typeface="Courier New"/>
                        <a:cs typeface="Courier New"/>
                      </a:endParaRPr>
                    </a:p>
                  </a:txBody>
                  <a:tcPr marL="0" marR="0" marT="0" marB="0"/>
                </a:tc>
                <a:extLst>
                  <a:ext uri="{0D108BD9-81ED-4DB2-BD59-A6C34878D82A}">
                    <a16:rowId xmlns:a16="http://schemas.microsoft.com/office/drawing/2014/main" val="10004"/>
                  </a:ext>
                </a:extLst>
              </a:tr>
              <a:tr h="261143">
                <a:tc>
                  <a:txBody>
                    <a:bodyPr/>
                    <a:lstStyle/>
                    <a:p>
                      <a:pPr marL="31750">
                        <a:lnSpc>
                          <a:spcPts val="1895"/>
                        </a:lnSpc>
                      </a:pPr>
                      <a:r>
                        <a:rPr sz="1600" spc="-5" dirty="0">
                          <a:solidFill>
                            <a:srgbClr val="264C8D"/>
                          </a:solidFill>
                          <a:latin typeface="Courier New"/>
                          <a:cs typeface="Courier New"/>
                        </a:rPr>
                        <a:t>drwxr-xr-x</a:t>
                      </a:r>
                      <a:endParaRPr sz="1600">
                        <a:latin typeface="Courier New"/>
                        <a:cs typeface="Courier New"/>
                      </a:endParaRPr>
                    </a:p>
                  </a:txBody>
                  <a:tcPr marL="0" marR="0" marT="0" marB="0"/>
                </a:tc>
                <a:tc>
                  <a:txBody>
                    <a:bodyPr/>
                    <a:lstStyle/>
                    <a:p>
                      <a:pPr marR="53340" algn="r">
                        <a:lnSpc>
                          <a:spcPts val="1895"/>
                        </a:lnSpc>
                      </a:pPr>
                      <a:r>
                        <a:rPr sz="1600" dirty="0">
                          <a:solidFill>
                            <a:srgbClr val="264C8D"/>
                          </a:solidFill>
                          <a:latin typeface="Courier New"/>
                          <a:cs typeface="Courier New"/>
                        </a:rPr>
                        <a:t>2</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brinkman</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users</a:t>
                      </a:r>
                      <a:endParaRPr sz="1600">
                        <a:latin typeface="Courier New"/>
                        <a:cs typeface="Courier New"/>
                      </a:endParaRPr>
                    </a:p>
                  </a:txBody>
                  <a:tcPr marL="0" marR="0" marT="0" marB="0"/>
                </a:tc>
                <a:tc>
                  <a:txBody>
                    <a:bodyPr/>
                    <a:lstStyle/>
                    <a:p>
                      <a:pPr marR="114300" algn="r">
                        <a:lnSpc>
                          <a:spcPts val="1895"/>
                        </a:lnSpc>
                      </a:pPr>
                      <a:r>
                        <a:rPr sz="1600" spc="-5" dirty="0">
                          <a:solidFill>
                            <a:srgbClr val="264C8D"/>
                          </a:solidFill>
                          <a:latin typeface="Courier New"/>
                          <a:cs typeface="Courier New"/>
                        </a:rPr>
                        <a:t>4096</a:t>
                      </a:r>
                      <a:endParaRPr sz="1600">
                        <a:latin typeface="Courier New"/>
                        <a:cs typeface="Courier New"/>
                      </a:endParaRPr>
                    </a:p>
                  </a:txBody>
                  <a:tcPr marL="0" marR="0" marT="0" marB="0"/>
                </a:tc>
                <a:tc>
                  <a:txBody>
                    <a:bodyPr/>
                    <a:lstStyle/>
                    <a:p>
                      <a:pPr marR="53340" algn="r">
                        <a:lnSpc>
                          <a:spcPts val="1895"/>
                        </a:lnSpc>
                      </a:pPr>
                      <a:r>
                        <a:rPr sz="1600" spc="-5" dirty="0">
                          <a:solidFill>
                            <a:srgbClr val="264C8D"/>
                          </a:solidFill>
                          <a:latin typeface="Courier New"/>
                          <a:cs typeface="Courier New"/>
                        </a:rPr>
                        <a:t>Dec</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10</a:t>
                      </a:r>
                      <a:endParaRPr sz="1600">
                        <a:latin typeface="Courier New"/>
                        <a:cs typeface="Courier New"/>
                      </a:endParaRPr>
                    </a:p>
                  </a:txBody>
                  <a:tcPr marL="0" marR="0" marT="0" marB="0"/>
                </a:tc>
                <a:tc>
                  <a:txBody>
                    <a:bodyPr/>
                    <a:lstStyle/>
                    <a:p>
                      <a:pPr algn="ctr">
                        <a:lnSpc>
                          <a:spcPts val="1895"/>
                        </a:lnSpc>
                      </a:pPr>
                      <a:r>
                        <a:rPr sz="1600" spc="-5" dirty="0">
                          <a:solidFill>
                            <a:srgbClr val="264C8D"/>
                          </a:solidFill>
                          <a:latin typeface="Courier New"/>
                          <a:cs typeface="Courier New"/>
                        </a:rPr>
                        <a:t>19:44</a:t>
                      </a:r>
                      <a:endParaRPr sz="1600">
                        <a:latin typeface="Courier New"/>
                        <a:cs typeface="Courier New"/>
                      </a:endParaRPr>
                    </a:p>
                  </a:txBody>
                  <a:tcPr marL="0" marR="0" marT="0" marB="0"/>
                </a:tc>
                <a:tc>
                  <a:txBody>
                    <a:bodyPr/>
                    <a:lstStyle/>
                    <a:p>
                      <a:pPr marL="60960">
                        <a:lnSpc>
                          <a:spcPts val="1895"/>
                        </a:lnSpc>
                      </a:pPr>
                      <a:r>
                        <a:rPr sz="1600" spc="-5" dirty="0">
                          <a:solidFill>
                            <a:srgbClr val="264C8D"/>
                          </a:solidFill>
                          <a:latin typeface="Courier New"/>
                          <a:cs typeface="Courier New"/>
                        </a:rPr>
                        <a:t>source</a:t>
                      </a:r>
                      <a:endParaRPr sz="1600">
                        <a:latin typeface="Courier New"/>
                        <a:cs typeface="Courier New"/>
                      </a:endParaRPr>
                    </a:p>
                  </a:txBody>
                  <a:tcPr marL="0" marR="0" marT="0" marB="0"/>
                </a:tc>
                <a:extLst>
                  <a:ext uri="{0D108BD9-81ED-4DB2-BD59-A6C34878D82A}">
                    <a16:rowId xmlns:a16="http://schemas.microsoft.com/office/drawing/2014/main" val="10005"/>
                  </a:ext>
                </a:extLst>
              </a:tr>
            </a:tbl>
          </a:graphicData>
        </a:graphic>
      </p:graphicFrame>
      <p:graphicFrame>
        <p:nvGraphicFramePr>
          <p:cNvPr id="5" name="object 5"/>
          <p:cNvGraphicFramePr>
            <a:graphicFrameLocks noGrp="1"/>
          </p:cNvGraphicFramePr>
          <p:nvPr/>
        </p:nvGraphicFramePr>
        <p:xfrm>
          <a:off x="631824" y="1373187"/>
          <a:ext cx="8453114" cy="1816936"/>
        </p:xfrm>
        <a:graphic>
          <a:graphicData uri="http://schemas.openxmlformats.org/drawingml/2006/table">
            <a:tbl>
              <a:tblPr firstRow="1" bandRow="1">
                <a:tableStyleId>{2D5ABB26-0587-4C30-8999-92F81FD0307C}</a:tableStyleId>
              </a:tblPr>
              <a:tblGrid>
                <a:gridCol w="1157605">
                  <a:extLst>
                    <a:ext uri="{9D8B030D-6E8A-4147-A177-3AD203B41FA5}">
                      <a16:colId xmlns:a16="http://schemas.microsoft.com/office/drawing/2014/main" val="20000"/>
                    </a:ext>
                  </a:extLst>
                </a:gridCol>
                <a:gridCol w="1159509">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gridCol w="1159510">
                  <a:extLst>
                    <a:ext uri="{9D8B030D-6E8A-4147-A177-3AD203B41FA5}">
                      <a16:colId xmlns:a16="http://schemas.microsoft.com/office/drawing/2014/main" val="20003"/>
                    </a:ext>
                  </a:extLst>
                </a:gridCol>
                <a:gridCol w="478154">
                  <a:extLst>
                    <a:ext uri="{9D8B030D-6E8A-4147-A177-3AD203B41FA5}">
                      <a16:colId xmlns:a16="http://schemas.microsoft.com/office/drawing/2014/main" val="20004"/>
                    </a:ext>
                  </a:extLst>
                </a:gridCol>
                <a:gridCol w="478154">
                  <a:extLst>
                    <a:ext uri="{9D8B030D-6E8A-4147-A177-3AD203B41FA5}">
                      <a16:colId xmlns:a16="http://schemas.microsoft.com/office/drawing/2014/main" val="20005"/>
                    </a:ext>
                  </a:extLst>
                </a:gridCol>
                <a:gridCol w="478789">
                  <a:extLst>
                    <a:ext uri="{9D8B030D-6E8A-4147-A177-3AD203B41FA5}">
                      <a16:colId xmlns:a16="http://schemas.microsoft.com/office/drawing/2014/main" val="20006"/>
                    </a:ext>
                  </a:extLst>
                </a:gridCol>
                <a:gridCol w="478155">
                  <a:extLst>
                    <a:ext uri="{9D8B030D-6E8A-4147-A177-3AD203B41FA5}">
                      <a16:colId xmlns:a16="http://schemas.microsoft.com/office/drawing/2014/main" val="20007"/>
                    </a:ext>
                  </a:extLst>
                </a:gridCol>
                <a:gridCol w="478790">
                  <a:extLst>
                    <a:ext uri="{9D8B030D-6E8A-4147-A177-3AD203B41FA5}">
                      <a16:colId xmlns:a16="http://schemas.microsoft.com/office/drawing/2014/main" val="20008"/>
                    </a:ext>
                  </a:extLst>
                </a:gridCol>
                <a:gridCol w="478154">
                  <a:extLst>
                    <a:ext uri="{9D8B030D-6E8A-4147-A177-3AD203B41FA5}">
                      <a16:colId xmlns:a16="http://schemas.microsoft.com/office/drawing/2014/main" val="20009"/>
                    </a:ext>
                  </a:extLst>
                </a:gridCol>
                <a:gridCol w="478790">
                  <a:extLst>
                    <a:ext uri="{9D8B030D-6E8A-4147-A177-3AD203B41FA5}">
                      <a16:colId xmlns:a16="http://schemas.microsoft.com/office/drawing/2014/main" val="20010"/>
                    </a:ext>
                  </a:extLst>
                </a:gridCol>
                <a:gridCol w="468629">
                  <a:extLst>
                    <a:ext uri="{9D8B030D-6E8A-4147-A177-3AD203B41FA5}">
                      <a16:colId xmlns:a16="http://schemas.microsoft.com/office/drawing/2014/main" val="20011"/>
                    </a:ext>
                  </a:extLst>
                </a:gridCol>
              </a:tblGrid>
              <a:tr h="226603">
                <a:tc>
                  <a:txBody>
                    <a:bodyPr/>
                    <a:lstStyle/>
                    <a:p>
                      <a:pPr marL="34925">
                        <a:lnSpc>
                          <a:spcPts val="1680"/>
                        </a:lnSpc>
                      </a:pPr>
                      <a:r>
                        <a:rPr sz="1450" spc="-15" dirty="0">
                          <a:latin typeface="Arial MT"/>
                          <a:cs typeface="Arial MT"/>
                        </a:rPr>
                        <a:t>inode</a:t>
                      </a:r>
                      <a:endParaRPr sz="1450">
                        <a:latin typeface="Arial MT"/>
                        <a:cs typeface="Arial MT"/>
                      </a:endParaRPr>
                    </a:p>
                  </a:txBody>
                  <a:tcPr marL="0" marR="0" marT="0" marB="0">
                    <a:lnL w="19050">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solidFill>
                      <a:srgbClr val="C0C0C0"/>
                    </a:solidFill>
                  </a:tcPr>
                </a:tc>
                <a:tc>
                  <a:txBody>
                    <a:bodyPr/>
                    <a:lstStyle/>
                    <a:p>
                      <a:pPr marL="36195">
                        <a:lnSpc>
                          <a:spcPts val="1680"/>
                        </a:lnSpc>
                      </a:pPr>
                      <a:r>
                        <a:rPr sz="1450" spc="-10" dirty="0">
                          <a:latin typeface="Arial MT"/>
                          <a:cs typeface="Arial MT"/>
                        </a:rPr>
                        <a:t>rec_len</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solidFill>
                      <a:srgbClr val="C0C0C0"/>
                    </a:solidFill>
                  </a:tcPr>
                </a:tc>
                <a:tc>
                  <a:txBody>
                    <a:bodyPr/>
                    <a:lstStyle/>
                    <a:p>
                      <a:pPr marL="36195">
                        <a:lnSpc>
                          <a:spcPts val="1680"/>
                        </a:lnSpc>
                      </a:pPr>
                      <a:r>
                        <a:rPr sz="1450" spc="-10" dirty="0">
                          <a:latin typeface="Arial MT"/>
                          <a:cs typeface="Arial MT"/>
                        </a:rPr>
                        <a:t>name_len</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solidFill>
                      <a:srgbClr val="C0C0C0"/>
                    </a:solidFill>
                  </a:tcPr>
                </a:tc>
                <a:tc>
                  <a:txBody>
                    <a:bodyPr/>
                    <a:lstStyle/>
                    <a:p>
                      <a:pPr marL="36195">
                        <a:lnSpc>
                          <a:spcPts val="1680"/>
                        </a:lnSpc>
                      </a:pPr>
                      <a:r>
                        <a:rPr sz="1450" spc="-15" dirty="0">
                          <a:latin typeface="Arial MT"/>
                          <a:cs typeface="Arial MT"/>
                        </a:rPr>
                        <a:t>file_type</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lnB w="28575">
                      <a:solidFill>
                        <a:srgbClr val="000000"/>
                      </a:solidFill>
                      <a:prstDash val="solid"/>
                    </a:lnB>
                    <a:solidFill>
                      <a:srgbClr val="C0C0C0"/>
                    </a:solidFill>
                  </a:tcPr>
                </a:tc>
                <a:tc gridSpan="8">
                  <a:txBody>
                    <a:bodyPr/>
                    <a:lstStyle/>
                    <a:p>
                      <a:pPr marL="27305" algn="ctr">
                        <a:lnSpc>
                          <a:spcPts val="1680"/>
                        </a:lnSpc>
                      </a:pPr>
                      <a:r>
                        <a:rPr sz="1450" spc="-5" dirty="0">
                          <a:latin typeface="Arial MT"/>
                          <a:cs typeface="Arial MT"/>
                        </a:rPr>
                        <a:t>name</a:t>
                      </a:r>
                      <a:endParaRPr sz="1450">
                        <a:latin typeface="Arial MT"/>
                        <a:cs typeface="Arial MT"/>
                      </a:endParaRPr>
                    </a:p>
                  </a:txBody>
                  <a:tcPr marL="0" marR="0" marT="0" marB="0">
                    <a:lnL w="28575">
                      <a:solidFill>
                        <a:srgbClr val="000000"/>
                      </a:solidFill>
                      <a:prstDash val="solid"/>
                    </a:lnL>
                    <a:lnR w="3175">
                      <a:solidFill>
                        <a:srgbClr val="000000"/>
                      </a:solidFill>
                      <a:prstDash val="solid"/>
                    </a:lnR>
                    <a:lnT w="19050">
                      <a:solidFill>
                        <a:srgbClr val="000000"/>
                      </a:solidFill>
                      <a:prstDash val="solid"/>
                    </a:lnT>
                    <a:lnB w="28575">
                      <a:solidFill>
                        <a:srgbClr val="000000"/>
                      </a:solidFill>
                      <a:prstDash val="solid"/>
                    </a:lnB>
                    <a:solidFill>
                      <a:srgbClr val="C0C0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28056">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95"/>
                        </a:lnSpc>
                      </a:pPr>
                      <a:r>
                        <a:rPr sz="1450" spc="-15" dirty="0">
                          <a:latin typeface="Arial MT"/>
                          <a:cs typeface="Arial MT"/>
                        </a:rPr>
                        <a:t>12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0" algn="r">
                        <a:lnSpc>
                          <a:spcPts val="1695"/>
                        </a:lnSpc>
                      </a:pPr>
                      <a:r>
                        <a:rPr sz="1450" dirty="0">
                          <a:latin typeface="Arial MT"/>
                          <a:cs typeface="Arial MT"/>
                        </a:rPr>
                        <a:t>1</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95"/>
                        </a:lnSpc>
                      </a:pPr>
                      <a:r>
                        <a:rPr sz="1450" dirty="0">
                          <a:latin typeface="Arial MT"/>
                          <a:cs typeface="Arial MT"/>
                        </a:rPr>
                        <a:t>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95"/>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95"/>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28056">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89"/>
                        </a:lnSpc>
                      </a:pPr>
                      <a:r>
                        <a:rPr sz="1450" spc="-15" dirty="0">
                          <a:latin typeface="Arial MT"/>
                          <a:cs typeface="Arial MT"/>
                        </a:rPr>
                        <a:t>12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0" algn="r">
                        <a:lnSpc>
                          <a:spcPts val="1689"/>
                        </a:lnSpc>
                      </a:pPr>
                      <a:r>
                        <a:rPr sz="1450" dirty="0">
                          <a:latin typeface="Arial MT"/>
                          <a:cs typeface="Arial MT"/>
                        </a:rPr>
                        <a:t>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89"/>
                        </a:lnSpc>
                      </a:pPr>
                      <a:r>
                        <a:rPr sz="1450" dirty="0">
                          <a:latin typeface="Arial MT"/>
                          <a:cs typeface="Arial MT"/>
                        </a:rPr>
                        <a:t>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89"/>
                        </a:lnSpc>
                      </a:pPr>
                      <a:r>
                        <a:rPr sz="1450" dirty="0">
                          <a:latin typeface="Arial MT"/>
                          <a:cs typeface="Arial MT"/>
                        </a:rPr>
                        <a:t>.</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28026">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95"/>
                        </a:lnSpc>
                      </a:pPr>
                      <a:r>
                        <a:rPr sz="1450" spc="-15" dirty="0">
                          <a:latin typeface="Arial MT"/>
                          <a:cs typeface="Arial MT"/>
                        </a:rPr>
                        <a:t>16</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0" algn="r">
                        <a:lnSpc>
                          <a:spcPts val="1695"/>
                        </a:lnSpc>
                      </a:pPr>
                      <a:r>
                        <a:rPr sz="1450" dirty="0">
                          <a:latin typeface="Arial MT"/>
                          <a:cs typeface="Arial MT"/>
                        </a:rPr>
                        <a:t>8</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95"/>
                        </a:lnSpc>
                      </a:pPr>
                      <a:r>
                        <a:rPr sz="1450" dirty="0">
                          <a:latin typeface="Arial MT"/>
                          <a:cs typeface="Arial MT"/>
                        </a:rPr>
                        <a:t>4</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h</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95"/>
                        </a:lnSpc>
                      </a:pPr>
                      <a:r>
                        <a:rPr sz="1450" dirty="0">
                          <a:latin typeface="Arial MT"/>
                          <a:cs typeface="Arial MT"/>
                        </a:rPr>
                        <a:t>a</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95"/>
                        </a:lnSpc>
                      </a:pPr>
                      <a:r>
                        <a:rPr sz="1450" dirty="0">
                          <a:latin typeface="Arial MT"/>
                          <a:cs typeface="Arial MT"/>
                        </a:rPr>
                        <a:t>r</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d</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d</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i</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s</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k</a:t>
                      </a:r>
                      <a:endParaRPr sz="1450">
                        <a:latin typeface="Arial MT"/>
                        <a:cs typeface="Arial MT"/>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228056">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89"/>
                        </a:lnSpc>
                      </a:pPr>
                      <a:r>
                        <a:rPr sz="1450" spc="-15" dirty="0">
                          <a:latin typeface="Arial MT"/>
                          <a:cs typeface="Arial MT"/>
                        </a:rPr>
                        <a:t>32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0" algn="r">
                        <a:lnSpc>
                          <a:spcPts val="1689"/>
                        </a:lnSpc>
                      </a:pPr>
                      <a:r>
                        <a:rPr sz="1450" dirty="0">
                          <a:latin typeface="Arial MT"/>
                          <a:cs typeface="Arial MT"/>
                        </a:rPr>
                        <a:t>5</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89"/>
                        </a:lnSpc>
                      </a:pPr>
                      <a:r>
                        <a:rPr sz="1450" dirty="0">
                          <a:latin typeface="Arial MT"/>
                          <a:cs typeface="Arial MT"/>
                        </a:rPr>
                        <a:t>7</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l</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89"/>
                        </a:lnSpc>
                      </a:pPr>
                      <a:r>
                        <a:rPr sz="1450" dirty="0">
                          <a:latin typeface="Arial MT"/>
                          <a:cs typeface="Arial MT"/>
                        </a:rPr>
                        <a:t>i</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89"/>
                        </a:lnSpc>
                      </a:pPr>
                      <a:r>
                        <a:rPr sz="1450" dirty="0">
                          <a:latin typeface="Arial MT"/>
                          <a:cs typeface="Arial MT"/>
                        </a:rPr>
                        <a:t>n</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u</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x</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227678">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89"/>
                        </a:lnSpc>
                      </a:pPr>
                      <a:r>
                        <a:rPr sz="1450" spc="-15" dirty="0">
                          <a:latin typeface="Arial MT"/>
                          <a:cs typeface="Arial MT"/>
                        </a:rPr>
                        <a:t>16</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0" algn="r">
                        <a:lnSpc>
                          <a:spcPts val="1689"/>
                        </a:lnSpc>
                      </a:pPr>
                      <a:r>
                        <a:rPr sz="1450" dirty="0">
                          <a:latin typeface="Arial MT"/>
                          <a:cs typeface="Arial MT"/>
                        </a:rPr>
                        <a:t>6</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89"/>
                        </a:lnSpc>
                      </a:pPr>
                      <a:r>
                        <a:rPr sz="1450" dirty="0">
                          <a:latin typeface="Arial MT"/>
                          <a:cs typeface="Arial MT"/>
                        </a:rPr>
                        <a:t>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d</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89"/>
                        </a:lnSpc>
                      </a:pPr>
                      <a:r>
                        <a:rPr sz="1450" dirty="0">
                          <a:latin typeface="Arial MT"/>
                          <a:cs typeface="Arial MT"/>
                        </a:rPr>
                        <a:t>e</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89"/>
                        </a:lnSpc>
                      </a:pPr>
                      <a:r>
                        <a:rPr sz="1450" dirty="0">
                          <a:latin typeface="Arial MT"/>
                          <a:cs typeface="Arial MT"/>
                        </a:rPr>
                        <a:t>l</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d</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i</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dirty="0">
                          <a:latin typeface="Arial MT"/>
                          <a:cs typeface="Arial MT"/>
                        </a:rPr>
                        <a:t>r</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89"/>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228049">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95"/>
                        </a:lnSpc>
                      </a:pPr>
                      <a:r>
                        <a:rPr sz="1450" spc="-15" dirty="0">
                          <a:latin typeface="Arial MT"/>
                          <a:cs typeface="Arial MT"/>
                        </a:rPr>
                        <a:t>16</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5400" algn="r">
                        <a:lnSpc>
                          <a:spcPts val="1695"/>
                        </a:lnSpc>
                      </a:pPr>
                      <a:r>
                        <a:rPr sz="1450" dirty="0">
                          <a:latin typeface="Arial MT"/>
                          <a:cs typeface="Arial MT"/>
                        </a:rPr>
                        <a:t>6</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26034" algn="r">
                        <a:lnSpc>
                          <a:spcPts val="1695"/>
                        </a:lnSpc>
                      </a:pPr>
                      <a:r>
                        <a:rPr sz="1450" dirty="0">
                          <a:latin typeface="Arial MT"/>
                          <a:cs typeface="Arial MT"/>
                        </a:rPr>
                        <a:t>1</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s</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95"/>
                        </a:lnSpc>
                      </a:pPr>
                      <a:r>
                        <a:rPr sz="1450" dirty="0">
                          <a:latin typeface="Arial MT"/>
                          <a:cs typeface="Arial MT"/>
                        </a:rPr>
                        <a:t>a</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5560">
                        <a:lnSpc>
                          <a:spcPts val="1695"/>
                        </a:lnSpc>
                      </a:pPr>
                      <a:r>
                        <a:rPr sz="1450" dirty="0">
                          <a:latin typeface="Arial MT"/>
                          <a:cs typeface="Arial MT"/>
                        </a:rPr>
                        <a:t>m</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p</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l</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dirty="0">
                          <a:latin typeface="Arial MT"/>
                          <a:cs typeface="Arial MT"/>
                        </a:rPr>
                        <a:t>e</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195">
                        <a:lnSpc>
                          <a:spcPts val="1695"/>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222412">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R="26034" algn="r">
                        <a:lnSpc>
                          <a:spcPts val="1650"/>
                        </a:lnSpc>
                      </a:pPr>
                      <a:r>
                        <a:rPr sz="1450" spc="-15" dirty="0">
                          <a:latin typeface="Arial MT"/>
                          <a:cs typeface="Arial MT"/>
                        </a:rPr>
                        <a:t>16</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R="25400" algn="r">
                        <a:lnSpc>
                          <a:spcPts val="1650"/>
                        </a:lnSpc>
                      </a:pPr>
                      <a:r>
                        <a:rPr sz="1450" dirty="0">
                          <a:latin typeface="Arial MT"/>
                          <a:cs typeface="Arial MT"/>
                        </a:rPr>
                        <a:t>7</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R="26034" algn="r">
                        <a:lnSpc>
                          <a:spcPts val="1650"/>
                        </a:lnSpc>
                      </a:pPr>
                      <a:r>
                        <a:rPr sz="1450" dirty="0">
                          <a:latin typeface="Arial MT"/>
                          <a:cs typeface="Arial MT"/>
                        </a:rPr>
                        <a:t>2</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6195">
                        <a:lnSpc>
                          <a:spcPts val="1650"/>
                        </a:lnSpc>
                      </a:pPr>
                      <a:r>
                        <a:rPr sz="1450" dirty="0">
                          <a:latin typeface="Arial MT"/>
                          <a:cs typeface="Arial MT"/>
                        </a:rPr>
                        <a:t>s</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5560">
                        <a:lnSpc>
                          <a:spcPts val="1650"/>
                        </a:lnSpc>
                      </a:pPr>
                      <a:r>
                        <a:rPr sz="1450" dirty="0">
                          <a:latin typeface="Arial MT"/>
                          <a:cs typeface="Arial MT"/>
                        </a:rPr>
                        <a:t>o</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5560">
                        <a:lnSpc>
                          <a:spcPts val="1650"/>
                        </a:lnSpc>
                      </a:pPr>
                      <a:r>
                        <a:rPr sz="1450" dirty="0">
                          <a:latin typeface="Arial MT"/>
                          <a:cs typeface="Arial MT"/>
                        </a:rPr>
                        <a:t>u</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6195">
                        <a:lnSpc>
                          <a:spcPts val="1650"/>
                        </a:lnSpc>
                      </a:pPr>
                      <a:r>
                        <a:rPr sz="1450" dirty="0">
                          <a:latin typeface="Arial MT"/>
                          <a:cs typeface="Arial MT"/>
                        </a:rPr>
                        <a:t>r</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6195">
                        <a:lnSpc>
                          <a:spcPts val="1650"/>
                        </a:lnSpc>
                      </a:pPr>
                      <a:r>
                        <a:rPr sz="1450" dirty="0">
                          <a:latin typeface="Arial MT"/>
                          <a:cs typeface="Arial MT"/>
                        </a:rPr>
                        <a:t>c</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6195">
                        <a:lnSpc>
                          <a:spcPts val="1650"/>
                        </a:lnSpc>
                      </a:pPr>
                      <a:r>
                        <a:rPr sz="1450" dirty="0">
                          <a:latin typeface="Arial MT"/>
                          <a:cs typeface="Arial MT"/>
                        </a:rPr>
                        <a:t>e</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6195">
                        <a:lnSpc>
                          <a:spcPts val="1650"/>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tc>
                  <a:txBody>
                    <a:bodyPr/>
                    <a:lstStyle/>
                    <a:p>
                      <a:pPr marL="36195">
                        <a:lnSpc>
                          <a:spcPts val="1650"/>
                        </a:lnSpc>
                      </a:pPr>
                      <a:r>
                        <a:rPr sz="1450" spc="-10" dirty="0">
                          <a:latin typeface="Arial MT"/>
                          <a:cs typeface="Arial MT"/>
                        </a:rPr>
                        <a:t>\0</a:t>
                      </a:r>
                      <a:endParaRPr sz="1450">
                        <a:latin typeface="Arial MT"/>
                        <a:cs typeface="Arial MT"/>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9525">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8419" y="211614"/>
            <a:ext cx="6294755" cy="695960"/>
          </a:xfrm>
          <a:prstGeom prst="rect">
            <a:avLst/>
          </a:prstGeom>
        </p:spPr>
        <p:txBody>
          <a:bodyPr vert="horz" wrap="square" lIns="0" tIns="12700" rIns="0" bIns="0" rtlCol="0">
            <a:spAutoFit/>
          </a:bodyPr>
          <a:lstStyle/>
          <a:p>
            <a:pPr marL="12700">
              <a:lnSpc>
                <a:spcPct val="100000"/>
              </a:lnSpc>
              <a:spcBef>
                <a:spcPts val="100"/>
              </a:spcBef>
            </a:pPr>
            <a:r>
              <a:rPr sz="4400" spc="-5" dirty="0"/>
              <a:t>How</a:t>
            </a:r>
            <a:r>
              <a:rPr sz="4400" spc="-10" dirty="0"/>
              <a:t> </a:t>
            </a:r>
            <a:r>
              <a:rPr sz="4400" spc="-5" dirty="0"/>
              <a:t>does</a:t>
            </a:r>
            <a:r>
              <a:rPr sz="4400" spc="-10" dirty="0"/>
              <a:t> </a:t>
            </a:r>
            <a:r>
              <a:rPr sz="4400" dirty="0"/>
              <a:t>the</a:t>
            </a:r>
            <a:r>
              <a:rPr sz="4400" spc="-10" dirty="0"/>
              <a:t> </a:t>
            </a:r>
            <a:r>
              <a:rPr sz="4400" spc="-5" dirty="0"/>
              <a:t>os </a:t>
            </a:r>
            <a:r>
              <a:rPr sz="4400" spc="-10" dirty="0"/>
              <a:t>find </a:t>
            </a:r>
            <a:r>
              <a:rPr sz="4400" dirty="0"/>
              <a:t>a</a:t>
            </a:r>
            <a:r>
              <a:rPr sz="4400" spc="-10" dirty="0"/>
              <a:t> </a:t>
            </a:r>
            <a:r>
              <a:rPr sz="4400" spc="-5" dirty="0"/>
              <a:t>file?</a:t>
            </a:r>
            <a:endParaRPr sz="4400"/>
          </a:p>
        </p:txBody>
      </p:sp>
      <p:sp>
        <p:nvSpPr>
          <p:cNvPr id="3" name="object 3"/>
          <p:cNvSpPr txBox="1"/>
          <p:nvPr/>
        </p:nvSpPr>
        <p:spPr>
          <a:xfrm>
            <a:off x="574039" y="1178559"/>
            <a:ext cx="8728710" cy="4249420"/>
          </a:xfrm>
          <a:prstGeom prst="rect">
            <a:avLst/>
          </a:prstGeom>
        </p:spPr>
        <p:txBody>
          <a:bodyPr vert="horz" wrap="square" lIns="0" tIns="73660" rIns="0" bIns="0" rtlCol="0">
            <a:spAutoFit/>
          </a:bodyPr>
          <a:lstStyle/>
          <a:p>
            <a:pPr marL="12700">
              <a:lnSpc>
                <a:spcPct val="100000"/>
              </a:lnSpc>
              <a:spcBef>
                <a:spcPts val="580"/>
              </a:spcBef>
            </a:pPr>
            <a:r>
              <a:rPr sz="2000" spc="-5" dirty="0">
                <a:solidFill>
                  <a:srgbClr val="264C8D"/>
                </a:solidFill>
                <a:latin typeface="Calibri"/>
                <a:cs typeface="Calibri"/>
              </a:rPr>
              <a:t>Example:</a:t>
            </a:r>
            <a:r>
              <a:rPr sz="2000" spc="5" dirty="0">
                <a:solidFill>
                  <a:srgbClr val="264C8D"/>
                </a:solidFill>
                <a:latin typeface="Calibri"/>
                <a:cs typeface="Calibri"/>
              </a:rPr>
              <a:t> </a:t>
            </a:r>
            <a:r>
              <a:rPr sz="2000" dirty="0">
                <a:solidFill>
                  <a:srgbClr val="264C8D"/>
                </a:solidFill>
                <a:latin typeface="Calibri"/>
                <a:cs typeface="Calibri"/>
              </a:rPr>
              <a:t>Opening</a:t>
            </a:r>
            <a:r>
              <a:rPr sz="2000" spc="5" dirty="0">
                <a:solidFill>
                  <a:srgbClr val="264C8D"/>
                </a:solidFill>
                <a:latin typeface="Calibri"/>
                <a:cs typeface="Calibri"/>
              </a:rPr>
              <a:t> </a:t>
            </a:r>
            <a:r>
              <a:rPr sz="2000" dirty="0">
                <a:solidFill>
                  <a:srgbClr val="264C8D"/>
                </a:solidFill>
                <a:latin typeface="Calibri"/>
                <a:cs typeface="Calibri"/>
              </a:rPr>
              <a:t>the</a:t>
            </a:r>
            <a:r>
              <a:rPr sz="2000" spc="10" dirty="0">
                <a:solidFill>
                  <a:srgbClr val="264C8D"/>
                </a:solidFill>
                <a:latin typeface="Calibri"/>
                <a:cs typeface="Calibri"/>
              </a:rPr>
              <a:t> </a:t>
            </a:r>
            <a:r>
              <a:rPr sz="2000" spc="-5" dirty="0">
                <a:solidFill>
                  <a:srgbClr val="264C8D"/>
                </a:solidFill>
                <a:latin typeface="Calibri"/>
                <a:cs typeface="Calibri"/>
              </a:rPr>
              <a:t>file</a:t>
            </a:r>
            <a:r>
              <a:rPr sz="2000" dirty="0">
                <a:solidFill>
                  <a:srgbClr val="264C8D"/>
                </a:solidFill>
                <a:latin typeface="Calibri"/>
                <a:cs typeface="Calibri"/>
              </a:rPr>
              <a:t> </a:t>
            </a:r>
            <a:r>
              <a:rPr sz="1600" spc="-5" dirty="0">
                <a:solidFill>
                  <a:srgbClr val="264C8D"/>
                </a:solidFill>
                <a:latin typeface="Courier New"/>
                <a:cs typeface="Courier New"/>
              </a:rPr>
              <a:t>/home/user/.profile</a:t>
            </a:r>
            <a:r>
              <a:rPr sz="2000" spc="-5" dirty="0">
                <a:solidFill>
                  <a:srgbClr val="264C8D"/>
                </a:solidFill>
                <a:latin typeface="Calibri"/>
                <a:cs typeface="Calibri"/>
              </a:rPr>
              <a:t>:</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1600" dirty="0">
                <a:solidFill>
                  <a:srgbClr val="264C8D"/>
                </a:solidFill>
                <a:latin typeface="Courier New"/>
                <a:cs typeface="Courier New"/>
              </a:rPr>
              <a:t>/ </a:t>
            </a:r>
            <a:r>
              <a:rPr sz="2000" dirty="0">
                <a:solidFill>
                  <a:srgbClr val="264C8D"/>
                </a:solidFill>
                <a:latin typeface="Calibri"/>
                <a:cs typeface="Calibri"/>
              </a:rPr>
              <a:t>is </a:t>
            </a:r>
            <a:r>
              <a:rPr sz="2000" spc="-5" dirty="0">
                <a:solidFill>
                  <a:srgbClr val="264C8D"/>
                </a:solidFill>
                <a:latin typeface="Calibri"/>
                <a:cs typeface="Calibri"/>
              </a:rPr>
              <a:t>always</a:t>
            </a:r>
            <a:r>
              <a:rPr sz="2000" dirty="0">
                <a:solidFill>
                  <a:srgbClr val="264C8D"/>
                </a:solidFill>
                <a:latin typeface="Calibri"/>
                <a:cs typeface="Calibri"/>
              </a:rPr>
              <a:t> </a:t>
            </a:r>
            <a:r>
              <a:rPr sz="2000" spc="-5" dirty="0">
                <a:solidFill>
                  <a:srgbClr val="264C8D"/>
                </a:solidFill>
                <a:latin typeface="Calibri"/>
                <a:cs typeface="Calibri"/>
              </a:rPr>
              <a:t>stored</a:t>
            </a:r>
            <a:r>
              <a:rPr sz="2000" dirty="0">
                <a:solidFill>
                  <a:srgbClr val="264C8D"/>
                </a:solidFill>
                <a:latin typeface="Calibri"/>
                <a:cs typeface="Calibri"/>
              </a:rPr>
              <a:t> in</a:t>
            </a:r>
            <a:r>
              <a:rPr sz="2000" spc="-5" dirty="0">
                <a:solidFill>
                  <a:srgbClr val="264C8D"/>
                </a:solidFill>
                <a:latin typeface="Calibri"/>
                <a:cs typeface="Calibri"/>
              </a:rPr>
              <a:t> Inode </a:t>
            </a:r>
            <a:r>
              <a:rPr sz="2000" dirty="0">
                <a:solidFill>
                  <a:srgbClr val="264C8D"/>
                </a:solidFill>
                <a:latin typeface="Calibri"/>
                <a:cs typeface="Calibri"/>
              </a:rPr>
              <a:t>2 </a:t>
            </a:r>
            <a:r>
              <a:rPr sz="2000" spc="-5" dirty="0">
                <a:solidFill>
                  <a:srgbClr val="264C8D"/>
                </a:solidFill>
                <a:latin typeface="Calibri"/>
                <a:cs typeface="Calibri"/>
              </a:rPr>
              <a:t>of</a:t>
            </a:r>
            <a:r>
              <a:rPr sz="2000" dirty="0">
                <a:solidFill>
                  <a:srgbClr val="264C8D"/>
                </a:solidFill>
                <a:latin typeface="Calibri"/>
                <a:cs typeface="Calibri"/>
              </a:rPr>
              <a:t> the </a:t>
            </a:r>
            <a:r>
              <a:rPr sz="2000" spc="-5" dirty="0">
                <a:solidFill>
                  <a:srgbClr val="264C8D"/>
                </a:solidFill>
                <a:latin typeface="Calibri"/>
                <a:cs typeface="Calibri"/>
              </a:rPr>
              <a:t>root</a:t>
            </a:r>
            <a:r>
              <a:rPr sz="2000" dirty="0">
                <a:solidFill>
                  <a:srgbClr val="264C8D"/>
                </a:solidFill>
                <a:latin typeface="Calibri"/>
                <a:cs typeface="Calibri"/>
              </a:rPr>
              <a:t> </a:t>
            </a:r>
            <a:r>
              <a:rPr sz="2000" spc="-5" dirty="0">
                <a:solidFill>
                  <a:srgbClr val="264C8D"/>
                </a:solidFill>
                <a:latin typeface="Calibri"/>
                <a:cs typeface="Calibri"/>
              </a:rPr>
              <a:t>file</a:t>
            </a:r>
            <a:r>
              <a:rPr sz="2000" dirty="0">
                <a:solidFill>
                  <a:srgbClr val="264C8D"/>
                </a:solidFill>
                <a:latin typeface="Calibri"/>
                <a:cs typeface="Calibri"/>
              </a:rPr>
              <a:t> </a:t>
            </a:r>
            <a:r>
              <a:rPr sz="2000" spc="-5" dirty="0">
                <a:solidFill>
                  <a:srgbClr val="264C8D"/>
                </a:solidFill>
                <a:latin typeface="Calibri"/>
                <a:cs typeface="Calibri"/>
              </a:rPr>
              <a:t>system</a:t>
            </a:r>
            <a:endParaRPr sz="2000">
              <a:latin typeface="Calibri"/>
              <a:cs typeface="Calibri"/>
            </a:endParaRPr>
          </a:p>
          <a:p>
            <a:pPr marL="469900">
              <a:lnSpc>
                <a:spcPct val="100000"/>
              </a:lnSpc>
              <a:spcBef>
                <a:spcPts val="350"/>
              </a:spcBef>
              <a:tabLst>
                <a:tab pos="755015" algn="l"/>
              </a:tabLst>
            </a:pPr>
            <a:r>
              <a:rPr sz="1800" dirty="0">
                <a:latin typeface="Arial MT"/>
                <a:cs typeface="Arial MT"/>
              </a:rPr>
              <a:t>–	</a:t>
            </a:r>
            <a:r>
              <a:rPr sz="1800" spc="-5" dirty="0">
                <a:latin typeface="Calibri"/>
                <a:cs typeface="Calibri"/>
              </a:rPr>
              <a:t>(Exception:</a:t>
            </a:r>
            <a:r>
              <a:rPr sz="1800" spc="-10" dirty="0">
                <a:latin typeface="Calibri"/>
                <a:cs typeface="Calibri"/>
              </a:rPr>
              <a:t> </a:t>
            </a:r>
            <a:r>
              <a:rPr sz="1800" spc="-5" dirty="0">
                <a:latin typeface="Calibri"/>
                <a:cs typeface="Calibri"/>
              </a:rPr>
              <a:t>Process was</a:t>
            </a:r>
            <a:r>
              <a:rPr sz="1800" spc="-15" dirty="0">
                <a:latin typeface="Calibri"/>
                <a:cs typeface="Calibri"/>
              </a:rPr>
              <a:t> </a:t>
            </a:r>
            <a:r>
              <a:rPr sz="1600" dirty="0">
                <a:solidFill>
                  <a:srgbClr val="264C8D"/>
                </a:solidFill>
                <a:latin typeface="Courier New"/>
                <a:cs typeface="Courier New"/>
              </a:rPr>
              <a:t>chroot'ed</a:t>
            </a:r>
            <a:r>
              <a:rPr sz="1800" dirty="0">
                <a:latin typeface="Calibri"/>
                <a:cs typeface="Calibri"/>
              </a:rPr>
              <a:t>)</a:t>
            </a:r>
            <a:endParaRPr sz="1800">
              <a:latin typeface="Calibri"/>
              <a:cs typeface="Calibri"/>
            </a:endParaRPr>
          </a:p>
          <a:p>
            <a:pPr marL="355600" indent="-342900">
              <a:lnSpc>
                <a:spcPct val="100000"/>
              </a:lnSpc>
              <a:spcBef>
                <a:spcPts val="489"/>
              </a:spcBef>
              <a:buFont typeface="Arial MT"/>
              <a:buChar char="•"/>
              <a:tabLst>
                <a:tab pos="354965" algn="l"/>
                <a:tab pos="355600" algn="l"/>
              </a:tabLst>
            </a:pPr>
            <a:r>
              <a:rPr sz="2000" spc="-5" dirty="0">
                <a:solidFill>
                  <a:srgbClr val="264C8D"/>
                </a:solidFill>
                <a:latin typeface="Calibri"/>
                <a:cs typeface="Calibri"/>
              </a:rPr>
              <a:t>Open</a:t>
            </a:r>
            <a:r>
              <a:rPr sz="2000" dirty="0">
                <a:solidFill>
                  <a:srgbClr val="264C8D"/>
                </a:solidFill>
                <a:latin typeface="Calibri"/>
                <a:cs typeface="Calibri"/>
              </a:rPr>
              <a:t> </a:t>
            </a:r>
            <a:r>
              <a:rPr sz="2000" spc="-5" dirty="0">
                <a:solidFill>
                  <a:srgbClr val="264C8D"/>
                </a:solidFill>
                <a:latin typeface="Calibri"/>
                <a:cs typeface="Calibri"/>
              </a:rPr>
              <a:t>Inode</a:t>
            </a:r>
            <a:r>
              <a:rPr sz="2000" dirty="0">
                <a:solidFill>
                  <a:srgbClr val="264C8D"/>
                </a:solidFill>
                <a:latin typeface="Calibri"/>
                <a:cs typeface="Calibri"/>
              </a:rPr>
              <a:t> </a:t>
            </a:r>
            <a:r>
              <a:rPr sz="2000" spc="-5" dirty="0">
                <a:solidFill>
                  <a:srgbClr val="264C8D"/>
                </a:solidFill>
                <a:latin typeface="Calibri"/>
                <a:cs typeface="Calibri"/>
              </a:rPr>
              <a:t>2,</a:t>
            </a:r>
            <a:r>
              <a:rPr sz="2000" dirty="0">
                <a:solidFill>
                  <a:srgbClr val="264C8D"/>
                </a:solidFill>
                <a:latin typeface="Calibri"/>
                <a:cs typeface="Calibri"/>
              </a:rPr>
              <a:t> </a:t>
            </a:r>
            <a:r>
              <a:rPr sz="2000" spc="-5" dirty="0">
                <a:solidFill>
                  <a:srgbClr val="264C8D"/>
                </a:solidFill>
                <a:latin typeface="Calibri"/>
                <a:cs typeface="Calibri"/>
              </a:rPr>
              <a:t>read</a:t>
            </a:r>
            <a:r>
              <a:rPr sz="2000" spc="5" dirty="0">
                <a:solidFill>
                  <a:srgbClr val="264C8D"/>
                </a:solidFill>
                <a:latin typeface="Calibri"/>
                <a:cs typeface="Calibri"/>
              </a:rPr>
              <a:t> </a:t>
            </a:r>
            <a:r>
              <a:rPr sz="2000" dirty="0">
                <a:solidFill>
                  <a:srgbClr val="264C8D"/>
                </a:solidFill>
                <a:latin typeface="Calibri"/>
                <a:cs typeface="Calibri"/>
              </a:rPr>
              <a:t>data </a:t>
            </a:r>
            <a:r>
              <a:rPr sz="2000" spc="-5" dirty="0">
                <a:solidFill>
                  <a:srgbClr val="264C8D"/>
                </a:solidFill>
                <a:latin typeface="Calibri"/>
                <a:cs typeface="Calibri"/>
              </a:rPr>
              <a:t>of</a:t>
            </a:r>
            <a:r>
              <a:rPr sz="2000" dirty="0">
                <a:solidFill>
                  <a:srgbClr val="264C8D"/>
                </a:solidFill>
                <a:latin typeface="Calibri"/>
                <a:cs typeface="Calibri"/>
              </a:rPr>
              <a:t> </a:t>
            </a:r>
            <a:r>
              <a:rPr sz="2000" spc="-5" dirty="0">
                <a:solidFill>
                  <a:srgbClr val="264C8D"/>
                </a:solidFill>
                <a:latin typeface="Calibri"/>
                <a:cs typeface="Calibri"/>
              </a:rPr>
              <a:t>Inode,</a:t>
            </a:r>
            <a:r>
              <a:rPr sz="2000" dirty="0">
                <a:solidFill>
                  <a:srgbClr val="264C8D"/>
                </a:solidFill>
                <a:latin typeface="Calibri"/>
                <a:cs typeface="Calibri"/>
              </a:rPr>
              <a:t> </a:t>
            </a:r>
            <a:r>
              <a:rPr sz="2000" spc="-5" dirty="0">
                <a:solidFill>
                  <a:srgbClr val="264C8D"/>
                </a:solidFill>
                <a:latin typeface="Calibri"/>
                <a:cs typeface="Calibri"/>
              </a:rPr>
              <a:t>lookup</a:t>
            </a:r>
            <a:r>
              <a:rPr sz="2000" spc="5" dirty="0">
                <a:solidFill>
                  <a:srgbClr val="264C8D"/>
                </a:solidFill>
                <a:latin typeface="Calibri"/>
                <a:cs typeface="Calibri"/>
              </a:rPr>
              <a:t> </a:t>
            </a:r>
            <a:r>
              <a:rPr sz="2000" spc="-5" dirty="0">
                <a:solidFill>
                  <a:srgbClr val="264C8D"/>
                </a:solidFill>
                <a:latin typeface="Calibri"/>
                <a:cs typeface="Calibri"/>
              </a:rPr>
              <a:t>entry</a:t>
            </a:r>
            <a:r>
              <a:rPr sz="2000" dirty="0">
                <a:solidFill>
                  <a:srgbClr val="264C8D"/>
                </a:solidFill>
                <a:latin typeface="Calibri"/>
                <a:cs typeface="Calibri"/>
              </a:rPr>
              <a:t> </a:t>
            </a:r>
            <a:r>
              <a:rPr sz="1600" spc="-5" dirty="0">
                <a:solidFill>
                  <a:srgbClr val="264C8D"/>
                </a:solidFill>
                <a:latin typeface="Courier New"/>
                <a:cs typeface="Courier New"/>
              </a:rPr>
              <a:t>home</a:t>
            </a:r>
            <a:r>
              <a:rPr sz="1600" spc="10" dirty="0">
                <a:solidFill>
                  <a:srgbClr val="264C8D"/>
                </a:solidFill>
                <a:latin typeface="Courier New"/>
                <a:cs typeface="Courier New"/>
              </a:rPr>
              <a:t> </a:t>
            </a:r>
            <a:r>
              <a:rPr sz="2000" dirty="0">
                <a:solidFill>
                  <a:srgbClr val="264C8D"/>
                </a:solidFill>
                <a:latin typeface="Calibri"/>
                <a:cs typeface="Calibri"/>
              </a:rPr>
              <a:t>and </a:t>
            </a:r>
            <a:r>
              <a:rPr sz="2000" spc="-5" dirty="0">
                <a:solidFill>
                  <a:srgbClr val="264C8D"/>
                </a:solidFill>
                <a:latin typeface="Calibri"/>
                <a:cs typeface="Calibri"/>
              </a:rPr>
              <a:t>read</a:t>
            </a:r>
            <a:r>
              <a:rPr sz="2000" spc="5" dirty="0">
                <a:solidFill>
                  <a:srgbClr val="264C8D"/>
                </a:solidFill>
                <a:latin typeface="Calibri"/>
                <a:cs typeface="Calibri"/>
              </a:rPr>
              <a:t> </a:t>
            </a:r>
            <a:r>
              <a:rPr sz="2000" dirty="0">
                <a:solidFill>
                  <a:srgbClr val="264C8D"/>
                </a:solidFill>
                <a:latin typeface="Calibri"/>
                <a:cs typeface="Calibri"/>
              </a:rPr>
              <a:t>its</a:t>
            </a:r>
            <a:r>
              <a:rPr sz="2000" spc="-5" dirty="0">
                <a:solidFill>
                  <a:srgbClr val="264C8D"/>
                </a:solidFill>
                <a:latin typeface="Calibri"/>
                <a:cs typeface="Calibri"/>
              </a:rPr>
              <a:t> </a:t>
            </a:r>
            <a:r>
              <a:rPr sz="2000" dirty="0">
                <a:solidFill>
                  <a:srgbClr val="264C8D"/>
                </a:solidFill>
                <a:latin typeface="Calibri"/>
                <a:cs typeface="Calibri"/>
              </a:rPr>
              <a:t>inode</a:t>
            </a:r>
            <a:r>
              <a:rPr sz="2000" spc="5" dirty="0">
                <a:solidFill>
                  <a:srgbClr val="264C8D"/>
                </a:solidFill>
                <a:latin typeface="Calibri"/>
                <a:cs typeface="Calibri"/>
              </a:rPr>
              <a:t> </a:t>
            </a:r>
            <a:r>
              <a:rPr sz="2000" spc="-5" dirty="0">
                <a:solidFill>
                  <a:srgbClr val="264C8D"/>
                </a:solidFill>
                <a:latin typeface="Calibri"/>
                <a:cs typeface="Calibri"/>
              </a:rPr>
              <a:t>number</a:t>
            </a:r>
            <a:endParaRPr sz="2000">
              <a:latin typeface="Calibri"/>
              <a:cs typeface="Calibri"/>
            </a:endParaRPr>
          </a:p>
          <a:p>
            <a:pPr marL="355600" marR="492759" indent="-342900">
              <a:lnSpc>
                <a:spcPct val="100800"/>
              </a:lnSpc>
              <a:spcBef>
                <a:spcPts val="480"/>
              </a:spcBef>
              <a:buFont typeface="Arial MT"/>
              <a:buChar char="•"/>
              <a:tabLst>
                <a:tab pos="354965" algn="l"/>
                <a:tab pos="355600" algn="l"/>
              </a:tabLst>
            </a:pPr>
            <a:r>
              <a:rPr sz="2000" spc="-5" dirty="0">
                <a:solidFill>
                  <a:srgbClr val="264C8D"/>
                </a:solidFill>
                <a:latin typeface="Calibri"/>
                <a:cs typeface="Calibri"/>
              </a:rPr>
              <a:t>Open</a:t>
            </a:r>
            <a:r>
              <a:rPr sz="2000" dirty="0">
                <a:solidFill>
                  <a:srgbClr val="264C8D"/>
                </a:solidFill>
                <a:latin typeface="Calibri"/>
                <a:cs typeface="Calibri"/>
              </a:rPr>
              <a:t> </a:t>
            </a:r>
            <a:r>
              <a:rPr sz="2000" spc="-5" dirty="0">
                <a:solidFill>
                  <a:srgbClr val="264C8D"/>
                </a:solidFill>
                <a:latin typeface="Calibri"/>
                <a:cs typeface="Calibri"/>
              </a:rPr>
              <a:t>Inode for</a:t>
            </a:r>
            <a:r>
              <a:rPr sz="2000" dirty="0">
                <a:solidFill>
                  <a:srgbClr val="264C8D"/>
                </a:solidFill>
                <a:latin typeface="Calibri"/>
                <a:cs typeface="Calibri"/>
              </a:rPr>
              <a:t> </a:t>
            </a:r>
            <a:r>
              <a:rPr sz="1600" dirty="0">
                <a:solidFill>
                  <a:srgbClr val="264C8D"/>
                </a:solidFill>
                <a:latin typeface="Courier New"/>
                <a:cs typeface="Courier New"/>
              </a:rPr>
              <a:t>home</a:t>
            </a:r>
            <a:r>
              <a:rPr sz="2000" dirty="0">
                <a:solidFill>
                  <a:srgbClr val="264C8D"/>
                </a:solidFill>
                <a:latin typeface="Calibri"/>
                <a:cs typeface="Calibri"/>
              </a:rPr>
              <a:t>,</a:t>
            </a:r>
            <a:r>
              <a:rPr sz="2000" spc="5" dirty="0">
                <a:solidFill>
                  <a:srgbClr val="264C8D"/>
                </a:solidFill>
                <a:latin typeface="Calibri"/>
                <a:cs typeface="Calibri"/>
              </a:rPr>
              <a:t> </a:t>
            </a:r>
            <a:r>
              <a:rPr sz="2000" spc="-5" dirty="0">
                <a:solidFill>
                  <a:srgbClr val="264C8D"/>
                </a:solidFill>
                <a:latin typeface="Calibri"/>
                <a:cs typeface="Calibri"/>
              </a:rPr>
              <a:t>read</a:t>
            </a:r>
            <a:r>
              <a:rPr sz="2000" dirty="0">
                <a:solidFill>
                  <a:srgbClr val="264C8D"/>
                </a:solidFill>
                <a:latin typeface="Calibri"/>
                <a:cs typeface="Calibri"/>
              </a:rPr>
              <a:t> its data,</a:t>
            </a:r>
            <a:r>
              <a:rPr sz="2000" spc="-5" dirty="0">
                <a:solidFill>
                  <a:srgbClr val="264C8D"/>
                </a:solidFill>
                <a:latin typeface="Calibri"/>
                <a:cs typeface="Calibri"/>
              </a:rPr>
              <a:t> lookup</a:t>
            </a:r>
            <a:r>
              <a:rPr sz="2000" spc="5" dirty="0">
                <a:solidFill>
                  <a:srgbClr val="264C8D"/>
                </a:solidFill>
                <a:latin typeface="Calibri"/>
                <a:cs typeface="Calibri"/>
              </a:rPr>
              <a:t> </a:t>
            </a:r>
            <a:r>
              <a:rPr sz="2000" spc="-5" dirty="0">
                <a:solidFill>
                  <a:srgbClr val="264C8D"/>
                </a:solidFill>
                <a:latin typeface="Calibri"/>
                <a:cs typeface="Calibri"/>
              </a:rPr>
              <a:t>entry</a:t>
            </a:r>
            <a:r>
              <a:rPr sz="2000" dirty="0">
                <a:solidFill>
                  <a:srgbClr val="264C8D"/>
                </a:solidFill>
                <a:latin typeface="Calibri"/>
                <a:cs typeface="Calibri"/>
              </a:rPr>
              <a:t> </a:t>
            </a:r>
            <a:r>
              <a:rPr sz="2000" spc="-5" dirty="0">
                <a:solidFill>
                  <a:srgbClr val="264C8D"/>
                </a:solidFill>
                <a:latin typeface="Calibri"/>
                <a:cs typeface="Calibri"/>
              </a:rPr>
              <a:t>for</a:t>
            </a:r>
            <a:r>
              <a:rPr sz="2000" dirty="0">
                <a:solidFill>
                  <a:srgbClr val="264C8D"/>
                </a:solidFill>
                <a:latin typeface="Calibri"/>
                <a:cs typeface="Calibri"/>
              </a:rPr>
              <a:t> </a:t>
            </a:r>
            <a:r>
              <a:rPr sz="1600" dirty="0">
                <a:solidFill>
                  <a:srgbClr val="264C8D"/>
                </a:solidFill>
                <a:latin typeface="Courier New"/>
                <a:cs typeface="Courier New"/>
              </a:rPr>
              <a:t>user</a:t>
            </a:r>
            <a:r>
              <a:rPr sz="1600" spc="245" dirty="0">
                <a:solidFill>
                  <a:srgbClr val="264C8D"/>
                </a:solidFill>
                <a:latin typeface="Courier New"/>
                <a:cs typeface="Courier New"/>
              </a:rPr>
              <a:t> </a:t>
            </a:r>
            <a:r>
              <a:rPr sz="2000" dirty="0">
                <a:solidFill>
                  <a:srgbClr val="264C8D"/>
                </a:solidFill>
                <a:latin typeface="Calibri"/>
                <a:cs typeface="Calibri"/>
              </a:rPr>
              <a:t>and </a:t>
            </a:r>
            <a:r>
              <a:rPr sz="2000" spc="-5" dirty="0">
                <a:solidFill>
                  <a:srgbClr val="264C8D"/>
                </a:solidFill>
                <a:latin typeface="Calibri"/>
                <a:cs typeface="Calibri"/>
              </a:rPr>
              <a:t>read</a:t>
            </a:r>
            <a:r>
              <a:rPr sz="2000" dirty="0">
                <a:solidFill>
                  <a:srgbClr val="264C8D"/>
                </a:solidFill>
                <a:latin typeface="Calibri"/>
                <a:cs typeface="Calibri"/>
              </a:rPr>
              <a:t> its</a:t>
            </a:r>
            <a:r>
              <a:rPr sz="2000" spc="-5" dirty="0">
                <a:solidFill>
                  <a:srgbClr val="264C8D"/>
                </a:solidFill>
                <a:latin typeface="Calibri"/>
                <a:cs typeface="Calibri"/>
              </a:rPr>
              <a:t> </a:t>
            </a:r>
            <a:r>
              <a:rPr sz="2000" dirty="0">
                <a:solidFill>
                  <a:srgbClr val="264C8D"/>
                </a:solidFill>
                <a:latin typeface="Calibri"/>
                <a:cs typeface="Calibri"/>
              </a:rPr>
              <a:t>inode </a:t>
            </a:r>
            <a:r>
              <a:rPr sz="2000" spc="-434" dirty="0">
                <a:solidFill>
                  <a:srgbClr val="264C8D"/>
                </a:solidFill>
                <a:latin typeface="Calibri"/>
                <a:cs typeface="Calibri"/>
              </a:rPr>
              <a:t> </a:t>
            </a:r>
            <a:r>
              <a:rPr sz="2000" spc="-5" dirty="0">
                <a:solidFill>
                  <a:srgbClr val="264C8D"/>
                </a:solidFill>
                <a:latin typeface="Calibri"/>
                <a:cs typeface="Calibri"/>
              </a:rPr>
              <a:t>number</a:t>
            </a:r>
            <a:endParaRPr sz="2000">
              <a:latin typeface="Calibri"/>
              <a:cs typeface="Calibri"/>
            </a:endParaRPr>
          </a:p>
          <a:p>
            <a:pPr marL="355600" marR="5080" indent="-342900">
              <a:lnSpc>
                <a:spcPct val="100800"/>
              </a:lnSpc>
              <a:spcBef>
                <a:spcPts val="459"/>
              </a:spcBef>
              <a:buFont typeface="Arial MT"/>
              <a:buChar char="•"/>
              <a:tabLst>
                <a:tab pos="354965" algn="l"/>
                <a:tab pos="355600" algn="l"/>
              </a:tabLst>
            </a:pPr>
            <a:r>
              <a:rPr sz="2000" spc="-5" dirty="0">
                <a:solidFill>
                  <a:srgbClr val="264C8D"/>
                </a:solidFill>
                <a:latin typeface="Calibri"/>
                <a:cs typeface="Calibri"/>
              </a:rPr>
              <a:t>Open</a:t>
            </a:r>
            <a:r>
              <a:rPr sz="2000" dirty="0">
                <a:solidFill>
                  <a:srgbClr val="264C8D"/>
                </a:solidFill>
                <a:latin typeface="Calibri"/>
                <a:cs typeface="Calibri"/>
              </a:rPr>
              <a:t> </a:t>
            </a:r>
            <a:r>
              <a:rPr sz="2000" spc="-5" dirty="0">
                <a:solidFill>
                  <a:srgbClr val="264C8D"/>
                </a:solidFill>
                <a:latin typeface="Calibri"/>
                <a:cs typeface="Calibri"/>
              </a:rPr>
              <a:t>Inode for</a:t>
            </a:r>
            <a:r>
              <a:rPr sz="2000" dirty="0">
                <a:solidFill>
                  <a:srgbClr val="264C8D"/>
                </a:solidFill>
                <a:latin typeface="Calibri"/>
                <a:cs typeface="Calibri"/>
              </a:rPr>
              <a:t> </a:t>
            </a:r>
            <a:r>
              <a:rPr sz="1600" dirty="0">
                <a:solidFill>
                  <a:srgbClr val="264C8D"/>
                </a:solidFill>
                <a:latin typeface="Courier New"/>
                <a:cs typeface="Courier New"/>
              </a:rPr>
              <a:t>user</a:t>
            </a:r>
            <a:r>
              <a:rPr sz="2000" dirty="0">
                <a:solidFill>
                  <a:srgbClr val="264C8D"/>
                </a:solidFill>
                <a:latin typeface="Calibri"/>
                <a:cs typeface="Calibri"/>
              </a:rPr>
              <a:t>,</a:t>
            </a:r>
            <a:r>
              <a:rPr sz="2000" spc="5" dirty="0">
                <a:solidFill>
                  <a:srgbClr val="264C8D"/>
                </a:solidFill>
                <a:latin typeface="Calibri"/>
                <a:cs typeface="Calibri"/>
              </a:rPr>
              <a:t> </a:t>
            </a:r>
            <a:r>
              <a:rPr sz="2000" spc="-5" dirty="0">
                <a:solidFill>
                  <a:srgbClr val="264C8D"/>
                </a:solidFill>
                <a:latin typeface="Calibri"/>
                <a:cs typeface="Calibri"/>
              </a:rPr>
              <a:t>read</a:t>
            </a:r>
            <a:r>
              <a:rPr sz="2000" dirty="0">
                <a:solidFill>
                  <a:srgbClr val="264C8D"/>
                </a:solidFill>
                <a:latin typeface="Calibri"/>
                <a:cs typeface="Calibri"/>
              </a:rPr>
              <a:t> its data,</a:t>
            </a:r>
            <a:r>
              <a:rPr sz="2000" spc="-5" dirty="0">
                <a:solidFill>
                  <a:srgbClr val="264C8D"/>
                </a:solidFill>
                <a:latin typeface="Calibri"/>
                <a:cs typeface="Calibri"/>
              </a:rPr>
              <a:t> lookup</a:t>
            </a:r>
            <a:r>
              <a:rPr sz="2000" spc="5" dirty="0">
                <a:solidFill>
                  <a:srgbClr val="264C8D"/>
                </a:solidFill>
                <a:latin typeface="Calibri"/>
                <a:cs typeface="Calibri"/>
              </a:rPr>
              <a:t> </a:t>
            </a:r>
            <a:r>
              <a:rPr sz="2000" spc="-5" dirty="0">
                <a:solidFill>
                  <a:srgbClr val="264C8D"/>
                </a:solidFill>
                <a:latin typeface="Calibri"/>
                <a:cs typeface="Calibri"/>
              </a:rPr>
              <a:t>entry</a:t>
            </a:r>
            <a:r>
              <a:rPr sz="2000" dirty="0">
                <a:solidFill>
                  <a:srgbClr val="264C8D"/>
                </a:solidFill>
                <a:latin typeface="Calibri"/>
                <a:cs typeface="Calibri"/>
              </a:rPr>
              <a:t> </a:t>
            </a:r>
            <a:r>
              <a:rPr sz="2000" spc="-5" dirty="0">
                <a:solidFill>
                  <a:srgbClr val="264C8D"/>
                </a:solidFill>
                <a:latin typeface="Calibri"/>
                <a:cs typeface="Calibri"/>
              </a:rPr>
              <a:t>for</a:t>
            </a:r>
            <a:r>
              <a:rPr sz="2000" dirty="0">
                <a:solidFill>
                  <a:srgbClr val="264C8D"/>
                </a:solidFill>
                <a:latin typeface="Calibri"/>
                <a:cs typeface="Calibri"/>
              </a:rPr>
              <a:t> </a:t>
            </a:r>
            <a:r>
              <a:rPr sz="1600" dirty="0">
                <a:solidFill>
                  <a:srgbClr val="264C8D"/>
                </a:solidFill>
                <a:latin typeface="Courier New"/>
                <a:cs typeface="Courier New"/>
              </a:rPr>
              <a:t>.profile</a:t>
            </a:r>
            <a:r>
              <a:rPr sz="1600" spc="245" dirty="0">
                <a:solidFill>
                  <a:srgbClr val="264C8D"/>
                </a:solidFill>
                <a:latin typeface="Courier New"/>
                <a:cs typeface="Courier New"/>
              </a:rPr>
              <a:t> </a:t>
            </a:r>
            <a:r>
              <a:rPr sz="2000" dirty="0">
                <a:solidFill>
                  <a:srgbClr val="264C8D"/>
                </a:solidFill>
                <a:latin typeface="Calibri"/>
                <a:cs typeface="Calibri"/>
              </a:rPr>
              <a:t>and </a:t>
            </a:r>
            <a:r>
              <a:rPr sz="2000" spc="-5" dirty="0">
                <a:solidFill>
                  <a:srgbClr val="264C8D"/>
                </a:solidFill>
                <a:latin typeface="Calibri"/>
                <a:cs typeface="Calibri"/>
              </a:rPr>
              <a:t>read</a:t>
            </a:r>
            <a:r>
              <a:rPr sz="2000" dirty="0">
                <a:solidFill>
                  <a:srgbClr val="264C8D"/>
                </a:solidFill>
                <a:latin typeface="Calibri"/>
                <a:cs typeface="Calibri"/>
              </a:rPr>
              <a:t> its</a:t>
            </a:r>
            <a:r>
              <a:rPr sz="2000" spc="-5" dirty="0">
                <a:solidFill>
                  <a:srgbClr val="264C8D"/>
                </a:solidFill>
                <a:latin typeface="Calibri"/>
                <a:cs typeface="Calibri"/>
              </a:rPr>
              <a:t> </a:t>
            </a:r>
            <a:r>
              <a:rPr sz="2000" dirty="0">
                <a:solidFill>
                  <a:srgbClr val="264C8D"/>
                </a:solidFill>
                <a:latin typeface="Calibri"/>
                <a:cs typeface="Calibri"/>
              </a:rPr>
              <a:t>inode </a:t>
            </a:r>
            <a:r>
              <a:rPr sz="2000" spc="-434" dirty="0">
                <a:solidFill>
                  <a:srgbClr val="264C8D"/>
                </a:solidFill>
                <a:latin typeface="Calibri"/>
                <a:cs typeface="Calibri"/>
              </a:rPr>
              <a:t> </a:t>
            </a:r>
            <a:r>
              <a:rPr sz="2000" spc="-5" dirty="0">
                <a:solidFill>
                  <a:srgbClr val="264C8D"/>
                </a:solidFill>
                <a:latin typeface="Calibri"/>
                <a:cs typeface="Calibri"/>
              </a:rPr>
              <a:t>number</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Open Inode for</a:t>
            </a:r>
            <a:r>
              <a:rPr sz="2000" dirty="0">
                <a:solidFill>
                  <a:srgbClr val="264C8D"/>
                </a:solidFill>
                <a:latin typeface="Calibri"/>
                <a:cs typeface="Calibri"/>
              </a:rPr>
              <a:t> </a:t>
            </a:r>
            <a:r>
              <a:rPr sz="1600" dirty="0">
                <a:solidFill>
                  <a:srgbClr val="264C8D"/>
                </a:solidFill>
                <a:latin typeface="Courier New"/>
                <a:cs typeface="Courier New"/>
              </a:rPr>
              <a:t>.profile</a:t>
            </a:r>
            <a:r>
              <a:rPr sz="2000" dirty="0">
                <a:solidFill>
                  <a:srgbClr val="264C8D"/>
                </a:solidFill>
                <a:latin typeface="Calibri"/>
                <a:cs typeface="Calibri"/>
              </a:rPr>
              <a:t>,</a:t>
            </a:r>
            <a:r>
              <a:rPr sz="2000" spc="-5" dirty="0">
                <a:solidFill>
                  <a:srgbClr val="264C8D"/>
                </a:solidFill>
                <a:latin typeface="Calibri"/>
                <a:cs typeface="Calibri"/>
              </a:rPr>
              <a:t> read</a:t>
            </a:r>
            <a:r>
              <a:rPr sz="2000" dirty="0">
                <a:solidFill>
                  <a:srgbClr val="264C8D"/>
                </a:solidFill>
                <a:latin typeface="Calibri"/>
                <a:cs typeface="Calibri"/>
              </a:rPr>
              <a:t> its data,</a:t>
            </a:r>
            <a:r>
              <a:rPr sz="2000" spc="-10" dirty="0">
                <a:solidFill>
                  <a:srgbClr val="264C8D"/>
                </a:solidFill>
                <a:latin typeface="Calibri"/>
                <a:cs typeface="Calibri"/>
              </a:rPr>
              <a:t> </a:t>
            </a:r>
            <a:r>
              <a:rPr sz="2000" spc="-5" dirty="0">
                <a:solidFill>
                  <a:srgbClr val="264C8D"/>
                </a:solidFill>
                <a:latin typeface="Calibri"/>
                <a:cs typeface="Calibri"/>
              </a:rPr>
              <a:t>create </a:t>
            </a:r>
            <a:r>
              <a:rPr sz="2000" dirty="0">
                <a:solidFill>
                  <a:srgbClr val="264C8D"/>
                </a:solidFill>
                <a:latin typeface="Calibri"/>
                <a:cs typeface="Calibri"/>
              </a:rPr>
              <a:t>a</a:t>
            </a:r>
            <a:r>
              <a:rPr sz="2000" spc="450" dirty="0">
                <a:solidFill>
                  <a:srgbClr val="264C8D"/>
                </a:solidFill>
                <a:latin typeface="Calibri"/>
                <a:cs typeface="Calibri"/>
              </a:rPr>
              <a:t> </a:t>
            </a:r>
            <a:r>
              <a:rPr sz="1600" dirty="0">
                <a:solidFill>
                  <a:srgbClr val="264C8D"/>
                </a:solidFill>
                <a:latin typeface="Courier New"/>
                <a:cs typeface="Courier New"/>
              </a:rPr>
              <a:t>struct</a:t>
            </a:r>
            <a:r>
              <a:rPr sz="1600" spc="-5" dirty="0">
                <a:solidFill>
                  <a:srgbClr val="264C8D"/>
                </a:solidFill>
                <a:latin typeface="Courier New"/>
                <a:cs typeface="Courier New"/>
              </a:rPr>
              <a:t> file</a:t>
            </a:r>
            <a:endParaRPr sz="1600">
              <a:latin typeface="Courier New"/>
              <a:cs typeface="Courier New"/>
            </a:endParaRPr>
          </a:p>
          <a:p>
            <a:pPr marL="355600" indent="-342900">
              <a:lnSpc>
                <a:spcPct val="100000"/>
              </a:lnSpc>
              <a:spcBef>
                <a:spcPts val="400"/>
              </a:spcBef>
              <a:buFont typeface="Arial MT"/>
              <a:buChar char="•"/>
              <a:tabLst>
                <a:tab pos="354965" algn="l"/>
                <a:tab pos="355600" algn="l"/>
              </a:tabLst>
            </a:pPr>
            <a:r>
              <a:rPr sz="2000" dirty="0">
                <a:solidFill>
                  <a:srgbClr val="264C8D"/>
                </a:solidFill>
                <a:latin typeface="Calibri"/>
                <a:cs typeface="Calibri"/>
              </a:rPr>
              <a:t>A</a:t>
            </a:r>
            <a:r>
              <a:rPr sz="2000" spc="-5" dirty="0">
                <a:solidFill>
                  <a:srgbClr val="264C8D"/>
                </a:solidFill>
                <a:latin typeface="Calibri"/>
                <a:cs typeface="Calibri"/>
              </a:rPr>
              <a:t> pointer</a:t>
            </a:r>
            <a:r>
              <a:rPr sz="2000" dirty="0">
                <a:solidFill>
                  <a:srgbClr val="264C8D"/>
                </a:solidFill>
                <a:latin typeface="Calibri"/>
                <a:cs typeface="Calibri"/>
              </a:rPr>
              <a:t> to</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file</a:t>
            </a:r>
            <a:r>
              <a:rPr sz="2000" dirty="0">
                <a:solidFill>
                  <a:srgbClr val="264C8D"/>
                </a:solidFill>
                <a:latin typeface="Calibri"/>
                <a:cs typeface="Calibri"/>
              </a:rPr>
              <a:t> is</a:t>
            </a:r>
            <a:r>
              <a:rPr sz="2000" spc="-5" dirty="0">
                <a:solidFill>
                  <a:srgbClr val="264C8D"/>
                </a:solidFill>
                <a:latin typeface="Calibri"/>
                <a:cs typeface="Calibri"/>
              </a:rPr>
              <a:t> </a:t>
            </a:r>
            <a:r>
              <a:rPr sz="2000" dirty="0">
                <a:solidFill>
                  <a:srgbClr val="264C8D"/>
                </a:solidFill>
                <a:latin typeface="Calibri"/>
                <a:cs typeface="Calibri"/>
              </a:rPr>
              <a:t>added to</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file</a:t>
            </a:r>
            <a:r>
              <a:rPr sz="2000" dirty="0">
                <a:solidFill>
                  <a:srgbClr val="264C8D"/>
                </a:solidFill>
                <a:latin typeface="Calibri"/>
                <a:cs typeface="Calibri"/>
              </a:rPr>
              <a:t> </a:t>
            </a:r>
            <a:r>
              <a:rPr sz="2000" spc="-5" dirty="0">
                <a:solidFill>
                  <a:srgbClr val="264C8D"/>
                </a:solidFill>
                <a:latin typeface="Calibri"/>
                <a:cs typeface="Calibri"/>
              </a:rPr>
              <a:t>pointer </a:t>
            </a:r>
            <a:r>
              <a:rPr sz="2000" dirty="0">
                <a:solidFill>
                  <a:srgbClr val="264C8D"/>
                </a:solidFill>
                <a:latin typeface="Calibri"/>
                <a:cs typeface="Calibri"/>
              </a:rPr>
              <a:t>table </a:t>
            </a:r>
            <a:r>
              <a:rPr sz="2000" spc="-5" dirty="0">
                <a:solidFill>
                  <a:srgbClr val="264C8D"/>
                </a:solidFill>
                <a:latin typeface="Calibri"/>
                <a:cs typeface="Calibri"/>
              </a:rPr>
              <a:t>of</a:t>
            </a:r>
            <a:r>
              <a:rPr sz="2000" dirty="0">
                <a:solidFill>
                  <a:srgbClr val="264C8D"/>
                </a:solidFill>
                <a:latin typeface="Calibri"/>
                <a:cs typeface="Calibri"/>
              </a:rPr>
              <a:t> the</a:t>
            </a:r>
            <a:r>
              <a:rPr sz="2000" spc="-5" dirty="0">
                <a:solidFill>
                  <a:srgbClr val="264C8D"/>
                </a:solidFill>
                <a:latin typeface="Calibri"/>
                <a:cs typeface="Calibri"/>
              </a:rPr>
              <a:t> </a:t>
            </a:r>
            <a:r>
              <a:rPr sz="2000" dirty="0">
                <a:solidFill>
                  <a:srgbClr val="264C8D"/>
                </a:solidFill>
                <a:latin typeface="Calibri"/>
                <a:cs typeface="Calibri"/>
              </a:rPr>
              <a:t>OS</a:t>
            </a:r>
            <a:endParaRPr sz="2000">
              <a:latin typeface="Calibri"/>
              <a:cs typeface="Calibri"/>
            </a:endParaRPr>
          </a:p>
          <a:p>
            <a:pPr>
              <a:lnSpc>
                <a:spcPct val="100000"/>
              </a:lnSpc>
              <a:spcBef>
                <a:spcPts val="40"/>
              </a:spcBef>
            </a:pPr>
            <a:endParaRPr sz="2750">
              <a:latin typeface="Calibri"/>
              <a:cs typeface="Calibri"/>
            </a:endParaRPr>
          </a:p>
          <a:p>
            <a:pPr marL="12700">
              <a:lnSpc>
                <a:spcPct val="100000"/>
              </a:lnSpc>
              <a:spcBef>
                <a:spcPts val="5"/>
              </a:spcBef>
            </a:pPr>
            <a:r>
              <a:rPr sz="2000" dirty="0">
                <a:solidFill>
                  <a:srgbClr val="264C8D"/>
                </a:solidFill>
                <a:latin typeface="Wingdings"/>
                <a:cs typeface="Wingdings"/>
              </a:rPr>
              <a:t></a:t>
            </a:r>
            <a:r>
              <a:rPr sz="2000" spc="-50" dirty="0">
                <a:solidFill>
                  <a:srgbClr val="264C8D"/>
                </a:solidFill>
                <a:latin typeface="Times New Roman"/>
                <a:cs typeface="Times New Roman"/>
              </a:rPr>
              <a:t> </a:t>
            </a:r>
            <a:r>
              <a:rPr sz="2000" dirty="0">
                <a:solidFill>
                  <a:srgbClr val="264C8D"/>
                </a:solidFill>
                <a:latin typeface="Calibri"/>
                <a:cs typeface="Calibri"/>
              </a:rPr>
              <a:t>The</a:t>
            </a:r>
            <a:r>
              <a:rPr sz="2000" spc="5" dirty="0">
                <a:solidFill>
                  <a:srgbClr val="264C8D"/>
                </a:solidFill>
                <a:latin typeface="Calibri"/>
                <a:cs typeface="Calibri"/>
              </a:rPr>
              <a:t> </a:t>
            </a:r>
            <a:r>
              <a:rPr sz="2000" spc="-5" dirty="0">
                <a:solidFill>
                  <a:srgbClr val="264C8D"/>
                </a:solidFill>
                <a:latin typeface="Calibri"/>
                <a:cs typeface="Calibri"/>
              </a:rPr>
              <a:t>file</a:t>
            </a:r>
            <a:r>
              <a:rPr sz="2000" spc="5" dirty="0">
                <a:solidFill>
                  <a:srgbClr val="264C8D"/>
                </a:solidFill>
                <a:latin typeface="Calibri"/>
                <a:cs typeface="Calibri"/>
              </a:rPr>
              <a:t> </a:t>
            </a:r>
            <a:r>
              <a:rPr sz="2000" spc="-5" dirty="0">
                <a:solidFill>
                  <a:srgbClr val="264C8D"/>
                </a:solidFill>
                <a:latin typeface="Calibri"/>
                <a:cs typeface="Calibri"/>
              </a:rPr>
              <a:t>descriptor</a:t>
            </a:r>
            <a:r>
              <a:rPr sz="2000" dirty="0">
                <a:solidFill>
                  <a:srgbClr val="264C8D"/>
                </a:solidFill>
                <a:latin typeface="Calibri"/>
                <a:cs typeface="Calibri"/>
              </a:rPr>
              <a:t> table</a:t>
            </a:r>
            <a:r>
              <a:rPr sz="2000" spc="5" dirty="0">
                <a:solidFill>
                  <a:srgbClr val="264C8D"/>
                </a:solidFill>
                <a:latin typeface="Calibri"/>
                <a:cs typeface="Calibri"/>
              </a:rPr>
              <a:t> </a:t>
            </a:r>
            <a:r>
              <a:rPr sz="2000" spc="-5" dirty="0">
                <a:solidFill>
                  <a:srgbClr val="264C8D"/>
                </a:solidFill>
                <a:latin typeface="Calibri"/>
                <a:cs typeface="Calibri"/>
              </a:rPr>
              <a:t>of</a:t>
            </a:r>
            <a:r>
              <a:rPr sz="2000" spc="5" dirty="0">
                <a:solidFill>
                  <a:srgbClr val="264C8D"/>
                </a:solidFill>
                <a:latin typeface="Calibri"/>
                <a:cs typeface="Calibri"/>
              </a:rPr>
              <a:t> </a:t>
            </a:r>
            <a:r>
              <a:rPr sz="2000" dirty="0">
                <a:solidFill>
                  <a:srgbClr val="264C8D"/>
                </a:solidFill>
                <a:latin typeface="Calibri"/>
                <a:cs typeface="Calibri"/>
              </a:rPr>
              <a:t>the calling</a:t>
            </a:r>
            <a:r>
              <a:rPr sz="2000" spc="5" dirty="0">
                <a:solidFill>
                  <a:srgbClr val="264C8D"/>
                </a:solidFill>
                <a:latin typeface="Calibri"/>
                <a:cs typeface="Calibri"/>
              </a:rPr>
              <a:t> </a:t>
            </a:r>
            <a:r>
              <a:rPr sz="2000" spc="-5" dirty="0">
                <a:solidFill>
                  <a:srgbClr val="264C8D"/>
                </a:solidFill>
                <a:latin typeface="Calibri"/>
                <a:cs typeface="Calibri"/>
              </a:rPr>
              <a:t>process</a:t>
            </a:r>
            <a:r>
              <a:rPr sz="2000" spc="5" dirty="0">
                <a:solidFill>
                  <a:srgbClr val="264C8D"/>
                </a:solidFill>
                <a:latin typeface="Calibri"/>
                <a:cs typeface="Calibri"/>
              </a:rPr>
              <a:t> </a:t>
            </a:r>
            <a:r>
              <a:rPr sz="2000" dirty="0">
                <a:solidFill>
                  <a:srgbClr val="264C8D"/>
                </a:solidFill>
                <a:latin typeface="Calibri"/>
                <a:cs typeface="Calibri"/>
              </a:rPr>
              <a:t>is</a:t>
            </a:r>
            <a:r>
              <a:rPr sz="2000" spc="5" dirty="0">
                <a:solidFill>
                  <a:srgbClr val="264C8D"/>
                </a:solidFill>
                <a:latin typeface="Calibri"/>
                <a:cs typeface="Calibri"/>
              </a:rPr>
              <a:t> </a:t>
            </a:r>
            <a:r>
              <a:rPr sz="2000" spc="-5" dirty="0">
                <a:solidFill>
                  <a:srgbClr val="264C8D"/>
                </a:solidFill>
                <a:latin typeface="Calibri"/>
                <a:cs typeface="Calibri"/>
              </a:rPr>
              <a:t>updated</a:t>
            </a:r>
            <a:r>
              <a:rPr sz="2000" dirty="0">
                <a:solidFill>
                  <a:srgbClr val="264C8D"/>
                </a:solidFill>
                <a:latin typeface="Calibri"/>
                <a:cs typeface="Calibri"/>
              </a:rPr>
              <a:t> </a:t>
            </a:r>
            <a:r>
              <a:rPr sz="2000" spc="-5" dirty="0">
                <a:solidFill>
                  <a:srgbClr val="264C8D"/>
                </a:solidFill>
                <a:latin typeface="Calibri"/>
                <a:cs typeface="Calibri"/>
              </a:rPr>
              <a:t>with</a:t>
            </a:r>
            <a:r>
              <a:rPr sz="2000" spc="5"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a:t>
            </a:r>
            <a:r>
              <a:rPr sz="2000" dirty="0">
                <a:solidFill>
                  <a:srgbClr val="264C8D"/>
                </a:solidFill>
                <a:latin typeface="Calibri"/>
                <a:cs typeface="Calibri"/>
              </a:rPr>
              <a:t>new </a:t>
            </a:r>
            <a:r>
              <a:rPr sz="2000" spc="-5" dirty="0">
                <a:solidFill>
                  <a:srgbClr val="264C8D"/>
                </a:solidFill>
                <a:latin typeface="Calibri"/>
                <a:cs typeface="Calibri"/>
              </a:rPr>
              <a:t>pointer</a:t>
            </a:r>
            <a:endParaRPr sz="2000">
              <a:latin typeface="Calibri"/>
              <a:cs typeface="Calibri"/>
            </a:endParaRPr>
          </a:p>
        </p:txBody>
      </p:sp>
      <p:sp>
        <p:nvSpPr>
          <p:cNvPr id="4" name="object 4"/>
          <p:cNvSpPr txBox="1"/>
          <p:nvPr/>
        </p:nvSpPr>
        <p:spPr>
          <a:xfrm>
            <a:off x="218439" y="6386193"/>
            <a:ext cx="273621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0768B2"/>
                </a:solidFill>
                <a:latin typeface="Arial MT"/>
                <a:cs typeface="Arial MT"/>
              </a:rPr>
              <a:t>Slide</a:t>
            </a:r>
            <a:r>
              <a:rPr sz="1000" spc="-15" dirty="0">
                <a:solidFill>
                  <a:srgbClr val="0768B2"/>
                </a:solidFill>
                <a:latin typeface="Arial MT"/>
                <a:cs typeface="Arial MT"/>
              </a:rPr>
              <a:t> </a:t>
            </a:r>
            <a:r>
              <a:rPr sz="1000" dirty="0">
                <a:solidFill>
                  <a:srgbClr val="0768B2"/>
                </a:solidFill>
                <a:latin typeface="Arial MT"/>
                <a:cs typeface="Arial MT"/>
              </a:rPr>
              <a:t>based</a:t>
            </a:r>
            <a:r>
              <a:rPr sz="1000" spc="-15" dirty="0">
                <a:solidFill>
                  <a:srgbClr val="0768B2"/>
                </a:solidFill>
                <a:latin typeface="Arial MT"/>
                <a:cs typeface="Arial MT"/>
              </a:rPr>
              <a:t> </a:t>
            </a:r>
            <a:r>
              <a:rPr sz="1000" dirty="0">
                <a:solidFill>
                  <a:srgbClr val="0768B2"/>
                </a:solidFill>
                <a:latin typeface="Arial MT"/>
                <a:cs typeface="Arial MT"/>
              </a:rPr>
              <a:t>on</a:t>
            </a:r>
            <a:r>
              <a:rPr sz="1000" spc="-15" dirty="0">
                <a:solidFill>
                  <a:srgbClr val="0768B2"/>
                </a:solidFill>
                <a:latin typeface="Arial MT"/>
                <a:cs typeface="Arial MT"/>
              </a:rPr>
              <a:t> </a:t>
            </a:r>
            <a:r>
              <a:rPr sz="1000" dirty="0">
                <a:solidFill>
                  <a:srgbClr val="0768B2"/>
                </a:solidFill>
                <a:latin typeface="Arial MT"/>
                <a:cs typeface="Arial MT"/>
              </a:rPr>
              <a:t>presentation</a:t>
            </a:r>
            <a:r>
              <a:rPr sz="1000" spc="-10" dirty="0">
                <a:solidFill>
                  <a:srgbClr val="0768B2"/>
                </a:solidFill>
                <a:latin typeface="Arial MT"/>
                <a:cs typeface="Arial MT"/>
              </a:rPr>
              <a:t> </a:t>
            </a:r>
            <a:r>
              <a:rPr sz="1000" dirty="0">
                <a:solidFill>
                  <a:srgbClr val="0768B2"/>
                </a:solidFill>
                <a:latin typeface="Arial MT"/>
                <a:cs typeface="Arial MT"/>
              </a:rPr>
              <a:t>from</a:t>
            </a:r>
            <a:r>
              <a:rPr sz="1000" spc="-15" dirty="0">
                <a:solidFill>
                  <a:srgbClr val="0768B2"/>
                </a:solidFill>
                <a:latin typeface="Arial MT"/>
                <a:cs typeface="Arial MT"/>
              </a:rPr>
              <a:t> </a:t>
            </a:r>
            <a:r>
              <a:rPr sz="1000" dirty="0">
                <a:solidFill>
                  <a:srgbClr val="0768B2"/>
                </a:solidFill>
                <a:latin typeface="Arial MT"/>
                <a:cs typeface="Arial MT"/>
              </a:rPr>
              <a:t>M.</a:t>
            </a:r>
            <a:r>
              <a:rPr sz="1000" spc="-20" dirty="0">
                <a:solidFill>
                  <a:srgbClr val="0768B2"/>
                </a:solidFill>
                <a:latin typeface="Arial MT"/>
                <a:cs typeface="Arial MT"/>
              </a:rPr>
              <a:t> </a:t>
            </a:r>
            <a:r>
              <a:rPr sz="1000" dirty="0">
                <a:solidFill>
                  <a:srgbClr val="0768B2"/>
                </a:solidFill>
                <a:latin typeface="Arial MT"/>
                <a:cs typeface="Arial MT"/>
              </a:rPr>
              <a:t>J.</a:t>
            </a:r>
            <a:r>
              <a:rPr sz="1000" spc="-15" dirty="0">
                <a:solidFill>
                  <a:srgbClr val="0768B2"/>
                </a:solidFill>
                <a:latin typeface="Arial MT"/>
                <a:cs typeface="Arial MT"/>
              </a:rPr>
              <a:t> </a:t>
            </a:r>
            <a:r>
              <a:rPr sz="1000" dirty="0">
                <a:solidFill>
                  <a:srgbClr val="0768B2"/>
                </a:solidFill>
                <a:latin typeface="Arial MT"/>
                <a:cs typeface="Arial MT"/>
              </a:rPr>
              <a:t>Dominus</a:t>
            </a:r>
            <a:endParaRPr sz="10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2489" y="242094"/>
            <a:ext cx="2485390" cy="635000"/>
          </a:xfrm>
          <a:prstGeom prst="rect">
            <a:avLst/>
          </a:prstGeom>
        </p:spPr>
        <p:txBody>
          <a:bodyPr vert="horz" wrap="square" lIns="0" tIns="12700" rIns="0" bIns="0" rtlCol="0">
            <a:spAutoFit/>
          </a:bodyPr>
          <a:lstStyle/>
          <a:p>
            <a:pPr marL="12700">
              <a:lnSpc>
                <a:spcPct val="100000"/>
              </a:lnSpc>
              <a:spcBef>
                <a:spcPts val="100"/>
              </a:spcBef>
            </a:pPr>
            <a:r>
              <a:rPr spc="-5" dirty="0"/>
              <a:t>Files</a:t>
            </a:r>
            <a:r>
              <a:rPr spc="-40" dirty="0"/>
              <a:t> </a:t>
            </a:r>
            <a:r>
              <a:rPr spc="-5" dirty="0"/>
              <a:t>in</a:t>
            </a:r>
            <a:r>
              <a:rPr spc="-35" dirty="0"/>
              <a:t> </a:t>
            </a:r>
            <a:r>
              <a:rPr spc="-5" dirty="0"/>
              <a:t>Unix</a:t>
            </a:r>
          </a:p>
        </p:txBody>
      </p:sp>
      <p:sp>
        <p:nvSpPr>
          <p:cNvPr id="4" name="object 4"/>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
        <p:nvSpPr>
          <p:cNvPr id="3" name="object 3"/>
          <p:cNvSpPr txBox="1"/>
          <p:nvPr/>
        </p:nvSpPr>
        <p:spPr>
          <a:xfrm>
            <a:off x="574039" y="1099819"/>
            <a:ext cx="6206490" cy="4409440"/>
          </a:xfrm>
          <a:prstGeom prst="rect">
            <a:avLst/>
          </a:prstGeom>
        </p:spPr>
        <p:txBody>
          <a:bodyPr vert="horz" wrap="square" lIns="0" tIns="12700" rIns="0" bIns="0" rtlCol="0">
            <a:spAutoFit/>
          </a:bodyPr>
          <a:lstStyle/>
          <a:p>
            <a:pPr marL="355600" indent="-342900">
              <a:lnSpc>
                <a:spcPts val="3560"/>
              </a:lnSpc>
              <a:spcBef>
                <a:spcPts val="100"/>
              </a:spcBef>
              <a:buFont typeface="Arial MT"/>
              <a:buChar char="•"/>
              <a:tabLst>
                <a:tab pos="354965" algn="l"/>
                <a:tab pos="355600" algn="l"/>
              </a:tabLst>
            </a:pPr>
            <a:r>
              <a:rPr sz="3000" spc="-5" dirty="0">
                <a:solidFill>
                  <a:srgbClr val="264C8D"/>
                </a:solidFill>
                <a:latin typeface="Calibri"/>
                <a:cs typeface="Calibri"/>
              </a:rPr>
              <a:t>Byte</a:t>
            </a:r>
            <a:r>
              <a:rPr sz="3000" spc="-35" dirty="0">
                <a:solidFill>
                  <a:srgbClr val="264C8D"/>
                </a:solidFill>
                <a:latin typeface="Calibri"/>
                <a:cs typeface="Calibri"/>
              </a:rPr>
              <a:t> </a:t>
            </a:r>
            <a:r>
              <a:rPr sz="3000" spc="-5" dirty="0">
                <a:solidFill>
                  <a:srgbClr val="264C8D"/>
                </a:solidFill>
                <a:latin typeface="Calibri"/>
                <a:cs typeface="Calibri"/>
              </a:rPr>
              <a:t>string</a:t>
            </a:r>
            <a:endParaRPr sz="3000">
              <a:latin typeface="Calibri"/>
              <a:cs typeface="Calibri"/>
            </a:endParaRPr>
          </a:p>
          <a:p>
            <a:pPr marL="355600" indent="-342900">
              <a:lnSpc>
                <a:spcPts val="3560"/>
              </a:lnSpc>
              <a:buFont typeface="Arial MT"/>
              <a:buChar char="•"/>
              <a:tabLst>
                <a:tab pos="354965" algn="l"/>
                <a:tab pos="355600" algn="l"/>
              </a:tabLst>
            </a:pPr>
            <a:r>
              <a:rPr sz="3000" spc="-5" dirty="0">
                <a:solidFill>
                  <a:srgbClr val="264C8D"/>
                </a:solidFill>
                <a:latin typeface="Calibri"/>
                <a:cs typeface="Calibri"/>
              </a:rPr>
              <a:t>Arbitrarily addressable</a:t>
            </a:r>
            <a:endParaRPr sz="3000">
              <a:latin typeface="Calibri"/>
              <a:cs typeface="Calibri"/>
            </a:endParaRPr>
          </a:p>
          <a:p>
            <a:pPr marL="355600" indent="-342900">
              <a:lnSpc>
                <a:spcPct val="100000"/>
              </a:lnSpc>
              <a:buFont typeface="Arial MT"/>
              <a:buChar char="•"/>
              <a:tabLst>
                <a:tab pos="354965" algn="l"/>
                <a:tab pos="355600" algn="l"/>
              </a:tabLst>
            </a:pPr>
            <a:r>
              <a:rPr sz="3000" spc="-5" dirty="0">
                <a:solidFill>
                  <a:srgbClr val="264C8D"/>
                </a:solidFill>
                <a:latin typeface="Calibri"/>
                <a:cs typeface="Calibri"/>
              </a:rPr>
              <a:t>Content</a:t>
            </a:r>
            <a:r>
              <a:rPr sz="3000" spc="-10" dirty="0">
                <a:solidFill>
                  <a:srgbClr val="264C8D"/>
                </a:solidFill>
                <a:latin typeface="Calibri"/>
                <a:cs typeface="Calibri"/>
              </a:rPr>
              <a:t> </a:t>
            </a:r>
            <a:r>
              <a:rPr sz="3000" dirty="0">
                <a:solidFill>
                  <a:srgbClr val="264C8D"/>
                </a:solidFill>
                <a:latin typeface="Calibri"/>
                <a:cs typeface="Calibri"/>
              </a:rPr>
              <a:t>has</a:t>
            </a:r>
            <a:r>
              <a:rPr sz="3000" spc="-10" dirty="0">
                <a:solidFill>
                  <a:srgbClr val="264C8D"/>
                </a:solidFill>
                <a:latin typeface="Calibri"/>
                <a:cs typeface="Calibri"/>
              </a:rPr>
              <a:t> </a:t>
            </a:r>
            <a:r>
              <a:rPr sz="3000" dirty="0">
                <a:solidFill>
                  <a:srgbClr val="264C8D"/>
                </a:solidFill>
                <a:latin typeface="Calibri"/>
                <a:cs typeface="Calibri"/>
              </a:rPr>
              <a:t>no</a:t>
            </a:r>
            <a:r>
              <a:rPr sz="3000" spc="-10" dirty="0">
                <a:solidFill>
                  <a:srgbClr val="264C8D"/>
                </a:solidFill>
                <a:latin typeface="Calibri"/>
                <a:cs typeface="Calibri"/>
              </a:rPr>
              <a:t> </a:t>
            </a:r>
            <a:r>
              <a:rPr sz="3000" spc="-5" dirty="0">
                <a:solidFill>
                  <a:srgbClr val="264C8D"/>
                </a:solidFill>
                <a:latin typeface="Calibri"/>
                <a:cs typeface="Calibri"/>
              </a:rPr>
              <a:t>predefined</a:t>
            </a:r>
            <a:r>
              <a:rPr sz="3000" spc="-10" dirty="0">
                <a:solidFill>
                  <a:srgbClr val="264C8D"/>
                </a:solidFill>
                <a:latin typeface="Calibri"/>
                <a:cs typeface="Calibri"/>
              </a:rPr>
              <a:t> </a:t>
            </a:r>
            <a:r>
              <a:rPr sz="3000" spc="-5" dirty="0">
                <a:solidFill>
                  <a:srgbClr val="264C8D"/>
                </a:solidFill>
                <a:latin typeface="Calibri"/>
                <a:cs typeface="Calibri"/>
              </a:rPr>
              <a:t>properties</a:t>
            </a:r>
            <a:endParaRPr sz="3000">
              <a:latin typeface="Calibri"/>
              <a:cs typeface="Calibri"/>
            </a:endParaRPr>
          </a:p>
          <a:p>
            <a:pPr marL="355600" indent="-342900">
              <a:lnSpc>
                <a:spcPct val="100000"/>
              </a:lnSpc>
              <a:buFont typeface="Arial MT"/>
              <a:buChar char="•"/>
              <a:tabLst>
                <a:tab pos="354965" algn="l"/>
                <a:tab pos="355600" algn="l"/>
              </a:tabLst>
            </a:pPr>
            <a:r>
              <a:rPr sz="3000" spc="-5" dirty="0">
                <a:solidFill>
                  <a:srgbClr val="264C8D"/>
                </a:solidFill>
                <a:latin typeface="Calibri"/>
                <a:cs typeface="Calibri"/>
              </a:rPr>
              <a:t>Form</a:t>
            </a:r>
            <a:r>
              <a:rPr sz="3000" spc="-10" dirty="0">
                <a:solidFill>
                  <a:srgbClr val="264C8D"/>
                </a:solidFill>
                <a:latin typeface="Calibri"/>
                <a:cs typeface="Calibri"/>
              </a:rPr>
              <a:t> </a:t>
            </a:r>
            <a:r>
              <a:rPr sz="3000" dirty="0">
                <a:solidFill>
                  <a:srgbClr val="264C8D"/>
                </a:solidFill>
                <a:latin typeface="Calibri"/>
                <a:cs typeface="Calibri"/>
              </a:rPr>
              <a:t>and</a:t>
            </a:r>
            <a:r>
              <a:rPr sz="3000" spc="-5" dirty="0">
                <a:solidFill>
                  <a:srgbClr val="264C8D"/>
                </a:solidFill>
                <a:latin typeface="Calibri"/>
                <a:cs typeface="Calibri"/>
              </a:rPr>
              <a:t> content created </a:t>
            </a:r>
            <a:r>
              <a:rPr sz="3000" dirty="0">
                <a:solidFill>
                  <a:srgbClr val="264C8D"/>
                </a:solidFill>
                <a:latin typeface="Calibri"/>
                <a:cs typeface="Calibri"/>
              </a:rPr>
              <a:t>by</a:t>
            </a:r>
            <a:r>
              <a:rPr sz="3000" spc="-10" dirty="0">
                <a:solidFill>
                  <a:srgbClr val="264C8D"/>
                </a:solidFill>
                <a:latin typeface="Calibri"/>
                <a:cs typeface="Calibri"/>
              </a:rPr>
              <a:t> </a:t>
            </a:r>
            <a:r>
              <a:rPr sz="3000" dirty="0">
                <a:solidFill>
                  <a:srgbClr val="264C8D"/>
                </a:solidFill>
                <a:latin typeface="Calibri"/>
                <a:cs typeface="Calibri"/>
              </a:rPr>
              <a:t>user</a:t>
            </a:r>
            <a:endParaRPr sz="3000">
              <a:latin typeface="Calibri"/>
              <a:cs typeface="Calibri"/>
            </a:endParaRPr>
          </a:p>
          <a:p>
            <a:pPr marL="355600" indent="-342900">
              <a:lnSpc>
                <a:spcPct val="100000"/>
              </a:lnSpc>
              <a:buFont typeface="Arial MT"/>
              <a:buChar char="•"/>
              <a:tabLst>
                <a:tab pos="354965" algn="l"/>
                <a:tab pos="355600" algn="l"/>
              </a:tabLst>
            </a:pPr>
            <a:r>
              <a:rPr sz="3000" spc="-5" dirty="0">
                <a:solidFill>
                  <a:srgbClr val="264C8D"/>
                </a:solidFill>
                <a:latin typeface="Calibri"/>
                <a:cs typeface="Calibri"/>
              </a:rPr>
              <a:t>Restricted </a:t>
            </a:r>
            <a:r>
              <a:rPr sz="3000" dirty="0">
                <a:solidFill>
                  <a:srgbClr val="264C8D"/>
                </a:solidFill>
                <a:latin typeface="Calibri"/>
                <a:cs typeface="Calibri"/>
              </a:rPr>
              <a:t>to a single</a:t>
            </a:r>
            <a:r>
              <a:rPr sz="3000" spc="-5" dirty="0">
                <a:solidFill>
                  <a:srgbClr val="264C8D"/>
                </a:solidFill>
                <a:latin typeface="Calibri"/>
                <a:cs typeface="Calibri"/>
              </a:rPr>
              <a:t> logical</a:t>
            </a:r>
            <a:r>
              <a:rPr sz="3000" dirty="0">
                <a:solidFill>
                  <a:srgbClr val="264C8D"/>
                </a:solidFill>
                <a:latin typeface="Calibri"/>
                <a:cs typeface="Calibri"/>
              </a:rPr>
              <a:t> </a:t>
            </a:r>
            <a:r>
              <a:rPr sz="3000" spc="-5" dirty="0">
                <a:solidFill>
                  <a:srgbClr val="264C8D"/>
                </a:solidFill>
                <a:latin typeface="Calibri"/>
                <a:cs typeface="Calibri"/>
              </a:rPr>
              <a:t>medium</a:t>
            </a:r>
            <a:endParaRPr sz="3000">
              <a:latin typeface="Calibri"/>
              <a:cs typeface="Calibri"/>
            </a:endParaRPr>
          </a:p>
          <a:p>
            <a:pPr marL="355600" indent="-342900">
              <a:lnSpc>
                <a:spcPts val="3590"/>
              </a:lnSpc>
              <a:buFont typeface="Arial MT"/>
              <a:buChar char="•"/>
              <a:tabLst>
                <a:tab pos="354965" algn="l"/>
                <a:tab pos="355600" algn="l"/>
              </a:tabLst>
            </a:pPr>
            <a:r>
              <a:rPr sz="3000" spc="-5" dirty="0">
                <a:solidFill>
                  <a:srgbClr val="264C8D"/>
                </a:solidFill>
                <a:latin typeface="Calibri"/>
                <a:cs typeface="Calibri"/>
              </a:rPr>
              <a:t>Protected</a:t>
            </a:r>
            <a:r>
              <a:rPr sz="3000" spc="-10" dirty="0">
                <a:solidFill>
                  <a:srgbClr val="264C8D"/>
                </a:solidFill>
                <a:latin typeface="Calibri"/>
                <a:cs typeface="Calibri"/>
              </a:rPr>
              <a:t> </a:t>
            </a:r>
            <a:r>
              <a:rPr sz="3000" dirty="0">
                <a:solidFill>
                  <a:srgbClr val="264C8D"/>
                </a:solidFill>
                <a:latin typeface="Calibri"/>
                <a:cs typeface="Calibri"/>
              </a:rPr>
              <a:t>by</a:t>
            </a:r>
            <a:r>
              <a:rPr sz="3000" spc="-5" dirty="0">
                <a:solidFill>
                  <a:srgbClr val="264C8D"/>
                </a:solidFill>
                <a:latin typeface="Calibri"/>
                <a:cs typeface="Calibri"/>
              </a:rPr>
              <a:t> access rights</a:t>
            </a:r>
            <a:endParaRPr sz="3000">
              <a:latin typeface="Calibri"/>
              <a:cs typeface="Calibri"/>
            </a:endParaRPr>
          </a:p>
          <a:p>
            <a:pPr marL="755650" lvl="1" indent="-285750">
              <a:lnSpc>
                <a:spcPts val="3110"/>
              </a:lnSpc>
              <a:buFont typeface="Arial MT"/>
              <a:buChar char="–"/>
              <a:tabLst>
                <a:tab pos="755650" algn="l"/>
              </a:tabLst>
            </a:pPr>
            <a:r>
              <a:rPr sz="2600" dirty="0">
                <a:latin typeface="Calibri"/>
                <a:cs typeface="Calibri"/>
              </a:rPr>
              <a:t>r</a:t>
            </a:r>
            <a:r>
              <a:rPr sz="2600" spc="-35" dirty="0">
                <a:latin typeface="Calibri"/>
                <a:cs typeface="Calibri"/>
              </a:rPr>
              <a:t> </a:t>
            </a:r>
            <a:r>
              <a:rPr sz="2600" spc="-5" dirty="0">
                <a:latin typeface="Calibri"/>
                <a:cs typeface="Calibri"/>
              </a:rPr>
              <a:t>(read)</a:t>
            </a:r>
            <a:endParaRPr sz="2600">
              <a:latin typeface="Calibri"/>
              <a:cs typeface="Calibri"/>
            </a:endParaRPr>
          </a:p>
          <a:p>
            <a:pPr marL="755650" lvl="1" indent="-285750">
              <a:lnSpc>
                <a:spcPts val="3110"/>
              </a:lnSpc>
              <a:spcBef>
                <a:spcPts val="80"/>
              </a:spcBef>
              <a:buFont typeface="Arial MT"/>
              <a:buChar char="–"/>
              <a:tabLst>
                <a:tab pos="755650" algn="l"/>
              </a:tabLst>
            </a:pPr>
            <a:r>
              <a:rPr sz="2600" dirty="0">
                <a:latin typeface="Calibri"/>
                <a:cs typeface="Calibri"/>
              </a:rPr>
              <a:t>w</a:t>
            </a:r>
            <a:r>
              <a:rPr sz="2600" spc="-35" dirty="0">
                <a:latin typeface="Calibri"/>
                <a:cs typeface="Calibri"/>
              </a:rPr>
              <a:t> </a:t>
            </a:r>
            <a:r>
              <a:rPr sz="2600" spc="-5" dirty="0">
                <a:latin typeface="Calibri"/>
                <a:cs typeface="Calibri"/>
              </a:rPr>
              <a:t>(write)</a:t>
            </a:r>
            <a:endParaRPr sz="2600">
              <a:latin typeface="Calibri"/>
              <a:cs typeface="Calibri"/>
            </a:endParaRPr>
          </a:p>
          <a:p>
            <a:pPr marL="755650" lvl="1" indent="-285750">
              <a:lnSpc>
                <a:spcPts val="3110"/>
              </a:lnSpc>
              <a:buFont typeface="Arial MT"/>
              <a:buChar char="–"/>
              <a:tabLst>
                <a:tab pos="755650" algn="l"/>
              </a:tabLst>
            </a:pPr>
            <a:r>
              <a:rPr sz="2600" dirty="0">
                <a:latin typeface="Calibri"/>
                <a:cs typeface="Calibri"/>
              </a:rPr>
              <a:t>x</a:t>
            </a:r>
            <a:r>
              <a:rPr sz="2600" spc="-30" dirty="0">
                <a:latin typeface="Calibri"/>
                <a:cs typeface="Calibri"/>
              </a:rPr>
              <a:t> </a:t>
            </a:r>
            <a:r>
              <a:rPr sz="2600" spc="-5" dirty="0">
                <a:latin typeface="Calibri"/>
                <a:cs typeface="Calibri"/>
              </a:rPr>
              <a:t>(execute)</a:t>
            </a:r>
            <a:endParaRPr sz="2600">
              <a:latin typeface="Calibri"/>
              <a:cs typeface="Calibri"/>
            </a:endParaRPr>
          </a:p>
          <a:p>
            <a:pPr marL="355600" indent="-342900">
              <a:lnSpc>
                <a:spcPts val="3600"/>
              </a:lnSpc>
              <a:buFont typeface="Arial MT"/>
              <a:buChar char="•"/>
              <a:tabLst>
                <a:tab pos="354965" algn="l"/>
                <a:tab pos="355600" algn="l"/>
              </a:tabLst>
            </a:pPr>
            <a:r>
              <a:rPr sz="3000" spc="-5" dirty="0">
                <a:solidFill>
                  <a:srgbClr val="264C8D"/>
                </a:solidFill>
                <a:latin typeface="Calibri"/>
                <a:cs typeface="Calibri"/>
              </a:rPr>
              <a:t>defined for</a:t>
            </a:r>
            <a:r>
              <a:rPr sz="3000" dirty="0">
                <a:solidFill>
                  <a:srgbClr val="264C8D"/>
                </a:solidFill>
                <a:latin typeface="Calibri"/>
                <a:cs typeface="Calibri"/>
              </a:rPr>
              <a:t> </a:t>
            </a:r>
            <a:r>
              <a:rPr sz="3000" spc="-5" dirty="0">
                <a:solidFill>
                  <a:srgbClr val="264C8D"/>
                </a:solidFill>
                <a:latin typeface="Calibri"/>
                <a:cs typeface="Calibri"/>
              </a:rPr>
              <a:t>user, group,</a:t>
            </a:r>
            <a:r>
              <a:rPr sz="3000" dirty="0">
                <a:solidFill>
                  <a:srgbClr val="264C8D"/>
                </a:solidFill>
                <a:latin typeface="Calibri"/>
                <a:cs typeface="Calibri"/>
              </a:rPr>
              <a:t> </a:t>
            </a:r>
            <a:r>
              <a:rPr sz="3000" spc="-5" dirty="0">
                <a:solidFill>
                  <a:srgbClr val="264C8D"/>
                </a:solidFill>
                <a:latin typeface="Calibri"/>
                <a:cs typeface="Calibri"/>
              </a:rPr>
              <a:t>others</a:t>
            </a:r>
            <a:endParaRPr sz="30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0944" y="211614"/>
            <a:ext cx="5589270" cy="695960"/>
          </a:xfrm>
          <a:prstGeom prst="rect">
            <a:avLst/>
          </a:prstGeom>
        </p:spPr>
        <p:txBody>
          <a:bodyPr vert="horz" wrap="square" lIns="0" tIns="12700" rIns="0" bIns="0" rtlCol="0">
            <a:spAutoFit/>
          </a:bodyPr>
          <a:lstStyle/>
          <a:p>
            <a:pPr marL="12700">
              <a:lnSpc>
                <a:spcPct val="100000"/>
              </a:lnSpc>
              <a:spcBef>
                <a:spcPts val="100"/>
              </a:spcBef>
            </a:pPr>
            <a:r>
              <a:rPr sz="4400" spc="-5" dirty="0"/>
              <a:t>Allocation</a:t>
            </a:r>
            <a:r>
              <a:rPr sz="4400" spc="-25" dirty="0"/>
              <a:t> </a:t>
            </a:r>
            <a:r>
              <a:rPr sz="4400" spc="-5" dirty="0"/>
              <a:t>of</a:t>
            </a:r>
            <a:r>
              <a:rPr sz="4400" spc="-20" dirty="0"/>
              <a:t> </a:t>
            </a:r>
            <a:r>
              <a:rPr sz="4400" dirty="0"/>
              <a:t>data</a:t>
            </a:r>
            <a:r>
              <a:rPr sz="4400" spc="-20" dirty="0"/>
              <a:t> </a:t>
            </a:r>
            <a:r>
              <a:rPr sz="4400" spc="-5" dirty="0"/>
              <a:t>blocks</a:t>
            </a:r>
            <a:endParaRPr sz="4400"/>
          </a:p>
        </p:txBody>
      </p:sp>
      <p:sp>
        <p:nvSpPr>
          <p:cNvPr id="3" name="object 3"/>
          <p:cNvSpPr txBox="1"/>
          <p:nvPr/>
        </p:nvSpPr>
        <p:spPr>
          <a:xfrm>
            <a:off x="574039" y="1178559"/>
            <a:ext cx="8718550" cy="4721860"/>
          </a:xfrm>
          <a:prstGeom prst="rect">
            <a:avLst/>
          </a:prstGeom>
        </p:spPr>
        <p:txBody>
          <a:bodyPr vert="horz" wrap="square" lIns="0" tIns="73660" rIns="0" bIns="0" rtlCol="0">
            <a:spAutoFit/>
          </a:bodyPr>
          <a:lstStyle/>
          <a:p>
            <a:pPr marL="355600" indent="-342900">
              <a:lnSpc>
                <a:spcPct val="100000"/>
              </a:lnSpc>
              <a:spcBef>
                <a:spcPts val="580"/>
              </a:spcBef>
              <a:buFont typeface="Arial MT"/>
              <a:buChar char="•"/>
              <a:tabLst>
                <a:tab pos="354965" algn="l"/>
                <a:tab pos="355600" algn="l"/>
              </a:tabLst>
            </a:pPr>
            <a:r>
              <a:rPr sz="2000" spc="-5" dirty="0">
                <a:solidFill>
                  <a:srgbClr val="264C8D"/>
                </a:solidFill>
                <a:latin typeface="Calibri"/>
                <a:cs typeface="Calibri"/>
              </a:rPr>
              <a:t>Allocation</a:t>
            </a:r>
            <a:r>
              <a:rPr sz="2000" dirty="0">
                <a:solidFill>
                  <a:srgbClr val="264C8D"/>
                </a:solidFill>
                <a:latin typeface="Calibri"/>
                <a:cs typeface="Calibri"/>
              </a:rPr>
              <a:t> </a:t>
            </a:r>
            <a:r>
              <a:rPr sz="2000" spc="-5" dirty="0">
                <a:solidFill>
                  <a:srgbClr val="264C8D"/>
                </a:solidFill>
                <a:latin typeface="Calibri"/>
                <a:cs typeface="Calibri"/>
              </a:rPr>
              <a:t>of</a:t>
            </a:r>
            <a:r>
              <a:rPr sz="2000" spc="5" dirty="0">
                <a:solidFill>
                  <a:srgbClr val="264C8D"/>
                </a:solidFill>
                <a:latin typeface="Calibri"/>
                <a:cs typeface="Calibri"/>
              </a:rPr>
              <a:t> </a:t>
            </a:r>
            <a:r>
              <a:rPr sz="2000" dirty="0">
                <a:solidFill>
                  <a:srgbClr val="264C8D"/>
                </a:solidFill>
                <a:latin typeface="Calibri"/>
                <a:cs typeface="Calibri"/>
              </a:rPr>
              <a:t>data</a:t>
            </a:r>
            <a:r>
              <a:rPr sz="2000" spc="5" dirty="0">
                <a:solidFill>
                  <a:srgbClr val="264C8D"/>
                </a:solidFill>
                <a:latin typeface="Calibri"/>
                <a:cs typeface="Calibri"/>
              </a:rPr>
              <a:t> </a:t>
            </a:r>
            <a:r>
              <a:rPr sz="2000" spc="-5" dirty="0">
                <a:solidFill>
                  <a:srgbClr val="264C8D"/>
                </a:solidFill>
                <a:latin typeface="Calibri"/>
                <a:cs typeface="Calibri"/>
              </a:rPr>
              <a:t>blocks</a:t>
            </a:r>
            <a:r>
              <a:rPr sz="2000" spc="5" dirty="0">
                <a:solidFill>
                  <a:srgbClr val="264C8D"/>
                </a:solidFill>
                <a:latin typeface="Calibri"/>
                <a:cs typeface="Calibri"/>
              </a:rPr>
              <a:t> </a:t>
            </a:r>
            <a:r>
              <a:rPr sz="2000" spc="-5" dirty="0">
                <a:solidFill>
                  <a:srgbClr val="264C8D"/>
                </a:solidFill>
                <a:latin typeface="Calibri"/>
                <a:cs typeface="Calibri"/>
              </a:rPr>
              <a:t>always</a:t>
            </a:r>
            <a:r>
              <a:rPr sz="2000" spc="5" dirty="0">
                <a:solidFill>
                  <a:srgbClr val="264C8D"/>
                </a:solidFill>
                <a:latin typeface="Calibri"/>
                <a:cs typeface="Calibri"/>
              </a:rPr>
              <a:t> </a:t>
            </a:r>
            <a:r>
              <a:rPr sz="2000" spc="-5" dirty="0">
                <a:solidFill>
                  <a:srgbClr val="264C8D"/>
                </a:solidFill>
                <a:latin typeface="Calibri"/>
                <a:cs typeface="Calibri"/>
              </a:rPr>
              <a:t>necessary</a:t>
            </a:r>
            <a:r>
              <a:rPr sz="2000" spc="5" dirty="0">
                <a:solidFill>
                  <a:srgbClr val="264C8D"/>
                </a:solidFill>
                <a:latin typeface="Calibri"/>
                <a:cs typeface="Calibri"/>
              </a:rPr>
              <a:t> </a:t>
            </a:r>
            <a:r>
              <a:rPr sz="2000" dirty="0">
                <a:solidFill>
                  <a:srgbClr val="264C8D"/>
                </a:solidFill>
                <a:latin typeface="Calibri"/>
                <a:cs typeface="Calibri"/>
              </a:rPr>
              <a:t>if</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file</a:t>
            </a:r>
            <a:r>
              <a:rPr sz="2000" spc="5" dirty="0">
                <a:solidFill>
                  <a:srgbClr val="264C8D"/>
                </a:solidFill>
                <a:latin typeface="Calibri"/>
                <a:cs typeface="Calibri"/>
              </a:rPr>
              <a:t> </a:t>
            </a:r>
            <a:r>
              <a:rPr sz="2000" spc="-5" dirty="0">
                <a:solidFill>
                  <a:srgbClr val="264C8D"/>
                </a:solidFill>
                <a:latin typeface="Calibri"/>
                <a:cs typeface="Calibri"/>
              </a:rPr>
              <a:t>becomes</a:t>
            </a:r>
            <a:r>
              <a:rPr sz="2000" spc="5" dirty="0">
                <a:solidFill>
                  <a:srgbClr val="264C8D"/>
                </a:solidFill>
                <a:latin typeface="Calibri"/>
                <a:cs typeface="Calibri"/>
              </a:rPr>
              <a:t> </a:t>
            </a:r>
            <a:r>
              <a:rPr sz="2000" dirty="0">
                <a:solidFill>
                  <a:srgbClr val="264C8D"/>
                </a:solidFill>
                <a:latin typeface="Calibri"/>
                <a:cs typeface="Calibri"/>
              </a:rPr>
              <a:t>bigger</a:t>
            </a:r>
            <a:endParaRPr sz="2000">
              <a:latin typeface="Calibri"/>
              <a:cs typeface="Calibri"/>
            </a:endParaRPr>
          </a:p>
          <a:p>
            <a:pPr marL="355600" indent="-342900">
              <a:lnSpc>
                <a:spcPct val="100000"/>
              </a:lnSpc>
              <a:spcBef>
                <a:spcPts val="480"/>
              </a:spcBef>
              <a:buFont typeface="Arial MT"/>
              <a:buChar char="•"/>
              <a:tabLst>
                <a:tab pos="354965" algn="l"/>
                <a:tab pos="355600" algn="l"/>
              </a:tabLst>
            </a:pPr>
            <a:r>
              <a:rPr sz="2000" spc="-5" dirty="0">
                <a:solidFill>
                  <a:srgbClr val="264C8D"/>
                </a:solidFill>
                <a:latin typeface="Calibri"/>
                <a:cs typeface="Calibri"/>
              </a:rPr>
              <a:t>Aim:</a:t>
            </a:r>
            <a:r>
              <a:rPr sz="2000" dirty="0">
                <a:solidFill>
                  <a:srgbClr val="264C8D"/>
                </a:solidFill>
                <a:latin typeface="Calibri"/>
                <a:cs typeface="Calibri"/>
              </a:rPr>
              <a:t> Map</a:t>
            </a:r>
            <a:r>
              <a:rPr sz="2000" spc="5" dirty="0">
                <a:solidFill>
                  <a:srgbClr val="264C8D"/>
                </a:solidFill>
                <a:latin typeface="Calibri"/>
                <a:cs typeface="Calibri"/>
              </a:rPr>
              <a:t> </a:t>
            </a:r>
            <a:r>
              <a:rPr sz="2000" dirty="0">
                <a:solidFill>
                  <a:srgbClr val="264C8D"/>
                </a:solidFill>
                <a:latin typeface="Calibri"/>
                <a:cs typeface="Calibri"/>
              </a:rPr>
              <a:t>successive</a:t>
            </a:r>
            <a:r>
              <a:rPr sz="2000" spc="5" dirty="0">
                <a:solidFill>
                  <a:srgbClr val="264C8D"/>
                </a:solidFill>
                <a:latin typeface="Calibri"/>
                <a:cs typeface="Calibri"/>
              </a:rPr>
              <a:t> </a:t>
            </a:r>
            <a:r>
              <a:rPr sz="2000" spc="-5" dirty="0">
                <a:solidFill>
                  <a:srgbClr val="264C8D"/>
                </a:solidFill>
                <a:latin typeface="Calibri"/>
                <a:cs typeface="Calibri"/>
              </a:rPr>
              <a:t>addresses</a:t>
            </a:r>
            <a:r>
              <a:rPr sz="2000" spc="5" dirty="0">
                <a:solidFill>
                  <a:srgbClr val="264C8D"/>
                </a:solidFill>
                <a:latin typeface="Calibri"/>
                <a:cs typeface="Calibri"/>
              </a:rPr>
              <a:t> </a:t>
            </a:r>
            <a:r>
              <a:rPr sz="2000" spc="-5" dirty="0">
                <a:solidFill>
                  <a:srgbClr val="264C8D"/>
                </a:solidFill>
                <a:latin typeface="Calibri"/>
                <a:cs typeface="Calibri"/>
              </a:rPr>
              <a:t>sequentially</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storage</a:t>
            </a:r>
            <a:r>
              <a:rPr sz="2000" spc="5" dirty="0">
                <a:solidFill>
                  <a:srgbClr val="264C8D"/>
                </a:solidFill>
                <a:latin typeface="Calibri"/>
                <a:cs typeface="Calibri"/>
              </a:rPr>
              <a:t> </a:t>
            </a:r>
            <a:r>
              <a:rPr sz="2000" spc="-5" dirty="0">
                <a:solidFill>
                  <a:srgbClr val="264C8D"/>
                </a:solidFill>
                <a:latin typeface="Calibri"/>
                <a:cs typeface="Calibri"/>
              </a:rPr>
              <a:t>system</a:t>
            </a:r>
            <a:endParaRPr sz="2000">
              <a:latin typeface="Calibri"/>
              <a:cs typeface="Calibri"/>
            </a:endParaRPr>
          </a:p>
          <a:p>
            <a:pPr marL="355600" indent="-342900">
              <a:lnSpc>
                <a:spcPct val="100000"/>
              </a:lnSpc>
              <a:spcBef>
                <a:spcPts val="400"/>
              </a:spcBef>
              <a:buFont typeface="Arial MT"/>
              <a:buChar char="•"/>
              <a:tabLst>
                <a:tab pos="354965" algn="l"/>
                <a:tab pos="355600" algn="l"/>
              </a:tabLst>
            </a:pPr>
            <a:r>
              <a:rPr sz="2000" spc="-5" dirty="0">
                <a:solidFill>
                  <a:srgbClr val="264C8D"/>
                </a:solidFill>
                <a:latin typeface="Calibri"/>
                <a:cs typeface="Calibri"/>
              </a:rPr>
              <a:t>Approach</a:t>
            </a:r>
            <a:r>
              <a:rPr sz="2000" spc="-25" dirty="0">
                <a:solidFill>
                  <a:srgbClr val="264C8D"/>
                </a:solidFill>
                <a:latin typeface="Calibri"/>
                <a:cs typeface="Calibri"/>
              </a:rPr>
              <a:t> </a:t>
            </a:r>
            <a:r>
              <a:rPr sz="2000" spc="-5" dirty="0">
                <a:solidFill>
                  <a:srgbClr val="264C8D"/>
                </a:solidFill>
                <a:latin typeface="Calibri"/>
                <a:cs typeface="Calibri"/>
              </a:rPr>
              <a:t>of</a:t>
            </a:r>
            <a:r>
              <a:rPr sz="2000" spc="-20" dirty="0">
                <a:solidFill>
                  <a:srgbClr val="264C8D"/>
                </a:solidFill>
                <a:latin typeface="Calibri"/>
                <a:cs typeface="Calibri"/>
              </a:rPr>
              <a:t> </a:t>
            </a:r>
            <a:r>
              <a:rPr sz="1800" dirty="0">
                <a:solidFill>
                  <a:srgbClr val="31619F"/>
                </a:solidFill>
                <a:latin typeface="Courier New"/>
                <a:cs typeface="Courier New"/>
              </a:rPr>
              <a:t>ex2_get_block()</a:t>
            </a:r>
            <a:endParaRPr sz="1800">
              <a:latin typeface="Courier New"/>
              <a:cs typeface="Courier New"/>
            </a:endParaRPr>
          </a:p>
          <a:p>
            <a:pPr marL="749300" marR="5080" lvl="1" indent="-279400">
              <a:lnSpc>
                <a:spcPct val="100000"/>
              </a:lnSpc>
              <a:spcBef>
                <a:spcPts val="450"/>
              </a:spcBef>
              <a:buFont typeface="Arial MT"/>
              <a:buChar char="–"/>
              <a:tabLst>
                <a:tab pos="755015" algn="l"/>
                <a:tab pos="755650" algn="l"/>
              </a:tabLst>
            </a:pPr>
            <a:r>
              <a:rPr sz="1800" dirty="0">
                <a:latin typeface="Calibri"/>
                <a:cs typeface="Calibri"/>
              </a:rPr>
              <a:t>If</a:t>
            </a:r>
            <a:r>
              <a:rPr sz="1800" spc="10" dirty="0">
                <a:latin typeface="Calibri"/>
                <a:cs typeface="Calibri"/>
              </a:rPr>
              <a:t> </a:t>
            </a:r>
            <a:r>
              <a:rPr sz="1800" spc="-5" dirty="0">
                <a:latin typeface="Calibri"/>
                <a:cs typeface="Calibri"/>
              </a:rPr>
              <a:t>there</a:t>
            </a:r>
            <a:r>
              <a:rPr sz="1800" spc="10" dirty="0">
                <a:latin typeface="Calibri"/>
                <a:cs typeface="Calibri"/>
              </a:rPr>
              <a:t> </a:t>
            </a:r>
            <a:r>
              <a:rPr sz="1800" dirty="0">
                <a:latin typeface="Calibri"/>
                <a:cs typeface="Calibri"/>
              </a:rPr>
              <a:t>is</a:t>
            </a:r>
            <a:r>
              <a:rPr sz="1800" spc="10"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logical</a:t>
            </a:r>
            <a:r>
              <a:rPr sz="1800" spc="10" dirty="0">
                <a:latin typeface="Calibri"/>
                <a:cs typeface="Calibri"/>
              </a:rPr>
              <a:t> </a:t>
            </a:r>
            <a:r>
              <a:rPr sz="1800" spc="-5" dirty="0">
                <a:latin typeface="Calibri"/>
                <a:cs typeface="Calibri"/>
              </a:rPr>
              <a:t>block</a:t>
            </a:r>
            <a:r>
              <a:rPr sz="1800" spc="10" dirty="0">
                <a:latin typeface="Calibri"/>
                <a:cs typeface="Calibri"/>
              </a:rPr>
              <a:t> </a:t>
            </a:r>
            <a:r>
              <a:rPr sz="1800" spc="-5" dirty="0">
                <a:latin typeface="Calibri"/>
                <a:cs typeface="Calibri"/>
              </a:rPr>
              <a:t>directly</a:t>
            </a:r>
            <a:r>
              <a:rPr sz="1800" spc="10" dirty="0">
                <a:latin typeface="Calibri"/>
                <a:cs typeface="Calibri"/>
              </a:rPr>
              <a:t> </a:t>
            </a:r>
            <a:r>
              <a:rPr sz="1800" spc="-5" dirty="0">
                <a:latin typeface="Calibri"/>
                <a:cs typeface="Calibri"/>
              </a:rPr>
              <a:t>before</a:t>
            </a:r>
            <a:r>
              <a:rPr sz="1800" spc="10" dirty="0">
                <a:latin typeface="Calibri"/>
                <a:cs typeface="Calibri"/>
              </a:rPr>
              <a:t> </a:t>
            </a:r>
            <a:r>
              <a:rPr sz="1800" spc="-5" dirty="0">
                <a:latin typeface="Calibri"/>
                <a:cs typeface="Calibri"/>
              </a:rPr>
              <a:t>address</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current</a:t>
            </a:r>
            <a:r>
              <a:rPr sz="1800" spc="10" dirty="0">
                <a:latin typeface="Calibri"/>
                <a:cs typeface="Calibri"/>
              </a:rPr>
              <a:t> </a:t>
            </a:r>
            <a:r>
              <a:rPr sz="1800" spc="-5" dirty="0">
                <a:latin typeface="Calibri"/>
                <a:cs typeface="Calibri"/>
              </a:rPr>
              <a:t>block</a:t>
            </a:r>
            <a:r>
              <a:rPr sz="1800" spc="5" dirty="0">
                <a:latin typeface="Calibri"/>
                <a:cs typeface="Calibri"/>
              </a:rPr>
              <a:t> </a:t>
            </a:r>
            <a:r>
              <a:rPr sz="1800" dirty="0">
                <a:latin typeface="Wingdings"/>
                <a:cs typeface="Wingdings"/>
              </a:rPr>
              <a:t></a:t>
            </a:r>
            <a:r>
              <a:rPr sz="1800" spc="-35" dirty="0">
                <a:latin typeface="Times New Roman"/>
                <a:cs typeface="Times New Roman"/>
              </a:rPr>
              <a:t> </a:t>
            </a:r>
            <a:r>
              <a:rPr sz="1800" spc="-5" dirty="0">
                <a:latin typeface="Calibri"/>
                <a:cs typeface="Calibri"/>
              </a:rPr>
              <a:t>take</a:t>
            </a:r>
            <a:r>
              <a:rPr sz="1800" spc="10" dirty="0">
                <a:latin typeface="Calibri"/>
                <a:cs typeface="Calibri"/>
              </a:rPr>
              <a:t> </a:t>
            </a:r>
            <a:r>
              <a:rPr sz="1800" dirty="0">
                <a:latin typeface="Calibri"/>
                <a:cs typeface="Calibri"/>
              </a:rPr>
              <a:t>next</a:t>
            </a:r>
            <a:r>
              <a:rPr sz="1800" spc="10" dirty="0">
                <a:latin typeface="Calibri"/>
                <a:cs typeface="Calibri"/>
              </a:rPr>
              <a:t> </a:t>
            </a:r>
            <a:r>
              <a:rPr sz="1800" spc="-5" dirty="0">
                <a:latin typeface="Calibri"/>
                <a:cs typeface="Calibri"/>
              </a:rPr>
              <a:t>physical </a:t>
            </a:r>
            <a:r>
              <a:rPr sz="1800" spc="-390" dirty="0">
                <a:latin typeface="Calibri"/>
                <a:cs typeface="Calibri"/>
              </a:rPr>
              <a:t> </a:t>
            </a:r>
            <a:r>
              <a:rPr sz="1800" spc="-5" dirty="0">
                <a:latin typeface="Calibri"/>
                <a:cs typeface="Calibri"/>
              </a:rPr>
              <a:t>block</a:t>
            </a:r>
            <a:endParaRPr sz="1800">
              <a:latin typeface="Calibri"/>
              <a:cs typeface="Calibri"/>
            </a:endParaRPr>
          </a:p>
          <a:p>
            <a:pPr marL="749300" marR="302260" lvl="1" indent="-279400">
              <a:lnSpc>
                <a:spcPct val="100000"/>
              </a:lnSpc>
              <a:spcBef>
                <a:spcPts val="480"/>
              </a:spcBef>
              <a:buFont typeface="Arial MT"/>
              <a:buChar char="–"/>
              <a:tabLst>
                <a:tab pos="755015" algn="l"/>
                <a:tab pos="755650" algn="l"/>
              </a:tabLst>
            </a:pPr>
            <a:r>
              <a:rPr sz="1800" dirty="0">
                <a:latin typeface="Calibri"/>
                <a:cs typeface="Calibri"/>
              </a:rPr>
              <a:t>Else</a:t>
            </a:r>
            <a:r>
              <a:rPr sz="1800" spc="10" dirty="0">
                <a:latin typeface="Calibri"/>
                <a:cs typeface="Calibri"/>
              </a:rPr>
              <a:t> </a:t>
            </a:r>
            <a:r>
              <a:rPr sz="1800" spc="-5" dirty="0">
                <a:latin typeface="Calibri"/>
                <a:cs typeface="Calibri"/>
              </a:rPr>
              <a:t>take</a:t>
            </a:r>
            <a:r>
              <a:rPr sz="1800" spc="10" dirty="0">
                <a:latin typeface="Calibri"/>
                <a:cs typeface="Calibri"/>
              </a:rPr>
              <a:t> </a:t>
            </a:r>
            <a:r>
              <a:rPr sz="1800" spc="-5" dirty="0">
                <a:latin typeface="Calibri"/>
                <a:cs typeface="Calibri"/>
              </a:rPr>
              <a:t>physical</a:t>
            </a:r>
            <a:r>
              <a:rPr sz="1800" spc="10" dirty="0">
                <a:latin typeface="Calibri"/>
                <a:cs typeface="Calibri"/>
              </a:rPr>
              <a:t> </a:t>
            </a:r>
            <a:r>
              <a:rPr sz="1800" spc="-5" dirty="0">
                <a:latin typeface="Calibri"/>
                <a:cs typeface="Calibri"/>
              </a:rPr>
              <a:t>block</a:t>
            </a:r>
            <a:r>
              <a:rPr sz="1800" spc="10" dirty="0">
                <a:latin typeface="Calibri"/>
                <a:cs typeface="Calibri"/>
              </a:rPr>
              <a:t> </a:t>
            </a:r>
            <a:r>
              <a:rPr sz="1800" spc="-5" dirty="0">
                <a:latin typeface="Calibri"/>
                <a:cs typeface="Calibri"/>
              </a:rPr>
              <a:t>number</a:t>
            </a:r>
            <a:r>
              <a:rPr sz="1800" spc="1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block</a:t>
            </a:r>
            <a:r>
              <a:rPr sz="1800" spc="1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logical</a:t>
            </a:r>
            <a:r>
              <a:rPr sz="1800" spc="15" dirty="0">
                <a:latin typeface="Calibri"/>
                <a:cs typeface="Calibri"/>
              </a:rPr>
              <a:t> </a:t>
            </a:r>
            <a:r>
              <a:rPr sz="1800" spc="-5" dirty="0">
                <a:latin typeface="Calibri"/>
                <a:cs typeface="Calibri"/>
              </a:rPr>
              <a:t>block</a:t>
            </a:r>
            <a:r>
              <a:rPr sz="1800" spc="10" dirty="0">
                <a:latin typeface="Calibri"/>
                <a:cs typeface="Calibri"/>
              </a:rPr>
              <a:t> </a:t>
            </a:r>
            <a:r>
              <a:rPr sz="1800" spc="-5" dirty="0">
                <a:latin typeface="Calibri"/>
                <a:cs typeface="Calibri"/>
              </a:rPr>
              <a:t>number</a:t>
            </a:r>
            <a:r>
              <a:rPr sz="1800" spc="10" dirty="0">
                <a:latin typeface="Calibri"/>
                <a:cs typeface="Calibri"/>
              </a:rPr>
              <a:t> </a:t>
            </a:r>
            <a:r>
              <a:rPr sz="1800" spc="-5" dirty="0">
                <a:latin typeface="Calibri"/>
                <a:cs typeface="Calibri"/>
              </a:rPr>
              <a:t>directly </a:t>
            </a:r>
            <a:r>
              <a:rPr sz="1800" spc="-390" dirty="0">
                <a:latin typeface="Calibri"/>
                <a:cs typeface="Calibri"/>
              </a:rPr>
              <a:t> </a:t>
            </a:r>
            <a:r>
              <a:rPr sz="1800" spc="-5" dirty="0">
                <a:latin typeface="Calibri"/>
                <a:cs typeface="Calibri"/>
              </a:rPr>
              <a:t>before</a:t>
            </a:r>
            <a:r>
              <a:rPr sz="1800" dirty="0">
                <a:latin typeface="Calibri"/>
                <a:cs typeface="Calibri"/>
              </a:rPr>
              <a:t> the </a:t>
            </a:r>
            <a:r>
              <a:rPr sz="1800" spc="-5" dirty="0">
                <a:latin typeface="Calibri"/>
                <a:cs typeface="Calibri"/>
              </a:rPr>
              <a:t>logical</a:t>
            </a:r>
            <a:r>
              <a:rPr sz="1800" dirty="0">
                <a:latin typeface="Calibri"/>
                <a:cs typeface="Calibri"/>
              </a:rPr>
              <a:t> </a:t>
            </a:r>
            <a:r>
              <a:rPr sz="1800" spc="-5" dirty="0">
                <a:latin typeface="Calibri"/>
                <a:cs typeface="Calibri"/>
              </a:rPr>
              <a:t>block</a:t>
            </a:r>
            <a:r>
              <a:rPr sz="1800" dirty="0">
                <a:latin typeface="Calibri"/>
                <a:cs typeface="Calibri"/>
              </a:rPr>
              <a:t> </a:t>
            </a:r>
            <a:r>
              <a:rPr sz="1800" spc="-5" dirty="0">
                <a:latin typeface="Calibri"/>
                <a:cs typeface="Calibri"/>
              </a:rPr>
              <a:t>number</a:t>
            </a:r>
            <a:r>
              <a:rPr sz="1800" dirty="0">
                <a:latin typeface="Calibri"/>
                <a:cs typeface="Calibri"/>
              </a:rPr>
              <a:t> </a:t>
            </a:r>
            <a:r>
              <a:rPr sz="1800" spc="-5" dirty="0">
                <a:latin typeface="Calibri"/>
                <a:cs typeface="Calibri"/>
              </a:rPr>
              <a:t>of</a:t>
            </a:r>
            <a:r>
              <a:rPr sz="1800" dirty="0">
                <a:latin typeface="Calibri"/>
                <a:cs typeface="Calibri"/>
              </a:rPr>
              <a:t> the</a:t>
            </a:r>
            <a:r>
              <a:rPr sz="1800" spc="5" dirty="0">
                <a:latin typeface="Calibri"/>
                <a:cs typeface="Calibri"/>
              </a:rPr>
              <a:t> </a:t>
            </a:r>
            <a:r>
              <a:rPr sz="1800" spc="-5" dirty="0">
                <a:latin typeface="Calibri"/>
                <a:cs typeface="Calibri"/>
              </a:rPr>
              <a:t>current</a:t>
            </a:r>
            <a:r>
              <a:rPr sz="1800" dirty="0">
                <a:latin typeface="Calibri"/>
                <a:cs typeface="Calibri"/>
              </a:rPr>
              <a:t> </a:t>
            </a:r>
            <a:r>
              <a:rPr sz="1800" spc="-5" dirty="0">
                <a:latin typeface="Calibri"/>
                <a:cs typeface="Calibri"/>
              </a:rPr>
              <a:t>block</a:t>
            </a:r>
            <a:endParaRPr sz="1800">
              <a:latin typeface="Calibri"/>
              <a:cs typeface="Calibri"/>
            </a:endParaRPr>
          </a:p>
          <a:p>
            <a:pPr marL="755650" lvl="1" indent="-285750">
              <a:lnSpc>
                <a:spcPct val="100000"/>
              </a:lnSpc>
              <a:spcBef>
                <a:spcPts val="630"/>
              </a:spcBef>
              <a:buFont typeface="Arial MT"/>
              <a:buChar char="–"/>
              <a:tabLst>
                <a:tab pos="755015" algn="l"/>
                <a:tab pos="755650" algn="l"/>
              </a:tabLst>
            </a:pPr>
            <a:r>
              <a:rPr sz="1800" dirty="0">
                <a:latin typeface="Calibri"/>
                <a:cs typeface="Calibri"/>
              </a:rPr>
              <a:t>Else </a:t>
            </a:r>
            <a:r>
              <a:rPr sz="1800" spc="-5" dirty="0">
                <a:latin typeface="Calibri"/>
                <a:cs typeface="Calibri"/>
              </a:rPr>
              <a:t>take</a:t>
            </a:r>
            <a:r>
              <a:rPr sz="1800" spc="5" dirty="0">
                <a:latin typeface="Calibri"/>
                <a:cs typeface="Calibri"/>
              </a:rPr>
              <a:t> </a:t>
            </a:r>
            <a:r>
              <a:rPr sz="1800" spc="-5" dirty="0">
                <a:latin typeface="Calibri"/>
                <a:cs typeface="Calibri"/>
              </a:rPr>
              <a:t>block</a:t>
            </a:r>
            <a:r>
              <a:rPr sz="1800" spc="5" dirty="0">
                <a:latin typeface="Calibri"/>
                <a:cs typeface="Calibri"/>
              </a:rPr>
              <a:t> </a:t>
            </a:r>
            <a:r>
              <a:rPr sz="1800" spc="-5" dirty="0">
                <a:latin typeface="Calibri"/>
                <a:cs typeface="Calibri"/>
              </a:rPr>
              <a:t>number</a:t>
            </a:r>
            <a:r>
              <a:rPr sz="1800" spc="5"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first</a:t>
            </a:r>
            <a:r>
              <a:rPr sz="1800" spc="5" dirty="0">
                <a:latin typeface="Calibri"/>
                <a:cs typeface="Calibri"/>
              </a:rPr>
              <a:t> </a:t>
            </a:r>
            <a:r>
              <a:rPr sz="1800" spc="-5" dirty="0">
                <a:latin typeface="Calibri"/>
                <a:cs typeface="Calibri"/>
              </a:rPr>
              <a:t>block</a:t>
            </a:r>
            <a:r>
              <a:rPr sz="1800" spc="5" dirty="0">
                <a:latin typeface="Calibri"/>
                <a:cs typeface="Calibri"/>
              </a:rPr>
              <a:t> </a:t>
            </a:r>
            <a:r>
              <a:rPr sz="1800" dirty="0">
                <a:latin typeface="Calibri"/>
                <a:cs typeface="Calibri"/>
              </a:rPr>
              <a:t>in</a:t>
            </a:r>
            <a:r>
              <a:rPr sz="1800" spc="5" dirty="0">
                <a:latin typeface="Calibri"/>
                <a:cs typeface="Calibri"/>
              </a:rPr>
              <a:t> </a:t>
            </a:r>
            <a:r>
              <a:rPr sz="1800" spc="-5" dirty="0">
                <a:latin typeface="Calibri"/>
                <a:cs typeface="Calibri"/>
              </a:rPr>
              <a:t>block</a:t>
            </a:r>
            <a:r>
              <a:rPr sz="1800" spc="5" dirty="0">
                <a:latin typeface="Calibri"/>
                <a:cs typeface="Calibri"/>
              </a:rPr>
              <a:t> </a:t>
            </a:r>
            <a:r>
              <a:rPr sz="1800" spc="-5" dirty="0">
                <a:latin typeface="Calibri"/>
                <a:cs typeface="Calibri"/>
              </a:rPr>
              <a:t>group,</a:t>
            </a:r>
            <a:r>
              <a:rPr sz="1800" spc="5" dirty="0">
                <a:latin typeface="Calibri"/>
                <a:cs typeface="Calibri"/>
              </a:rPr>
              <a:t> </a:t>
            </a:r>
            <a:r>
              <a:rPr sz="1800" spc="-5" dirty="0">
                <a:latin typeface="Calibri"/>
                <a:cs typeface="Calibri"/>
              </a:rPr>
              <a:t>where</a:t>
            </a:r>
            <a:r>
              <a:rPr sz="1800" dirty="0">
                <a:latin typeface="Calibri"/>
                <a:cs typeface="Calibri"/>
              </a:rPr>
              <a:t> inode</a:t>
            </a:r>
            <a:r>
              <a:rPr sz="1800" spc="5" dirty="0">
                <a:latin typeface="Calibri"/>
                <a:cs typeface="Calibri"/>
              </a:rPr>
              <a:t> </a:t>
            </a:r>
            <a:r>
              <a:rPr sz="1800" dirty="0">
                <a:latin typeface="Calibri"/>
                <a:cs typeface="Calibri"/>
              </a:rPr>
              <a:t>is</a:t>
            </a:r>
            <a:r>
              <a:rPr sz="1800" spc="5" dirty="0">
                <a:latin typeface="Calibri"/>
                <a:cs typeface="Calibri"/>
              </a:rPr>
              <a:t> </a:t>
            </a:r>
            <a:r>
              <a:rPr sz="1800" spc="-5" dirty="0">
                <a:latin typeface="Calibri"/>
                <a:cs typeface="Calibri"/>
              </a:rPr>
              <a:t>stored</a:t>
            </a:r>
            <a:endParaRPr sz="1800">
              <a:latin typeface="Calibri"/>
              <a:cs typeface="Calibri"/>
            </a:endParaRPr>
          </a:p>
          <a:p>
            <a:pPr marL="355600" indent="-342900">
              <a:lnSpc>
                <a:spcPct val="100000"/>
              </a:lnSpc>
              <a:spcBef>
                <a:spcPts val="540"/>
              </a:spcBef>
              <a:buFont typeface="Arial MT"/>
              <a:buChar char="•"/>
              <a:tabLst>
                <a:tab pos="354965" algn="l"/>
                <a:tab pos="355600" algn="l"/>
              </a:tabLst>
            </a:pPr>
            <a:r>
              <a:rPr sz="2000" spc="-5" dirty="0">
                <a:solidFill>
                  <a:srgbClr val="264C8D"/>
                </a:solidFill>
                <a:latin typeface="Calibri"/>
                <a:cs typeface="Calibri"/>
              </a:rPr>
              <a:t>Target</a:t>
            </a:r>
            <a:r>
              <a:rPr sz="2000" dirty="0">
                <a:solidFill>
                  <a:srgbClr val="264C8D"/>
                </a:solidFill>
                <a:latin typeface="Calibri"/>
                <a:cs typeface="Calibri"/>
              </a:rPr>
              <a:t> </a:t>
            </a:r>
            <a:r>
              <a:rPr sz="2000" spc="-5" dirty="0">
                <a:solidFill>
                  <a:srgbClr val="264C8D"/>
                </a:solidFill>
                <a:latin typeface="Calibri"/>
                <a:cs typeface="Calibri"/>
              </a:rPr>
              <a:t>block</a:t>
            </a:r>
            <a:r>
              <a:rPr sz="2000" dirty="0">
                <a:solidFill>
                  <a:srgbClr val="264C8D"/>
                </a:solidFill>
                <a:latin typeface="Calibri"/>
                <a:cs typeface="Calibri"/>
              </a:rPr>
              <a:t> can be</a:t>
            </a:r>
            <a:r>
              <a:rPr sz="2000" spc="5" dirty="0">
                <a:solidFill>
                  <a:srgbClr val="264C8D"/>
                </a:solidFill>
                <a:latin typeface="Calibri"/>
                <a:cs typeface="Calibri"/>
              </a:rPr>
              <a:t> </a:t>
            </a:r>
            <a:r>
              <a:rPr sz="2000" spc="-5" dirty="0">
                <a:solidFill>
                  <a:srgbClr val="264C8D"/>
                </a:solidFill>
                <a:latin typeface="Calibri"/>
                <a:cs typeface="Calibri"/>
              </a:rPr>
              <a:t>already</a:t>
            </a:r>
            <a:r>
              <a:rPr sz="2000" dirty="0">
                <a:solidFill>
                  <a:srgbClr val="264C8D"/>
                </a:solidFill>
                <a:latin typeface="Calibri"/>
                <a:cs typeface="Calibri"/>
              </a:rPr>
              <a:t> </a:t>
            </a:r>
            <a:r>
              <a:rPr sz="2000" spc="-5" dirty="0">
                <a:solidFill>
                  <a:srgbClr val="264C8D"/>
                </a:solidFill>
                <a:latin typeface="Calibri"/>
                <a:cs typeface="Calibri"/>
              </a:rPr>
              <a:t>occupied</a:t>
            </a:r>
            <a:endParaRPr sz="2000">
              <a:latin typeface="Calibri"/>
              <a:cs typeface="Calibri"/>
            </a:endParaRPr>
          </a:p>
          <a:p>
            <a:pPr marL="755650" lvl="1" indent="-285750">
              <a:lnSpc>
                <a:spcPct val="100000"/>
              </a:lnSpc>
              <a:spcBef>
                <a:spcPts val="450"/>
              </a:spcBef>
              <a:buFont typeface="Arial MT"/>
              <a:buChar char="–"/>
              <a:tabLst>
                <a:tab pos="755015" algn="l"/>
                <a:tab pos="755650" algn="l"/>
              </a:tabLst>
            </a:pPr>
            <a:r>
              <a:rPr sz="1800" dirty="0">
                <a:latin typeface="Calibri"/>
                <a:cs typeface="Calibri"/>
              </a:rPr>
              <a:t>Task</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ourier New"/>
                <a:cs typeface="Courier New"/>
              </a:rPr>
              <a:t>ext2_alloc_branch()</a:t>
            </a:r>
            <a:r>
              <a:rPr sz="1800" spc="-5" dirty="0">
                <a:latin typeface="Calibri"/>
                <a:cs typeface="Calibri"/>
              </a:rPr>
              <a:t>:</a:t>
            </a:r>
            <a:r>
              <a:rPr sz="1800" spc="10" dirty="0">
                <a:latin typeface="Calibri"/>
                <a:cs typeface="Calibri"/>
              </a:rPr>
              <a:t> </a:t>
            </a:r>
            <a:r>
              <a:rPr sz="1800" spc="-5" dirty="0">
                <a:latin typeface="Calibri"/>
                <a:cs typeface="Calibri"/>
              </a:rPr>
              <a:t>Allocate</a:t>
            </a:r>
            <a:r>
              <a:rPr sz="1800" spc="10" dirty="0">
                <a:latin typeface="Calibri"/>
                <a:cs typeface="Calibri"/>
              </a:rPr>
              <a:t> </a:t>
            </a:r>
            <a:r>
              <a:rPr sz="1800" spc="-5" dirty="0">
                <a:latin typeface="Calibri"/>
                <a:cs typeface="Calibri"/>
              </a:rPr>
              <a:t>nearby</a:t>
            </a:r>
            <a:r>
              <a:rPr sz="1800" spc="10" dirty="0">
                <a:latin typeface="Calibri"/>
                <a:cs typeface="Calibri"/>
              </a:rPr>
              <a:t> </a:t>
            </a:r>
            <a:r>
              <a:rPr sz="1800" spc="-5" dirty="0">
                <a:latin typeface="Calibri"/>
                <a:cs typeface="Calibri"/>
              </a:rPr>
              <a:t>block</a:t>
            </a:r>
            <a:r>
              <a:rPr sz="1800" spc="15" dirty="0">
                <a:latin typeface="Calibri"/>
                <a:cs typeface="Calibri"/>
              </a:rPr>
              <a:t> </a:t>
            </a:r>
            <a:r>
              <a:rPr sz="1800" dirty="0">
                <a:latin typeface="Calibri"/>
                <a:cs typeface="Calibri"/>
              </a:rPr>
              <a:t>based</a:t>
            </a:r>
            <a:r>
              <a:rPr sz="1800" spc="15" dirty="0">
                <a:latin typeface="Calibri"/>
                <a:cs typeface="Calibri"/>
              </a:rPr>
              <a:t> </a:t>
            </a:r>
            <a:r>
              <a:rPr sz="1800" spc="-5" dirty="0">
                <a:latin typeface="Calibri"/>
                <a:cs typeface="Calibri"/>
              </a:rPr>
              <a:t>on</a:t>
            </a:r>
            <a:r>
              <a:rPr sz="1800" spc="10" dirty="0">
                <a:latin typeface="Calibri"/>
                <a:cs typeface="Calibri"/>
              </a:rPr>
              <a:t> </a:t>
            </a:r>
            <a:r>
              <a:rPr sz="1800" spc="-95" dirty="0">
                <a:latin typeface="Courier New"/>
                <a:cs typeface="Courier New"/>
              </a:rPr>
              <a:t>goal</a:t>
            </a:r>
            <a:r>
              <a:rPr sz="1800" spc="-95" dirty="0">
                <a:latin typeface="Calibri"/>
                <a:cs typeface="Calibri"/>
              </a:rPr>
              <a:t>-­‐block</a:t>
            </a:r>
            <a:endParaRPr sz="1800">
              <a:latin typeface="Calibri"/>
              <a:cs typeface="Calibri"/>
            </a:endParaRPr>
          </a:p>
          <a:p>
            <a:pPr marL="355600" indent="-342900">
              <a:lnSpc>
                <a:spcPct val="100000"/>
              </a:lnSpc>
              <a:spcBef>
                <a:spcPts val="489"/>
              </a:spcBef>
              <a:buFont typeface="Arial MT"/>
              <a:buChar char="•"/>
              <a:tabLst>
                <a:tab pos="354965" algn="l"/>
                <a:tab pos="355600" algn="l"/>
              </a:tabLst>
            </a:pPr>
            <a:r>
              <a:rPr sz="2000" dirty="0">
                <a:solidFill>
                  <a:srgbClr val="264C8D"/>
                </a:solidFill>
                <a:latin typeface="Courier New"/>
                <a:cs typeface="Courier New"/>
              </a:rPr>
              <a:t>ext2_alloc_block()</a:t>
            </a:r>
            <a:r>
              <a:rPr sz="2000" spc="-750" dirty="0">
                <a:solidFill>
                  <a:srgbClr val="264C8D"/>
                </a:solidFill>
                <a:latin typeface="Courier New"/>
                <a:cs typeface="Courier New"/>
              </a:rPr>
              <a:t> </a:t>
            </a:r>
            <a:r>
              <a:rPr sz="2000" dirty="0">
                <a:solidFill>
                  <a:srgbClr val="264C8D"/>
                </a:solidFill>
                <a:latin typeface="Calibri"/>
                <a:cs typeface="Calibri"/>
              </a:rPr>
              <a:t>includes </a:t>
            </a:r>
            <a:r>
              <a:rPr sz="2000" spc="-5" dirty="0">
                <a:solidFill>
                  <a:srgbClr val="264C8D"/>
                </a:solidFill>
                <a:latin typeface="Calibri"/>
                <a:cs typeface="Calibri"/>
              </a:rPr>
              <a:t>o</a:t>
            </a:r>
            <a:r>
              <a:rPr sz="2000" dirty="0">
                <a:solidFill>
                  <a:srgbClr val="264C8D"/>
                </a:solidFill>
                <a:latin typeface="Calibri"/>
                <a:cs typeface="Calibri"/>
              </a:rPr>
              <a:t>p</a:t>
            </a:r>
            <a:r>
              <a:rPr sz="2000" spc="-10" dirty="0">
                <a:solidFill>
                  <a:srgbClr val="264C8D"/>
                </a:solidFill>
                <a:latin typeface="Calibri"/>
                <a:cs typeface="Calibri"/>
              </a:rPr>
              <a:t>t</a:t>
            </a:r>
            <a:r>
              <a:rPr sz="2000" spc="-15" dirty="0">
                <a:solidFill>
                  <a:srgbClr val="264C8D"/>
                </a:solidFill>
                <a:latin typeface="Calibri"/>
                <a:cs typeface="Calibri"/>
              </a:rPr>
              <a:t>i</a:t>
            </a:r>
            <a:r>
              <a:rPr sz="2000" spc="-5" dirty="0">
                <a:solidFill>
                  <a:srgbClr val="264C8D"/>
                </a:solidFill>
                <a:latin typeface="Calibri"/>
                <a:cs typeface="Calibri"/>
              </a:rPr>
              <a:t>o</a:t>
            </a:r>
            <a:r>
              <a:rPr sz="2000" dirty="0">
                <a:solidFill>
                  <a:srgbClr val="264C8D"/>
                </a:solidFill>
                <a:latin typeface="Calibri"/>
                <a:cs typeface="Calibri"/>
              </a:rPr>
              <a:t>ns f</a:t>
            </a:r>
            <a:r>
              <a:rPr sz="2000" spc="-5" dirty="0">
                <a:solidFill>
                  <a:srgbClr val="264C8D"/>
                </a:solidFill>
                <a:latin typeface="Calibri"/>
                <a:cs typeface="Calibri"/>
              </a:rPr>
              <a:t>o</a:t>
            </a:r>
            <a:r>
              <a:rPr sz="2000" dirty="0">
                <a:solidFill>
                  <a:srgbClr val="264C8D"/>
                </a:solidFill>
                <a:latin typeface="Calibri"/>
                <a:cs typeface="Calibri"/>
              </a:rPr>
              <a:t>r the</a:t>
            </a:r>
            <a:r>
              <a:rPr sz="2000" spc="-5" dirty="0">
                <a:solidFill>
                  <a:srgbClr val="264C8D"/>
                </a:solidFill>
                <a:latin typeface="Calibri"/>
                <a:cs typeface="Calibri"/>
              </a:rPr>
              <a:t> </a:t>
            </a:r>
            <a:r>
              <a:rPr sz="2000" dirty="0">
                <a:solidFill>
                  <a:srgbClr val="264C8D"/>
                </a:solidFill>
                <a:latin typeface="Calibri"/>
                <a:cs typeface="Calibri"/>
              </a:rPr>
              <a:t>p</a:t>
            </a:r>
            <a:r>
              <a:rPr sz="2000" spc="-5" dirty="0">
                <a:solidFill>
                  <a:srgbClr val="264C8D"/>
                </a:solidFill>
                <a:latin typeface="Calibri"/>
                <a:cs typeface="Calibri"/>
              </a:rPr>
              <a:t>r</a:t>
            </a:r>
            <a:r>
              <a:rPr sz="2000" dirty="0">
                <a:solidFill>
                  <a:srgbClr val="264C8D"/>
                </a:solidFill>
                <a:latin typeface="Calibri"/>
                <a:cs typeface="Calibri"/>
              </a:rPr>
              <a:t>eall</a:t>
            </a:r>
            <a:r>
              <a:rPr sz="2000" spc="-5" dirty="0">
                <a:solidFill>
                  <a:srgbClr val="264C8D"/>
                </a:solidFill>
                <a:latin typeface="Calibri"/>
                <a:cs typeface="Calibri"/>
              </a:rPr>
              <a:t>o</a:t>
            </a:r>
            <a:r>
              <a:rPr sz="2000" dirty="0">
                <a:solidFill>
                  <a:srgbClr val="264C8D"/>
                </a:solidFill>
                <a:latin typeface="Calibri"/>
                <a:cs typeface="Calibri"/>
              </a:rPr>
              <a:t>c</a:t>
            </a:r>
            <a:r>
              <a:rPr sz="2000" spc="-5" dirty="0">
                <a:solidFill>
                  <a:srgbClr val="264C8D"/>
                </a:solidFill>
                <a:latin typeface="Calibri"/>
                <a:cs typeface="Calibri"/>
              </a:rPr>
              <a:t>atio</a:t>
            </a:r>
            <a:r>
              <a:rPr sz="2000" dirty="0">
                <a:solidFill>
                  <a:srgbClr val="264C8D"/>
                </a:solidFill>
                <a:latin typeface="Calibri"/>
                <a:cs typeface="Calibri"/>
              </a:rPr>
              <a:t>n</a:t>
            </a:r>
            <a:r>
              <a:rPr sz="2000" spc="-5" dirty="0">
                <a:solidFill>
                  <a:srgbClr val="264C8D"/>
                </a:solidFill>
                <a:latin typeface="Calibri"/>
                <a:cs typeface="Calibri"/>
              </a:rPr>
              <a:t> o</a:t>
            </a:r>
            <a:r>
              <a:rPr sz="2000" dirty="0">
                <a:solidFill>
                  <a:srgbClr val="264C8D"/>
                </a:solidFill>
                <a:latin typeface="Calibri"/>
                <a:cs typeface="Calibri"/>
              </a:rPr>
              <a:t>f</a:t>
            </a:r>
            <a:r>
              <a:rPr sz="2000" spc="-5" dirty="0">
                <a:solidFill>
                  <a:srgbClr val="264C8D"/>
                </a:solidFill>
                <a:latin typeface="Calibri"/>
                <a:cs typeface="Calibri"/>
              </a:rPr>
              <a:t> block</a:t>
            </a:r>
            <a:r>
              <a:rPr sz="2000" dirty="0">
                <a:solidFill>
                  <a:srgbClr val="264C8D"/>
                </a:solidFill>
                <a:latin typeface="Calibri"/>
                <a:cs typeface="Calibri"/>
              </a:rPr>
              <a:t>s</a:t>
            </a:r>
            <a:endParaRPr sz="2000">
              <a:latin typeface="Calibri"/>
              <a:cs typeface="Calibri"/>
            </a:endParaRPr>
          </a:p>
          <a:p>
            <a:pPr marL="355600" marR="535305" indent="-342900">
              <a:lnSpc>
                <a:spcPct val="100400"/>
              </a:lnSpc>
              <a:spcBef>
                <a:spcPts val="390"/>
              </a:spcBef>
              <a:buFont typeface="Arial MT"/>
              <a:buChar char="•"/>
              <a:tabLst>
                <a:tab pos="354965" algn="l"/>
                <a:tab pos="355600" algn="l"/>
              </a:tabLst>
            </a:pPr>
            <a:r>
              <a:rPr sz="2000" spc="-70" dirty="0">
                <a:solidFill>
                  <a:srgbClr val="264C8D"/>
                </a:solidFill>
                <a:latin typeface="Calibri"/>
                <a:cs typeface="Calibri"/>
              </a:rPr>
              <a:t>Orlov-­‐Allokator:</a:t>
            </a:r>
            <a:r>
              <a:rPr sz="2000" spc="5" dirty="0">
                <a:solidFill>
                  <a:srgbClr val="264C8D"/>
                </a:solidFill>
                <a:latin typeface="Calibri"/>
                <a:cs typeface="Calibri"/>
              </a:rPr>
              <a:t> </a:t>
            </a:r>
            <a:r>
              <a:rPr sz="2000" spc="-5" dirty="0">
                <a:solidFill>
                  <a:srgbClr val="264C8D"/>
                </a:solidFill>
                <a:latin typeface="Calibri"/>
                <a:cs typeface="Calibri"/>
              </a:rPr>
              <a:t>typically</a:t>
            </a:r>
            <a:r>
              <a:rPr sz="2000" spc="5" dirty="0">
                <a:solidFill>
                  <a:srgbClr val="264C8D"/>
                </a:solidFill>
                <a:latin typeface="Calibri"/>
                <a:cs typeface="Calibri"/>
              </a:rPr>
              <a:t> </a:t>
            </a:r>
            <a:r>
              <a:rPr sz="2000" dirty="0">
                <a:solidFill>
                  <a:srgbClr val="264C8D"/>
                </a:solidFill>
                <a:latin typeface="Calibri"/>
                <a:cs typeface="Calibri"/>
              </a:rPr>
              <a:t>no</a:t>
            </a:r>
            <a:r>
              <a:rPr sz="2000" spc="5" dirty="0">
                <a:solidFill>
                  <a:srgbClr val="264C8D"/>
                </a:solidFill>
                <a:latin typeface="Calibri"/>
                <a:cs typeface="Calibri"/>
              </a:rPr>
              <a:t> </a:t>
            </a:r>
            <a:r>
              <a:rPr sz="2000" spc="-5" dirty="0">
                <a:solidFill>
                  <a:srgbClr val="264C8D"/>
                </a:solidFill>
                <a:latin typeface="Calibri"/>
                <a:cs typeface="Calibri"/>
              </a:rPr>
              <a:t>relationship</a:t>
            </a:r>
            <a:r>
              <a:rPr sz="2000" spc="5" dirty="0">
                <a:solidFill>
                  <a:srgbClr val="264C8D"/>
                </a:solidFill>
                <a:latin typeface="Calibri"/>
                <a:cs typeface="Calibri"/>
              </a:rPr>
              <a:t> </a:t>
            </a:r>
            <a:r>
              <a:rPr sz="2000" spc="-5" dirty="0">
                <a:solidFill>
                  <a:srgbClr val="264C8D"/>
                </a:solidFill>
                <a:latin typeface="Calibri"/>
                <a:cs typeface="Calibri"/>
              </a:rPr>
              <a:t>between</a:t>
            </a:r>
            <a:r>
              <a:rPr sz="2000" spc="10" dirty="0">
                <a:solidFill>
                  <a:srgbClr val="264C8D"/>
                </a:solidFill>
                <a:latin typeface="Calibri"/>
                <a:cs typeface="Calibri"/>
              </a:rPr>
              <a:t> </a:t>
            </a:r>
            <a:r>
              <a:rPr sz="2000" spc="-5" dirty="0">
                <a:solidFill>
                  <a:srgbClr val="264C8D"/>
                </a:solidFill>
                <a:latin typeface="Calibri"/>
                <a:cs typeface="Calibri"/>
              </a:rPr>
              <a:t>subdirectories</a:t>
            </a:r>
            <a:r>
              <a:rPr sz="2000" spc="5" dirty="0">
                <a:solidFill>
                  <a:srgbClr val="264C8D"/>
                </a:solidFill>
                <a:latin typeface="Calibri"/>
                <a:cs typeface="Calibri"/>
              </a:rPr>
              <a:t> </a:t>
            </a:r>
            <a:r>
              <a:rPr sz="2000" dirty="0">
                <a:solidFill>
                  <a:srgbClr val="264C8D"/>
                </a:solidFill>
                <a:latin typeface="Calibri"/>
                <a:cs typeface="Calibri"/>
              </a:rPr>
              <a:t>in</a:t>
            </a:r>
            <a:r>
              <a:rPr sz="2000" spc="5" dirty="0">
                <a:solidFill>
                  <a:srgbClr val="264C8D"/>
                </a:solidFill>
                <a:latin typeface="Calibri"/>
                <a:cs typeface="Calibri"/>
              </a:rPr>
              <a:t> </a:t>
            </a:r>
            <a:r>
              <a:rPr sz="2000" spc="-5" dirty="0">
                <a:solidFill>
                  <a:srgbClr val="264C8D"/>
                </a:solidFill>
                <a:latin typeface="Calibri"/>
                <a:cs typeface="Calibri"/>
              </a:rPr>
              <a:t>root </a:t>
            </a:r>
            <a:r>
              <a:rPr sz="2000" dirty="0">
                <a:solidFill>
                  <a:srgbClr val="264C8D"/>
                </a:solidFill>
                <a:latin typeface="Calibri"/>
                <a:cs typeface="Calibri"/>
              </a:rPr>
              <a:t> </a:t>
            </a:r>
            <a:r>
              <a:rPr sz="2000" spc="-5" dirty="0">
                <a:solidFill>
                  <a:srgbClr val="264C8D"/>
                </a:solidFill>
                <a:latin typeface="Calibri"/>
                <a:cs typeface="Calibri"/>
              </a:rPr>
              <a:t>directory</a:t>
            </a:r>
            <a:r>
              <a:rPr sz="2000" dirty="0">
                <a:solidFill>
                  <a:srgbClr val="264C8D"/>
                </a:solidFill>
                <a:latin typeface="Calibri"/>
                <a:cs typeface="Calibri"/>
              </a:rPr>
              <a:t> </a:t>
            </a:r>
            <a:r>
              <a:rPr sz="2000" dirty="0">
                <a:solidFill>
                  <a:srgbClr val="264C8D"/>
                </a:solidFill>
                <a:latin typeface="Wingdings"/>
                <a:cs typeface="Wingdings"/>
              </a:rPr>
              <a:t></a:t>
            </a:r>
            <a:r>
              <a:rPr sz="2000" spc="-45" dirty="0">
                <a:solidFill>
                  <a:srgbClr val="264C8D"/>
                </a:solidFill>
                <a:latin typeface="Times New Roman"/>
                <a:cs typeface="Times New Roman"/>
              </a:rPr>
              <a:t> </a:t>
            </a:r>
            <a:r>
              <a:rPr sz="2000" dirty="0">
                <a:solidFill>
                  <a:srgbClr val="264C8D"/>
                </a:solidFill>
                <a:latin typeface="Calibri"/>
                <a:cs typeface="Calibri"/>
              </a:rPr>
              <a:t>if</a:t>
            </a:r>
            <a:r>
              <a:rPr sz="2000" spc="5" dirty="0">
                <a:solidFill>
                  <a:srgbClr val="264C8D"/>
                </a:solidFill>
                <a:latin typeface="Calibri"/>
                <a:cs typeface="Calibri"/>
              </a:rPr>
              <a:t> </a:t>
            </a:r>
            <a:r>
              <a:rPr sz="2000" spc="-5" dirty="0">
                <a:solidFill>
                  <a:srgbClr val="264C8D"/>
                </a:solidFill>
                <a:latin typeface="Calibri"/>
                <a:cs typeface="Calibri"/>
              </a:rPr>
              <a:t>there</a:t>
            </a:r>
            <a:r>
              <a:rPr sz="2000" spc="5" dirty="0">
                <a:solidFill>
                  <a:srgbClr val="264C8D"/>
                </a:solidFill>
                <a:latin typeface="Calibri"/>
                <a:cs typeface="Calibri"/>
              </a:rPr>
              <a:t> </a:t>
            </a:r>
            <a:r>
              <a:rPr sz="2000" dirty="0">
                <a:solidFill>
                  <a:srgbClr val="264C8D"/>
                </a:solidFill>
                <a:latin typeface="Calibri"/>
                <a:cs typeface="Calibri"/>
              </a:rPr>
              <a:t>a</a:t>
            </a:r>
            <a:r>
              <a:rPr sz="2000" spc="5" dirty="0">
                <a:solidFill>
                  <a:srgbClr val="264C8D"/>
                </a:solidFill>
                <a:latin typeface="Calibri"/>
                <a:cs typeface="Calibri"/>
              </a:rPr>
              <a:t> </a:t>
            </a:r>
            <a:r>
              <a:rPr sz="2000" dirty="0">
                <a:solidFill>
                  <a:srgbClr val="264C8D"/>
                </a:solidFill>
                <a:latin typeface="Calibri"/>
                <a:cs typeface="Calibri"/>
              </a:rPr>
              <a:t>new</a:t>
            </a:r>
            <a:r>
              <a:rPr sz="2000" spc="5" dirty="0">
                <a:solidFill>
                  <a:srgbClr val="264C8D"/>
                </a:solidFill>
                <a:latin typeface="Calibri"/>
                <a:cs typeface="Calibri"/>
              </a:rPr>
              <a:t> </a:t>
            </a:r>
            <a:r>
              <a:rPr sz="2000" spc="-5" dirty="0">
                <a:solidFill>
                  <a:srgbClr val="264C8D"/>
                </a:solidFill>
                <a:latin typeface="Calibri"/>
                <a:cs typeface="Calibri"/>
              </a:rPr>
              <a:t>subdirectory</a:t>
            </a:r>
            <a:r>
              <a:rPr sz="2000" spc="5" dirty="0">
                <a:solidFill>
                  <a:srgbClr val="264C8D"/>
                </a:solidFill>
                <a:latin typeface="Calibri"/>
                <a:cs typeface="Calibri"/>
              </a:rPr>
              <a:t> </a:t>
            </a:r>
            <a:r>
              <a:rPr sz="2000" dirty="0">
                <a:solidFill>
                  <a:srgbClr val="264C8D"/>
                </a:solidFill>
                <a:latin typeface="Calibri"/>
                <a:cs typeface="Calibri"/>
              </a:rPr>
              <a:t>is</a:t>
            </a:r>
            <a:r>
              <a:rPr sz="2000" spc="5" dirty="0">
                <a:solidFill>
                  <a:srgbClr val="264C8D"/>
                </a:solidFill>
                <a:latin typeface="Calibri"/>
                <a:cs typeface="Calibri"/>
              </a:rPr>
              <a:t> </a:t>
            </a:r>
            <a:r>
              <a:rPr sz="2000" spc="-5" dirty="0">
                <a:solidFill>
                  <a:srgbClr val="264C8D"/>
                </a:solidFill>
                <a:latin typeface="Calibri"/>
                <a:cs typeface="Calibri"/>
              </a:rPr>
              <a:t>created</a:t>
            </a:r>
            <a:r>
              <a:rPr sz="2000" spc="5" dirty="0">
                <a:solidFill>
                  <a:srgbClr val="264C8D"/>
                </a:solidFill>
                <a:latin typeface="Calibri"/>
                <a:cs typeface="Calibri"/>
              </a:rPr>
              <a:t> </a:t>
            </a:r>
            <a:r>
              <a:rPr sz="2000" dirty="0">
                <a:solidFill>
                  <a:srgbClr val="264C8D"/>
                </a:solidFill>
                <a:latin typeface="Calibri"/>
                <a:cs typeface="Calibri"/>
              </a:rPr>
              <a:t>in</a:t>
            </a:r>
            <a:r>
              <a:rPr sz="2000" spc="5"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a:t>
            </a:r>
            <a:r>
              <a:rPr sz="2000" spc="-5" dirty="0">
                <a:solidFill>
                  <a:srgbClr val="264C8D"/>
                </a:solidFill>
                <a:latin typeface="Calibri"/>
                <a:cs typeface="Calibri"/>
              </a:rPr>
              <a:t>root</a:t>
            </a:r>
            <a:r>
              <a:rPr sz="2000" spc="5" dirty="0">
                <a:solidFill>
                  <a:srgbClr val="264C8D"/>
                </a:solidFill>
                <a:latin typeface="Calibri"/>
                <a:cs typeface="Calibri"/>
              </a:rPr>
              <a:t> </a:t>
            </a:r>
            <a:r>
              <a:rPr sz="2000" spc="-5" dirty="0">
                <a:solidFill>
                  <a:srgbClr val="264C8D"/>
                </a:solidFill>
                <a:latin typeface="Calibri"/>
                <a:cs typeface="Calibri"/>
              </a:rPr>
              <a:t>directory,</a:t>
            </a:r>
            <a:r>
              <a:rPr sz="2000" dirty="0">
                <a:solidFill>
                  <a:srgbClr val="264C8D"/>
                </a:solidFill>
                <a:latin typeface="Calibri"/>
                <a:cs typeface="Calibri"/>
              </a:rPr>
              <a:t> just </a:t>
            </a:r>
            <a:r>
              <a:rPr sz="2000" spc="-434" dirty="0">
                <a:solidFill>
                  <a:srgbClr val="264C8D"/>
                </a:solidFill>
                <a:latin typeface="Calibri"/>
                <a:cs typeface="Calibri"/>
              </a:rPr>
              <a:t> </a:t>
            </a:r>
            <a:r>
              <a:rPr sz="2000" spc="-5" dirty="0">
                <a:solidFill>
                  <a:srgbClr val="264C8D"/>
                </a:solidFill>
                <a:latin typeface="Calibri"/>
                <a:cs typeface="Calibri"/>
              </a:rPr>
              <a:t>place </a:t>
            </a:r>
            <a:r>
              <a:rPr sz="2000" dirty="0">
                <a:solidFill>
                  <a:srgbClr val="264C8D"/>
                </a:solidFill>
                <a:latin typeface="Calibri"/>
                <a:cs typeface="Calibri"/>
              </a:rPr>
              <a:t>it </a:t>
            </a:r>
            <a:r>
              <a:rPr sz="2000" spc="-5" dirty="0">
                <a:solidFill>
                  <a:srgbClr val="264C8D"/>
                </a:solidFill>
                <a:latin typeface="Calibri"/>
                <a:cs typeface="Calibri"/>
              </a:rPr>
              <a:t>somewhere</a:t>
            </a:r>
            <a:endParaRPr sz="20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3836" y="211614"/>
            <a:ext cx="5263515" cy="695960"/>
          </a:xfrm>
          <a:prstGeom prst="rect">
            <a:avLst/>
          </a:prstGeom>
        </p:spPr>
        <p:txBody>
          <a:bodyPr vert="horz" wrap="square" lIns="0" tIns="12700" rIns="0" bIns="0" rtlCol="0">
            <a:spAutoFit/>
          </a:bodyPr>
          <a:lstStyle/>
          <a:p>
            <a:pPr marL="12700">
              <a:lnSpc>
                <a:spcPct val="100000"/>
              </a:lnSpc>
              <a:spcBef>
                <a:spcPts val="100"/>
              </a:spcBef>
            </a:pPr>
            <a:r>
              <a:rPr sz="4400" spc="-5" dirty="0"/>
              <a:t>Journaling</a:t>
            </a:r>
            <a:r>
              <a:rPr sz="4400" spc="-25" dirty="0"/>
              <a:t> </a:t>
            </a:r>
            <a:r>
              <a:rPr sz="4400" dirty="0"/>
              <a:t>File</a:t>
            </a:r>
            <a:r>
              <a:rPr sz="4400" spc="-25" dirty="0"/>
              <a:t> </a:t>
            </a:r>
            <a:r>
              <a:rPr sz="4400" spc="-5" dirty="0"/>
              <a:t>Systems</a:t>
            </a:r>
            <a:endParaRPr sz="4400"/>
          </a:p>
        </p:txBody>
      </p:sp>
      <p:sp>
        <p:nvSpPr>
          <p:cNvPr id="4" name="object 4"/>
          <p:cNvSpPr txBox="1"/>
          <p:nvPr/>
        </p:nvSpPr>
        <p:spPr>
          <a:xfrm>
            <a:off x="91439" y="6398224"/>
            <a:ext cx="14516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30" dirty="0">
                <a:solidFill>
                  <a:srgbClr val="0768B2"/>
                </a:solidFill>
                <a:latin typeface="Arial MT"/>
                <a:cs typeface="Arial MT"/>
              </a:rPr>
              <a:t> </a:t>
            </a:r>
            <a:r>
              <a:rPr sz="1000" dirty="0">
                <a:solidFill>
                  <a:srgbClr val="0768B2"/>
                </a:solidFill>
                <a:latin typeface="Arial MT"/>
                <a:cs typeface="Arial MT"/>
              </a:rPr>
              <a:t>based</a:t>
            </a:r>
            <a:r>
              <a:rPr sz="1000" spc="-30" dirty="0">
                <a:solidFill>
                  <a:srgbClr val="0768B2"/>
                </a:solidFill>
                <a:latin typeface="Arial MT"/>
                <a:cs typeface="Arial MT"/>
              </a:rPr>
              <a:t> </a:t>
            </a:r>
            <a:r>
              <a:rPr sz="1000" dirty="0">
                <a:solidFill>
                  <a:srgbClr val="0768B2"/>
                </a:solidFill>
                <a:latin typeface="Arial MT"/>
                <a:cs typeface="Arial MT"/>
              </a:rPr>
              <a:t>on</a:t>
            </a:r>
            <a:r>
              <a:rPr sz="1000" spc="-30" dirty="0">
                <a:solidFill>
                  <a:srgbClr val="0768B2"/>
                </a:solidFill>
                <a:latin typeface="Arial MT"/>
                <a:cs typeface="Arial MT"/>
              </a:rPr>
              <a:t> </a:t>
            </a:r>
            <a:r>
              <a:rPr sz="1000" dirty="0">
                <a:solidFill>
                  <a:srgbClr val="0768B2"/>
                </a:solidFill>
                <a:latin typeface="Arial MT"/>
                <a:cs typeface="Arial MT"/>
              </a:rPr>
              <a:t>Wikipedia</a:t>
            </a:r>
            <a:endParaRPr sz="1000">
              <a:latin typeface="Arial MT"/>
              <a:cs typeface="Arial MT"/>
            </a:endParaRPr>
          </a:p>
        </p:txBody>
      </p:sp>
      <p:sp>
        <p:nvSpPr>
          <p:cNvPr id="3" name="object 3"/>
          <p:cNvSpPr txBox="1"/>
          <p:nvPr/>
        </p:nvSpPr>
        <p:spPr>
          <a:xfrm>
            <a:off x="574039" y="1239519"/>
            <a:ext cx="8434705" cy="4785360"/>
          </a:xfrm>
          <a:prstGeom prst="rect">
            <a:avLst/>
          </a:prstGeom>
        </p:spPr>
        <p:txBody>
          <a:bodyPr vert="horz" wrap="square" lIns="0" tIns="15875" rIns="0" bIns="0" rtlCol="0">
            <a:spAutoFit/>
          </a:bodyPr>
          <a:lstStyle/>
          <a:p>
            <a:pPr marL="355600" marR="57785" indent="-342900">
              <a:lnSpc>
                <a:spcPct val="99000"/>
              </a:lnSpc>
              <a:spcBef>
                <a:spcPts val="125"/>
              </a:spcBef>
              <a:buFont typeface="Arial MT"/>
              <a:buChar char="•"/>
              <a:tabLst>
                <a:tab pos="354965" algn="l"/>
                <a:tab pos="355600" algn="l"/>
              </a:tabLst>
            </a:pPr>
            <a:r>
              <a:rPr sz="2400" dirty="0">
                <a:solidFill>
                  <a:srgbClr val="264C8D"/>
                </a:solidFill>
                <a:latin typeface="Calibri"/>
                <a:cs typeface="Calibri"/>
              </a:rPr>
              <a:t>“A </a:t>
            </a:r>
            <a:r>
              <a:rPr sz="2400" spc="-5" dirty="0">
                <a:solidFill>
                  <a:srgbClr val="264C8D"/>
                </a:solidFill>
                <a:latin typeface="Calibri"/>
                <a:cs typeface="Calibri"/>
              </a:rPr>
              <a:t>journaling</a:t>
            </a:r>
            <a:r>
              <a:rPr sz="2400" dirty="0">
                <a:solidFill>
                  <a:srgbClr val="264C8D"/>
                </a:solidFill>
                <a:latin typeface="Calibri"/>
                <a:cs typeface="Calibri"/>
              </a:rPr>
              <a:t> </a:t>
            </a:r>
            <a:r>
              <a:rPr sz="2400" spc="-5" dirty="0">
                <a:solidFill>
                  <a:srgbClr val="264C8D"/>
                </a:solidFill>
                <a:latin typeface="Calibri"/>
                <a:cs typeface="Calibri"/>
              </a:rPr>
              <a:t>file</a:t>
            </a:r>
            <a:r>
              <a:rPr sz="2400" dirty="0">
                <a:solidFill>
                  <a:srgbClr val="264C8D"/>
                </a:solidFill>
                <a:latin typeface="Calibri"/>
                <a:cs typeface="Calibri"/>
              </a:rPr>
              <a:t> </a:t>
            </a:r>
            <a:r>
              <a:rPr sz="2400" spc="-5" dirty="0">
                <a:solidFill>
                  <a:srgbClr val="264C8D"/>
                </a:solidFill>
                <a:latin typeface="Calibri"/>
                <a:cs typeface="Calibri"/>
              </a:rPr>
              <a:t>system</a:t>
            </a:r>
            <a:r>
              <a:rPr sz="2400" dirty="0">
                <a:solidFill>
                  <a:srgbClr val="264C8D"/>
                </a:solidFill>
                <a:latin typeface="Calibri"/>
                <a:cs typeface="Calibri"/>
              </a:rPr>
              <a:t> is a </a:t>
            </a:r>
            <a:r>
              <a:rPr sz="2400" spc="-5" dirty="0">
                <a:solidFill>
                  <a:srgbClr val="264C8D"/>
                </a:solidFill>
                <a:latin typeface="Calibri"/>
                <a:cs typeface="Calibri"/>
              </a:rPr>
              <a:t>file</a:t>
            </a:r>
            <a:r>
              <a:rPr sz="2400" dirty="0">
                <a:solidFill>
                  <a:srgbClr val="264C8D"/>
                </a:solidFill>
                <a:latin typeface="Calibri"/>
                <a:cs typeface="Calibri"/>
              </a:rPr>
              <a:t> </a:t>
            </a:r>
            <a:r>
              <a:rPr sz="2400" spc="-5" dirty="0">
                <a:solidFill>
                  <a:srgbClr val="264C8D"/>
                </a:solidFill>
                <a:latin typeface="Calibri"/>
                <a:cs typeface="Calibri"/>
              </a:rPr>
              <a:t>system</a:t>
            </a:r>
            <a:r>
              <a:rPr sz="2400" dirty="0">
                <a:solidFill>
                  <a:srgbClr val="264C8D"/>
                </a:solidFill>
                <a:latin typeface="Calibri"/>
                <a:cs typeface="Calibri"/>
              </a:rPr>
              <a:t> that </a:t>
            </a:r>
            <a:r>
              <a:rPr sz="2400" spc="-5" dirty="0">
                <a:solidFill>
                  <a:srgbClr val="264C8D"/>
                </a:solidFill>
                <a:latin typeface="Calibri"/>
                <a:cs typeface="Calibri"/>
              </a:rPr>
              <a:t>logs</a:t>
            </a:r>
            <a:r>
              <a:rPr sz="2400" spc="5" dirty="0">
                <a:solidFill>
                  <a:srgbClr val="264C8D"/>
                </a:solidFill>
                <a:latin typeface="Calibri"/>
                <a:cs typeface="Calibri"/>
              </a:rPr>
              <a:t> </a:t>
            </a:r>
            <a:r>
              <a:rPr sz="2400" dirty="0">
                <a:solidFill>
                  <a:srgbClr val="264C8D"/>
                </a:solidFill>
                <a:latin typeface="Calibri"/>
                <a:cs typeface="Calibri"/>
              </a:rPr>
              <a:t>changes to a </a:t>
            </a:r>
            <a:r>
              <a:rPr sz="2400" spc="5" dirty="0">
                <a:solidFill>
                  <a:srgbClr val="264C8D"/>
                </a:solidFill>
                <a:latin typeface="Calibri"/>
                <a:cs typeface="Calibri"/>
              </a:rPr>
              <a:t> </a:t>
            </a:r>
            <a:r>
              <a:rPr sz="2400" spc="-5" dirty="0">
                <a:solidFill>
                  <a:srgbClr val="264C8D"/>
                </a:solidFill>
                <a:latin typeface="Calibri"/>
                <a:cs typeface="Calibri"/>
              </a:rPr>
              <a:t>journal</a:t>
            </a:r>
            <a:r>
              <a:rPr sz="2400" spc="10" dirty="0">
                <a:solidFill>
                  <a:srgbClr val="264C8D"/>
                </a:solidFill>
                <a:latin typeface="Calibri"/>
                <a:cs typeface="Calibri"/>
              </a:rPr>
              <a:t> </a:t>
            </a:r>
            <a:r>
              <a:rPr sz="2400" spc="-5" dirty="0">
                <a:solidFill>
                  <a:srgbClr val="264C8D"/>
                </a:solidFill>
                <a:latin typeface="Calibri"/>
                <a:cs typeface="Calibri"/>
              </a:rPr>
              <a:t>(usually</a:t>
            </a:r>
            <a:r>
              <a:rPr sz="2400" spc="15" dirty="0">
                <a:solidFill>
                  <a:srgbClr val="264C8D"/>
                </a:solidFill>
                <a:latin typeface="Calibri"/>
                <a:cs typeface="Calibri"/>
              </a:rPr>
              <a:t> </a:t>
            </a:r>
            <a:r>
              <a:rPr sz="2400" dirty="0">
                <a:solidFill>
                  <a:srgbClr val="264C8D"/>
                </a:solidFill>
                <a:latin typeface="Calibri"/>
                <a:cs typeface="Calibri"/>
              </a:rPr>
              <a:t>a</a:t>
            </a:r>
            <a:r>
              <a:rPr sz="2400" spc="15" dirty="0">
                <a:solidFill>
                  <a:srgbClr val="264C8D"/>
                </a:solidFill>
                <a:latin typeface="Calibri"/>
                <a:cs typeface="Calibri"/>
              </a:rPr>
              <a:t> </a:t>
            </a:r>
            <a:r>
              <a:rPr sz="2400" spc="-5" dirty="0">
                <a:solidFill>
                  <a:srgbClr val="264C8D"/>
                </a:solidFill>
                <a:latin typeface="Calibri"/>
                <a:cs typeface="Calibri"/>
              </a:rPr>
              <a:t>circular</a:t>
            </a:r>
            <a:r>
              <a:rPr sz="2400" spc="10" dirty="0">
                <a:solidFill>
                  <a:srgbClr val="264C8D"/>
                </a:solidFill>
                <a:latin typeface="Calibri"/>
                <a:cs typeface="Calibri"/>
              </a:rPr>
              <a:t> </a:t>
            </a:r>
            <a:r>
              <a:rPr sz="2400" spc="-5" dirty="0">
                <a:solidFill>
                  <a:srgbClr val="264C8D"/>
                </a:solidFill>
                <a:latin typeface="Calibri"/>
                <a:cs typeface="Calibri"/>
              </a:rPr>
              <a:t>log</a:t>
            </a:r>
            <a:r>
              <a:rPr sz="2400" spc="15" dirty="0">
                <a:solidFill>
                  <a:srgbClr val="264C8D"/>
                </a:solidFill>
                <a:latin typeface="Calibri"/>
                <a:cs typeface="Calibri"/>
              </a:rPr>
              <a:t> </a:t>
            </a:r>
            <a:r>
              <a:rPr sz="2400" dirty="0">
                <a:solidFill>
                  <a:srgbClr val="264C8D"/>
                </a:solidFill>
                <a:latin typeface="Calibri"/>
                <a:cs typeface="Calibri"/>
              </a:rPr>
              <a:t>in</a:t>
            </a:r>
            <a:r>
              <a:rPr sz="2400" spc="15" dirty="0">
                <a:solidFill>
                  <a:srgbClr val="264C8D"/>
                </a:solidFill>
                <a:latin typeface="Calibri"/>
                <a:cs typeface="Calibri"/>
              </a:rPr>
              <a:t> </a:t>
            </a:r>
            <a:r>
              <a:rPr sz="2400" dirty="0">
                <a:solidFill>
                  <a:srgbClr val="264C8D"/>
                </a:solidFill>
                <a:latin typeface="Calibri"/>
                <a:cs typeface="Calibri"/>
              </a:rPr>
              <a:t>a</a:t>
            </a:r>
            <a:r>
              <a:rPr sz="2400" spc="15" dirty="0">
                <a:solidFill>
                  <a:srgbClr val="264C8D"/>
                </a:solidFill>
                <a:latin typeface="Calibri"/>
                <a:cs typeface="Calibri"/>
              </a:rPr>
              <a:t> </a:t>
            </a:r>
            <a:r>
              <a:rPr sz="2400" spc="-75" dirty="0">
                <a:solidFill>
                  <a:srgbClr val="264C8D"/>
                </a:solidFill>
                <a:latin typeface="Calibri"/>
                <a:cs typeface="Calibri"/>
              </a:rPr>
              <a:t>specially-­‐allocated</a:t>
            </a:r>
            <a:r>
              <a:rPr sz="2400" spc="15" dirty="0">
                <a:solidFill>
                  <a:srgbClr val="264C8D"/>
                </a:solidFill>
                <a:latin typeface="Calibri"/>
                <a:cs typeface="Calibri"/>
              </a:rPr>
              <a:t> </a:t>
            </a:r>
            <a:r>
              <a:rPr sz="2400" spc="-5" dirty="0">
                <a:solidFill>
                  <a:srgbClr val="264C8D"/>
                </a:solidFill>
                <a:latin typeface="Calibri"/>
                <a:cs typeface="Calibri"/>
              </a:rPr>
              <a:t>area)</a:t>
            </a:r>
            <a:r>
              <a:rPr sz="2400" spc="15" dirty="0">
                <a:solidFill>
                  <a:srgbClr val="264C8D"/>
                </a:solidFill>
                <a:latin typeface="Calibri"/>
                <a:cs typeface="Calibri"/>
              </a:rPr>
              <a:t> </a:t>
            </a:r>
            <a:r>
              <a:rPr sz="2400" spc="-5" dirty="0">
                <a:solidFill>
                  <a:srgbClr val="264C8D"/>
                </a:solidFill>
                <a:latin typeface="Calibri"/>
                <a:cs typeface="Calibri"/>
              </a:rPr>
              <a:t>before </a:t>
            </a:r>
            <a:r>
              <a:rPr sz="2400" spc="-525" dirty="0">
                <a:solidFill>
                  <a:srgbClr val="264C8D"/>
                </a:solidFill>
                <a:latin typeface="Calibri"/>
                <a:cs typeface="Calibri"/>
              </a:rPr>
              <a:t> </a:t>
            </a:r>
            <a:r>
              <a:rPr sz="2400" spc="-5" dirty="0">
                <a:solidFill>
                  <a:srgbClr val="264C8D"/>
                </a:solidFill>
                <a:latin typeface="Calibri"/>
                <a:cs typeface="Calibri"/>
              </a:rPr>
              <a:t>actually writing</a:t>
            </a:r>
            <a:r>
              <a:rPr sz="2400" dirty="0">
                <a:solidFill>
                  <a:srgbClr val="264C8D"/>
                </a:solidFill>
                <a:latin typeface="Calibri"/>
                <a:cs typeface="Calibri"/>
              </a:rPr>
              <a:t> them to the </a:t>
            </a:r>
            <a:r>
              <a:rPr sz="2400" spc="-5" dirty="0">
                <a:solidFill>
                  <a:srgbClr val="264C8D"/>
                </a:solidFill>
                <a:latin typeface="Calibri"/>
                <a:cs typeface="Calibri"/>
              </a:rPr>
              <a:t>main</a:t>
            </a:r>
            <a:r>
              <a:rPr sz="2400" dirty="0">
                <a:solidFill>
                  <a:srgbClr val="264C8D"/>
                </a:solidFill>
                <a:latin typeface="Calibri"/>
                <a:cs typeface="Calibri"/>
              </a:rPr>
              <a:t> </a:t>
            </a:r>
            <a:r>
              <a:rPr sz="2400" spc="-5" dirty="0">
                <a:solidFill>
                  <a:srgbClr val="264C8D"/>
                </a:solidFill>
                <a:latin typeface="Calibri"/>
                <a:cs typeface="Calibri"/>
              </a:rPr>
              <a:t>file</a:t>
            </a:r>
            <a:r>
              <a:rPr sz="2400" dirty="0">
                <a:solidFill>
                  <a:srgbClr val="264C8D"/>
                </a:solidFill>
                <a:latin typeface="Calibri"/>
                <a:cs typeface="Calibri"/>
              </a:rPr>
              <a:t> </a:t>
            </a:r>
            <a:r>
              <a:rPr sz="2400" spc="-5" dirty="0">
                <a:solidFill>
                  <a:srgbClr val="264C8D"/>
                </a:solidFill>
                <a:latin typeface="Calibri"/>
                <a:cs typeface="Calibri"/>
              </a:rPr>
              <a:t>system”</a:t>
            </a:r>
            <a:endParaRPr sz="2400">
              <a:latin typeface="Calibri"/>
              <a:cs typeface="Calibri"/>
            </a:endParaRPr>
          </a:p>
          <a:p>
            <a:pPr>
              <a:lnSpc>
                <a:spcPct val="100000"/>
              </a:lnSpc>
              <a:spcBef>
                <a:spcPts val="30"/>
              </a:spcBef>
              <a:buClr>
                <a:srgbClr val="264C8D"/>
              </a:buClr>
              <a:buFont typeface="Arial MT"/>
              <a:buChar char="•"/>
            </a:pPr>
            <a:endParaRPr sz="2350">
              <a:latin typeface="Calibri"/>
              <a:cs typeface="Calibri"/>
            </a:endParaRPr>
          </a:p>
          <a:p>
            <a:pPr marL="355600" indent="-342900">
              <a:lnSpc>
                <a:spcPct val="100000"/>
              </a:lnSpc>
              <a:buFont typeface="Arial MT"/>
              <a:buChar char="•"/>
              <a:tabLst>
                <a:tab pos="354965" algn="l"/>
                <a:tab pos="355600" algn="l"/>
              </a:tabLst>
            </a:pPr>
            <a:r>
              <a:rPr sz="2400" spc="-5" dirty="0">
                <a:solidFill>
                  <a:srgbClr val="264C8D"/>
                </a:solidFill>
                <a:latin typeface="Calibri"/>
                <a:cs typeface="Calibri"/>
              </a:rPr>
              <a:t>Problem</a:t>
            </a:r>
            <a:r>
              <a:rPr sz="2400" dirty="0">
                <a:solidFill>
                  <a:srgbClr val="264C8D"/>
                </a:solidFill>
                <a:latin typeface="Calibri"/>
                <a:cs typeface="Calibri"/>
              </a:rPr>
              <a:t> </a:t>
            </a:r>
            <a:r>
              <a:rPr sz="2400" spc="-5" dirty="0">
                <a:solidFill>
                  <a:srgbClr val="264C8D"/>
                </a:solidFill>
                <a:latin typeface="Calibri"/>
                <a:cs typeface="Calibri"/>
              </a:rPr>
              <a:t>description</a:t>
            </a:r>
            <a:r>
              <a:rPr sz="2400" spc="5" dirty="0">
                <a:solidFill>
                  <a:srgbClr val="264C8D"/>
                </a:solidFill>
                <a:latin typeface="Calibri"/>
                <a:cs typeface="Calibri"/>
              </a:rPr>
              <a:t> </a:t>
            </a:r>
            <a:r>
              <a:rPr sz="2400" spc="-5" dirty="0">
                <a:solidFill>
                  <a:srgbClr val="264C8D"/>
                </a:solidFill>
                <a:latin typeface="Calibri"/>
                <a:cs typeface="Calibri"/>
              </a:rPr>
              <a:t>without</a:t>
            </a:r>
            <a:r>
              <a:rPr sz="2400" dirty="0">
                <a:solidFill>
                  <a:srgbClr val="264C8D"/>
                </a:solidFill>
                <a:latin typeface="Calibri"/>
                <a:cs typeface="Calibri"/>
              </a:rPr>
              <a:t> </a:t>
            </a:r>
            <a:r>
              <a:rPr sz="2400" spc="-5" dirty="0">
                <a:solidFill>
                  <a:srgbClr val="264C8D"/>
                </a:solidFill>
                <a:latin typeface="Calibri"/>
                <a:cs typeface="Calibri"/>
              </a:rPr>
              <a:t>Journaling:</a:t>
            </a:r>
            <a:endParaRPr sz="2400">
              <a:latin typeface="Calibri"/>
              <a:cs typeface="Calibri"/>
            </a:endParaRPr>
          </a:p>
          <a:p>
            <a:pPr marL="749300" marR="5080" lvl="1" indent="-279400">
              <a:lnSpc>
                <a:spcPts val="2320"/>
              </a:lnSpc>
              <a:spcBef>
                <a:spcPts val="670"/>
              </a:spcBef>
              <a:buFont typeface="Arial MT"/>
              <a:buChar char="–"/>
              <a:tabLst>
                <a:tab pos="755015" algn="l"/>
                <a:tab pos="755650" algn="l"/>
              </a:tabLst>
            </a:pPr>
            <a:r>
              <a:rPr sz="2000" dirty="0">
                <a:latin typeface="Calibri"/>
                <a:cs typeface="Calibri"/>
              </a:rPr>
              <a:t>A</a:t>
            </a:r>
            <a:r>
              <a:rPr sz="2000" spc="5" dirty="0">
                <a:latin typeface="Calibri"/>
                <a:cs typeface="Calibri"/>
              </a:rPr>
              <a:t> </a:t>
            </a:r>
            <a:r>
              <a:rPr sz="2000" spc="-5" dirty="0">
                <a:latin typeface="Calibri"/>
                <a:cs typeface="Calibri"/>
              </a:rPr>
              <a:t>crashed</a:t>
            </a:r>
            <a:r>
              <a:rPr sz="2000" spc="5" dirty="0">
                <a:latin typeface="Calibri"/>
                <a:cs typeface="Calibri"/>
              </a:rPr>
              <a:t> </a:t>
            </a:r>
            <a:r>
              <a:rPr sz="2000" spc="-5" dirty="0">
                <a:latin typeface="Calibri"/>
                <a:cs typeface="Calibri"/>
              </a:rPr>
              <a:t>computer</a:t>
            </a:r>
            <a:r>
              <a:rPr sz="2000" spc="5" dirty="0">
                <a:latin typeface="Calibri"/>
                <a:cs typeface="Calibri"/>
              </a:rPr>
              <a:t> </a:t>
            </a:r>
            <a:r>
              <a:rPr sz="2000" spc="-5" dirty="0">
                <a:latin typeface="Calibri"/>
                <a:cs typeface="Calibri"/>
              </a:rPr>
              <a:t>or</a:t>
            </a:r>
            <a:r>
              <a:rPr sz="2000" spc="5" dirty="0">
                <a:latin typeface="Calibri"/>
                <a:cs typeface="Calibri"/>
              </a:rPr>
              <a:t> </a:t>
            </a:r>
            <a:r>
              <a:rPr sz="2000" spc="-5" dirty="0">
                <a:latin typeface="Calibri"/>
                <a:cs typeface="Calibri"/>
              </a:rPr>
              <a:t>file</a:t>
            </a:r>
            <a:r>
              <a:rPr sz="2000" spc="5" dirty="0">
                <a:latin typeface="Calibri"/>
                <a:cs typeface="Calibri"/>
              </a:rPr>
              <a:t> </a:t>
            </a:r>
            <a:r>
              <a:rPr sz="2000" spc="-5" dirty="0">
                <a:latin typeface="Calibri"/>
                <a:cs typeface="Calibri"/>
              </a:rPr>
              <a:t>system</a:t>
            </a:r>
            <a:r>
              <a:rPr sz="2000" spc="5" dirty="0">
                <a:latin typeface="Calibri"/>
                <a:cs typeface="Calibri"/>
              </a:rPr>
              <a:t> </a:t>
            </a:r>
            <a:r>
              <a:rPr sz="2000" spc="-5" dirty="0">
                <a:latin typeface="Calibri"/>
                <a:cs typeface="Calibri"/>
              </a:rPr>
              <a:t>might</a:t>
            </a:r>
            <a:r>
              <a:rPr sz="2000" spc="5" dirty="0">
                <a:latin typeface="Calibri"/>
                <a:cs typeface="Calibri"/>
              </a:rPr>
              <a:t> </a:t>
            </a:r>
            <a:r>
              <a:rPr sz="2000" dirty="0">
                <a:latin typeface="Calibri"/>
                <a:cs typeface="Calibri"/>
              </a:rPr>
              <a:t>lead</a:t>
            </a:r>
            <a:r>
              <a:rPr sz="2000" spc="5" dirty="0">
                <a:latin typeface="Calibri"/>
                <a:cs typeface="Calibri"/>
              </a:rPr>
              <a:t> </a:t>
            </a:r>
            <a:r>
              <a:rPr sz="2000" dirty="0">
                <a:latin typeface="Calibri"/>
                <a:cs typeface="Calibri"/>
              </a:rPr>
              <a:t>to</a:t>
            </a:r>
            <a:r>
              <a:rPr sz="2000" spc="10" dirty="0">
                <a:latin typeface="Calibri"/>
                <a:cs typeface="Calibri"/>
              </a:rPr>
              <a:t> </a:t>
            </a:r>
            <a:r>
              <a:rPr sz="2000" spc="-5" dirty="0">
                <a:latin typeface="Calibri"/>
                <a:cs typeface="Calibri"/>
              </a:rPr>
              <a:t>inconsistent</a:t>
            </a:r>
            <a:r>
              <a:rPr sz="2000" spc="5" dirty="0">
                <a:latin typeface="Calibri"/>
                <a:cs typeface="Calibri"/>
              </a:rPr>
              <a:t> </a:t>
            </a:r>
            <a:r>
              <a:rPr sz="2000" dirty="0">
                <a:latin typeface="Calibri"/>
                <a:cs typeface="Calibri"/>
              </a:rPr>
              <a:t>data</a:t>
            </a:r>
            <a:r>
              <a:rPr sz="2000" spc="5" dirty="0">
                <a:latin typeface="Calibri"/>
                <a:cs typeface="Calibri"/>
              </a:rPr>
              <a:t> </a:t>
            </a:r>
            <a:r>
              <a:rPr sz="2000" spc="-5" dirty="0">
                <a:latin typeface="Calibri"/>
                <a:cs typeface="Calibri"/>
              </a:rPr>
              <a:t>on</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file </a:t>
            </a:r>
            <a:r>
              <a:rPr sz="2000" spc="-434" dirty="0">
                <a:latin typeface="Calibri"/>
                <a:cs typeface="Calibri"/>
              </a:rPr>
              <a:t> </a:t>
            </a:r>
            <a:r>
              <a:rPr sz="2000" spc="-5" dirty="0">
                <a:latin typeface="Calibri"/>
                <a:cs typeface="Calibri"/>
              </a:rPr>
              <a:t>system</a:t>
            </a:r>
            <a:endParaRPr sz="2000">
              <a:latin typeface="Calibri"/>
              <a:cs typeface="Calibri"/>
            </a:endParaRPr>
          </a:p>
          <a:p>
            <a:pPr marL="755650" lvl="1" indent="-285750">
              <a:lnSpc>
                <a:spcPct val="100000"/>
              </a:lnSpc>
              <a:spcBef>
                <a:spcPts val="415"/>
              </a:spcBef>
              <a:buFont typeface="Arial MT"/>
              <a:buChar char="–"/>
              <a:tabLst>
                <a:tab pos="755015" algn="l"/>
                <a:tab pos="755650" algn="l"/>
              </a:tabLst>
            </a:pPr>
            <a:r>
              <a:rPr sz="2000" dirty="0">
                <a:latin typeface="Calibri"/>
                <a:cs typeface="Calibri"/>
              </a:rPr>
              <a:t>Full</a:t>
            </a:r>
            <a:r>
              <a:rPr sz="2000" spc="-5" dirty="0">
                <a:latin typeface="Calibri"/>
                <a:cs typeface="Calibri"/>
              </a:rPr>
              <a:t> file system </a:t>
            </a:r>
            <a:r>
              <a:rPr sz="2000" dirty="0">
                <a:latin typeface="Calibri"/>
                <a:cs typeface="Calibri"/>
              </a:rPr>
              <a:t>needs</a:t>
            </a:r>
            <a:r>
              <a:rPr sz="2000" spc="-5"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be</a:t>
            </a:r>
            <a:r>
              <a:rPr sz="2000" spc="-5" dirty="0">
                <a:latin typeface="Calibri"/>
                <a:cs typeface="Calibri"/>
              </a:rPr>
              <a:t> </a:t>
            </a:r>
            <a:r>
              <a:rPr sz="2000" dirty="0">
                <a:latin typeface="Calibri"/>
                <a:cs typeface="Calibri"/>
              </a:rPr>
              <a:t>checked</a:t>
            </a:r>
            <a:r>
              <a:rPr sz="2000" spc="-5" dirty="0">
                <a:latin typeface="Calibri"/>
                <a:cs typeface="Calibri"/>
              </a:rPr>
              <a:t> </a:t>
            </a:r>
            <a:r>
              <a:rPr sz="2000" dirty="0">
                <a:latin typeface="Calibri"/>
                <a:cs typeface="Calibri"/>
              </a:rPr>
              <a:t>and </a:t>
            </a:r>
            <a:r>
              <a:rPr sz="2000" spc="-5" dirty="0">
                <a:latin typeface="Calibri"/>
                <a:cs typeface="Calibri"/>
              </a:rPr>
              <a:t>repaired</a:t>
            </a:r>
            <a:endParaRPr sz="2000">
              <a:latin typeface="Calibri"/>
              <a:cs typeface="Calibri"/>
            </a:endParaRPr>
          </a:p>
          <a:p>
            <a:pPr marL="469900">
              <a:lnSpc>
                <a:spcPct val="100000"/>
              </a:lnSpc>
              <a:spcBef>
                <a:spcPts val="500"/>
              </a:spcBef>
            </a:pPr>
            <a:r>
              <a:rPr sz="2000" spc="20" dirty="0">
                <a:latin typeface="Wingdings"/>
                <a:cs typeface="Wingdings"/>
              </a:rPr>
              <a:t></a:t>
            </a:r>
            <a:r>
              <a:rPr sz="2000" spc="20" dirty="0">
                <a:latin typeface="Calibri"/>
                <a:cs typeface="Calibri"/>
              </a:rPr>
              <a:t>This</a:t>
            </a:r>
            <a:r>
              <a:rPr sz="2000" dirty="0">
                <a:latin typeface="Calibri"/>
                <a:cs typeface="Calibri"/>
              </a:rPr>
              <a:t> </a:t>
            </a:r>
            <a:r>
              <a:rPr sz="2000" spc="-5" dirty="0">
                <a:latin typeface="Calibri"/>
                <a:cs typeface="Calibri"/>
              </a:rPr>
              <a:t>process</a:t>
            </a:r>
            <a:r>
              <a:rPr sz="2000" dirty="0">
                <a:latin typeface="Calibri"/>
                <a:cs typeface="Calibri"/>
              </a:rPr>
              <a:t> </a:t>
            </a:r>
            <a:r>
              <a:rPr sz="2000" spc="-5" dirty="0">
                <a:latin typeface="Calibri"/>
                <a:cs typeface="Calibri"/>
              </a:rPr>
              <a:t>might</a:t>
            </a:r>
            <a:r>
              <a:rPr sz="2000" dirty="0">
                <a:latin typeface="Calibri"/>
                <a:cs typeface="Calibri"/>
              </a:rPr>
              <a:t> </a:t>
            </a:r>
            <a:r>
              <a:rPr sz="2000" spc="-5" dirty="0">
                <a:latin typeface="Calibri"/>
                <a:cs typeface="Calibri"/>
              </a:rPr>
              <a:t>take</a:t>
            </a:r>
            <a:r>
              <a:rPr sz="2000" spc="5" dirty="0">
                <a:latin typeface="Calibri"/>
                <a:cs typeface="Calibri"/>
              </a:rPr>
              <a:t> </a:t>
            </a:r>
            <a:r>
              <a:rPr sz="2000" spc="-5" dirty="0">
                <a:latin typeface="Calibri"/>
                <a:cs typeface="Calibri"/>
              </a:rPr>
              <a:t>multiple</a:t>
            </a:r>
            <a:r>
              <a:rPr sz="2000" dirty="0">
                <a:latin typeface="Calibri"/>
                <a:cs typeface="Calibri"/>
              </a:rPr>
              <a:t> </a:t>
            </a:r>
            <a:r>
              <a:rPr sz="2000" spc="-5" dirty="0">
                <a:latin typeface="Calibri"/>
                <a:cs typeface="Calibri"/>
              </a:rPr>
              <a:t>hours!</a:t>
            </a:r>
            <a:endParaRPr sz="2000">
              <a:latin typeface="Calibri"/>
              <a:cs typeface="Calibri"/>
            </a:endParaRPr>
          </a:p>
          <a:p>
            <a:pPr marL="12700">
              <a:lnSpc>
                <a:spcPct val="100000"/>
              </a:lnSpc>
              <a:spcBef>
                <a:spcPts val="595"/>
              </a:spcBef>
            </a:pPr>
            <a:r>
              <a:rPr sz="2400" spc="20" dirty="0">
                <a:solidFill>
                  <a:srgbClr val="264C8D"/>
                </a:solidFill>
                <a:latin typeface="Wingdings"/>
                <a:cs typeface="Wingdings"/>
              </a:rPr>
              <a:t></a:t>
            </a:r>
            <a:r>
              <a:rPr sz="2400" spc="20" dirty="0">
                <a:solidFill>
                  <a:srgbClr val="264C8D"/>
                </a:solidFill>
                <a:latin typeface="Calibri"/>
                <a:cs typeface="Calibri"/>
              </a:rPr>
              <a:t>Idea:</a:t>
            </a:r>
            <a:endParaRPr sz="2400">
              <a:latin typeface="Calibri"/>
              <a:cs typeface="Calibri"/>
            </a:endParaRPr>
          </a:p>
          <a:p>
            <a:pPr marL="755650" lvl="1" indent="-285750">
              <a:lnSpc>
                <a:spcPct val="100000"/>
              </a:lnSpc>
              <a:spcBef>
                <a:spcPts val="425"/>
              </a:spcBef>
              <a:buFont typeface="Arial MT"/>
              <a:buChar char="–"/>
              <a:tabLst>
                <a:tab pos="755015" algn="l"/>
                <a:tab pos="755650" algn="l"/>
              </a:tabLst>
            </a:pPr>
            <a:r>
              <a:rPr sz="2000" spc="-5" dirty="0">
                <a:latin typeface="Calibri"/>
                <a:cs typeface="Calibri"/>
              </a:rPr>
              <a:t>Write</a:t>
            </a:r>
            <a:r>
              <a:rPr sz="2000" spc="-10" dirty="0">
                <a:latin typeface="Calibri"/>
                <a:cs typeface="Calibri"/>
              </a:rPr>
              <a:t> </a:t>
            </a:r>
            <a:r>
              <a:rPr sz="2000" dirty="0">
                <a:latin typeface="Calibri"/>
                <a:cs typeface="Calibri"/>
              </a:rPr>
              <a:t>all data to a </a:t>
            </a:r>
            <a:r>
              <a:rPr sz="2000" spc="-5" dirty="0">
                <a:latin typeface="Calibri"/>
                <a:cs typeface="Calibri"/>
              </a:rPr>
              <a:t>journal</a:t>
            </a:r>
            <a:r>
              <a:rPr sz="2000" dirty="0">
                <a:latin typeface="Calibri"/>
                <a:cs typeface="Calibri"/>
              </a:rPr>
              <a:t> </a:t>
            </a:r>
            <a:r>
              <a:rPr sz="2000" spc="-5" dirty="0">
                <a:latin typeface="Calibri"/>
                <a:cs typeface="Calibri"/>
              </a:rPr>
              <a:t>first,</a:t>
            </a:r>
            <a:r>
              <a:rPr sz="2000" spc="-10" dirty="0">
                <a:latin typeface="Calibri"/>
                <a:cs typeface="Calibri"/>
              </a:rPr>
              <a:t> </a:t>
            </a:r>
            <a:r>
              <a:rPr sz="2000" dirty="0">
                <a:latin typeface="Calibri"/>
                <a:cs typeface="Calibri"/>
              </a:rPr>
              <a:t>then to its </a:t>
            </a:r>
            <a:r>
              <a:rPr sz="2000" spc="-5" dirty="0">
                <a:latin typeface="Calibri"/>
                <a:cs typeface="Calibri"/>
              </a:rPr>
              <a:t>final</a:t>
            </a:r>
            <a:r>
              <a:rPr sz="2000" dirty="0">
                <a:latin typeface="Calibri"/>
                <a:cs typeface="Calibri"/>
              </a:rPr>
              <a:t> </a:t>
            </a:r>
            <a:r>
              <a:rPr sz="2000" spc="-5" dirty="0">
                <a:latin typeface="Calibri"/>
                <a:cs typeface="Calibri"/>
              </a:rPr>
              <a:t>destination</a:t>
            </a:r>
            <a:r>
              <a:rPr sz="2000" dirty="0">
                <a:latin typeface="Calibri"/>
                <a:cs typeface="Calibri"/>
              </a:rPr>
              <a:t> </a:t>
            </a:r>
            <a:r>
              <a:rPr sz="2000" spc="-5" dirty="0">
                <a:latin typeface="Calibri"/>
                <a:cs typeface="Calibri"/>
              </a:rPr>
              <a:t>on</a:t>
            </a:r>
            <a:r>
              <a:rPr sz="2000" dirty="0">
                <a:latin typeface="Calibri"/>
                <a:cs typeface="Calibri"/>
              </a:rPr>
              <a:t> disk</a:t>
            </a:r>
            <a:endParaRPr sz="2000">
              <a:latin typeface="Calibri"/>
              <a:cs typeface="Calibri"/>
            </a:endParaRPr>
          </a:p>
          <a:p>
            <a:pPr marL="755650" lvl="1" indent="-285750">
              <a:lnSpc>
                <a:spcPct val="100000"/>
              </a:lnSpc>
              <a:spcBef>
                <a:spcPts val="500"/>
              </a:spcBef>
              <a:buFont typeface="Arial MT"/>
              <a:buChar char="–"/>
              <a:tabLst>
                <a:tab pos="755015" algn="l"/>
                <a:tab pos="755650" algn="l"/>
              </a:tabLst>
            </a:pPr>
            <a:r>
              <a:rPr sz="2000" dirty="0">
                <a:latin typeface="Calibri"/>
                <a:cs typeface="Calibri"/>
              </a:rPr>
              <a:t>On a</a:t>
            </a:r>
            <a:r>
              <a:rPr sz="2000" spc="5" dirty="0">
                <a:latin typeface="Calibri"/>
                <a:cs typeface="Calibri"/>
              </a:rPr>
              <a:t> </a:t>
            </a:r>
            <a:r>
              <a:rPr sz="2000" spc="-5" dirty="0">
                <a:latin typeface="Calibri"/>
                <a:cs typeface="Calibri"/>
              </a:rPr>
              <a:t>crash,</a:t>
            </a:r>
            <a:r>
              <a:rPr sz="2000" dirty="0">
                <a:latin typeface="Calibri"/>
                <a:cs typeface="Calibri"/>
              </a:rPr>
              <a:t> </a:t>
            </a:r>
            <a:r>
              <a:rPr sz="2000" spc="-5" dirty="0">
                <a:latin typeface="Calibri"/>
                <a:cs typeface="Calibri"/>
              </a:rPr>
              <a:t>only</a:t>
            </a:r>
            <a:r>
              <a:rPr sz="2000" spc="5" dirty="0">
                <a:latin typeface="Calibri"/>
                <a:cs typeface="Calibri"/>
              </a:rPr>
              <a:t> </a:t>
            </a:r>
            <a:r>
              <a:rPr sz="2000" dirty="0">
                <a:latin typeface="Calibri"/>
                <a:cs typeface="Calibri"/>
              </a:rPr>
              <a:t>the </a:t>
            </a:r>
            <a:r>
              <a:rPr sz="2000" spc="-5" dirty="0">
                <a:latin typeface="Calibri"/>
                <a:cs typeface="Calibri"/>
              </a:rPr>
              <a:t>journal</a:t>
            </a:r>
            <a:r>
              <a:rPr sz="2000" spc="5" dirty="0">
                <a:latin typeface="Calibri"/>
                <a:cs typeface="Calibri"/>
              </a:rPr>
              <a:t> </a:t>
            </a:r>
            <a:r>
              <a:rPr sz="2000" dirty="0">
                <a:latin typeface="Calibri"/>
                <a:cs typeface="Calibri"/>
              </a:rPr>
              <a:t>has</a:t>
            </a:r>
            <a:r>
              <a:rPr sz="2000" spc="5" dirty="0">
                <a:latin typeface="Calibri"/>
                <a:cs typeface="Calibri"/>
              </a:rPr>
              <a:t> </a:t>
            </a:r>
            <a:r>
              <a:rPr sz="2000" dirty="0">
                <a:latin typeface="Calibri"/>
                <a:cs typeface="Calibri"/>
              </a:rPr>
              <a:t>to be</a:t>
            </a:r>
            <a:r>
              <a:rPr sz="2000" spc="5" dirty="0">
                <a:latin typeface="Calibri"/>
                <a:cs typeface="Calibri"/>
              </a:rPr>
              <a:t> </a:t>
            </a:r>
            <a:r>
              <a:rPr sz="2000" dirty="0">
                <a:latin typeface="Calibri"/>
                <a:cs typeface="Calibri"/>
              </a:rPr>
              <a:t>checked </a:t>
            </a:r>
            <a:r>
              <a:rPr sz="2000" spc="-5" dirty="0">
                <a:latin typeface="Calibri"/>
                <a:cs typeface="Calibri"/>
              </a:rPr>
              <a:t>for</a:t>
            </a:r>
            <a:r>
              <a:rPr sz="2000" spc="5" dirty="0">
                <a:latin typeface="Calibri"/>
                <a:cs typeface="Calibri"/>
              </a:rPr>
              <a:t> </a:t>
            </a:r>
            <a:r>
              <a:rPr sz="2000" spc="-5" dirty="0">
                <a:latin typeface="Calibri"/>
                <a:cs typeface="Calibri"/>
              </a:rPr>
              <a:t>unfinished</a:t>
            </a:r>
            <a:r>
              <a:rPr sz="2000" spc="5" dirty="0">
                <a:latin typeface="Calibri"/>
                <a:cs typeface="Calibri"/>
              </a:rPr>
              <a:t> </a:t>
            </a:r>
            <a:r>
              <a:rPr sz="2000" spc="-5" dirty="0">
                <a:latin typeface="Calibri"/>
                <a:cs typeface="Calibri"/>
              </a:rPr>
              <a:t>transactions</a:t>
            </a:r>
            <a:endParaRPr sz="2000">
              <a:latin typeface="Calibri"/>
              <a:cs typeface="Calibri"/>
            </a:endParaRPr>
          </a:p>
          <a:p>
            <a:pPr marL="755650" lvl="1" indent="-285750">
              <a:lnSpc>
                <a:spcPct val="100000"/>
              </a:lnSpc>
              <a:spcBef>
                <a:spcPts val="500"/>
              </a:spcBef>
              <a:buFont typeface="Arial MT"/>
              <a:buChar char="–"/>
              <a:tabLst>
                <a:tab pos="755015" algn="l"/>
                <a:tab pos="755650" algn="l"/>
              </a:tabLst>
            </a:pPr>
            <a:r>
              <a:rPr sz="2000" spc="-5" dirty="0">
                <a:latin typeface="Calibri"/>
                <a:cs typeface="Calibri"/>
              </a:rPr>
              <a:t>Operations</a:t>
            </a:r>
            <a:r>
              <a:rPr sz="2000" dirty="0">
                <a:latin typeface="Calibri"/>
                <a:cs typeface="Calibri"/>
              </a:rPr>
              <a:t> can be </a:t>
            </a:r>
            <a:r>
              <a:rPr sz="2000" spc="-5" dirty="0">
                <a:latin typeface="Calibri"/>
                <a:cs typeface="Calibri"/>
              </a:rPr>
              <a:t>executed</a:t>
            </a:r>
            <a:r>
              <a:rPr sz="2000" dirty="0">
                <a:latin typeface="Calibri"/>
                <a:cs typeface="Calibri"/>
              </a:rPr>
              <a:t> </a:t>
            </a:r>
            <a:r>
              <a:rPr sz="2000" spc="-5" dirty="0">
                <a:latin typeface="Calibri"/>
                <a:cs typeface="Calibri"/>
              </a:rPr>
              <a:t>atomically</a:t>
            </a:r>
            <a:endParaRPr sz="20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3836" y="211614"/>
            <a:ext cx="5263515" cy="695960"/>
          </a:xfrm>
          <a:prstGeom prst="rect">
            <a:avLst/>
          </a:prstGeom>
        </p:spPr>
        <p:txBody>
          <a:bodyPr vert="horz" wrap="square" lIns="0" tIns="12700" rIns="0" bIns="0" rtlCol="0">
            <a:spAutoFit/>
          </a:bodyPr>
          <a:lstStyle/>
          <a:p>
            <a:pPr marL="12700">
              <a:lnSpc>
                <a:spcPct val="100000"/>
              </a:lnSpc>
              <a:spcBef>
                <a:spcPts val="100"/>
              </a:spcBef>
            </a:pPr>
            <a:r>
              <a:rPr sz="4400" spc="-5" dirty="0"/>
              <a:t>Journaling</a:t>
            </a:r>
            <a:r>
              <a:rPr sz="4400" spc="-25" dirty="0"/>
              <a:t> </a:t>
            </a:r>
            <a:r>
              <a:rPr sz="4400" dirty="0"/>
              <a:t>File</a:t>
            </a:r>
            <a:r>
              <a:rPr sz="4400" spc="-25" dirty="0"/>
              <a:t> </a:t>
            </a:r>
            <a:r>
              <a:rPr sz="4400" spc="-5" dirty="0"/>
              <a:t>Systems</a:t>
            </a:r>
            <a:endParaRPr sz="4400"/>
          </a:p>
        </p:txBody>
      </p:sp>
      <p:sp>
        <p:nvSpPr>
          <p:cNvPr id="3" name="object 3"/>
          <p:cNvSpPr txBox="1">
            <a:spLocks noGrp="1"/>
          </p:cNvSpPr>
          <p:nvPr>
            <p:ph idx="1"/>
          </p:nvPr>
        </p:nvSpPr>
        <p:spPr>
          <a:prstGeom prst="rect">
            <a:avLst/>
          </a:prstGeom>
        </p:spPr>
        <p:txBody>
          <a:bodyPr vert="horz" wrap="square" lIns="0" tIns="73660" rIns="0" bIns="0" rtlCol="0">
            <a:spAutoFit/>
          </a:bodyPr>
          <a:lstStyle/>
          <a:p>
            <a:pPr marL="393700" indent="-381000">
              <a:lnSpc>
                <a:spcPct val="100000"/>
              </a:lnSpc>
              <a:spcBef>
                <a:spcPts val="580"/>
              </a:spcBef>
              <a:buFont typeface="Arial MT"/>
              <a:buChar char="•"/>
              <a:tabLst>
                <a:tab pos="393065" algn="l"/>
                <a:tab pos="393700" algn="l"/>
              </a:tabLst>
            </a:pPr>
            <a:r>
              <a:rPr sz="2000" dirty="0"/>
              <a:t>„</a:t>
            </a:r>
            <a:r>
              <a:rPr dirty="0"/>
              <a:t>Full</a:t>
            </a:r>
            <a:r>
              <a:rPr spc="-5" dirty="0"/>
              <a:t> Journaling“ writes </a:t>
            </a:r>
            <a:r>
              <a:rPr dirty="0"/>
              <a:t>all</a:t>
            </a:r>
            <a:r>
              <a:rPr spc="-5" dirty="0"/>
              <a:t> </a:t>
            </a:r>
            <a:r>
              <a:rPr dirty="0"/>
              <a:t>data</a:t>
            </a:r>
            <a:r>
              <a:rPr spc="-5" dirty="0"/>
              <a:t> twice</a:t>
            </a:r>
            <a:endParaRPr sz="2000"/>
          </a:p>
          <a:p>
            <a:pPr marL="469900">
              <a:lnSpc>
                <a:spcPct val="100000"/>
              </a:lnSpc>
              <a:spcBef>
                <a:spcPts val="400"/>
              </a:spcBef>
            </a:pPr>
            <a:r>
              <a:rPr sz="2000" dirty="0">
                <a:solidFill>
                  <a:srgbClr val="000000"/>
                </a:solidFill>
                <a:latin typeface="Wingdings"/>
                <a:cs typeface="Wingdings"/>
              </a:rPr>
              <a:t></a:t>
            </a:r>
            <a:r>
              <a:rPr sz="2000" spc="-60" dirty="0">
                <a:solidFill>
                  <a:srgbClr val="000000"/>
                </a:solidFill>
                <a:latin typeface="Times New Roman"/>
                <a:cs typeface="Times New Roman"/>
              </a:rPr>
              <a:t> </a:t>
            </a:r>
            <a:r>
              <a:rPr sz="2000" spc="-5" dirty="0">
                <a:solidFill>
                  <a:srgbClr val="000000"/>
                </a:solidFill>
              </a:rPr>
              <a:t>degraded</a:t>
            </a:r>
            <a:r>
              <a:rPr sz="2000" spc="-10" dirty="0">
                <a:solidFill>
                  <a:srgbClr val="000000"/>
                </a:solidFill>
              </a:rPr>
              <a:t> </a:t>
            </a:r>
            <a:r>
              <a:rPr sz="2000" spc="-5" dirty="0">
                <a:solidFill>
                  <a:srgbClr val="000000"/>
                </a:solidFill>
              </a:rPr>
              <a:t>performance</a:t>
            </a:r>
            <a:endParaRPr sz="2000">
              <a:latin typeface="Times New Roman"/>
              <a:cs typeface="Times New Roman"/>
            </a:endParaRPr>
          </a:p>
          <a:p>
            <a:pPr marL="393700" indent="-381000">
              <a:lnSpc>
                <a:spcPct val="100000"/>
              </a:lnSpc>
              <a:spcBef>
                <a:spcPts val="595"/>
              </a:spcBef>
              <a:buFont typeface="Arial MT"/>
              <a:buChar char="•"/>
              <a:tabLst>
                <a:tab pos="393065" algn="l"/>
                <a:tab pos="393700" algn="l"/>
              </a:tabLst>
            </a:pPr>
            <a:r>
              <a:rPr dirty="0"/>
              <a:t>Idea</a:t>
            </a:r>
            <a:r>
              <a:rPr spc="-5" dirty="0"/>
              <a:t> of</a:t>
            </a:r>
            <a:r>
              <a:rPr dirty="0"/>
              <a:t> </a:t>
            </a:r>
            <a:r>
              <a:rPr spc="-5" dirty="0"/>
              <a:t>„Metadata Journaling“:</a:t>
            </a:r>
          </a:p>
          <a:p>
            <a:pPr marL="850900" marR="394335" indent="-381000">
              <a:lnSpc>
                <a:spcPts val="2320"/>
              </a:lnSpc>
              <a:spcBef>
                <a:spcPts val="665"/>
              </a:spcBef>
              <a:tabLst>
                <a:tab pos="850265" algn="l"/>
              </a:tabLst>
            </a:pPr>
            <a:r>
              <a:rPr sz="2000" dirty="0">
                <a:solidFill>
                  <a:srgbClr val="000000"/>
                </a:solidFill>
                <a:latin typeface="Arial MT"/>
                <a:cs typeface="Arial MT"/>
              </a:rPr>
              <a:t>–	</a:t>
            </a:r>
            <a:r>
              <a:rPr sz="2000" dirty="0">
                <a:solidFill>
                  <a:srgbClr val="000000"/>
                </a:solidFill>
              </a:rPr>
              <a:t>Only </a:t>
            </a:r>
            <a:r>
              <a:rPr sz="2000" spc="-5" dirty="0">
                <a:solidFill>
                  <a:srgbClr val="000000"/>
                </a:solidFill>
              </a:rPr>
              <a:t>write</a:t>
            </a:r>
            <a:r>
              <a:rPr sz="2000" dirty="0">
                <a:solidFill>
                  <a:srgbClr val="000000"/>
                </a:solidFill>
              </a:rPr>
              <a:t> </a:t>
            </a:r>
            <a:r>
              <a:rPr sz="2000" spc="-5" dirty="0">
                <a:solidFill>
                  <a:srgbClr val="000000"/>
                </a:solidFill>
              </a:rPr>
              <a:t>metadata</a:t>
            </a:r>
            <a:r>
              <a:rPr sz="2000" spc="5" dirty="0">
                <a:solidFill>
                  <a:srgbClr val="000000"/>
                </a:solidFill>
              </a:rPr>
              <a:t> </a:t>
            </a:r>
            <a:r>
              <a:rPr sz="2000" spc="-5" dirty="0">
                <a:solidFill>
                  <a:srgbClr val="000000"/>
                </a:solidFill>
              </a:rPr>
              <a:t>of</a:t>
            </a:r>
            <a:r>
              <a:rPr sz="2000" spc="5" dirty="0">
                <a:solidFill>
                  <a:srgbClr val="000000"/>
                </a:solidFill>
              </a:rPr>
              <a:t> </a:t>
            </a:r>
            <a:r>
              <a:rPr sz="2000" dirty="0">
                <a:solidFill>
                  <a:srgbClr val="000000"/>
                </a:solidFill>
              </a:rPr>
              <a:t>a</a:t>
            </a:r>
            <a:r>
              <a:rPr sz="2000" spc="5" dirty="0">
                <a:solidFill>
                  <a:srgbClr val="000000"/>
                </a:solidFill>
              </a:rPr>
              <a:t> </a:t>
            </a:r>
            <a:r>
              <a:rPr sz="2000" spc="-5" dirty="0">
                <a:solidFill>
                  <a:srgbClr val="000000"/>
                </a:solidFill>
              </a:rPr>
              <a:t>file</a:t>
            </a:r>
            <a:r>
              <a:rPr sz="2000" spc="5" dirty="0">
                <a:solidFill>
                  <a:srgbClr val="000000"/>
                </a:solidFill>
              </a:rPr>
              <a:t> </a:t>
            </a:r>
            <a:r>
              <a:rPr sz="2000" dirty="0">
                <a:solidFill>
                  <a:srgbClr val="000000"/>
                </a:solidFill>
              </a:rPr>
              <a:t>to</a:t>
            </a:r>
            <a:r>
              <a:rPr sz="2000" spc="5" dirty="0">
                <a:solidFill>
                  <a:srgbClr val="000000"/>
                </a:solidFill>
              </a:rPr>
              <a:t> </a:t>
            </a:r>
            <a:r>
              <a:rPr sz="2000" dirty="0">
                <a:solidFill>
                  <a:srgbClr val="000000"/>
                </a:solidFill>
              </a:rPr>
              <a:t>the</a:t>
            </a:r>
            <a:r>
              <a:rPr sz="2000" spc="5" dirty="0">
                <a:solidFill>
                  <a:srgbClr val="000000"/>
                </a:solidFill>
              </a:rPr>
              <a:t> </a:t>
            </a:r>
            <a:r>
              <a:rPr sz="2000" spc="-5" dirty="0">
                <a:solidFill>
                  <a:srgbClr val="000000"/>
                </a:solidFill>
              </a:rPr>
              <a:t>journal,</a:t>
            </a:r>
            <a:r>
              <a:rPr sz="2000" spc="5" dirty="0">
                <a:solidFill>
                  <a:srgbClr val="000000"/>
                </a:solidFill>
              </a:rPr>
              <a:t> </a:t>
            </a:r>
            <a:r>
              <a:rPr sz="2000" spc="-5" dirty="0">
                <a:solidFill>
                  <a:srgbClr val="000000"/>
                </a:solidFill>
              </a:rPr>
              <a:t>actual</a:t>
            </a:r>
            <a:r>
              <a:rPr sz="2000" spc="5" dirty="0">
                <a:solidFill>
                  <a:srgbClr val="000000"/>
                </a:solidFill>
              </a:rPr>
              <a:t> </a:t>
            </a:r>
            <a:r>
              <a:rPr sz="2000" spc="-5" dirty="0">
                <a:solidFill>
                  <a:srgbClr val="000000"/>
                </a:solidFill>
              </a:rPr>
              <a:t>file</a:t>
            </a:r>
            <a:r>
              <a:rPr sz="2000" spc="5" dirty="0">
                <a:solidFill>
                  <a:srgbClr val="000000"/>
                </a:solidFill>
              </a:rPr>
              <a:t> </a:t>
            </a:r>
            <a:r>
              <a:rPr sz="2000" dirty="0">
                <a:solidFill>
                  <a:srgbClr val="000000"/>
                </a:solidFill>
              </a:rPr>
              <a:t>data</a:t>
            </a:r>
            <a:r>
              <a:rPr sz="2000" spc="5" dirty="0">
                <a:solidFill>
                  <a:srgbClr val="000000"/>
                </a:solidFill>
              </a:rPr>
              <a:t> </a:t>
            </a:r>
            <a:r>
              <a:rPr sz="2000" dirty="0">
                <a:solidFill>
                  <a:srgbClr val="000000"/>
                </a:solidFill>
              </a:rPr>
              <a:t>is</a:t>
            </a:r>
            <a:r>
              <a:rPr sz="2000" spc="5" dirty="0">
                <a:solidFill>
                  <a:srgbClr val="000000"/>
                </a:solidFill>
              </a:rPr>
              <a:t> </a:t>
            </a:r>
            <a:r>
              <a:rPr sz="2000" spc="-5" dirty="0">
                <a:solidFill>
                  <a:srgbClr val="000000"/>
                </a:solidFill>
              </a:rPr>
              <a:t>directly </a:t>
            </a:r>
            <a:r>
              <a:rPr sz="2000" spc="-434" dirty="0">
                <a:solidFill>
                  <a:srgbClr val="000000"/>
                </a:solidFill>
              </a:rPr>
              <a:t> </a:t>
            </a:r>
            <a:r>
              <a:rPr sz="2000" spc="-15" dirty="0">
                <a:solidFill>
                  <a:srgbClr val="000000"/>
                </a:solidFill>
              </a:rPr>
              <a:t>written</a:t>
            </a:r>
            <a:r>
              <a:rPr sz="2000" spc="-5" dirty="0">
                <a:solidFill>
                  <a:srgbClr val="000000"/>
                </a:solidFill>
              </a:rPr>
              <a:t> </a:t>
            </a:r>
            <a:r>
              <a:rPr sz="2000" dirty="0">
                <a:solidFill>
                  <a:srgbClr val="000000"/>
                </a:solidFill>
              </a:rPr>
              <a:t>to disk</a:t>
            </a:r>
            <a:endParaRPr sz="2000">
              <a:latin typeface="Arial MT"/>
              <a:cs typeface="Arial MT"/>
            </a:endParaRPr>
          </a:p>
          <a:p>
            <a:pPr marL="393700" marR="5080" indent="-381000">
              <a:lnSpc>
                <a:spcPct val="101499"/>
              </a:lnSpc>
              <a:spcBef>
                <a:spcPts val="470"/>
              </a:spcBef>
              <a:buFont typeface="Arial MT"/>
              <a:buChar char="•"/>
              <a:tabLst>
                <a:tab pos="393065" algn="l"/>
                <a:tab pos="393700" algn="l"/>
              </a:tabLst>
            </a:pPr>
            <a:r>
              <a:rPr dirty="0"/>
              <a:t>File data </a:t>
            </a:r>
            <a:r>
              <a:rPr spc="-5" dirty="0"/>
              <a:t>should</a:t>
            </a:r>
            <a:r>
              <a:rPr spc="5" dirty="0"/>
              <a:t> </a:t>
            </a:r>
            <a:r>
              <a:rPr dirty="0"/>
              <a:t>be </a:t>
            </a:r>
            <a:r>
              <a:rPr spc="-15" dirty="0"/>
              <a:t>written</a:t>
            </a:r>
            <a:r>
              <a:rPr spc="5" dirty="0"/>
              <a:t> </a:t>
            </a:r>
            <a:r>
              <a:rPr spc="-5" dirty="0"/>
              <a:t>before</a:t>
            </a:r>
            <a:r>
              <a:rPr dirty="0"/>
              <a:t> the</a:t>
            </a:r>
            <a:r>
              <a:rPr spc="5" dirty="0"/>
              <a:t> </a:t>
            </a:r>
            <a:r>
              <a:rPr spc="-5" dirty="0"/>
              <a:t>metadata</a:t>
            </a:r>
            <a:r>
              <a:rPr dirty="0"/>
              <a:t> is</a:t>
            </a:r>
            <a:r>
              <a:rPr spc="5" dirty="0"/>
              <a:t> </a:t>
            </a:r>
            <a:r>
              <a:rPr spc="-15" dirty="0"/>
              <a:t>committed</a:t>
            </a:r>
            <a:r>
              <a:rPr dirty="0"/>
              <a:t> to </a:t>
            </a:r>
            <a:r>
              <a:rPr spc="-525" dirty="0"/>
              <a:t> </a:t>
            </a:r>
            <a:r>
              <a:rPr dirty="0"/>
              <a:t>the </a:t>
            </a:r>
            <a:r>
              <a:rPr spc="-5" dirty="0"/>
              <a:t>journal</a:t>
            </a:r>
            <a:r>
              <a:rPr dirty="0"/>
              <a:t> to </a:t>
            </a:r>
            <a:r>
              <a:rPr spc="-5" dirty="0"/>
              <a:t>prevent</a:t>
            </a:r>
            <a:r>
              <a:rPr dirty="0"/>
              <a:t> </a:t>
            </a:r>
            <a:r>
              <a:rPr spc="-5" dirty="0"/>
              <a:t>file</a:t>
            </a:r>
            <a:r>
              <a:rPr dirty="0"/>
              <a:t> </a:t>
            </a:r>
            <a:r>
              <a:rPr spc="-5" dirty="0"/>
              <a:t>inconsistencies</a:t>
            </a:r>
          </a:p>
          <a:p>
            <a:pPr marL="393700" indent="-381000">
              <a:lnSpc>
                <a:spcPct val="100000"/>
              </a:lnSpc>
              <a:spcBef>
                <a:spcPts val="595"/>
              </a:spcBef>
              <a:buFont typeface="Arial MT"/>
              <a:buChar char="•"/>
              <a:tabLst>
                <a:tab pos="393065" algn="l"/>
                <a:tab pos="393700" algn="l"/>
              </a:tabLst>
            </a:pPr>
            <a:r>
              <a:rPr spc="-5" dirty="0"/>
              <a:t>Example</a:t>
            </a:r>
          </a:p>
        </p:txBody>
      </p:sp>
      <p:sp>
        <p:nvSpPr>
          <p:cNvPr id="6" name="object 6"/>
          <p:cNvSpPr txBox="1"/>
          <p:nvPr/>
        </p:nvSpPr>
        <p:spPr>
          <a:xfrm>
            <a:off x="91439" y="6398224"/>
            <a:ext cx="145161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30" dirty="0">
                <a:solidFill>
                  <a:srgbClr val="0768B2"/>
                </a:solidFill>
                <a:latin typeface="Arial MT"/>
                <a:cs typeface="Arial MT"/>
              </a:rPr>
              <a:t> </a:t>
            </a:r>
            <a:r>
              <a:rPr sz="1000" dirty="0">
                <a:solidFill>
                  <a:srgbClr val="0768B2"/>
                </a:solidFill>
                <a:latin typeface="Arial MT"/>
                <a:cs typeface="Arial MT"/>
              </a:rPr>
              <a:t>based</a:t>
            </a:r>
            <a:r>
              <a:rPr sz="1000" spc="-30" dirty="0">
                <a:solidFill>
                  <a:srgbClr val="0768B2"/>
                </a:solidFill>
                <a:latin typeface="Arial MT"/>
                <a:cs typeface="Arial MT"/>
              </a:rPr>
              <a:t> </a:t>
            </a:r>
            <a:r>
              <a:rPr sz="1000" dirty="0">
                <a:solidFill>
                  <a:srgbClr val="0768B2"/>
                </a:solidFill>
                <a:latin typeface="Arial MT"/>
                <a:cs typeface="Arial MT"/>
              </a:rPr>
              <a:t>on</a:t>
            </a:r>
            <a:r>
              <a:rPr sz="1000" spc="-30" dirty="0">
                <a:solidFill>
                  <a:srgbClr val="0768B2"/>
                </a:solidFill>
                <a:latin typeface="Arial MT"/>
                <a:cs typeface="Arial MT"/>
              </a:rPr>
              <a:t> </a:t>
            </a:r>
            <a:r>
              <a:rPr sz="1000" dirty="0">
                <a:solidFill>
                  <a:srgbClr val="0768B2"/>
                </a:solidFill>
                <a:latin typeface="Arial MT"/>
                <a:cs typeface="Arial MT"/>
              </a:rPr>
              <a:t>Wikipedia</a:t>
            </a:r>
            <a:endParaRPr sz="1000">
              <a:latin typeface="Arial MT"/>
              <a:cs typeface="Arial MT"/>
            </a:endParaRPr>
          </a:p>
        </p:txBody>
      </p:sp>
      <p:sp>
        <p:nvSpPr>
          <p:cNvPr id="4" name="object 4"/>
          <p:cNvSpPr txBox="1"/>
          <p:nvPr/>
        </p:nvSpPr>
        <p:spPr>
          <a:xfrm>
            <a:off x="1031239" y="4310378"/>
            <a:ext cx="5977255" cy="1130300"/>
          </a:xfrm>
          <a:prstGeom prst="rect">
            <a:avLst/>
          </a:prstGeom>
        </p:spPr>
        <p:txBody>
          <a:bodyPr vert="horz" wrap="square" lIns="0" tIns="76200" rIns="0" bIns="0" rtlCol="0">
            <a:spAutoFit/>
          </a:bodyPr>
          <a:lstStyle/>
          <a:p>
            <a:pPr marL="393700" indent="-381000">
              <a:lnSpc>
                <a:spcPct val="100000"/>
              </a:lnSpc>
              <a:spcBef>
                <a:spcPts val="600"/>
              </a:spcBef>
              <a:buAutoNum type="arabicPeriod"/>
              <a:tabLst>
                <a:tab pos="393065" algn="l"/>
                <a:tab pos="393700" algn="l"/>
              </a:tabLst>
            </a:pPr>
            <a:r>
              <a:rPr sz="2000" spc="-5" dirty="0">
                <a:latin typeface="Calibri"/>
                <a:cs typeface="Calibri"/>
              </a:rPr>
              <a:t>Resize</a:t>
            </a:r>
            <a:r>
              <a:rPr sz="2000" spc="-20" dirty="0">
                <a:latin typeface="Calibri"/>
                <a:cs typeface="Calibri"/>
              </a:rPr>
              <a:t> </a:t>
            </a:r>
            <a:r>
              <a:rPr sz="2000" spc="-5" dirty="0">
                <a:latin typeface="Calibri"/>
                <a:cs typeface="Calibri"/>
              </a:rPr>
              <a:t>file</a:t>
            </a:r>
            <a:r>
              <a:rPr sz="2000" spc="-10" dirty="0">
                <a:latin typeface="Calibri"/>
                <a:cs typeface="Calibri"/>
              </a:rPr>
              <a:t> </a:t>
            </a:r>
            <a:r>
              <a:rPr sz="2000" dirty="0">
                <a:latin typeface="Calibri"/>
                <a:cs typeface="Calibri"/>
              </a:rPr>
              <a:t>in</a:t>
            </a:r>
            <a:r>
              <a:rPr sz="2000" spc="-10" dirty="0">
                <a:latin typeface="Calibri"/>
                <a:cs typeface="Calibri"/>
              </a:rPr>
              <a:t> </a:t>
            </a:r>
            <a:r>
              <a:rPr sz="2000" spc="-5" dirty="0">
                <a:latin typeface="Calibri"/>
                <a:cs typeface="Calibri"/>
              </a:rPr>
              <a:t>Inode</a:t>
            </a:r>
            <a:endParaRPr sz="2000">
              <a:latin typeface="Calibri"/>
              <a:cs typeface="Calibri"/>
            </a:endParaRPr>
          </a:p>
          <a:p>
            <a:pPr marL="393700" indent="-381000">
              <a:lnSpc>
                <a:spcPct val="100000"/>
              </a:lnSpc>
              <a:spcBef>
                <a:spcPts val="500"/>
              </a:spcBef>
              <a:buAutoNum type="arabicPeriod"/>
              <a:tabLst>
                <a:tab pos="393065" algn="l"/>
                <a:tab pos="393700" algn="l"/>
              </a:tabLst>
            </a:pPr>
            <a:r>
              <a:rPr sz="2000" spc="-5" dirty="0">
                <a:latin typeface="Calibri"/>
                <a:cs typeface="Calibri"/>
              </a:rPr>
              <a:t>Allocate</a:t>
            </a:r>
            <a:r>
              <a:rPr sz="2000" dirty="0">
                <a:latin typeface="Calibri"/>
                <a:cs typeface="Calibri"/>
              </a:rPr>
              <a:t> </a:t>
            </a:r>
            <a:r>
              <a:rPr sz="2000" spc="-5" dirty="0">
                <a:latin typeface="Calibri"/>
                <a:cs typeface="Calibri"/>
              </a:rPr>
              <a:t>space</a:t>
            </a:r>
            <a:r>
              <a:rPr sz="2000" spc="5" dirty="0">
                <a:latin typeface="Calibri"/>
                <a:cs typeface="Calibri"/>
              </a:rPr>
              <a:t> </a:t>
            </a:r>
            <a:r>
              <a:rPr sz="2000" spc="-5" dirty="0">
                <a:latin typeface="Calibri"/>
                <a:cs typeface="Calibri"/>
              </a:rPr>
              <a:t>for</a:t>
            </a:r>
            <a:r>
              <a:rPr sz="2000" spc="5" dirty="0">
                <a:latin typeface="Calibri"/>
                <a:cs typeface="Calibri"/>
              </a:rPr>
              <a:t> </a:t>
            </a:r>
            <a:r>
              <a:rPr sz="2000" spc="-5" dirty="0">
                <a:latin typeface="Calibri"/>
                <a:cs typeface="Calibri"/>
              </a:rPr>
              <a:t>file</a:t>
            </a:r>
            <a:r>
              <a:rPr sz="2000" spc="5" dirty="0">
                <a:latin typeface="Calibri"/>
                <a:cs typeface="Calibri"/>
              </a:rPr>
              <a:t> </a:t>
            </a:r>
            <a:r>
              <a:rPr sz="2000" spc="-5" dirty="0">
                <a:latin typeface="Calibri"/>
                <a:cs typeface="Calibri"/>
              </a:rPr>
              <a:t>extension</a:t>
            </a:r>
            <a:r>
              <a:rPr sz="2000" spc="5"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free</a:t>
            </a:r>
            <a:r>
              <a:rPr sz="2000" spc="5" dirty="0">
                <a:latin typeface="Calibri"/>
                <a:cs typeface="Calibri"/>
              </a:rPr>
              <a:t> </a:t>
            </a:r>
            <a:r>
              <a:rPr sz="2000" spc="-5" dirty="0">
                <a:latin typeface="Calibri"/>
                <a:cs typeface="Calibri"/>
              </a:rPr>
              <a:t>space</a:t>
            </a:r>
            <a:r>
              <a:rPr sz="2000" spc="5" dirty="0">
                <a:latin typeface="Calibri"/>
                <a:cs typeface="Calibri"/>
              </a:rPr>
              <a:t> </a:t>
            </a:r>
            <a:r>
              <a:rPr sz="2000" spc="-5" dirty="0">
                <a:latin typeface="Calibri"/>
                <a:cs typeface="Calibri"/>
              </a:rPr>
              <a:t>map</a:t>
            </a:r>
            <a:endParaRPr sz="2000">
              <a:latin typeface="Calibri"/>
              <a:cs typeface="Calibri"/>
            </a:endParaRPr>
          </a:p>
          <a:p>
            <a:pPr marL="393700" indent="-381000">
              <a:lnSpc>
                <a:spcPct val="100000"/>
              </a:lnSpc>
              <a:spcBef>
                <a:spcPts val="500"/>
              </a:spcBef>
              <a:buAutoNum type="arabicPeriod"/>
              <a:tabLst>
                <a:tab pos="393065" algn="l"/>
                <a:tab pos="393700" algn="l"/>
              </a:tabLst>
            </a:pPr>
            <a:r>
              <a:rPr sz="2000" spc="-5" dirty="0">
                <a:latin typeface="Calibri"/>
                <a:cs typeface="Calibri"/>
              </a:rPr>
              <a:t>Write</a:t>
            </a:r>
            <a:r>
              <a:rPr sz="2000" spc="-10" dirty="0">
                <a:latin typeface="Calibri"/>
                <a:cs typeface="Calibri"/>
              </a:rPr>
              <a:t> </a:t>
            </a:r>
            <a:r>
              <a:rPr sz="2000" dirty="0">
                <a:latin typeface="Calibri"/>
                <a:cs typeface="Calibri"/>
              </a:rPr>
              <a:t>data to</a:t>
            </a:r>
            <a:r>
              <a:rPr sz="2000" spc="-5" dirty="0">
                <a:latin typeface="Calibri"/>
                <a:cs typeface="Calibri"/>
              </a:rPr>
              <a:t> </a:t>
            </a:r>
            <a:r>
              <a:rPr sz="2000" dirty="0">
                <a:latin typeface="Calibri"/>
                <a:cs typeface="Calibri"/>
              </a:rPr>
              <a:t>the </a:t>
            </a:r>
            <a:r>
              <a:rPr sz="2000" spc="-5" dirty="0">
                <a:latin typeface="Calibri"/>
                <a:cs typeface="Calibri"/>
              </a:rPr>
              <a:t>newly</a:t>
            </a:r>
            <a:r>
              <a:rPr sz="2000" dirty="0">
                <a:latin typeface="Calibri"/>
                <a:cs typeface="Calibri"/>
              </a:rPr>
              <a:t> </a:t>
            </a:r>
            <a:r>
              <a:rPr sz="2000" spc="-5" dirty="0">
                <a:latin typeface="Calibri"/>
                <a:cs typeface="Calibri"/>
              </a:rPr>
              <a:t>allocated area</a:t>
            </a:r>
            <a:endParaRPr sz="2000">
              <a:latin typeface="Calibri"/>
              <a:cs typeface="Calibri"/>
            </a:endParaRPr>
          </a:p>
        </p:txBody>
      </p:sp>
      <p:sp>
        <p:nvSpPr>
          <p:cNvPr id="5" name="object 5"/>
          <p:cNvSpPr txBox="1"/>
          <p:nvPr/>
        </p:nvSpPr>
        <p:spPr>
          <a:xfrm>
            <a:off x="6215062" y="5257799"/>
            <a:ext cx="3386454" cy="838200"/>
          </a:xfrm>
          <a:prstGeom prst="rect">
            <a:avLst/>
          </a:prstGeom>
          <a:solidFill>
            <a:srgbClr val="6095C9">
              <a:alpha val="39999"/>
            </a:srgbClr>
          </a:solidFill>
          <a:ln w="9524">
            <a:solidFill>
              <a:srgbClr val="000000"/>
            </a:solidFill>
          </a:ln>
        </p:spPr>
        <p:txBody>
          <a:bodyPr vert="horz" wrap="square" lIns="0" tIns="185420" rIns="0" bIns="0" rtlCol="0">
            <a:spAutoFit/>
          </a:bodyPr>
          <a:lstStyle/>
          <a:p>
            <a:pPr marL="91440" marR="575945">
              <a:lnSpc>
                <a:spcPts val="1900"/>
              </a:lnSpc>
              <a:spcBef>
                <a:spcPts val="1460"/>
              </a:spcBef>
            </a:pPr>
            <a:r>
              <a:rPr sz="1600" spc="-5" dirty="0">
                <a:solidFill>
                  <a:srgbClr val="0768B2"/>
                </a:solidFill>
                <a:latin typeface="Arial MT"/>
                <a:cs typeface="Arial MT"/>
              </a:rPr>
              <a:t>What</a:t>
            </a:r>
            <a:r>
              <a:rPr sz="1600" spc="-15" dirty="0">
                <a:solidFill>
                  <a:srgbClr val="0768B2"/>
                </a:solidFill>
                <a:latin typeface="Arial MT"/>
                <a:cs typeface="Arial MT"/>
              </a:rPr>
              <a:t> </a:t>
            </a:r>
            <a:r>
              <a:rPr sz="1600" dirty="0">
                <a:solidFill>
                  <a:srgbClr val="0768B2"/>
                </a:solidFill>
                <a:latin typeface="Arial MT"/>
                <a:cs typeface="Arial MT"/>
              </a:rPr>
              <a:t>happens</a:t>
            </a:r>
            <a:r>
              <a:rPr sz="1600" spc="-15" dirty="0">
                <a:solidFill>
                  <a:srgbClr val="0768B2"/>
                </a:solidFill>
                <a:latin typeface="Arial MT"/>
                <a:cs typeface="Arial MT"/>
              </a:rPr>
              <a:t> </a:t>
            </a:r>
            <a:r>
              <a:rPr sz="1600" dirty="0">
                <a:solidFill>
                  <a:srgbClr val="0768B2"/>
                </a:solidFill>
                <a:latin typeface="Arial MT"/>
                <a:cs typeface="Arial MT"/>
              </a:rPr>
              <a:t>if</a:t>
            </a:r>
            <a:r>
              <a:rPr sz="1600" spc="-15" dirty="0">
                <a:solidFill>
                  <a:srgbClr val="0768B2"/>
                </a:solidFill>
                <a:latin typeface="Arial MT"/>
                <a:cs typeface="Arial MT"/>
              </a:rPr>
              <a:t> </a:t>
            </a:r>
            <a:r>
              <a:rPr sz="1600" spc="-5" dirty="0">
                <a:solidFill>
                  <a:srgbClr val="0768B2"/>
                </a:solidFill>
                <a:latin typeface="Arial MT"/>
                <a:cs typeface="Arial MT"/>
              </a:rPr>
              <a:t>the</a:t>
            </a:r>
            <a:r>
              <a:rPr sz="1600" spc="-10" dirty="0">
                <a:solidFill>
                  <a:srgbClr val="0768B2"/>
                </a:solidFill>
                <a:latin typeface="Arial MT"/>
                <a:cs typeface="Arial MT"/>
              </a:rPr>
              <a:t> </a:t>
            </a:r>
            <a:r>
              <a:rPr sz="1600" spc="-5" dirty="0">
                <a:solidFill>
                  <a:srgbClr val="0768B2"/>
                </a:solidFill>
                <a:latin typeface="Arial MT"/>
                <a:cs typeface="Arial MT"/>
              </a:rPr>
              <a:t>computer </a:t>
            </a:r>
            <a:r>
              <a:rPr sz="1600" spc="-430" dirty="0">
                <a:solidFill>
                  <a:srgbClr val="0768B2"/>
                </a:solidFill>
                <a:latin typeface="Arial MT"/>
                <a:cs typeface="Arial MT"/>
              </a:rPr>
              <a:t> </a:t>
            </a:r>
            <a:r>
              <a:rPr sz="1600" dirty="0">
                <a:solidFill>
                  <a:srgbClr val="0768B2"/>
                </a:solidFill>
                <a:latin typeface="Arial MT"/>
                <a:cs typeface="Arial MT"/>
              </a:rPr>
              <a:t>crashes</a:t>
            </a:r>
            <a:r>
              <a:rPr sz="1600" spc="-10" dirty="0">
                <a:solidFill>
                  <a:srgbClr val="0768B2"/>
                </a:solidFill>
                <a:latin typeface="Arial MT"/>
                <a:cs typeface="Arial MT"/>
              </a:rPr>
              <a:t> </a:t>
            </a:r>
            <a:r>
              <a:rPr sz="1600" spc="-5" dirty="0">
                <a:solidFill>
                  <a:srgbClr val="0768B2"/>
                </a:solidFill>
                <a:latin typeface="Arial MT"/>
                <a:cs typeface="Arial MT"/>
              </a:rPr>
              <a:t>after</a:t>
            </a:r>
            <a:r>
              <a:rPr sz="1600" spc="-10" dirty="0">
                <a:solidFill>
                  <a:srgbClr val="0768B2"/>
                </a:solidFill>
                <a:latin typeface="Arial MT"/>
                <a:cs typeface="Arial MT"/>
              </a:rPr>
              <a:t> </a:t>
            </a:r>
            <a:r>
              <a:rPr sz="1600" spc="-5" dirty="0">
                <a:solidFill>
                  <a:srgbClr val="0768B2"/>
                </a:solidFill>
                <a:latin typeface="Arial MT"/>
                <a:cs typeface="Arial MT"/>
              </a:rPr>
              <a:t>step </a:t>
            </a:r>
            <a:r>
              <a:rPr sz="1600" dirty="0">
                <a:solidFill>
                  <a:srgbClr val="0768B2"/>
                </a:solidFill>
                <a:latin typeface="Arial MT"/>
                <a:cs typeface="Arial MT"/>
              </a:rPr>
              <a:t>2?</a:t>
            </a:r>
            <a:endParaRPr sz="16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574" y="211614"/>
            <a:ext cx="6416675"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10" dirty="0"/>
              <a:t> </a:t>
            </a:r>
            <a:r>
              <a:rPr sz="4400" dirty="0"/>
              <a:t>3</a:t>
            </a:r>
            <a:r>
              <a:rPr sz="4400" spc="-10" dirty="0"/>
              <a:t> </a:t>
            </a:r>
            <a:r>
              <a:rPr sz="4400" spc="-5" dirty="0"/>
              <a:t>Journaling</a:t>
            </a:r>
            <a:r>
              <a:rPr sz="4400" spc="-10" dirty="0"/>
              <a:t> </a:t>
            </a:r>
            <a:r>
              <a:rPr sz="4400" dirty="0"/>
              <a:t>File</a:t>
            </a:r>
            <a:r>
              <a:rPr sz="4400" spc="-10" dirty="0"/>
              <a:t> </a:t>
            </a:r>
            <a:r>
              <a:rPr sz="4400" spc="-5" dirty="0"/>
              <a:t>System</a:t>
            </a:r>
            <a:endParaRPr sz="4400"/>
          </a:p>
        </p:txBody>
      </p:sp>
      <p:sp>
        <p:nvSpPr>
          <p:cNvPr id="3" name="object 3"/>
          <p:cNvSpPr txBox="1"/>
          <p:nvPr/>
        </p:nvSpPr>
        <p:spPr>
          <a:xfrm>
            <a:off x="307339" y="1052575"/>
            <a:ext cx="9039225" cy="1274445"/>
          </a:xfrm>
          <a:prstGeom prst="rect">
            <a:avLst/>
          </a:prstGeom>
        </p:spPr>
        <p:txBody>
          <a:bodyPr vert="horz" wrap="square" lIns="0" tIns="59690" rIns="0" bIns="0" rtlCol="0">
            <a:spAutoFit/>
          </a:bodyPr>
          <a:lstStyle/>
          <a:p>
            <a:pPr marL="355600" indent="-342900">
              <a:lnSpc>
                <a:spcPct val="100000"/>
              </a:lnSpc>
              <a:spcBef>
                <a:spcPts val="470"/>
              </a:spcBef>
              <a:buFont typeface="Arial MT"/>
              <a:buChar char="•"/>
              <a:tabLst>
                <a:tab pos="354965" algn="l"/>
                <a:tab pos="355600" algn="l"/>
              </a:tabLst>
            </a:pPr>
            <a:r>
              <a:rPr sz="1800" spc="-5" dirty="0">
                <a:solidFill>
                  <a:srgbClr val="264C8D"/>
                </a:solidFill>
                <a:latin typeface="Calibri"/>
                <a:cs typeface="Calibri"/>
              </a:rPr>
              <a:t>EXT </a:t>
            </a:r>
            <a:r>
              <a:rPr sz="1800" dirty="0">
                <a:solidFill>
                  <a:srgbClr val="264C8D"/>
                </a:solidFill>
                <a:latin typeface="Calibri"/>
                <a:cs typeface="Calibri"/>
              </a:rPr>
              <a:t>3 </a:t>
            </a:r>
            <a:r>
              <a:rPr sz="1800" spc="-5" dirty="0">
                <a:solidFill>
                  <a:srgbClr val="264C8D"/>
                </a:solidFill>
                <a:latin typeface="Calibri"/>
                <a:cs typeface="Calibri"/>
              </a:rPr>
              <a:t>extends</a:t>
            </a:r>
            <a:r>
              <a:rPr sz="1800" dirty="0">
                <a:solidFill>
                  <a:srgbClr val="264C8D"/>
                </a:solidFill>
                <a:latin typeface="Calibri"/>
                <a:cs typeface="Calibri"/>
              </a:rPr>
              <a:t> </a:t>
            </a:r>
            <a:r>
              <a:rPr sz="1800" spc="-5" dirty="0">
                <a:solidFill>
                  <a:srgbClr val="264C8D"/>
                </a:solidFill>
                <a:latin typeface="Calibri"/>
                <a:cs typeface="Calibri"/>
              </a:rPr>
              <a:t>EXT </a:t>
            </a:r>
            <a:r>
              <a:rPr sz="1800" dirty="0">
                <a:solidFill>
                  <a:srgbClr val="264C8D"/>
                </a:solidFill>
                <a:latin typeface="Calibri"/>
                <a:cs typeface="Calibri"/>
              </a:rPr>
              <a:t>2 by </a:t>
            </a:r>
            <a:r>
              <a:rPr sz="1800" spc="-5" dirty="0">
                <a:solidFill>
                  <a:srgbClr val="264C8D"/>
                </a:solidFill>
                <a:latin typeface="Calibri"/>
                <a:cs typeface="Calibri"/>
              </a:rPr>
              <a:t>journaling</a:t>
            </a:r>
            <a:endParaRPr sz="1800">
              <a:latin typeface="Calibri"/>
              <a:cs typeface="Calibri"/>
            </a:endParaRPr>
          </a:p>
          <a:p>
            <a:pPr marL="355600" indent="-342900">
              <a:lnSpc>
                <a:spcPct val="100000"/>
              </a:lnSpc>
              <a:spcBef>
                <a:spcPts val="370"/>
              </a:spcBef>
              <a:buFont typeface="Arial MT"/>
              <a:buChar char="•"/>
              <a:tabLst>
                <a:tab pos="354965" algn="l"/>
                <a:tab pos="355600" algn="l"/>
              </a:tabLst>
            </a:pPr>
            <a:r>
              <a:rPr sz="1800" spc="-5" dirty="0">
                <a:solidFill>
                  <a:srgbClr val="264C8D"/>
                </a:solidFill>
                <a:latin typeface="Calibri"/>
                <a:cs typeface="Calibri"/>
              </a:rPr>
              <a:t>Journal</a:t>
            </a:r>
            <a:r>
              <a:rPr sz="1800" spc="5" dirty="0">
                <a:solidFill>
                  <a:srgbClr val="264C8D"/>
                </a:solidFill>
                <a:latin typeface="Calibri"/>
                <a:cs typeface="Calibri"/>
              </a:rPr>
              <a:t> </a:t>
            </a:r>
            <a:r>
              <a:rPr sz="1800" dirty="0">
                <a:solidFill>
                  <a:srgbClr val="264C8D"/>
                </a:solidFill>
                <a:latin typeface="Calibri"/>
                <a:cs typeface="Calibri"/>
              </a:rPr>
              <a:t>is</a:t>
            </a:r>
            <a:r>
              <a:rPr sz="1800" spc="5" dirty="0">
                <a:solidFill>
                  <a:srgbClr val="264C8D"/>
                </a:solidFill>
                <a:latin typeface="Calibri"/>
                <a:cs typeface="Calibri"/>
              </a:rPr>
              <a:t> </a:t>
            </a:r>
            <a:r>
              <a:rPr sz="1800" spc="-5" dirty="0">
                <a:solidFill>
                  <a:srgbClr val="264C8D"/>
                </a:solidFill>
                <a:latin typeface="Calibri"/>
                <a:cs typeface="Calibri"/>
              </a:rPr>
              <a:t>stored</a:t>
            </a:r>
            <a:r>
              <a:rPr sz="1800" spc="5" dirty="0">
                <a:solidFill>
                  <a:srgbClr val="264C8D"/>
                </a:solidFill>
                <a:latin typeface="Calibri"/>
                <a:cs typeface="Calibri"/>
              </a:rPr>
              <a:t> </a:t>
            </a:r>
            <a:r>
              <a:rPr sz="1800" dirty="0">
                <a:solidFill>
                  <a:srgbClr val="264C8D"/>
                </a:solidFill>
                <a:latin typeface="Calibri"/>
                <a:cs typeface="Calibri"/>
              </a:rPr>
              <a:t>as</a:t>
            </a:r>
            <a:r>
              <a:rPr sz="1800" spc="5" dirty="0">
                <a:solidFill>
                  <a:srgbClr val="264C8D"/>
                </a:solidFill>
                <a:latin typeface="Calibri"/>
                <a:cs typeface="Calibri"/>
              </a:rPr>
              <a:t> </a:t>
            </a:r>
            <a:r>
              <a:rPr sz="1800" dirty="0">
                <a:solidFill>
                  <a:srgbClr val="264C8D"/>
                </a:solidFill>
                <a:latin typeface="Calibri"/>
                <a:cs typeface="Calibri"/>
              </a:rPr>
              <a:t>a</a:t>
            </a:r>
            <a:r>
              <a:rPr sz="1800" spc="5" dirty="0">
                <a:solidFill>
                  <a:srgbClr val="264C8D"/>
                </a:solidFill>
                <a:latin typeface="Calibri"/>
                <a:cs typeface="Calibri"/>
              </a:rPr>
              <a:t> </a:t>
            </a:r>
            <a:r>
              <a:rPr sz="1800" spc="-5" dirty="0">
                <a:solidFill>
                  <a:srgbClr val="264C8D"/>
                </a:solidFill>
                <a:latin typeface="Calibri"/>
                <a:cs typeface="Calibri"/>
              </a:rPr>
              <a:t>file</a:t>
            </a:r>
            <a:r>
              <a:rPr sz="1800" spc="5" dirty="0">
                <a:solidFill>
                  <a:srgbClr val="264C8D"/>
                </a:solidFill>
                <a:latin typeface="Calibri"/>
                <a:cs typeface="Calibri"/>
              </a:rPr>
              <a:t> </a:t>
            </a:r>
            <a:r>
              <a:rPr sz="1800" spc="-5" dirty="0">
                <a:solidFill>
                  <a:srgbClr val="264C8D"/>
                </a:solidFill>
                <a:latin typeface="Calibri"/>
                <a:cs typeface="Calibri"/>
              </a:rPr>
              <a:t>on</a:t>
            </a:r>
            <a:r>
              <a:rPr sz="1800" spc="5" dirty="0">
                <a:solidFill>
                  <a:srgbClr val="264C8D"/>
                </a:solidFill>
                <a:latin typeface="Calibri"/>
                <a:cs typeface="Calibri"/>
              </a:rPr>
              <a:t> </a:t>
            </a:r>
            <a:r>
              <a:rPr sz="1800" dirty="0">
                <a:solidFill>
                  <a:srgbClr val="264C8D"/>
                </a:solidFill>
                <a:latin typeface="Calibri"/>
                <a:cs typeface="Calibri"/>
              </a:rPr>
              <a:t>the</a:t>
            </a:r>
            <a:r>
              <a:rPr sz="1800" spc="5" dirty="0">
                <a:solidFill>
                  <a:srgbClr val="264C8D"/>
                </a:solidFill>
                <a:latin typeface="Calibri"/>
                <a:cs typeface="Calibri"/>
              </a:rPr>
              <a:t> </a:t>
            </a:r>
            <a:r>
              <a:rPr sz="1800" spc="-5" dirty="0">
                <a:solidFill>
                  <a:srgbClr val="264C8D"/>
                </a:solidFill>
                <a:latin typeface="Calibri"/>
                <a:cs typeface="Calibri"/>
              </a:rPr>
              <a:t>file</a:t>
            </a:r>
            <a:r>
              <a:rPr sz="1800" spc="10" dirty="0">
                <a:solidFill>
                  <a:srgbClr val="264C8D"/>
                </a:solidFill>
                <a:latin typeface="Calibri"/>
                <a:cs typeface="Calibri"/>
              </a:rPr>
              <a:t> </a:t>
            </a:r>
            <a:r>
              <a:rPr sz="1800" spc="-5" dirty="0">
                <a:solidFill>
                  <a:srgbClr val="264C8D"/>
                </a:solidFill>
                <a:latin typeface="Calibri"/>
                <a:cs typeface="Calibri"/>
              </a:rPr>
              <a:t>system</a:t>
            </a:r>
            <a:r>
              <a:rPr sz="1800" spc="5" dirty="0">
                <a:solidFill>
                  <a:srgbClr val="264C8D"/>
                </a:solidFill>
                <a:latin typeface="Calibri"/>
                <a:cs typeface="Calibri"/>
              </a:rPr>
              <a:t> </a:t>
            </a:r>
            <a:r>
              <a:rPr sz="1800" dirty="0">
                <a:solidFill>
                  <a:srgbClr val="264C8D"/>
                </a:solidFill>
                <a:latin typeface="Calibri"/>
                <a:cs typeface="Calibri"/>
              </a:rPr>
              <a:t>but</a:t>
            </a:r>
            <a:r>
              <a:rPr sz="1800" spc="5" dirty="0">
                <a:solidFill>
                  <a:srgbClr val="264C8D"/>
                </a:solidFill>
                <a:latin typeface="Calibri"/>
                <a:cs typeface="Calibri"/>
              </a:rPr>
              <a:t> </a:t>
            </a:r>
            <a:r>
              <a:rPr sz="1800" spc="-5" dirty="0">
                <a:solidFill>
                  <a:srgbClr val="264C8D"/>
                </a:solidFill>
                <a:latin typeface="Calibri"/>
                <a:cs typeface="Calibri"/>
              </a:rPr>
              <a:t>may</a:t>
            </a:r>
            <a:r>
              <a:rPr sz="1800" dirty="0">
                <a:solidFill>
                  <a:srgbClr val="264C8D"/>
                </a:solidFill>
                <a:latin typeface="Calibri"/>
                <a:cs typeface="Calibri"/>
              </a:rPr>
              <a:t> also</a:t>
            </a:r>
            <a:r>
              <a:rPr sz="1800" spc="5" dirty="0">
                <a:solidFill>
                  <a:srgbClr val="264C8D"/>
                </a:solidFill>
                <a:latin typeface="Calibri"/>
                <a:cs typeface="Calibri"/>
              </a:rPr>
              <a:t> </a:t>
            </a:r>
            <a:r>
              <a:rPr sz="1800" dirty="0">
                <a:solidFill>
                  <a:srgbClr val="264C8D"/>
                </a:solidFill>
                <a:latin typeface="Calibri"/>
                <a:cs typeface="Calibri"/>
              </a:rPr>
              <a:t>be</a:t>
            </a:r>
            <a:r>
              <a:rPr sz="1800" spc="5" dirty="0">
                <a:solidFill>
                  <a:srgbClr val="264C8D"/>
                </a:solidFill>
                <a:latin typeface="Calibri"/>
                <a:cs typeface="Calibri"/>
              </a:rPr>
              <a:t> </a:t>
            </a:r>
            <a:r>
              <a:rPr sz="1800" spc="-5" dirty="0">
                <a:solidFill>
                  <a:srgbClr val="264C8D"/>
                </a:solidFill>
                <a:latin typeface="Calibri"/>
                <a:cs typeface="Calibri"/>
              </a:rPr>
              <a:t>stored</a:t>
            </a:r>
            <a:r>
              <a:rPr sz="1800" spc="5" dirty="0">
                <a:solidFill>
                  <a:srgbClr val="264C8D"/>
                </a:solidFill>
                <a:latin typeface="Calibri"/>
                <a:cs typeface="Calibri"/>
              </a:rPr>
              <a:t> </a:t>
            </a:r>
            <a:r>
              <a:rPr sz="1800" spc="-5" dirty="0">
                <a:solidFill>
                  <a:srgbClr val="264C8D"/>
                </a:solidFill>
                <a:latin typeface="Calibri"/>
                <a:cs typeface="Calibri"/>
              </a:rPr>
              <a:t>on</a:t>
            </a:r>
            <a:r>
              <a:rPr sz="1800" spc="5" dirty="0">
                <a:solidFill>
                  <a:srgbClr val="264C8D"/>
                </a:solidFill>
                <a:latin typeface="Calibri"/>
                <a:cs typeface="Calibri"/>
              </a:rPr>
              <a:t> </a:t>
            </a:r>
            <a:r>
              <a:rPr sz="1800" dirty="0">
                <a:solidFill>
                  <a:srgbClr val="264C8D"/>
                </a:solidFill>
                <a:latin typeface="Calibri"/>
                <a:cs typeface="Calibri"/>
              </a:rPr>
              <a:t>a</a:t>
            </a:r>
            <a:r>
              <a:rPr sz="1800" spc="10" dirty="0">
                <a:solidFill>
                  <a:srgbClr val="264C8D"/>
                </a:solidFill>
                <a:latin typeface="Calibri"/>
                <a:cs typeface="Calibri"/>
              </a:rPr>
              <a:t> </a:t>
            </a:r>
            <a:r>
              <a:rPr sz="1800" spc="-5" dirty="0">
                <a:solidFill>
                  <a:srgbClr val="264C8D"/>
                </a:solidFill>
                <a:latin typeface="Calibri"/>
                <a:cs typeface="Calibri"/>
              </a:rPr>
              <a:t>separate</a:t>
            </a:r>
            <a:r>
              <a:rPr sz="1800" dirty="0">
                <a:solidFill>
                  <a:srgbClr val="264C8D"/>
                </a:solidFill>
                <a:latin typeface="Calibri"/>
                <a:cs typeface="Calibri"/>
              </a:rPr>
              <a:t> </a:t>
            </a:r>
            <a:r>
              <a:rPr sz="1800" spc="-10" dirty="0">
                <a:solidFill>
                  <a:srgbClr val="264C8D"/>
                </a:solidFill>
                <a:latin typeface="Calibri"/>
                <a:cs typeface="Calibri"/>
              </a:rPr>
              <a:t>partition</a:t>
            </a:r>
            <a:endParaRPr sz="1800">
              <a:latin typeface="Calibri"/>
              <a:cs typeface="Calibri"/>
            </a:endParaRPr>
          </a:p>
          <a:p>
            <a:pPr marL="354965" marR="5080" indent="-342900">
              <a:lnSpc>
                <a:spcPct val="100000"/>
              </a:lnSpc>
              <a:spcBef>
                <a:spcPts val="440"/>
              </a:spcBef>
              <a:buFont typeface="Arial MT"/>
              <a:buChar char="•"/>
              <a:tabLst>
                <a:tab pos="354965" algn="l"/>
                <a:tab pos="355600" algn="l"/>
              </a:tabLst>
            </a:pPr>
            <a:r>
              <a:rPr sz="1800" spc="-5" dirty="0">
                <a:solidFill>
                  <a:srgbClr val="264C8D"/>
                </a:solidFill>
                <a:latin typeface="Calibri"/>
                <a:cs typeface="Calibri"/>
              </a:rPr>
              <a:t>Journal</a:t>
            </a:r>
            <a:r>
              <a:rPr sz="1800" dirty="0">
                <a:solidFill>
                  <a:srgbClr val="264C8D"/>
                </a:solidFill>
                <a:latin typeface="Calibri"/>
                <a:cs typeface="Calibri"/>
              </a:rPr>
              <a:t> is</a:t>
            </a:r>
            <a:r>
              <a:rPr sz="1800" spc="5" dirty="0">
                <a:solidFill>
                  <a:srgbClr val="264C8D"/>
                </a:solidFill>
                <a:latin typeface="Calibri"/>
                <a:cs typeface="Calibri"/>
              </a:rPr>
              <a:t> </a:t>
            </a:r>
            <a:r>
              <a:rPr sz="1800" spc="-5" dirty="0">
                <a:solidFill>
                  <a:srgbClr val="264C8D"/>
                </a:solidFill>
                <a:latin typeface="Calibri"/>
                <a:cs typeface="Calibri"/>
              </a:rPr>
              <a:t>implemented</a:t>
            </a:r>
            <a:r>
              <a:rPr sz="1800" spc="5" dirty="0">
                <a:solidFill>
                  <a:srgbClr val="264C8D"/>
                </a:solidFill>
                <a:latin typeface="Calibri"/>
                <a:cs typeface="Calibri"/>
              </a:rPr>
              <a:t> </a:t>
            </a:r>
            <a:r>
              <a:rPr sz="1800" dirty="0">
                <a:solidFill>
                  <a:srgbClr val="264C8D"/>
                </a:solidFill>
                <a:latin typeface="Calibri"/>
                <a:cs typeface="Calibri"/>
              </a:rPr>
              <a:t>as</a:t>
            </a:r>
            <a:r>
              <a:rPr sz="1800" spc="5" dirty="0">
                <a:solidFill>
                  <a:srgbClr val="264C8D"/>
                </a:solidFill>
                <a:latin typeface="Calibri"/>
                <a:cs typeface="Calibri"/>
              </a:rPr>
              <a:t> </a:t>
            </a:r>
            <a:r>
              <a:rPr sz="1800" dirty="0">
                <a:solidFill>
                  <a:srgbClr val="264C8D"/>
                </a:solidFill>
                <a:latin typeface="Calibri"/>
                <a:cs typeface="Calibri"/>
              </a:rPr>
              <a:t>a</a:t>
            </a:r>
            <a:r>
              <a:rPr sz="1800" spc="5" dirty="0">
                <a:solidFill>
                  <a:srgbClr val="264C8D"/>
                </a:solidFill>
                <a:latin typeface="Calibri"/>
                <a:cs typeface="Calibri"/>
              </a:rPr>
              <a:t> </a:t>
            </a:r>
            <a:r>
              <a:rPr sz="1800" spc="-5" dirty="0">
                <a:solidFill>
                  <a:srgbClr val="264C8D"/>
                </a:solidFill>
                <a:latin typeface="Calibri"/>
                <a:cs typeface="Calibri"/>
              </a:rPr>
              <a:t>ring</a:t>
            </a:r>
            <a:r>
              <a:rPr sz="1800" spc="5" dirty="0">
                <a:solidFill>
                  <a:srgbClr val="264C8D"/>
                </a:solidFill>
                <a:latin typeface="Calibri"/>
                <a:cs typeface="Calibri"/>
              </a:rPr>
              <a:t> </a:t>
            </a:r>
            <a:r>
              <a:rPr sz="1800" spc="-5" dirty="0">
                <a:solidFill>
                  <a:srgbClr val="264C8D"/>
                </a:solidFill>
                <a:latin typeface="Calibri"/>
                <a:cs typeface="Calibri"/>
              </a:rPr>
              <a:t>buﬀer.</a:t>
            </a:r>
            <a:r>
              <a:rPr sz="1800" dirty="0">
                <a:solidFill>
                  <a:srgbClr val="264C8D"/>
                </a:solidFill>
                <a:latin typeface="Calibri"/>
                <a:cs typeface="Calibri"/>
              </a:rPr>
              <a:t> If</a:t>
            </a:r>
            <a:r>
              <a:rPr sz="1800" spc="5" dirty="0">
                <a:solidFill>
                  <a:srgbClr val="264C8D"/>
                </a:solidFill>
                <a:latin typeface="Calibri"/>
                <a:cs typeface="Calibri"/>
              </a:rPr>
              <a:t> </a:t>
            </a:r>
            <a:r>
              <a:rPr sz="1800" dirty="0">
                <a:solidFill>
                  <a:srgbClr val="264C8D"/>
                </a:solidFill>
                <a:latin typeface="Calibri"/>
                <a:cs typeface="Calibri"/>
              </a:rPr>
              <a:t>the</a:t>
            </a:r>
            <a:r>
              <a:rPr sz="1800" spc="5" dirty="0">
                <a:solidFill>
                  <a:srgbClr val="264C8D"/>
                </a:solidFill>
                <a:latin typeface="Calibri"/>
                <a:cs typeface="Calibri"/>
              </a:rPr>
              <a:t> </a:t>
            </a:r>
            <a:r>
              <a:rPr sz="1800" spc="-5" dirty="0">
                <a:solidFill>
                  <a:srgbClr val="264C8D"/>
                </a:solidFill>
                <a:latin typeface="Calibri"/>
                <a:cs typeface="Calibri"/>
              </a:rPr>
              <a:t>operations</a:t>
            </a:r>
            <a:r>
              <a:rPr sz="1800" spc="5" dirty="0">
                <a:solidFill>
                  <a:srgbClr val="264C8D"/>
                </a:solidFill>
                <a:latin typeface="Calibri"/>
                <a:cs typeface="Calibri"/>
              </a:rPr>
              <a:t> </a:t>
            </a:r>
            <a:r>
              <a:rPr sz="1800" spc="-5" dirty="0">
                <a:solidFill>
                  <a:srgbClr val="264C8D"/>
                </a:solidFill>
                <a:latin typeface="Calibri"/>
                <a:cs typeface="Calibri"/>
              </a:rPr>
              <a:t>are</a:t>
            </a:r>
            <a:r>
              <a:rPr sz="1800" spc="5" dirty="0">
                <a:solidFill>
                  <a:srgbClr val="264C8D"/>
                </a:solidFill>
                <a:latin typeface="Calibri"/>
                <a:cs typeface="Calibri"/>
              </a:rPr>
              <a:t> </a:t>
            </a:r>
            <a:r>
              <a:rPr sz="1800" spc="-10" dirty="0">
                <a:solidFill>
                  <a:srgbClr val="264C8D"/>
                </a:solidFill>
                <a:latin typeface="Calibri"/>
                <a:cs typeface="Calibri"/>
              </a:rPr>
              <a:t>committed</a:t>
            </a:r>
            <a:r>
              <a:rPr sz="1800" spc="5" dirty="0">
                <a:solidFill>
                  <a:srgbClr val="264C8D"/>
                </a:solidFill>
                <a:latin typeface="Calibri"/>
                <a:cs typeface="Calibri"/>
              </a:rPr>
              <a:t> </a:t>
            </a:r>
            <a:r>
              <a:rPr sz="1800" dirty="0">
                <a:solidFill>
                  <a:srgbClr val="264C8D"/>
                </a:solidFill>
                <a:latin typeface="Calibri"/>
                <a:cs typeface="Calibri"/>
              </a:rPr>
              <a:t>to disk,</a:t>
            </a:r>
            <a:r>
              <a:rPr sz="1800" spc="5" dirty="0">
                <a:solidFill>
                  <a:srgbClr val="264C8D"/>
                </a:solidFill>
                <a:latin typeface="Calibri"/>
                <a:cs typeface="Calibri"/>
              </a:rPr>
              <a:t> </a:t>
            </a:r>
            <a:r>
              <a:rPr sz="1800" dirty="0">
                <a:solidFill>
                  <a:srgbClr val="264C8D"/>
                </a:solidFill>
                <a:latin typeface="Calibri"/>
                <a:cs typeface="Calibri"/>
              </a:rPr>
              <a:t>the</a:t>
            </a:r>
            <a:r>
              <a:rPr sz="1800" spc="5" dirty="0">
                <a:solidFill>
                  <a:srgbClr val="264C8D"/>
                </a:solidFill>
                <a:latin typeface="Calibri"/>
                <a:cs typeface="Calibri"/>
              </a:rPr>
              <a:t> </a:t>
            </a:r>
            <a:r>
              <a:rPr sz="1800" spc="-5" dirty="0">
                <a:solidFill>
                  <a:srgbClr val="264C8D"/>
                </a:solidFill>
                <a:latin typeface="Calibri"/>
                <a:cs typeface="Calibri"/>
              </a:rPr>
              <a:t>journal</a:t>
            </a:r>
            <a:r>
              <a:rPr sz="1800" spc="5" dirty="0">
                <a:solidFill>
                  <a:srgbClr val="264C8D"/>
                </a:solidFill>
                <a:latin typeface="Calibri"/>
                <a:cs typeface="Calibri"/>
              </a:rPr>
              <a:t> </a:t>
            </a:r>
            <a:r>
              <a:rPr sz="1800" dirty="0">
                <a:solidFill>
                  <a:srgbClr val="264C8D"/>
                </a:solidFill>
                <a:latin typeface="Calibri"/>
                <a:cs typeface="Calibri"/>
              </a:rPr>
              <a:t>is </a:t>
            </a:r>
            <a:r>
              <a:rPr sz="1800" spc="-395" dirty="0">
                <a:solidFill>
                  <a:srgbClr val="264C8D"/>
                </a:solidFill>
                <a:latin typeface="Calibri"/>
                <a:cs typeface="Calibri"/>
              </a:rPr>
              <a:t> </a:t>
            </a:r>
            <a:r>
              <a:rPr sz="1800" spc="-5" dirty="0">
                <a:solidFill>
                  <a:srgbClr val="264C8D"/>
                </a:solidFill>
                <a:latin typeface="Calibri"/>
                <a:cs typeface="Calibri"/>
              </a:rPr>
              <a:t>reused</a:t>
            </a:r>
            <a:endParaRPr sz="1800">
              <a:latin typeface="Calibri"/>
              <a:cs typeface="Calibri"/>
            </a:endParaRPr>
          </a:p>
        </p:txBody>
      </p:sp>
      <p:sp>
        <p:nvSpPr>
          <p:cNvPr id="4" name="object 4"/>
          <p:cNvSpPr txBox="1"/>
          <p:nvPr/>
        </p:nvSpPr>
        <p:spPr>
          <a:xfrm>
            <a:off x="307339" y="3459479"/>
            <a:ext cx="9206230" cy="1971039"/>
          </a:xfrm>
          <a:prstGeom prst="rect">
            <a:avLst/>
          </a:prstGeom>
        </p:spPr>
        <p:txBody>
          <a:bodyPr vert="horz" wrap="square" lIns="0" tIns="10160" rIns="0" bIns="0" rtlCol="0">
            <a:spAutoFit/>
          </a:bodyPr>
          <a:lstStyle/>
          <a:p>
            <a:pPr marL="354965" marR="354330" indent="-342900">
              <a:lnSpc>
                <a:spcPct val="100800"/>
              </a:lnSpc>
              <a:spcBef>
                <a:spcPts val="80"/>
              </a:spcBef>
              <a:buFont typeface="Arial MT"/>
              <a:buChar char="•"/>
              <a:tabLst>
                <a:tab pos="354965" algn="l"/>
                <a:tab pos="355600" algn="l"/>
              </a:tabLst>
            </a:pPr>
            <a:r>
              <a:rPr sz="2000" spc="-5" dirty="0">
                <a:solidFill>
                  <a:srgbClr val="264C8D"/>
                </a:solidFill>
                <a:latin typeface="Calibri"/>
                <a:cs typeface="Calibri"/>
              </a:rPr>
              <a:t>Journal</a:t>
            </a:r>
            <a:r>
              <a:rPr sz="2000" dirty="0">
                <a:solidFill>
                  <a:srgbClr val="264C8D"/>
                </a:solidFill>
                <a:latin typeface="Calibri"/>
                <a:cs typeface="Calibri"/>
              </a:rPr>
              <a:t> </a:t>
            </a:r>
            <a:r>
              <a:rPr sz="2000" spc="-5" dirty="0">
                <a:solidFill>
                  <a:srgbClr val="264C8D"/>
                </a:solidFill>
                <a:latin typeface="Calibri"/>
                <a:cs typeface="Calibri"/>
              </a:rPr>
              <a:t>superblock</a:t>
            </a:r>
            <a:r>
              <a:rPr sz="2000" spc="5" dirty="0">
                <a:solidFill>
                  <a:srgbClr val="264C8D"/>
                </a:solidFill>
                <a:latin typeface="Calibri"/>
                <a:cs typeface="Calibri"/>
              </a:rPr>
              <a:t> </a:t>
            </a:r>
            <a:r>
              <a:rPr sz="2000" spc="-5" dirty="0">
                <a:solidFill>
                  <a:srgbClr val="264C8D"/>
                </a:solidFill>
                <a:latin typeface="Calibri"/>
                <a:cs typeface="Calibri"/>
              </a:rPr>
              <a:t>stores</a:t>
            </a:r>
            <a:r>
              <a:rPr sz="2000" spc="5" dirty="0">
                <a:solidFill>
                  <a:srgbClr val="264C8D"/>
                </a:solidFill>
                <a:latin typeface="Calibri"/>
                <a:cs typeface="Calibri"/>
              </a:rPr>
              <a:t> </a:t>
            </a:r>
            <a:r>
              <a:rPr sz="2000" spc="-5" dirty="0">
                <a:solidFill>
                  <a:srgbClr val="264C8D"/>
                </a:solidFill>
                <a:latin typeface="Calibri"/>
                <a:cs typeface="Calibri"/>
              </a:rPr>
              <a:t>information</a:t>
            </a:r>
            <a:r>
              <a:rPr sz="2000" spc="5" dirty="0">
                <a:solidFill>
                  <a:srgbClr val="264C8D"/>
                </a:solidFill>
                <a:latin typeface="Calibri"/>
                <a:cs typeface="Calibri"/>
              </a:rPr>
              <a:t> </a:t>
            </a:r>
            <a:r>
              <a:rPr sz="2000" dirty="0">
                <a:solidFill>
                  <a:srgbClr val="264C8D"/>
                </a:solidFill>
                <a:latin typeface="Calibri"/>
                <a:cs typeface="Calibri"/>
              </a:rPr>
              <a:t>like</a:t>
            </a:r>
            <a:r>
              <a:rPr sz="2000" spc="5" dirty="0">
                <a:solidFill>
                  <a:srgbClr val="264C8D"/>
                </a:solidFill>
                <a:latin typeface="Calibri"/>
                <a:cs typeface="Calibri"/>
              </a:rPr>
              <a:t> </a:t>
            </a:r>
            <a:r>
              <a:rPr sz="2000" spc="-5" dirty="0">
                <a:solidFill>
                  <a:srgbClr val="264C8D"/>
                </a:solidFill>
                <a:latin typeface="Calibri"/>
                <a:cs typeface="Calibri"/>
              </a:rPr>
              <a:t>block</a:t>
            </a:r>
            <a:r>
              <a:rPr sz="2000" spc="5" dirty="0">
                <a:solidFill>
                  <a:srgbClr val="264C8D"/>
                </a:solidFill>
                <a:latin typeface="Calibri"/>
                <a:cs typeface="Calibri"/>
              </a:rPr>
              <a:t> </a:t>
            </a:r>
            <a:r>
              <a:rPr sz="2000" dirty="0">
                <a:solidFill>
                  <a:srgbClr val="264C8D"/>
                </a:solidFill>
                <a:latin typeface="Calibri"/>
                <a:cs typeface="Calibri"/>
              </a:rPr>
              <a:t>size and</a:t>
            </a:r>
            <a:r>
              <a:rPr sz="2000" spc="5" dirty="0">
                <a:solidFill>
                  <a:srgbClr val="264C8D"/>
                </a:solidFill>
                <a:latin typeface="Calibri"/>
                <a:cs typeface="Calibri"/>
              </a:rPr>
              <a:t> </a:t>
            </a:r>
            <a:r>
              <a:rPr sz="2000" spc="-5" dirty="0">
                <a:solidFill>
                  <a:srgbClr val="264C8D"/>
                </a:solidFill>
                <a:latin typeface="Calibri"/>
                <a:cs typeface="Calibri"/>
              </a:rPr>
              <a:t>pointers</a:t>
            </a:r>
            <a:r>
              <a:rPr sz="2000" spc="5" dirty="0">
                <a:solidFill>
                  <a:srgbClr val="264C8D"/>
                </a:solidFill>
                <a:latin typeface="Calibri"/>
                <a:cs typeface="Calibri"/>
              </a:rPr>
              <a:t> </a:t>
            </a:r>
            <a:r>
              <a:rPr sz="2000" dirty="0">
                <a:solidFill>
                  <a:srgbClr val="264C8D"/>
                </a:solidFill>
                <a:latin typeface="Calibri"/>
                <a:cs typeface="Calibri"/>
              </a:rPr>
              <a:t>to the</a:t>
            </a:r>
            <a:r>
              <a:rPr sz="2000" spc="5" dirty="0">
                <a:solidFill>
                  <a:srgbClr val="264C8D"/>
                </a:solidFill>
                <a:latin typeface="Calibri"/>
                <a:cs typeface="Calibri"/>
              </a:rPr>
              <a:t> </a:t>
            </a:r>
            <a:r>
              <a:rPr sz="2000" dirty="0">
                <a:solidFill>
                  <a:srgbClr val="264C8D"/>
                </a:solidFill>
                <a:latin typeface="Calibri"/>
                <a:cs typeface="Calibri"/>
              </a:rPr>
              <a:t>beginning </a:t>
            </a:r>
            <a:r>
              <a:rPr sz="2000" spc="-434" dirty="0">
                <a:solidFill>
                  <a:srgbClr val="264C8D"/>
                </a:solidFill>
                <a:latin typeface="Calibri"/>
                <a:cs typeface="Calibri"/>
              </a:rPr>
              <a:t> </a:t>
            </a:r>
            <a:r>
              <a:rPr sz="2000" dirty="0">
                <a:solidFill>
                  <a:srgbClr val="264C8D"/>
                </a:solidFill>
                <a:latin typeface="Calibri"/>
                <a:cs typeface="Calibri"/>
              </a:rPr>
              <a:t>and</a:t>
            </a:r>
            <a:r>
              <a:rPr sz="2000" spc="-5" dirty="0">
                <a:solidFill>
                  <a:srgbClr val="264C8D"/>
                </a:solidFill>
                <a:latin typeface="Calibri"/>
                <a:cs typeface="Calibri"/>
              </a:rPr>
              <a:t> </a:t>
            </a:r>
            <a:r>
              <a:rPr sz="2000" dirty="0">
                <a:solidFill>
                  <a:srgbClr val="264C8D"/>
                </a:solidFill>
                <a:latin typeface="Calibri"/>
                <a:cs typeface="Calibri"/>
              </a:rPr>
              <a:t>the end </a:t>
            </a:r>
            <a:r>
              <a:rPr sz="2000" spc="-5" dirty="0">
                <a:solidFill>
                  <a:srgbClr val="264C8D"/>
                </a:solidFill>
                <a:latin typeface="Calibri"/>
                <a:cs typeface="Calibri"/>
              </a:rPr>
              <a:t>of</a:t>
            </a:r>
            <a:r>
              <a:rPr sz="2000" dirty="0">
                <a:solidFill>
                  <a:srgbClr val="264C8D"/>
                </a:solidFill>
                <a:latin typeface="Calibri"/>
                <a:cs typeface="Calibri"/>
              </a:rPr>
              <a:t> the </a:t>
            </a:r>
            <a:r>
              <a:rPr sz="2000" spc="-5" dirty="0">
                <a:solidFill>
                  <a:srgbClr val="264C8D"/>
                </a:solidFill>
                <a:latin typeface="Calibri"/>
                <a:cs typeface="Calibri"/>
              </a:rPr>
              <a:t>journal</a:t>
            </a:r>
            <a:endParaRPr sz="2000">
              <a:latin typeface="Calibri"/>
              <a:cs typeface="Calibri"/>
            </a:endParaRPr>
          </a:p>
          <a:p>
            <a:pPr marL="354965" marR="1165225" indent="-342900">
              <a:lnSpc>
                <a:spcPct val="100800"/>
              </a:lnSpc>
              <a:spcBef>
                <a:spcPts val="459"/>
              </a:spcBef>
              <a:buFont typeface="Arial MT"/>
              <a:buChar char="•"/>
              <a:tabLst>
                <a:tab pos="354965" algn="l"/>
                <a:tab pos="355600" algn="l"/>
              </a:tabLst>
            </a:pPr>
            <a:r>
              <a:rPr sz="2000" spc="-5" dirty="0">
                <a:solidFill>
                  <a:srgbClr val="264C8D"/>
                </a:solidFill>
                <a:latin typeface="Calibri"/>
                <a:cs typeface="Calibri"/>
              </a:rPr>
              <a:t>Journal</a:t>
            </a:r>
            <a:r>
              <a:rPr sz="2000" spc="5" dirty="0">
                <a:solidFill>
                  <a:srgbClr val="264C8D"/>
                </a:solidFill>
                <a:latin typeface="Calibri"/>
                <a:cs typeface="Calibri"/>
              </a:rPr>
              <a:t> </a:t>
            </a:r>
            <a:r>
              <a:rPr sz="2000" spc="-5" dirty="0">
                <a:solidFill>
                  <a:srgbClr val="264C8D"/>
                </a:solidFill>
                <a:latin typeface="Calibri"/>
                <a:cs typeface="Calibri"/>
              </a:rPr>
              <a:t>descriptor</a:t>
            </a:r>
            <a:r>
              <a:rPr sz="2000" spc="5" dirty="0">
                <a:solidFill>
                  <a:srgbClr val="264C8D"/>
                </a:solidFill>
                <a:latin typeface="Calibri"/>
                <a:cs typeface="Calibri"/>
              </a:rPr>
              <a:t> </a:t>
            </a:r>
            <a:r>
              <a:rPr sz="2000" spc="-5" dirty="0">
                <a:solidFill>
                  <a:srgbClr val="264C8D"/>
                </a:solidFill>
                <a:latin typeface="Calibri"/>
                <a:cs typeface="Calibri"/>
              </a:rPr>
              <a:t>block</a:t>
            </a:r>
            <a:r>
              <a:rPr sz="2000" spc="5" dirty="0">
                <a:solidFill>
                  <a:srgbClr val="264C8D"/>
                </a:solidFill>
                <a:latin typeface="Calibri"/>
                <a:cs typeface="Calibri"/>
              </a:rPr>
              <a:t> </a:t>
            </a:r>
            <a:r>
              <a:rPr sz="2000" spc="-5" dirty="0">
                <a:solidFill>
                  <a:srgbClr val="264C8D"/>
                </a:solidFill>
                <a:latin typeface="Calibri"/>
                <a:cs typeface="Calibri"/>
              </a:rPr>
              <a:t>marks</a:t>
            </a:r>
            <a:r>
              <a:rPr sz="2000" spc="5"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a:t>
            </a:r>
            <a:r>
              <a:rPr sz="2000" dirty="0">
                <a:solidFill>
                  <a:srgbClr val="264C8D"/>
                </a:solidFill>
                <a:latin typeface="Calibri"/>
                <a:cs typeface="Calibri"/>
              </a:rPr>
              <a:t>beginning</a:t>
            </a:r>
            <a:r>
              <a:rPr sz="2000" spc="10" dirty="0">
                <a:solidFill>
                  <a:srgbClr val="264C8D"/>
                </a:solidFill>
                <a:latin typeface="Calibri"/>
                <a:cs typeface="Calibri"/>
              </a:rPr>
              <a:t> </a:t>
            </a:r>
            <a:r>
              <a:rPr sz="2000" spc="-5" dirty="0">
                <a:solidFill>
                  <a:srgbClr val="264C8D"/>
                </a:solidFill>
                <a:latin typeface="Calibri"/>
                <a:cs typeface="Calibri"/>
              </a:rPr>
              <a:t>of</a:t>
            </a:r>
            <a:r>
              <a:rPr sz="2000" spc="5" dirty="0">
                <a:solidFill>
                  <a:srgbClr val="264C8D"/>
                </a:solidFill>
                <a:latin typeface="Calibri"/>
                <a:cs typeface="Calibri"/>
              </a:rPr>
              <a:t> </a:t>
            </a:r>
            <a:r>
              <a:rPr sz="2000" dirty="0">
                <a:solidFill>
                  <a:srgbClr val="264C8D"/>
                </a:solidFill>
                <a:latin typeface="Calibri"/>
                <a:cs typeface="Calibri"/>
              </a:rPr>
              <a:t>a</a:t>
            </a:r>
            <a:r>
              <a:rPr sz="2000" spc="5" dirty="0">
                <a:solidFill>
                  <a:srgbClr val="264C8D"/>
                </a:solidFill>
                <a:latin typeface="Calibri"/>
                <a:cs typeface="Calibri"/>
              </a:rPr>
              <a:t> </a:t>
            </a:r>
            <a:r>
              <a:rPr sz="2000" spc="-5" dirty="0">
                <a:solidFill>
                  <a:srgbClr val="264C8D"/>
                </a:solidFill>
                <a:latin typeface="Calibri"/>
                <a:cs typeface="Calibri"/>
              </a:rPr>
              <a:t>transaction</a:t>
            </a:r>
            <a:r>
              <a:rPr sz="2000" spc="5" dirty="0">
                <a:solidFill>
                  <a:srgbClr val="264C8D"/>
                </a:solidFill>
                <a:latin typeface="Calibri"/>
                <a:cs typeface="Calibri"/>
              </a:rPr>
              <a:t> </a:t>
            </a:r>
            <a:r>
              <a:rPr sz="2000" dirty="0">
                <a:solidFill>
                  <a:srgbClr val="264C8D"/>
                </a:solidFill>
                <a:latin typeface="Calibri"/>
                <a:cs typeface="Calibri"/>
              </a:rPr>
              <a:t>and</a:t>
            </a:r>
            <a:r>
              <a:rPr sz="2000" spc="5" dirty="0">
                <a:solidFill>
                  <a:srgbClr val="264C8D"/>
                </a:solidFill>
                <a:latin typeface="Calibri"/>
                <a:cs typeface="Calibri"/>
              </a:rPr>
              <a:t> </a:t>
            </a:r>
            <a:r>
              <a:rPr sz="2000" spc="-5" dirty="0">
                <a:solidFill>
                  <a:srgbClr val="264C8D"/>
                </a:solidFill>
                <a:latin typeface="Calibri"/>
                <a:cs typeface="Calibri"/>
              </a:rPr>
              <a:t>contains </a:t>
            </a:r>
            <a:r>
              <a:rPr sz="2000" spc="-434" dirty="0">
                <a:solidFill>
                  <a:srgbClr val="264C8D"/>
                </a:solidFill>
                <a:latin typeface="Calibri"/>
                <a:cs typeface="Calibri"/>
              </a:rPr>
              <a:t> </a:t>
            </a:r>
            <a:r>
              <a:rPr sz="2000" spc="-5" dirty="0">
                <a:solidFill>
                  <a:srgbClr val="264C8D"/>
                </a:solidFill>
                <a:latin typeface="Calibri"/>
                <a:cs typeface="Calibri"/>
              </a:rPr>
              <a:t>information</a:t>
            </a:r>
            <a:r>
              <a:rPr sz="2000" dirty="0">
                <a:solidFill>
                  <a:srgbClr val="264C8D"/>
                </a:solidFill>
                <a:latin typeface="Calibri"/>
                <a:cs typeface="Calibri"/>
              </a:rPr>
              <a:t> </a:t>
            </a:r>
            <a:r>
              <a:rPr sz="2000" spc="-5" dirty="0">
                <a:solidFill>
                  <a:srgbClr val="264C8D"/>
                </a:solidFill>
                <a:latin typeface="Calibri"/>
                <a:cs typeface="Calibri"/>
              </a:rPr>
              <a:t>about</a:t>
            </a:r>
            <a:r>
              <a:rPr sz="2000" dirty="0">
                <a:solidFill>
                  <a:srgbClr val="264C8D"/>
                </a:solidFill>
                <a:latin typeface="Calibri"/>
                <a:cs typeface="Calibri"/>
              </a:rPr>
              <a:t> </a:t>
            </a:r>
            <a:r>
              <a:rPr sz="2000" spc="-5" dirty="0">
                <a:solidFill>
                  <a:srgbClr val="264C8D"/>
                </a:solidFill>
                <a:latin typeface="Calibri"/>
                <a:cs typeface="Calibri"/>
              </a:rPr>
              <a:t>following</a:t>
            </a:r>
            <a:r>
              <a:rPr sz="2000" spc="5" dirty="0">
                <a:solidFill>
                  <a:srgbClr val="264C8D"/>
                </a:solidFill>
                <a:latin typeface="Calibri"/>
                <a:cs typeface="Calibri"/>
              </a:rPr>
              <a:t> </a:t>
            </a:r>
            <a:r>
              <a:rPr sz="2000" spc="-5" dirty="0">
                <a:solidFill>
                  <a:srgbClr val="264C8D"/>
                </a:solidFill>
                <a:latin typeface="Calibri"/>
                <a:cs typeface="Calibri"/>
              </a:rPr>
              <a:t>blocks,</a:t>
            </a:r>
            <a:r>
              <a:rPr sz="2000" dirty="0">
                <a:solidFill>
                  <a:srgbClr val="264C8D"/>
                </a:solidFill>
                <a:latin typeface="Calibri"/>
                <a:cs typeface="Calibri"/>
              </a:rPr>
              <a:t> </a:t>
            </a:r>
            <a:r>
              <a:rPr sz="2000" spc="-5" dirty="0">
                <a:solidFill>
                  <a:srgbClr val="264C8D"/>
                </a:solidFill>
                <a:latin typeface="Calibri"/>
                <a:cs typeface="Calibri"/>
              </a:rPr>
              <a:t>i.e.</a:t>
            </a:r>
            <a:r>
              <a:rPr sz="2000" dirty="0">
                <a:solidFill>
                  <a:srgbClr val="264C8D"/>
                </a:solidFill>
                <a:latin typeface="Calibri"/>
                <a:cs typeface="Calibri"/>
              </a:rPr>
              <a:t> their</a:t>
            </a:r>
            <a:r>
              <a:rPr sz="2000" spc="5" dirty="0">
                <a:solidFill>
                  <a:srgbClr val="264C8D"/>
                </a:solidFill>
                <a:latin typeface="Calibri"/>
                <a:cs typeface="Calibri"/>
              </a:rPr>
              <a:t> </a:t>
            </a:r>
            <a:r>
              <a:rPr sz="2000" spc="-5" dirty="0">
                <a:solidFill>
                  <a:srgbClr val="264C8D"/>
                </a:solidFill>
                <a:latin typeface="Calibri"/>
                <a:cs typeface="Calibri"/>
              </a:rPr>
              <a:t>storage</a:t>
            </a:r>
            <a:r>
              <a:rPr sz="2000" dirty="0">
                <a:solidFill>
                  <a:srgbClr val="264C8D"/>
                </a:solidFill>
                <a:latin typeface="Calibri"/>
                <a:cs typeface="Calibri"/>
              </a:rPr>
              <a:t> </a:t>
            </a:r>
            <a:r>
              <a:rPr sz="2000" spc="-5" dirty="0">
                <a:solidFill>
                  <a:srgbClr val="264C8D"/>
                </a:solidFill>
                <a:latin typeface="Calibri"/>
                <a:cs typeface="Calibri"/>
              </a:rPr>
              <a:t>location</a:t>
            </a:r>
            <a:endParaRPr sz="2000">
              <a:latin typeface="Calibri"/>
              <a:cs typeface="Calibri"/>
            </a:endParaRPr>
          </a:p>
          <a:p>
            <a:pPr marL="354965" marR="5080" indent="-342900">
              <a:lnSpc>
                <a:spcPts val="2320"/>
              </a:lnSpc>
              <a:spcBef>
                <a:spcPts val="625"/>
              </a:spcBef>
              <a:buFont typeface="Arial MT"/>
              <a:buChar char="•"/>
              <a:tabLst>
                <a:tab pos="354965" algn="l"/>
                <a:tab pos="355600" algn="l"/>
              </a:tabLst>
            </a:pPr>
            <a:r>
              <a:rPr sz="2000" spc="-5" dirty="0">
                <a:solidFill>
                  <a:srgbClr val="264C8D"/>
                </a:solidFill>
                <a:latin typeface="Calibri"/>
                <a:cs typeface="Calibri"/>
              </a:rPr>
              <a:t>Journal</a:t>
            </a:r>
            <a:r>
              <a:rPr sz="2000" dirty="0">
                <a:solidFill>
                  <a:srgbClr val="264C8D"/>
                </a:solidFill>
                <a:latin typeface="Calibri"/>
                <a:cs typeface="Calibri"/>
              </a:rPr>
              <a:t> </a:t>
            </a:r>
            <a:r>
              <a:rPr sz="2000" spc="-5" dirty="0">
                <a:solidFill>
                  <a:srgbClr val="264C8D"/>
                </a:solidFill>
                <a:latin typeface="Calibri"/>
                <a:cs typeface="Calibri"/>
              </a:rPr>
              <a:t>commit</a:t>
            </a:r>
            <a:r>
              <a:rPr sz="2000" spc="5" dirty="0">
                <a:solidFill>
                  <a:srgbClr val="264C8D"/>
                </a:solidFill>
                <a:latin typeface="Calibri"/>
                <a:cs typeface="Calibri"/>
              </a:rPr>
              <a:t> </a:t>
            </a:r>
            <a:r>
              <a:rPr sz="2000" spc="-5" dirty="0">
                <a:solidFill>
                  <a:srgbClr val="264C8D"/>
                </a:solidFill>
                <a:latin typeface="Calibri"/>
                <a:cs typeface="Calibri"/>
              </a:rPr>
              <a:t>block</a:t>
            </a:r>
            <a:r>
              <a:rPr sz="2000" spc="5" dirty="0">
                <a:solidFill>
                  <a:srgbClr val="264C8D"/>
                </a:solidFill>
                <a:latin typeface="Calibri"/>
                <a:cs typeface="Calibri"/>
              </a:rPr>
              <a:t> </a:t>
            </a:r>
            <a:r>
              <a:rPr sz="2000" dirty="0">
                <a:solidFill>
                  <a:srgbClr val="264C8D"/>
                </a:solidFill>
                <a:latin typeface="Calibri"/>
                <a:cs typeface="Calibri"/>
              </a:rPr>
              <a:t>is</a:t>
            </a:r>
            <a:r>
              <a:rPr sz="2000" spc="5" dirty="0">
                <a:solidFill>
                  <a:srgbClr val="264C8D"/>
                </a:solidFill>
                <a:latin typeface="Calibri"/>
                <a:cs typeface="Calibri"/>
              </a:rPr>
              <a:t> </a:t>
            </a:r>
            <a:r>
              <a:rPr sz="2000" spc="-15" dirty="0">
                <a:solidFill>
                  <a:srgbClr val="264C8D"/>
                </a:solidFill>
                <a:latin typeface="Calibri"/>
                <a:cs typeface="Calibri"/>
              </a:rPr>
              <a:t>written</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a:t>
            </a:r>
            <a:r>
              <a:rPr sz="2000" dirty="0">
                <a:solidFill>
                  <a:srgbClr val="264C8D"/>
                </a:solidFill>
                <a:latin typeface="Calibri"/>
                <a:cs typeface="Calibri"/>
              </a:rPr>
              <a:t>the end</a:t>
            </a:r>
            <a:r>
              <a:rPr sz="2000" spc="5" dirty="0">
                <a:solidFill>
                  <a:srgbClr val="264C8D"/>
                </a:solidFill>
                <a:latin typeface="Calibri"/>
                <a:cs typeface="Calibri"/>
              </a:rPr>
              <a:t> </a:t>
            </a:r>
            <a:r>
              <a:rPr sz="2000" spc="-5" dirty="0">
                <a:solidFill>
                  <a:srgbClr val="264C8D"/>
                </a:solidFill>
                <a:latin typeface="Calibri"/>
                <a:cs typeface="Calibri"/>
              </a:rPr>
              <a:t>of</a:t>
            </a:r>
            <a:r>
              <a:rPr sz="2000" spc="5" dirty="0">
                <a:solidFill>
                  <a:srgbClr val="264C8D"/>
                </a:solidFill>
                <a:latin typeface="Calibri"/>
                <a:cs typeface="Calibri"/>
              </a:rPr>
              <a:t> </a:t>
            </a:r>
            <a:r>
              <a:rPr sz="2000" dirty="0">
                <a:solidFill>
                  <a:srgbClr val="264C8D"/>
                </a:solidFill>
                <a:latin typeface="Calibri"/>
                <a:cs typeface="Calibri"/>
              </a:rPr>
              <a:t>a</a:t>
            </a:r>
            <a:r>
              <a:rPr sz="2000" spc="5" dirty="0">
                <a:solidFill>
                  <a:srgbClr val="264C8D"/>
                </a:solidFill>
                <a:latin typeface="Calibri"/>
                <a:cs typeface="Calibri"/>
              </a:rPr>
              <a:t> </a:t>
            </a:r>
            <a:r>
              <a:rPr sz="2000" spc="-5" dirty="0">
                <a:solidFill>
                  <a:srgbClr val="264C8D"/>
                </a:solidFill>
                <a:latin typeface="Calibri"/>
                <a:cs typeface="Calibri"/>
              </a:rPr>
              <a:t>transaction.</a:t>
            </a:r>
            <a:r>
              <a:rPr sz="2000" spc="5" dirty="0">
                <a:solidFill>
                  <a:srgbClr val="264C8D"/>
                </a:solidFill>
                <a:latin typeface="Calibri"/>
                <a:cs typeface="Calibri"/>
              </a:rPr>
              <a:t> </a:t>
            </a:r>
            <a:r>
              <a:rPr sz="2000" dirty="0">
                <a:solidFill>
                  <a:srgbClr val="264C8D"/>
                </a:solidFill>
                <a:latin typeface="Calibri"/>
                <a:cs typeface="Calibri"/>
              </a:rPr>
              <a:t>If</a:t>
            </a:r>
            <a:r>
              <a:rPr sz="2000" spc="5" dirty="0">
                <a:solidFill>
                  <a:srgbClr val="264C8D"/>
                </a:solidFill>
                <a:latin typeface="Calibri"/>
                <a:cs typeface="Calibri"/>
              </a:rPr>
              <a:t> </a:t>
            </a:r>
            <a:r>
              <a:rPr sz="2000" dirty="0">
                <a:solidFill>
                  <a:srgbClr val="264C8D"/>
                </a:solidFill>
                <a:latin typeface="Calibri"/>
                <a:cs typeface="Calibri"/>
              </a:rPr>
              <a:t>the </a:t>
            </a:r>
            <a:r>
              <a:rPr sz="2000" spc="-5" dirty="0">
                <a:solidFill>
                  <a:srgbClr val="264C8D"/>
                </a:solidFill>
                <a:latin typeface="Calibri"/>
                <a:cs typeface="Calibri"/>
              </a:rPr>
              <a:t>JCB</a:t>
            </a:r>
            <a:r>
              <a:rPr sz="2000" spc="5" dirty="0">
                <a:solidFill>
                  <a:srgbClr val="264C8D"/>
                </a:solidFill>
                <a:latin typeface="Calibri"/>
                <a:cs typeface="Calibri"/>
              </a:rPr>
              <a:t> </a:t>
            </a:r>
            <a:r>
              <a:rPr sz="2000" spc="-5" dirty="0">
                <a:solidFill>
                  <a:srgbClr val="264C8D"/>
                </a:solidFill>
                <a:latin typeface="Calibri"/>
                <a:cs typeface="Calibri"/>
              </a:rPr>
              <a:t>was</a:t>
            </a:r>
            <a:r>
              <a:rPr sz="2000" spc="5" dirty="0">
                <a:solidFill>
                  <a:srgbClr val="264C8D"/>
                </a:solidFill>
                <a:latin typeface="Calibri"/>
                <a:cs typeface="Calibri"/>
              </a:rPr>
              <a:t> </a:t>
            </a:r>
            <a:r>
              <a:rPr sz="2000" spc="-15" dirty="0">
                <a:solidFill>
                  <a:srgbClr val="264C8D"/>
                </a:solidFill>
                <a:latin typeface="Calibri"/>
                <a:cs typeface="Calibri"/>
              </a:rPr>
              <a:t>written,</a:t>
            </a:r>
            <a:r>
              <a:rPr sz="2000" spc="5" dirty="0">
                <a:solidFill>
                  <a:srgbClr val="264C8D"/>
                </a:solidFill>
                <a:latin typeface="Calibri"/>
                <a:cs typeface="Calibri"/>
              </a:rPr>
              <a:t> </a:t>
            </a:r>
            <a:r>
              <a:rPr sz="2000" dirty="0">
                <a:solidFill>
                  <a:srgbClr val="264C8D"/>
                </a:solidFill>
                <a:latin typeface="Calibri"/>
                <a:cs typeface="Calibri"/>
              </a:rPr>
              <a:t>the </a:t>
            </a:r>
            <a:r>
              <a:rPr sz="2000" spc="-440" dirty="0">
                <a:solidFill>
                  <a:srgbClr val="264C8D"/>
                </a:solidFill>
                <a:latin typeface="Calibri"/>
                <a:cs typeface="Calibri"/>
              </a:rPr>
              <a:t> </a:t>
            </a:r>
            <a:r>
              <a:rPr sz="2000" spc="-5" dirty="0">
                <a:solidFill>
                  <a:srgbClr val="264C8D"/>
                </a:solidFill>
                <a:latin typeface="Calibri"/>
                <a:cs typeface="Calibri"/>
              </a:rPr>
              <a:t>transaction </a:t>
            </a:r>
            <a:r>
              <a:rPr sz="2000" dirty="0">
                <a:solidFill>
                  <a:srgbClr val="264C8D"/>
                </a:solidFill>
                <a:latin typeface="Calibri"/>
                <a:cs typeface="Calibri"/>
              </a:rPr>
              <a:t>can be </a:t>
            </a:r>
            <a:r>
              <a:rPr sz="2000" spc="-5" dirty="0">
                <a:solidFill>
                  <a:srgbClr val="264C8D"/>
                </a:solidFill>
                <a:latin typeface="Calibri"/>
                <a:cs typeface="Calibri"/>
              </a:rPr>
              <a:t>recovered</a:t>
            </a:r>
            <a:r>
              <a:rPr sz="2000" dirty="0">
                <a:solidFill>
                  <a:srgbClr val="264C8D"/>
                </a:solidFill>
                <a:latin typeface="Calibri"/>
                <a:cs typeface="Calibri"/>
              </a:rPr>
              <a:t> </a:t>
            </a:r>
            <a:r>
              <a:rPr sz="2000" spc="-5" dirty="0">
                <a:solidFill>
                  <a:srgbClr val="264C8D"/>
                </a:solidFill>
                <a:latin typeface="Calibri"/>
                <a:cs typeface="Calibri"/>
              </a:rPr>
              <a:t>without</a:t>
            </a:r>
            <a:r>
              <a:rPr sz="2000" dirty="0">
                <a:solidFill>
                  <a:srgbClr val="264C8D"/>
                </a:solidFill>
                <a:latin typeface="Calibri"/>
                <a:cs typeface="Calibri"/>
              </a:rPr>
              <a:t> data </a:t>
            </a:r>
            <a:r>
              <a:rPr sz="2000" spc="-5" dirty="0">
                <a:solidFill>
                  <a:srgbClr val="264C8D"/>
                </a:solidFill>
                <a:latin typeface="Calibri"/>
                <a:cs typeface="Calibri"/>
              </a:rPr>
              <a:t>loss</a:t>
            </a:r>
            <a:endParaRPr sz="2000">
              <a:latin typeface="Calibri"/>
              <a:cs typeface="Calibri"/>
            </a:endParaRPr>
          </a:p>
        </p:txBody>
      </p:sp>
      <p:pic>
        <p:nvPicPr>
          <p:cNvPr id="5" name="object 5"/>
          <p:cNvPicPr/>
          <p:nvPr/>
        </p:nvPicPr>
        <p:blipFill>
          <a:blip r:embed="rId2" cstate="print"/>
          <a:stretch>
            <a:fillRect/>
          </a:stretch>
        </p:blipFill>
        <p:spPr>
          <a:xfrm>
            <a:off x="1142999" y="2209799"/>
            <a:ext cx="7539036" cy="1136649"/>
          </a:xfrm>
          <a:prstGeom prst="rect">
            <a:avLst/>
          </a:prstGeom>
        </p:spPr>
      </p:pic>
      <p:sp>
        <p:nvSpPr>
          <p:cNvPr id="6" name="object 6"/>
          <p:cNvSpPr txBox="1"/>
          <p:nvPr/>
        </p:nvSpPr>
        <p:spPr>
          <a:xfrm>
            <a:off x="307339" y="6456961"/>
            <a:ext cx="494919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a:t>
            </a:r>
            <a:r>
              <a:rPr sz="1000" spc="-50" dirty="0">
                <a:solidFill>
                  <a:srgbClr val="0768B2"/>
                </a:solidFill>
                <a:latin typeface="Arial MT"/>
                <a:cs typeface="Arial MT"/>
              </a:rPr>
              <a:t>V.</a:t>
            </a:r>
            <a:r>
              <a:rPr sz="1000" spc="-10" dirty="0">
                <a:solidFill>
                  <a:srgbClr val="0768B2"/>
                </a:solidFill>
                <a:latin typeface="Arial MT"/>
                <a:cs typeface="Arial MT"/>
              </a:rPr>
              <a:t> </a:t>
            </a:r>
            <a:r>
              <a:rPr sz="1000" dirty="0">
                <a:solidFill>
                  <a:srgbClr val="0768B2"/>
                </a:solidFill>
                <a:latin typeface="Arial MT"/>
                <a:cs typeface="Arial MT"/>
              </a:rPr>
              <a:t>Prabhakaran</a:t>
            </a:r>
            <a:r>
              <a:rPr sz="1000" spc="-10" dirty="0">
                <a:solidFill>
                  <a:srgbClr val="0768B2"/>
                </a:solidFill>
                <a:latin typeface="Arial MT"/>
                <a:cs typeface="Arial MT"/>
              </a:rPr>
              <a:t> </a:t>
            </a:r>
            <a:r>
              <a:rPr sz="1000" dirty="0">
                <a:solidFill>
                  <a:srgbClr val="0768B2"/>
                </a:solidFill>
                <a:latin typeface="Arial MT"/>
                <a:cs typeface="Arial MT"/>
              </a:rPr>
              <a:t>et</a:t>
            </a:r>
            <a:r>
              <a:rPr sz="1000" spc="-10" dirty="0">
                <a:solidFill>
                  <a:srgbClr val="0768B2"/>
                </a:solidFill>
                <a:latin typeface="Arial MT"/>
                <a:cs typeface="Arial MT"/>
              </a:rPr>
              <a:t> </a:t>
            </a:r>
            <a:r>
              <a:rPr sz="1000" dirty="0">
                <a:solidFill>
                  <a:srgbClr val="0768B2"/>
                </a:solidFill>
                <a:latin typeface="Arial MT"/>
                <a:cs typeface="Arial MT"/>
              </a:rPr>
              <a:t>al.:</a:t>
            </a:r>
            <a:r>
              <a:rPr sz="1000" spc="-65" dirty="0">
                <a:solidFill>
                  <a:srgbClr val="0768B2"/>
                </a:solidFill>
                <a:latin typeface="Arial MT"/>
                <a:cs typeface="Arial MT"/>
              </a:rPr>
              <a:t> </a:t>
            </a:r>
            <a:r>
              <a:rPr sz="1000" dirty="0">
                <a:solidFill>
                  <a:srgbClr val="0768B2"/>
                </a:solidFill>
                <a:latin typeface="Arial MT"/>
                <a:cs typeface="Arial MT"/>
              </a:rPr>
              <a:t>Analysis</a:t>
            </a:r>
            <a:r>
              <a:rPr sz="1000" spc="-5" dirty="0">
                <a:solidFill>
                  <a:srgbClr val="0768B2"/>
                </a:solidFill>
                <a:latin typeface="Arial MT"/>
                <a:cs typeface="Arial MT"/>
              </a:rPr>
              <a:t> </a:t>
            </a:r>
            <a:r>
              <a:rPr sz="1000" dirty="0">
                <a:solidFill>
                  <a:srgbClr val="0768B2"/>
                </a:solidFill>
                <a:latin typeface="Arial MT"/>
                <a:cs typeface="Arial MT"/>
              </a:rPr>
              <a:t>and</a:t>
            </a:r>
            <a:r>
              <a:rPr sz="1000" spc="-5" dirty="0">
                <a:solidFill>
                  <a:srgbClr val="0768B2"/>
                </a:solidFill>
                <a:latin typeface="Arial MT"/>
                <a:cs typeface="Arial MT"/>
              </a:rPr>
              <a:t> </a:t>
            </a:r>
            <a:r>
              <a:rPr sz="1000" dirty="0">
                <a:solidFill>
                  <a:srgbClr val="0768B2"/>
                </a:solidFill>
                <a:latin typeface="Arial MT"/>
                <a:cs typeface="Arial MT"/>
              </a:rPr>
              <a:t>Evolution</a:t>
            </a:r>
            <a:r>
              <a:rPr sz="1000" spc="-5" dirty="0">
                <a:solidFill>
                  <a:srgbClr val="0768B2"/>
                </a:solidFill>
                <a:latin typeface="Arial MT"/>
                <a:cs typeface="Arial MT"/>
              </a:rPr>
              <a:t> </a:t>
            </a:r>
            <a:r>
              <a:rPr sz="1000" dirty="0">
                <a:solidFill>
                  <a:srgbClr val="0768B2"/>
                </a:solidFill>
                <a:latin typeface="Arial MT"/>
                <a:cs typeface="Arial MT"/>
              </a:rPr>
              <a:t>of</a:t>
            </a:r>
            <a:r>
              <a:rPr sz="1000" spc="-10" dirty="0">
                <a:solidFill>
                  <a:srgbClr val="0768B2"/>
                </a:solidFill>
                <a:latin typeface="Arial MT"/>
                <a:cs typeface="Arial MT"/>
              </a:rPr>
              <a:t> </a:t>
            </a:r>
            <a:r>
              <a:rPr sz="1000" dirty="0">
                <a:solidFill>
                  <a:srgbClr val="0768B2"/>
                </a:solidFill>
                <a:latin typeface="Arial MT"/>
                <a:cs typeface="Arial MT"/>
              </a:rPr>
              <a:t>Journaling</a:t>
            </a:r>
            <a:r>
              <a:rPr sz="1000" spc="-5" dirty="0">
                <a:solidFill>
                  <a:srgbClr val="0768B2"/>
                </a:solidFill>
                <a:latin typeface="Arial MT"/>
                <a:cs typeface="Arial MT"/>
              </a:rPr>
              <a:t> </a:t>
            </a:r>
            <a:r>
              <a:rPr sz="1000" dirty="0">
                <a:solidFill>
                  <a:srgbClr val="0768B2"/>
                </a:solidFill>
                <a:latin typeface="Arial MT"/>
                <a:cs typeface="Arial MT"/>
              </a:rPr>
              <a:t>File</a:t>
            </a:r>
            <a:r>
              <a:rPr sz="1000" spc="-5" dirty="0">
                <a:solidFill>
                  <a:srgbClr val="0768B2"/>
                </a:solidFill>
                <a:latin typeface="Arial MT"/>
                <a:cs typeface="Arial MT"/>
              </a:rPr>
              <a:t> Systems</a:t>
            </a:r>
            <a:endParaRPr sz="100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4982" y="211614"/>
            <a:ext cx="5421630"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20" dirty="0"/>
              <a:t> </a:t>
            </a:r>
            <a:r>
              <a:rPr sz="4400" dirty="0"/>
              <a:t>3</a:t>
            </a:r>
            <a:r>
              <a:rPr sz="4400" spc="-20" dirty="0"/>
              <a:t> </a:t>
            </a:r>
            <a:r>
              <a:rPr sz="4400" spc="-5" dirty="0"/>
              <a:t>Journaling</a:t>
            </a:r>
            <a:r>
              <a:rPr sz="4400" spc="-15" dirty="0"/>
              <a:t> </a:t>
            </a:r>
            <a:r>
              <a:rPr sz="4400" dirty="0"/>
              <a:t>Modes</a:t>
            </a:r>
            <a:endParaRPr sz="4400"/>
          </a:p>
        </p:txBody>
      </p:sp>
      <p:sp>
        <p:nvSpPr>
          <p:cNvPr id="4" name="object 4"/>
          <p:cNvSpPr txBox="1"/>
          <p:nvPr/>
        </p:nvSpPr>
        <p:spPr>
          <a:xfrm>
            <a:off x="307339" y="6456961"/>
            <a:ext cx="494919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a:t>
            </a:r>
            <a:r>
              <a:rPr sz="1000" spc="-50" dirty="0">
                <a:solidFill>
                  <a:srgbClr val="0768B2"/>
                </a:solidFill>
                <a:latin typeface="Arial MT"/>
                <a:cs typeface="Arial MT"/>
              </a:rPr>
              <a:t>V.</a:t>
            </a:r>
            <a:r>
              <a:rPr sz="1000" spc="-10" dirty="0">
                <a:solidFill>
                  <a:srgbClr val="0768B2"/>
                </a:solidFill>
                <a:latin typeface="Arial MT"/>
                <a:cs typeface="Arial MT"/>
              </a:rPr>
              <a:t> </a:t>
            </a:r>
            <a:r>
              <a:rPr sz="1000" dirty="0">
                <a:solidFill>
                  <a:srgbClr val="0768B2"/>
                </a:solidFill>
                <a:latin typeface="Arial MT"/>
                <a:cs typeface="Arial MT"/>
              </a:rPr>
              <a:t>Prabhakaran</a:t>
            </a:r>
            <a:r>
              <a:rPr sz="1000" spc="-10" dirty="0">
                <a:solidFill>
                  <a:srgbClr val="0768B2"/>
                </a:solidFill>
                <a:latin typeface="Arial MT"/>
                <a:cs typeface="Arial MT"/>
              </a:rPr>
              <a:t> </a:t>
            </a:r>
            <a:r>
              <a:rPr sz="1000" dirty="0">
                <a:solidFill>
                  <a:srgbClr val="0768B2"/>
                </a:solidFill>
                <a:latin typeface="Arial MT"/>
                <a:cs typeface="Arial MT"/>
              </a:rPr>
              <a:t>et</a:t>
            </a:r>
            <a:r>
              <a:rPr sz="1000" spc="-10" dirty="0">
                <a:solidFill>
                  <a:srgbClr val="0768B2"/>
                </a:solidFill>
                <a:latin typeface="Arial MT"/>
                <a:cs typeface="Arial MT"/>
              </a:rPr>
              <a:t> </a:t>
            </a:r>
            <a:r>
              <a:rPr sz="1000" dirty="0">
                <a:solidFill>
                  <a:srgbClr val="0768B2"/>
                </a:solidFill>
                <a:latin typeface="Arial MT"/>
                <a:cs typeface="Arial MT"/>
              </a:rPr>
              <a:t>al.:</a:t>
            </a:r>
            <a:r>
              <a:rPr sz="1000" spc="-65" dirty="0">
                <a:solidFill>
                  <a:srgbClr val="0768B2"/>
                </a:solidFill>
                <a:latin typeface="Arial MT"/>
                <a:cs typeface="Arial MT"/>
              </a:rPr>
              <a:t> </a:t>
            </a:r>
            <a:r>
              <a:rPr sz="1000" dirty="0">
                <a:solidFill>
                  <a:srgbClr val="0768B2"/>
                </a:solidFill>
                <a:latin typeface="Arial MT"/>
                <a:cs typeface="Arial MT"/>
              </a:rPr>
              <a:t>Analysis</a:t>
            </a:r>
            <a:r>
              <a:rPr sz="1000" spc="-5" dirty="0">
                <a:solidFill>
                  <a:srgbClr val="0768B2"/>
                </a:solidFill>
                <a:latin typeface="Arial MT"/>
                <a:cs typeface="Arial MT"/>
              </a:rPr>
              <a:t> </a:t>
            </a:r>
            <a:r>
              <a:rPr sz="1000" dirty="0">
                <a:solidFill>
                  <a:srgbClr val="0768B2"/>
                </a:solidFill>
                <a:latin typeface="Arial MT"/>
                <a:cs typeface="Arial MT"/>
              </a:rPr>
              <a:t>and</a:t>
            </a:r>
            <a:r>
              <a:rPr sz="1000" spc="-5" dirty="0">
                <a:solidFill>
                  <a:srgbClr val="0768B2"/>
                </a:solidFill>
                <a:latin typeface="Arial MT"/>
                <a:cs typeface="Arial MT"/>
              </a:rPr>
              <a:t> </a:t>
            </a:r>
            <a:r>
              <a:rPr sz="1000" dirty="0">
                <a:solidFill>
                  <a:srgbClr val="0768B2"/>
                </a:solidFill>
                <a:latin typeface="Arial MT"/>
                <a:cs typeface="Arial MT"/>
              </a:rPr>
              <a:t>Evolution</a:t>
            </a:r>
            <a:r>
              <a:rPr sz="1000" spc="-5" dirty="0">
                <a:solidFill>
                  <a:srgbClr val="0768B2"/>
                </a:solidFill>
                <a:latin typeface="Arial MT"/>
                <a:cs typeface="Arial MT"/>
              </a:rPr>
              <a:t> </a:t>
            </a:r>
            <a:r>
              <a:rPr sz="1000" dirty="0">
                <a:solidFill>
                  <a:srgbClr val="0768B2"/>
                </a:solidFill>
                <a:latin typeface="Arial MT"/>
                <a:cs typeface="Arial MT"/>
              </a:rPr>
              <a:t>of</a:t>
            </a:r>
            <a:r>
              <a:rPr sz="1000" spc="-10" dirty="0">
                <a:solidFill>
                  <a:srgbClr val="0768B2"/>
                </a:solidFill>
                <a:latin typeface="Arial MT"/>
                <a:cs typeface="Arial MT"/>
              </a:rPr>
              <a:t> </a:t>
            </a:r>
            <a:r>
              <a:rPr sz="1000" dirty="0">
                <a:solidFill>
                  <a:srgbClr val="0768B2"/>
                </a:solidFill>
                <a:latin typeface="Arial MT"/>
                <a:cs typeface="Arial MT"/>
              </a:rPr>
              <a:t>Journaling</a:t>
            </a:r>
            <a:r>
              <a:rPr sz="1000" spc="-5" dirty="0">
                <a:solidFill>
                  <a:srgbClr val="0768B2"/>
                </a:solidFill>
                <a:latin typeface="Arial MT"/>
                <a:cs typeface="Arial MT"/>
              </a:rPr>
              <a:t> </a:t>
            </a:r>
            <a:r>
              <a:rPr sz="1000" dirty="0">
                <a:solidFill>
                  <a:srgbClr val="0768B2"/>
                </a:solidFill>
                <a:latin typeface="Arial MT"/>
                <a:cs typeface="Arial MT"/>
              </a:rPr>
              <a:t>File</a:t>
            </a:r>
            <a:r>
              <a:rPr sz="1000" spc="-5" dirty="0">
                <a:solidFill>
                  <a:srgbClr val="0768B2"/>
                </a:solidFill>
                <a:latin typeface="Arial MT"/>
                <a:cs typeface="Arial MT"/>
              </a:rPr>
              <a:t> Systems</a:t>
            </a:r>
            <a:endParaRPr sz="1000">
              <a:latin typeface="Arial MT"/>
              <a:cs typeface="Arial MT"/>
            </a:endParaRPr>
          </a:p>
        </p:txBody>
      </p:sp>
      <p:sp>
        <p:nvSpPr>
          <p:cNvPr id="3" name="object 3"/>
          <p:cNvSpPr txBox="1"/>
          <p:nvPr/>
        </p:nvSpPr>
        <p:spPr>
          <a:xfrm>
            <a:off x="574039" y="1176527"/>
            <a:ext cx="8250555" cy="4696460"/>
          </a:xfrm>
          <a:prstGeom prst="rect">
            <a:avLst/>
          </a:prstGeom>
        </p:spPr>
        <p:txBody>
          <a:bodyPr vert="horz" wrap="square" lIns="0" tIns="75565" rIns="0" bIns="0" rtlCol="0">
            <a:spAutoFit/>
          </a:bodyPr>
          <a:lstStyle/>
          <a:p>
            <a:pPr marL="12700">
              <a:lnSpc>
                <a:spcPct val="100000"/>
              </a:lnSpc>
              <a:spcBef>
                <a:spcPts val="595"/>
              </a:spcBef>
            </a:pPr>
            <a:r>
              <a:rPr sz="2400" spc="-5" dirty="0">
                <a:solidFill>
                  <a:srgbClr val="264C8D"/>
                </a:solidFill>
                <a:latin typeface="Calibri"/>
                <a:cs typeface="Calibri"/>
              </a:rPr>
              <a:t>EXT</a:t>
            </a:r>
            <a:r>
              <a:rPr sz="2400" spc="5" dirty="0">
                <a:solidFill>
                  <a:srgbClr val="264C8D"/>
                </a:solidFill>
                <a:latin typeface="Calibri"/>
                <a:cs typeface="Calibri"/>
              </a:rPr>
              <a:t> </a:t>
            </a:r>
            <a:r>
              <a:rPr sz="2400" dirty="0">
                <a:solidFill>
                  <a:srgbClr val="264C8D"/>
                </a:solidFill>
                <a:latin typeface="Calibri"/>
                <a:cs typeface="Calibri"/>
              </a:rPr>
              <a:t>3</a:t>
            </a:r>
            <a:r>
              <a:rPr sz="2400" spc="5" dirty="0">
                <a:solidFill>
                  <a:srgbClr val="264C8D"/>
                </a:solidFill>
                <a:latin typeface="Calibri"/>
                <a:cs typeface="Calibri"/>
              </a:rPr>
              <a:t> </a:t>
            </a:r>
            <a:r>
              <a:rPr sz="2400" spc="-5" dirty="0">
                <a:solidFill>
                  <a:srgbClr val="264C8D"/>
                </a:solidFill>
                <a:latin typeface="Calibri"/>
                <a:cs typeface="Calibri"/>
              </a:rPr>
              <a:t>provides</a:t>
            </a:r>
            <a:r>
              <a:rPr sz="2400" spc="10" dirty="0">
                <a:solidFill>
                  <a:srgbClr val="264C8D"/>
                </a:solidFill>
                <a:latin typeface="Calibri"/>
                <a:cs typeface="Calibri"/>
              </a:rPr>
              <a:t> </a:t>
            </a:r>
            <a:r>
              <a:rPr sz="2400" spc="-5" dirty="0">
                <a:solidFill>
                  <a:srgbClr val="264C8D"/>
                </a:solidFill>
                <a:latin typeface="Calibri"/>
                <a:cs typeface="Calibri"/>
              </a:rPr>
              <a:t>three</a:t>
            </a:r>
            <a:r>
              <a:rPr sz="2400" spc="5" dirty="0">
                <a:solidFill>
                  <a:srgbClr val="264C8D"/>
                </a:solidFill>
                <a:latin typeface="Calibri"/>
                <a:cs typeface="Calibri"/>
              </a:rPr>
              <a:t> </a:t>
            </a:r>
            <a:r>
              <a:rPr sz="2400" spc="-5" dirty="0">
                <a:solidFill>
                  <a:srgbClr val="264C8D"/>
                </a:solidFill>
                <a:latin typeface="Calibri"/>
                <a:cs typeface="Calibri"/>
              </a:rPr>
              <a:t>diﬀerent</a:t>
            </a:r>
            <a:r>
              <a:rPr sz="2400" spc="5" dirty="0">
                <a:solidFill>
                  <a:srgbClr val="264C8D"/>
                </a:solidFill>
                <a:latin typeface="Calibri"/>
                <a:cs typeface="Calibri"/>
              </a:rPr>
              <a:t> </a:t>
            </a:r>
            <a:r>
              <a:rPr sz="2400" spc="-5" dirty="0">
                <a:solidFill>
                  <a:srgbClr val="264C8D"/>
                </a:solidFill>
                <a:latin typeface="Calibri"/>
                <a:cs typeface="Calibri"/>
              </a:rPr>
              <a:t>journaling</a:t>
            </a:r>
            <a:r>
              <a:rPr sz="2400" spc="10" dirty="0">
                <a:solidFill>
                  <a:srgbClr val="264C8D"/>
                </a:solidFill>
                <a:latin typeface="Calibri"/>
                <a:cs typeface="Calibri"/>
              </a:rPr>
              <a:t> </a:t>
            </a:r>
            <a:r>
              <a:rPr sz="2400" spc="-5" dirty="0">
                <a:solidFill>
                  <a:srgbClr val="264C8D"/>
                </a:solidFill>
                <a:latin typeface="Calibri"/>
                <a:cs typeface="Calibri"/>
              </a:rPr>
              <a:t>modes</a:t>
            </a:r>
            <a:endParaRPr sz="2400">
              <a:latin typeface="Calibri"/>
              <a:cs typeface="Calibri"/>
            </a:endParaRPr>
          </a:p>
          <a:p>
            <a:pPr marL="355600" indent="-342900">
              <a:lnSpc>
                <a:spcPct val="100000"/>
              </a:lnSpc>
              <a:spcBef>
                <a:spcPts val="495"/>
              </a:spcBef>
              <a:buFont typeface="Arial MT"/>
              <a:buChar char="•"/>
              <a:tabLst>
                <a:tab pos="354965" algn="l"/>
                <a:tab pos="355600" algn="l"/>
              </a:tabLst>
            </a:pPr>
            <a:r>
              <a:rPr sz="2400" spc="-125" dirty="0">
                <a:solidFill>
                  <a:srgbClr val="264C8D"/>
                </a:solidFill>
                <a:latin typeface="Calibri"/>
                <a:cs typeface="Calibri"/>
              </a:rPr>
              <a:t>Write-­‐back</a:t>
            </a:r>
            <a:endParaRPr sz="2400">
              <a:latin typeface="Calibri"/>
              <a:cs typeface="Calibri"/>
            </a:endParaRPr>
          </a:p>
          <a:p>
            <a:pPr marL="755650" lvl="1" indent="-285750">
              <a:lnSpc>
                <a:spcPct val="100000"/>
              </a:lnSpc>
              <a:spcBef>
                <a:spcPts val="525"/>
              </a:spcBef>
              <a:buFont typeface="Arial MT"/>
              <a:buChar char="–"/>
              <a:tabLst>
                <a:tab pos="755015" algn="l"/>
                <a:tab pos="755650" algn="l"/>
              </a:tabLst>
            </a:pPr>
            <a:r>
              <a:rPr sz="2000" dirty="0">
                <a:latin typeface="Calibri"/>
                <a:cs typeface="Calibri"/>
              </a:rPr>
              <a:t>Only</a:t>
            </a:r>
            <a:r>
              <a:rPr sz="2000" spc="-5" dirty="0">
                <a:latin typeface="Calibri"/>
                <a:cs typeface="Calibri"/>
              </a:rPr>
              <a:t> </a:t>
            </a:r>
            <a:r>
              <a:rPr sz="2000" dirty="0">
                <a:latin typeface="Calibri"/>
                <a:cs typeface="Calibri"/>
              </a:rPr>
              <a:t>the </a:t>
            </a:r>
            <a:r>
              <a:rPr sz="2000" spc="-5" dirty="0">
                <a:latin typeface="Calibri"/>
                <a:cs typeface="Calibri"/>
              </a:rPr>
              <a:t>metadata </a:t>
            </a:r>
            <a:r>
              <a:rPr sz="2000" dirty="0">
                <a:latin typeface="Calibri"/>
                <a:cs typeface="Calibri"/>
              </a:rPr>
              <a:t>is </a:t>
            </a:r>
            <a:r>
              <a:rPr sz="2000" spc="-15" dirty="0">
                <a:latin typeface="Calibri"/>
                <a:cs typeface="Calibri"/>
              </a:rPr>
              <a:t>written</a:t>
            </a:r>
            <a:r>
              <a:rPr sz="2000" dirty="0">
                <a:latin typeface="Calibri"/>
                <a:cs typeface="Calibri"/>
              </a:rPr>
              <a:t> to</a:t>
            </a:r>
            <a:r>
              <a:rPr sz="2000" spc="-5" dirty="0">
                <a:latin typeface="Calibri"/>
                <a:cs typeface="Calibri"/>
              </a:rPr>
              <a:t> </a:t>
            </a:r>
            <a:r>
              <a:rPr sz="2000" dirty="0">
                <a:latin typeface="Calibri"/>
                <a:cs typeface="Calibri"/>
              </a:rPr>
              <a:t>the </a:t>
            </a:r>
            <a:r>
              <a:rPr sz="2000" spc="-5" dirty="0">
                <a:latin typeface="Calibri"/>
                <a:cs typeface="Calibri"/>
              </a:rPr>
              <a:t>journal</a:t>
            </a:r>
            <a:endParaRPr sz="2000">
              <a:latin typeface="Calibri"/>
              <a:cs typeface="Calibri"/>
            </a:endParaRPr>
          </a:p>
          <a:p>
            <a:pPr marL="755650" lvl="1" indent="-285750">
              <a:lnSpc>
                <a:spcPct val="100000"/>
              </a:lnSpc>
              <a:spcBef>
                <a:spcPts val="500"/>
              </a:spcBef>
              <a:buFont typeface="Arial MT"/>
              <a:buChar char="–"/>
              <a:tabLst>
                <a:tab pos="755015" algn="l"/>
                <a:tab pos="755650" algn="l"/>
              </a:tabLst>
            </a:pPr>
            <a:r>
              <a:rPr sz="2000" spc="-5" dirty="0">
                <a:latin typeface="Calibri"/>
                <a:cs typeface="Calibri"/>
              </a:rPr>
              <a:t>Data</a:t>
            </a:r>
            <a:r>
              <a:rPr sz="2000" dirty="0">
                <a:latin typeface="Calibri"/>
                <a:cs typeface="Calibri"/>
              </a:rPr>
              <a:t> </a:t>
            </a:r>
            <a:r>
              <a:rPr sz="2000" spc="-5" dirty="0">
                <a:latin typeface="Calibri"/>
                <a:cs typeface="Calibri"/>
              </a:rPr>
              <a:t>blocks</a:t>
            </a:r>
            <a:r>
              <a:rPr sz="2000" dirty="0">
                <a:latin typeface="Calibri"/>
                <a:cs typeface="Calibri"/>
              </a:rPr>
              <a:t> </a:t>
            </a:r>
            <a:r>
              <a:rPr sz="2000" spc="-5" dirty="0">
                <a:latin typeface="Calibri"/>
                <a:cs typeface="Calibri"/>
              </a:rPr>
              <a:t>are</a:t>
            </a:r>
            <a:r>
              <a:rPr sz="2000" dirty="0">
                <a:latin typeface="Calibri"/>
                <a:cs typeface="Calibri"/>
              </a:rPr>
              <a:t> </a:t>
            </a:r>
            <a:r>
              <a:rPr sz="2000" spc="-5" dirty="0">
                <a:latin typeface="Calibri"/>
                <a:cs typeface="Calibri"/>
              </a:rPr>
              <a:t>directly</a:t>
            </a:r>
            <a:r>
              <a:rPr sz="2000" dirty="0">
                <a:latin typeface="Calibri"/>
                <a:cs typeface="Calibri"/>
              </a:rPr>
              <a:t> </a:t>
            </a:r>
            <a:r>
              <a:rPr sz="2000" spc="-15" dirty="0">
                <a:latin typeface="Calibri"/>
                <a:cs typeface="Calibri"/>
              </a:rPr>
              <a:t>written</a:t>
            </a:r>
            <a:r>
              <a:rPr sz="2000" spc="5" dirty="0">
                <a:latin typeface="Calibri"/>
                <a:cs typeface="Calibri"/>
              </a:rPr>
              <a:t> </a:t>
            </a:r>
            <a:r>
              <a:rPr sz="2000" dirty="0">
                <a:latin typeface="Calibri"/>
                <a:cs typeface="Calibri"/>
              </a:rPr>
              <a:t>to disk</a:t>
            </a:r>
            <a:endParaRPr sz="2000">
              <a:latin typeface="Calibri"/>
              <a:cs typeface="Calibri"/>
            </a:endParaRPr>
          </a:p>
          <a:p>
            <a:pPr marL="755650" lvl="1" indent="-285750">
              <a:lnSpc>
                <a:spcPct val="100000"/>
              </a:lnSpc>
              <a:spcBef>
                <a:spcPts val="400"/>
              </a:spcBef>
              <a:buFont typeface="Arial MT"/>
              <a:buChar char="–"/>
              <a:tabLst>
                <a:tab pos="755015" algn="l"/>
                <a:tab pos="755650" algn="l"/>
              </a:tabLst>
            </a:pPr>
            <a:r>
              <a:rPr sz="2000" dirty="0">
                <a:latin typeface="Calibri"/>
                <a:cs typeface="Calibri"/>
              </a:rPr>
              <a:t>No clear</a:t>
            </a:r>
            <a:r>
              <a:rPr sz="2000" spc="-5" dirty="0">
                <a:latin typeface="Calibri"/>
                <a:cs typeface="Calibri"/>
              </a:rPr>
              <a:t> ordering</a:t>
            </a:r>
            <a:r>
              <a:rPr sz="200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writes</a:t>
            </a:r>
            <a:r>
              <a:rPr sz="2000" dirty="0">
                <a:latin typeface="Calibri"/>
                <a:cs typeface="Calibri"/>
              </a:rPr>
              <a:t> </a:t>
            </a:r>
            <a:r>
              <a:rPr sz="2000" spc="-5" dirty="0">
                <a:latin typeface="Calibri"/>
                <a:cs typeface="Calibri"/>
              </a:rPr>
              <a:t>of</a:t>
            </a:r>
            <a:r>
              <a:rPr sz="2000" dirty="0">
                <a:latin typeface="Calibri"/>
                <a:cs typeface="Calibri"/>
              </a:rPr>
              <a:t> data </a:t>
            </a:r>
            <a:r>
              <a:rPr sz="2000" spc="-5" dirty="0">
                <a:latin typeface="Calibri"/>
                <a:cs typeface="Calibri"/>
              </a:rPr>
              <a:t>blocks</a:t>
            </a:r>
            <a:r>
              <a:rPr sz="2000" dirty="0">
                <a:latin typeface="Calibri"/>
                <a:cs typeface="Calibri"/>
              </a:rPr>
              <a:t> </a:t>
            </a:r>
            <a:r>
              <a:rPr sz="2000" spc="-5" dirty="0">
                <a:latin typeface="Calibri"/>
                <a:cs typeface="Calibri"/>
              </a:rPr>
              <a:t>or</a:t>
            </a:r>
            <a:r>
              <a:rPr sz="2000" dirty="0">
                <a:latin typeface="Calibri"/>
                <a:cs typeface="Calibri"/>
              </a:rPr>
              <a:t> the </a:t>
            </a:r>
            <a:r>
              <a:rPr sz="2000" spc="-5" dirty="0">
                <a:latin typeface="Calibri"/>
                <a:cs typeface="Calibri"/>
              </a:rPr>
              <a:t>journal</a:t>
            </a:r>
            <a:endParaRPr sz="2000">
              <a:latin typeface="Calibri"/>
              <a:cs typeface="Calibri"/>
            </a:endParaRPr>
          </a:p>
          <a:p>
            <a:pPr marL="755650" lvl="1" indent="-285750">
              <a:lnSpc>
                <a:spcPct val="100000"/>
              </a:lnSpc>
              <a:spcBef>
                <a:spcPts val="500"/>
              </a:spcBef>
              <a:buFont typeface="Arial MT"/>
              <a:buChar char="–"/>
              <a:tabLst>
                <a:tab pos="755015" algn="l"/>
                <a:tab pos="755650" algn="l"/>
              </a:tabLst>
            </a:pPr>
            <a:r>
              <a:rPr sz="2000" dirty="0">
                <a:latin typeface="Calibri"/>
                <a:cs typeface="Calibri"/>
              </a:rPr>
              <a:t>A</a:t>
            </a:r>
            <a:r>
              <a:rPr sz="2000" spc="-5" dirty="0">
                <a:latin typeface="Calibri"/>
                <a:cs typeface="Calibri"/>
              </a:rPr>
              <a:t> crash</a:t>
            </a:r>
            <a:r>
              <a:rPr sz="2000" dirty="0">
                <a:latin typeface="Calibri"/>
                <a:cs typeface="Calibri"/>
              </a:rPr>
              <a:t> </a:t>
            </a:r>
            <a:r>
              <a:rPr sz="2000" spc="-5" dirty="0">
                <a:latin typeface="Calibri"/>
                <a:cs typeface="Calibri"/>
              </a:rPr>
              <a:t>may</a:t>
            </a:r>
            <a:r>
              <a:rPr sz="2000" spc="-10" dirty="0">
                <a:latin typeface="Calibri"/>
                <a:cs typeface="Calibri"/>
              </a:rPr>
              <a:t> </a:t>
            </a:r>
            <a:r>
              <a:rPr sz="2000" dirty="0">
                <a:latin typeface="Calibri"/>
                <a:cs typeface="Calibri"/>
              </a:rPr>
              <a:t>lead to</a:t>
            </a:r>
            <a:r>
              <a:rPr sz="2000" spc="-5" dirty="0">
                <a:latin typeface="Calibri"/>
                <a:cs typeface="Calibri"/>
              </a:rPr>
              <a:t> </a:t>
            </a:r>
            <a:r>
              <a:rPr sz="2000" dirty="0">
                <a:latin typeface="Calibri"/>
                <a:cs typeface="Calibri"/>
              </a:rPr>
              <a:t>an </a:t>
            </a:r>
            <a:r>
              <a:rPr sz="2000" spc="-5" dirty="0">
                <a:latin typeface="Calibri"/>
                <a:cs typeface="Calibri"/>
              </a:rPr>
              <a:t>inconsistent </a:t>
            </a:r>
            <a:r>
              <a:rPr sz="2000" dirty="0">
                <a:latin typeface="Calibri"/>
                <a:cs typeface="Calibri"/>
              </a:rPr>
              <a:t>state</a:t>
            </a:r>
            <a:endParaRPr sz="2000">
              <a:latin typeface="Calibri"/>
              <a:cs typeface="Calibri"/>
            </a:endParaRPr>
          </a:p>
          <a:p>
            <a:pPr marL="355600" indent="-342900">
              <a:lnSpc>
                <a:spcPct val="100000"/>
              </a:lnSpc>
              <a:spcBef>
                <a:spcPts val="595"/>
              </a:spcBef>
              <a:buFont typeface="Arial MT"/>
              <a:buChar char="•"/>
              <a:tabLst>
                <a:tab pos="354965" algn="l"/>
                <a:tab pos="355600" algn="l"/>
              </a:tabLst>
            </a:pPr>
            <a:r>
              <a:rPr sz="2400" spc="-5" dirty="0">
                <a:solidFill>
                  <a:srgbClr val="264C8D"/>
                </a:solidFill>
                <a:latin typeface="Calibri"/>
                <a:cs typeface="Calibri"/>
              </a:rPr>
              <a:t>Ordered</a:t>
            </a:r>
            <a:endParaRPr sz="2400">
              <a:latin typeface="Calibri"/>
              <a:cs typeface="Calibri"/>
            </a:endParaRPr>
          </a:p>
          <a:p>
            <a:pPr marL="755650" lvl="1" indent="-285750">
              <a:lnSpc>
                <a:spcPct val="100000"/>
              </a:lnSpc>
              <a:spcBef>
                <a:spcPts val="525"/>
              </a:spcBef>
              <a:buFont typeface="Arial MT"/>
              <a:buChar char="–"/>
              <a:tabLst>
                <a:tab pos="755015" algn="l"/>
                <a:tab pos="755650" algn="l"/>
              </a:tabLst>
            </a:pPr>
            <a:r>
              <a:rPr sz="2000" dirty="0">
                <a:latin typeface="Calibri"/>
                <a:cs typeface="Calibri"/>
              </a:rPr>
              <a:t>Only</a:t>
            </a:r>
            <a:r>
              <a:rPr sz="2000" spc="-5" dirty="0">
                <a:latin typeface="Calibri"/>
                <a:cs typeface="Calibri"/>
              </a:rPr>
              <a:t> metadata</a:t>
            </a:r>
            <a:r>
              <a:rPr sz="2000" dirty="0">
                <a:latin typeface="Calibri"/>
                <a:cs typeface="Calibri"/>
              </a:rPr>
              <a:t> is</a:t>
            </a:r>
            <a:r>
              <a:rPr sz="2000" spc="-5" dirty="0">
                <a:latin typeface="Calibri"/>
                <a:cs typeface="Calibri"/>
              </a:rPr>
              <a:t> </a:t>
            </a:r>
            <a:r>
              <a:rPr sz="2000" spc="-15" dirty="0">
                <a:latin typeface="Calibri"/>
                <a:cs typeface="Calibri"/>
              </a:rPr>
              <a:t>written</a:t>
            </a:r>
            <a:r>
              <a:rPr sz="2000" dirty="0">
                <a:latin typeface="Calibri"/>
                <a:cs typeface="Calibri"/>
              </a:rPr>
              <a:t> to</a:t>
            </a:r>
            <a:r>
              <a:rPr sz="2000" spc="-5" dirty="0">
                <a:latin typeface="Calibri"/>
                <a:cs typeface="Calibri"/>
              </a:rPr>
              <a:t> </a:t>
            </a:r>
            <a:r>
              <a:rPr sz="2000" dirty="0">
                <a:latin typeface="Calibri"/>
                <a:cs typeface="Calibri"/>
              </a:rPr>
              <a:t>the </a:t>
            </a:r>
            <a:r>
              <a:rPr sz="2000" spc="-5" dirty="0">
                <a:latin typeface="Calibri"/>
                <a:cs typeface="Calibri"/>
              </a:rPr>
              <a:t>journal</a:t>
            </a:r>
            <a:endParaRPr sz="2000">
              <a:latin typeface="Calibri"/>
              <a:cs typeface="Calibri"/>
            </a:endParaRPr>
          </a:p>
          <a:p>
            <a:pPr marL="755650" lvl="1" indent="-285750">
              <a:lnSpc>
                <a:spcPct val="100000"/>
              </a:lnSpc>
              <a:spcBef>
                <a:spcPts val="400"/>
              </a:spcBef>
              <a:buFont typeface="Arial MT"/>
              <a:buChar char="–"/>
              <a:tabLst>
                <a:tab pos="755015" algn="l"/>
                <a:tab pos="755650" algn="l"/>
              </a:tabLst>
            </a:pPr>
            <a:r>
              <a:rPr sz="2000" spc="-5" dirty="0">
                <a:latin typeface="Calibri"/>
                <a:cs typeface="Calibri"/>
              </a:rPr>
              <a:t>Data</a:t>
            </a:r>
            <a:r>
              <a:rPr sz="2000" spc="5" dirty="0">
                <a:latin typeface="Calibri"/>
                <a:cs typeface="Calibri"/>
              </a:rPr>
              <a:t> </a:t>
            </a:r>
            <a:r>
              <a:rPr sz="2000" spc="-5" dirty="0">
                <a:latin typeface="Calibri"/>
                <a:cs typeface="Calibri"/>
              </a:rPr>
              <a:t>blocks</a:t>
            </a:r>
            <a:r>
              <a:rPr sz="2000" spc="5" dirty="0">
                <a:latin typeface="Calibri"/>
                <a:cs typeface="Calibri"/>
              </a:rPr>
              <a:t> </a:t>
            </a:r>
            <a:r>
              <a:rPr sz="2000" spc="-5" dirty="0">
                <a:latin typeface="Calibri"/>
                <a:cs typeface="Calibri"/>
              </a:rPr>
              <a:t>are</a:t>
            </a:r>
            <a:r>
              <a:rPr sz="2000" spc="5" dirty="0">
                <a:latin typeface="Calibri"/>
                <a:cs typeface="Calibri"/>
              </a:rPr>
              <a:t> </a:t>
            </a:r>
            <a:r>
              <a:rPr sz="2000" spc="-15" dirty="0">
                <a:latin typeface="Calibri"/>
                <a:cs typeface="Calibri"/>
              </a:rPr>
              <a:t>written</a:t>
            </a:r>
            <a:r>
              <a:rPr sz="2000" spc="10"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disk,</a:t>
            </a:r>
            <a:r>
              <a:rPr sz="2000" spc="5" dirty="0">
                <a:latin typeface="Calibri"/>
                <a:cs typeface="Calibri"/>
              </a:rPr>
              <a:t> </a:t>
            </a:r>
            <a:r>
              <a:rPr sz="2000" spc="-5" dirty="0">
                <a:latin typeface="Calibri"/>
                <a:cs typeface="Calibri"/>
              </a:rPr>
              <a:t>before</a:t>
            </a:r>
            <a:r>
              <a:rPr sz="2000" spc="5" dirty="0">
                <a:latin typeface="Calibri"/>
                <a:cs typeface="Calibri"/>
              </a:rPr>
              <a:t> </a:t>
            </a:r>
            <a:r>
              <a:rPr sz="2000" spc="-5" dirty="0">
                <a:latin typeface="Calibri"/>
                <a:cs typeface="Calibri"/>
              </a:rPr>
              <a:t>metadata</a:t>
            </a:r>
            <a:r>
              <a:rPr sz="2000" spc="10" dirty="0">
                <a:latin typeface="Calibri"/>
                <a:cs typeface="Calibri"/>
              </a:rPr>
              <a:t> </a:t>
            </a:r>
            <a:r>
              <a:rPr sz="2000" dirty="0">
                <a:latin typeface="Calibri"/>
                <a:cs typeface="Calibri"/>
              </a:rPr>
              <a:t>is</a:t>
            </a:r>
            <a:r>
              <a:rPr sz="2000" spc="5" dirty="0">
                <a:latin typeface="Calibri"/>
                <a:cs typeface="Calibri"/>
              </a:rPr>
              <a:t> </a:t>
            </a:r>
            <a:r>
              <a:rPr sz="2000" spc="-15" dirty="0">
                <a:latin typeface="Calibri"/>
                <a:cs typeface="Calibri"/>
              </a:rPr>
              <a:t>written</a:t>
            </a:r>
            <a:r>
              <a:rPr sz="2000" spc="5"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journal</a:t>
            </a:r>
            <a:endParaRPr sz="2000">
              <a:latin typeface="Calibri"/>
              <a:cs typeface="Calibri"/>
            </a:endParaRPr>
          </a:p>
          <a:p>
            <a:pPr marL="755650" lvl="1" indent="-285750">
              <a:lnSpc>
                <a:spcPct val="100000"/>
              </a:lnSpc>
              <a:spcBef>
                <a:spcPts val="500"/>
              </a:spcBef>
              <a:buFont typeface="Arial MT"/>
              <a:buChar char="–"/>
              <a:tabLst>
                <a:tab pos="755015" algn="l"/>
                <a:tab pos="755650" algn="l"/>
              </a:tabLst>
            </a:pPr>
            <a:r>
              <a:rPr sz="2000" dirty="0">
                <a:latin typeface="Calibri"/>
                <a:cs typeface="Calibri"/>
              </a:rPr>
              <a:t>If</a:t>
            </a:r>
            <a:r>
              <a:rPr sz="2000" spc="5" dirty="0">
                <a:latin typeface="Calibri"/>
                <a:cs typeface="Calibri"/>
              </a:rPr>
              <a:t> </a:t>
            </a:r>
            <a:r>
              <a:rPr sz="2000" spc="-5" dirty="0">
                <a:latin typeface="Calibri"/>
                <a:cs typeface="Calibri"/>
              </a:rPr>
              <a:t>metadata</a:t>
            </a:r>
            <a:r>
              <a:rPr sz="2000" spc="5" dirty="0">
                <a:latin typeface="Calibri"/>
                <a:cs typeface="Calibri"/>
              </a:rPr>
              <a:t> </a:t>
            </a:r>
            <a:r>
              <a:rPr sz="2000" spc="-5" dirty="0">
                <a:latin typeface="Calibri"/>
                <a:cs typeface="Calibri"/>
              </a:rPr>
              <a:t>write</a:t>
            </a:r>
            <a:r>
              <a:rPr sz="2000" dirty="0">
                <a:latin typeface="Calibri"/>
                <a:cs typeface="Calibri"/>
              </a:rPr>
              <a:t> </a:t>
            </a:r>
            <a:r>
              <a:rPr sz="2000" spc="-5" dirty="0">
                <a:latin typeface="Calibri"/>
                <a:cs typeface="Calibri"/>
              </a:rPr>
              <a:t>commits,</a:t>
            </a:r>
            <a:r>
              <a:rPr sz="2000" spc="5" dirty="0">
                <a:latin typeface="Calibri"/>
                <a:cs typeface="Calibri"/>
              </a:rPr>
              <a:t> </a:t>
            </a:r>
            <a:r>
              <a:rPr sz="2000" dirty="0">
                <a:latin typeface="Calibri"/>
                <a:cs typeface="Calibri"/>
              </a:rPr>
              <a:t>then</a:t>
            </a:r>
            <a:r>
              <a:rPr sz="2000" spc="5"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data</a:t>
            </a:r>
            <a:r>
              <a:rPr sz="2000" spc="10" dirty="0">
                <a:latin typeface="Calibri"/>
                <a:cs typeface="Calibri"/>
              </a:rPr>
              <a:t> </a:t>
            </a:r>
            <a:r>
              <a:rPr sz="2000" dirty="0">
                <a:latin typeface="Calibri"/>
                <a:cs typeface="Calibri"/>
              </a:rPr>
              <a:t>is</a:t>
            </a:r>
            <a:r>
              <a:rPr sz="2000" spc="5" dirty="0">
                <a:latin typeface="Calibri"/>
                <a:cs typeface="Calibri"/>
              </a:rPr>
              <a:t> </a:t>
            </a:r>
            <a:r>
              <a:rPr sz="2000" spc="-5" dirty="0">
                <a:latin typeface="Calibri"/>
                <a:cs typeface="Calibri"/>
              </a:rPr>
              <a:t>consistent</a:t>
            </a:r>
            <a:r>
              <a:rPr sz="2000" spc="5" dirty="0">
                <a:latin typeface="Calibri"/>
                <a:cs typeface="Calibri"/>
              </a:rPr>
              <a:t> </a:t>
            </a:r>
            <a:r>
              <a:rPr sz="2000" spc="-15" dirty="0">
                <a:latin typeface="Calibri"/>
                <a:cs typeface="Calibri"/>
              </a:rPr>
              <a:t>after</a:t>
            </a:r>
            <a:r>
              <a:rPr sz="2000" spc="5" dirty="0">
                <a:latin typeface="Calibri"/>
                <a:cs typeface="Calibri"/>
              </a:rPr>
              <a:t> </a:t>
            </a:r>
            <a:r>
              <a:rPr sz="2000" spc="-5" dirty="0">
                <a:latin typeface="Calibri"/>
                <a:cs typeface="Calibri"/>
              </a:rPr>
              <a:t>crash</a:t>
            </a:r>
            <a:endParaRPr sz="2000">
              <a:latin typeface="Calibri"/>
              <a:cs typeface="Calibri"/>
            </a:endParaRPr>
          </a:p>
          <a:p>
            <a:pPr marL="355600" indent="-342900">
              <a:lnSpc>
                <a:spcPct val="100000"/>
              </a:lnSpc>
              <a:spcBef>
                <a:spcPts val="595"/>
              </a:spcBef>
              <a:buFont typeface="Arial MT"/>
              <a:buChar char="•"/>
              <a:tabLst>
                <a:tab pos="354965" algn="l"/>
                <a:tab pos="355600" algn="l"/>
              </a:tabLst>
            </a:pPr>
            <a:r>
              <a:rPr sz="2400" spc="-5" dirty="0">
                <a:solidFill>
                  <a:srgbClr val="264C8D"/>
                </a:solidFill>
                <a:latin typeface="Calibri"/>
                <a:cs typeface="Calibri"/>
              </a:rPr>
              <a:t>Data</a:t>
            </a:r>
            <a:endParaRPr sz="2400">
              <a:latin typeface="Calibri"/>
              <a:cs typeface="Calibri"/>
            </a:endParaRPr>
          </a:p>
          <a:p>
            <a:pPr marL="755650" lvl="1" indent="-285750">
              <a:lnSpc>
                <a:spcPct val="100000"/>
              </a:lnSpc>
              <a:spcBef>
                <a:spcPts val="525"/>
              </a:spcBef>
              <a:buFont typeface="Arial MT"/>
              <a:buChar char="–"/>
              <a:tabLst>
                <a:tab pos="755015" algn="l"/>
                <a:tab pos="755650" algn="l"/>
              </a:tabLst>
            </a:pPr>
            <a:r>
              <a:rPr sz="2000" spc="-5" dirty="0">
                <a:latin typeface="Calibri"/>
                <a:cs typeface="Calibri"/>
              </a:rPr>
              <a:t>Data</a:t>
            </a:r>
            <a:r>
              <a:rPr sz="2000" dirty="0">
                <a:latin typeface="Calibri"/>
                <a:cs typeface="Calibri"/>
              </a:rPr>
              <a:t> and </a:t>
            </a:r>
            <a:r>
              <a:rPr sz="2000" spc="-5" dirty="0">
                <a:latin typeface="Calibri"/>
                <a:cs typeface="Calibri"/>
              </a:rPr>
              <a:t>metadata</a:t>
            </a:r>
            <a:r>
              <a:rPr sz="2000" dirty="0">
                <a:latin typeface="Calibri"/>
                <a:cs typeface="Calibri"/>
              </a:rPr>
              <a:t> </a:t>
            </a:r>
            <a:r>
              <a:rPr sz="2000" spc="-5" dirty="0">
                <a:latin typeface="Calibri"/>
                <a:cs typeface="Calibri"/>
              </a:rPr>
              <a:t>are</a:t>
            </a:r>
            <a:r>
              <a:rPr sz="2000" dirty="0">
                <a:latin typeface="Calibri"/>
                <a:cs typeface="Calibri"/>
              </a:rPr>
              <a:t> </a:t>
            </a:r>
            <a:r>
              <a:rPr sz="2000" spc="-15" dirty="0">
                <a:latin typeface="Calibri"/>
                <a:cs typeface="Calibri"/>
              </a:rPr>
              <a:t>written</a:t>
            </a:r>
            <a:r>
              <a:rPr sz="2000" spc="5" dirty="0">
                <a:latin typeface="Calibri"/>
                <a:cs typeface="Calibri"/>
              </a:rPr>
              <a:t> </a:t>
            </a:r>
            <a:r>
              <a:rPr sz="2000" dirty="0">
                <a:latin typeface="Calibri"/>
                <a:cs typeface="Calibri"/>
              </a:rPr>
              <a:t>to the </a:t>
            </a:r>
            <a:r>
              <a:rPr sz="2000" spc="-5" dirty="0">
                <a:latin typeface="Calibri"/>
                <a:cs typeface="Calibri"/>
              </a:rPr>
              <a:t>journal</a:t>
            </a:r>
            <a:endParaRPr sz="20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4982" y="211614"/>
            <a:ext cx="5421630"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20" dirty="0"/>
              <a:t> </a:t>
            </a:r>
            <a:r>
              <a:rPr sz="4400" dirty="0"/>
              <a:t>3</a:t>
            </a:r>
            <a:r>
              <a:rPr sz="4400" spc="-20" dirty="0"/>
              <a:t> </a:t>
            </a:r>
            <a:r>
              <a:rPr sz="4400" spc="-5" dirty="0"/>
              <a:t>Journaling</a:t>
            </a:r>
            <a:r>
              <a:rPr sz="4400" spc="-15" dirty="0"/>
              <a:t> </a:t>
            </a:r>
            <a:r>
              <a:rPr sz="4400" dirty="0"/>
              <a:t>Modes</a:t>
            </a:r>
            <a:endParaRPr sz="4400"/>
          </a:p>
        </p:txBody>
      </p:sp>
      <p:pic>
        <p:nvPicPr>
          <p:cNvPr id="3" name="object 3"/>
          <p:cNvPicPr/>
          <p:nvPr/>
        </p:nvPicPr>
        <p:blipFill>
          <a:blip r:embed="rId2" cstate="print"/>
          <a:stretch>
            <a:fillRect/>
          </a:stretch>
        </p:blipFill>
        <p:spPr>
          <a:xfrm>
            <a:off x="1071266" y="1477107"/>
            <a:ext cx="8137230" cy="475138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2745" y="211614"/>
            <a:ext cx="4265930" cy="695960"/>
          </a:xfrm>
          <a:prstGeom prst="rect">
            <a:avLst/>
          </a:prstGeom>
        </p:spPr>
        <p:txBody>
          <a:bodyPr vert="horz" wrap="square" lIns="0" tIns="12700" rIns="0" bIns="0" rtlCol="0">
            <a:spAutoFit/>
          </a:bodyPr>
          <a:lstStyle/>
          <a:p>
            <a:pPr marL="12700">
              <a:lnSpc>
                <a:spcPct val="100000"/>
              </a:lnSpc>
              <a:spcBef>
                <a:spcPts val="100"/>
              </a:spcBef>
            </a:pPr>
            <a:r>
              <a:rPr sz="4400" spc="-5" dirty="0"/>
              <a:t>EXT</a:t>
            </a:r>
            <a:r>
              <a:rPr sz="4400" spc="-45" dirty="0"/>
              <a:t> </a:t>
            </a:r>
            <a:r>
              <a:rPr sz="4400" dirty="0"/>
              <a:t>3</a:t>
            </a:r>
            <a:r>
              <a:rPr sz="4400" spc="-40" dirty="0"/>
              <a:t> </a:t>
            </a:r>
            <a:r>
              <a:rPr sz="4400" spc="-5" dirty="0"/>
              <a:t>Transactions</a:t>
            </a:r>
            <a:endParaRPr sz="4400"/>
          </a:p>
        </p:txBody>
      </p:sp>
      <p:sp>
        <p:nvSpPr>
          <p:cNvPr id="3" name="object 3"/>
          <p:cNvSpPr txBox="1"/>
          <p:nvPr/>
        </p:nvSpPr>
        <p:spPr>
          <a:xfrm>
            <a:off x="574039" y="1163065"/>
            <a:ext cx="8685530" cy="4697095"/>
          </a:xfrm>
          <a:prstGeom prst="rect">
            <a:avLst/>
          </a:prstGeom>
        </p:spPr>
        <p:txBody>
          <a:bodyPr vert="horz" wrap="square" lIns="0" tIns="88900" rIns="0" bIns="0" rtlCol="0">
            <a:spAutoFit/>
          </a:bodyPr>
          <a:lstStyle/>
          <a:p>
            <a:pPr marL="355600" indent="-342900">
              <a:lnSpc>
                <a:spcPct val="100000"/>
              </a:lnSpc>
              <a:spcBef>
                <a:spcPts val="700"/>
              </a:spcBef>
              <a:buFont typeface="Arial MT"/>
              <a:buChar char="•"/>
              <a:tabLst>
                <a:tab pos="354965" algn="l"/>
                <a:tab pos="355600" algn="l"/>
              </a:tabLst>
            </a:pPr>
            <a:r>
              <a:rPr sz="2800" spc="-5" dirty="0">
                <a:solidFill>
                  <a:srgbClr val="264C8D"/>
                </a:solidFill>
                <a:latin typeface="Calibri"/>
                <a:cs typeface="Calibri"/>
              </a:rPr>
              <a:t>Transactions</a:t>
            </a:r>
            <a:endParaRPr sz="2800">
              <a:latin typeface="Calibri"/>
              <a:cs typeface="Calibri"/>
            </a:endParaRPr>
          </a:p>
          <a:p>
            <a:pPr marL="749300" marR="1207135" lvl="1" indent="-279400">
              <a:lnSpc>
                <a:spcPct val="101499"/>
              </a:lnSpc>
              <a:spcBef>
                <a:spcPts val="475"/>
              </a:spcBef>
              <a:buFont typeface="Arial MT"/>
              <a:buChar char="–"/>
              <a:tabLst>
                <a:tab pos="755650" algn="l"/>
              </a:tabLst>
            </a:pPr>
            <a:r>
              <a:rPr sz="2400" spc="-5" dirty="0">
                <a:latin typeface="Calibri"/>
                <a:cs typeface="Calibri"/>
              </a:rPr>
              <a:t>EXT </a:t>
            </a:r>
            <a:r>
              <a:rPr sz="2400" dirty="0">
                <a:latin typeface="Calibri"/>
                <a:cs typeface="Calibri"/>
              </a:rPr>
              <a:t>3 </a:t>
            </a:r>
            <a:r>
              <a:rPr sz="2400" spc="-5" dirty="0">
                <a:latin typeface="Calibri"/>
                <a:cs typeface="Calibri"/>
              </a:rPr>
              <a:t>groups</a:t>
            </a:r>
            <a:r>
              <a:rPr sz="2400" dirty="0">
                <a:latin typeface="Calibri"/>
                <a:cs typeface="Calibri"/>
              </a:rPr>
              <a:t> </a:t>
            </a:r>
            <a:r>
              <a:rPr sz="2400" spc="-5" dirty="0">
                <a:latin typeface="Calibri"/>
                <a:cs typeface="Calibri"/>
              </a:rPr>
              <a:t>multiple</a:t>
            </a:r>
            <a:r>
              <a:rPr sz="2400" dirty="0">
                <a:latin typeface="Calibri"/>
                <a:cs typeface="Calibri"/>
              </a:rPr>
              <a:t> </a:t>
            </a:r>
            <a:r>
              <a:rPr sz="2400" spc="-5" dirty="0">
                <a:latin typeface="Calibri"/>
                <a:cs typeface="Calibri"/>
              </a:rPr>
              <a:t>file</a:t>
            </a:r>
            <a:r>
              <a:rPr sz="2400" dirty="0">
                <a:latin typeface="Calibri"/>
                <a:cs typeface="Calibri"/>
              </a:rPr>
              <a:t> </a:t>
            </a:r>
            <a:r>
              <a:rPr sz="2400" spc="-5" dirty="0">
                <a:latin typeface="Calibri"/>
                <a:cs typeface="Calibri"/>
              </a:rPr>
              <a:t>system</a:t>
            </a:r>
            <a:r>
              <a:rPr sz="2400" dirty="0">
                <a:latin typeface="Calibri"/>
                <a:cs typeface="Calibri"/>
              </a:rPr>
              <a:t> </a:t>
            </a:r>
            <a:r>
              <a:rPr sz="2400" spc="-5" dirty="0">
                <a:latin typeface="Calibri"/>
                <a:cs typeface="Calibri"/>
              </a:rPr>
              <a:t>updates</a:t>
            </a:r>
            <a:r>
              <a:rPr sz="2400" dirty="0">
                <a:latin typeface="Calibri"/>
                <a:cs typeface="Calibri"/>
              </a:rPr>
              <a:t> into a single </a:t>
            </a:r>
            <a:r>
              <a:rPr sz="2400" spc="-525" dirty="0">
                <a:latin typeface="Calibri"/>
                <a:cs typeface="Calibri"/>
              </a:rPr>
              <a:t> </a:t>
            </a:r>
            <a:r>
              <a:rPr sz="2400" spc="-5" dirty="0">
                <a:latin typeface="Calibri"/>
                <a:cs typeface="Calibri"/>
              </a:rPr>
              <a:t>transaction</a:t>
            </a:r>
            <a:endParaRPr sz="2400">
              <a:latin typeface="Calibri"/>
              <a:cs typeface="Calibri"/>
            </a:endParaRPr>
          </a:p>
          <a:p>
            <a:pPr marL="749300" marR="820419" lvl="1" indent="-279400">
              <a:lnSpc>
                <a:spcPct val="101499"/>
              </a:lnSpc>
              <a:spcBef>
                <a:spcPts val="450"/>
              </a:spcBef>
              <a:buFont typeface="Arial MT"/>
              <a:buChar char="–"/>
              <a:tabLst>
                <a:tab pos="755650" algn="l"/>
              </a:tabLst>
            </a:pPr>
            <a:r>
              <a:rPr sz="2400" spc="-5" dirty="0">
                <a:latin typeface="Calibri"/>
                <a:cs typeface="Calibri"/>
              </a:rPr>
              <a:t>Goal:</a:t>
            </a:r>
            <a:r>
              <a:rPr sz="2400" spc="5" dirty="0">
                <a:latin typeface="Calibri"/>
                <a:cs typeface="Calibri"/>
              </a:rPr>
              <a:t> </a:t>
            </a:r>
            <a:r>
              <a:rPr sz="2400" spc="-5" dirty="0">
                <a:latin typeface="Calibri"/>
                <a:cs typeface="Calibri"/>
              </a:rPr>
              <a:t>Performance</a:t>
            </a:r>
            <a:r>
              <a:rPr sz="2400" spc="10" dirty="0">
                <a:latin typeface="Calibri"/>
                <a:cs typeface="Calibri"/>
              </a:rPr>
              <a:t> </a:t>
            </a:r>
            <a:r>
              <a:rPr sz="2400" spc="-5" dirty="0">
                <a:latin typeface="Calibri"/>
                <a:cs typeface="Calibri"/>
              </a:rPr>
              <a:t>improvement</a:t>
            </a:r>
            <a:r>
              <a:rPr sz="2400" spc="5" dirty="0">
                <a:latin typeface="Calibri"/>
                <a:cs typeface="Calibri"/>
              </a:rPr>
              <a:t> </a:t>
            </a:r>
            <a:r>
              <a:rPr sz="2400" dirty="0">
                <a:latin typeface="Calibri"/>
                <a:cs typeface="Calibri"/>
              </a:rPr>
              <a:t>if</a:t>
            </a:r>
            <a:r>
              <a:rPr sz="2400" spc="10"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structure</a:t>
            </a:r>
            <a:r>
              <a:rPr sz="2400" spc="10"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updated </a:t>
            </a:r>
            <a:r>
              <a:rPr sz="2400" spc="-525" dirty="0">
                <a:latin typeface="Calibri"/>
                <a:cs typeface="Calibri"/>
              </a:rPr>
              <a:t> </a:t>
            </a:r>
            <a:r>
              <a:rPr sz="2400" spc="-5" dirty="0">
                <a:latin typeface="Calibri"/>
                <a:cs typeface="Calibri"/>
              </a:rPr>
              <a:t>multiple </a:t>
            </a:r>
            <a:r>
              <a:rPr sz="2400" spc="-10" dirty="0">
                <a:latin typeface="Calibri"/>
                <a:cs typeface="Calibri"/>
              </a:rPr>
              <a:t>times</a:t>
            </a:r>
            <a:endParaRPr sz="2400">
              <a:latin typeface="Calibri"/>
              <a:cs typeface="Calibri"/>
            </a:endParaRPr>
          </a:p>
          <a:p>
            <a:pPr marL="755650" lvl="1" indent="-285750">
              <a:lnSpc>
                <a:spcPct val="100000"/>
              </a:lnSpc>
              <a:spcBef>
                <a:spcPts val="595"/>
              </a:spcBef>
              <a:buFont typeface="Arial MT"/>
              <a:buChar char="–"/>
              <a:tabLst>
                <a:tab pos="755650" algn="l"/>
              </a:tabLst>
            </a:pPr>
            <a:r>
              <a:rPr sz="2400" spc="-5" dirty="0">
                <a:latin typeface="Calibri"/>
                <a:cs typeface="Calibri"/>
              </a:rPr>
              <a:t>Example:</a:t>
            </a:r>
            <a:r>
              <a:rPr sz="2400" spc="5" dirty="0">
                <a:latin typeface="Calibri"/>
                <a:cs typeface="Calibri"/>
              </a:rPr>
              <a:t> </a:t>
            </a:r>
            <a:r>
              <a:rPr sz="2400" spc="-5" dirty="0">
                <a:latin typeface="Calibri"/>
                <a:cs typeface="Calibri"/>
              </a:rPr>
              <a:t>Free</a:t>
            </a:r>
            <a:r>
              <a:rPr sz="2400" spc="10" dirty="0">
                <a:latin typeface="Calibri"/>
                <a:cs typeface="Calibri"/>
              </a:rPr>
              <a:t> </a:t>
            </a:r>
            <a:r>
              <a:rPr sz="2400" spc="-5" dirty="0">
                <a:latin typeface="Calibri"/>
                <a:cs typeface="Calibri"/>
              </a:rPr>
              <a:t>space</a:t>
            </a:r>
            <a:r>
              <a:rPr sz="2400" spc="5" dirty="0">
                <a:latin typeface="Calibri"/>
                <a:cs typeface="Calibri"/>
              </a:rPr>
              <a:t> </a:t>
            </a:r>
            <a:r>
              <a:rPr sz="2400" spc="-5" dirty="0">
                <a:latin typeface="Calibri"/>
                <a:cs typeface="Calibri"/>
              </a:rPr>
              <a:t>bitmap</a:t>
            </a:r>
            <a:r>
              <a:rPr sz="2400" spc="10"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updated</a:t>
            </a:r>
            <a:r>
              <a:rPr sz="2400" spc="5" dirty="0">
                <a:latin typeface="Calibri"/>
                <a:cs typeface="Calibri"/>
              </a:rPr>
              <a:t> </a:t>
            </a:r>
            <a:r>
              <a:rPr sz="2400" spc="-5" dirty="0">
                <a:latin typeface="Calibri"/>
                <a:cs typeface="Calibri"/>
              </a:rPr>
              <a:t>regularly</a:t>
            </a:r>
            <a:endParaRPr sz="2400">
              <a:latin typeface="Calibri"/>
              <a:cs typeface="Calibri"/>
            </a:endParaRPr>
          </a:p>
          <a:p>
            <a:pPr marL="355600" indent="-342900">
              <a:lnSpc>
                <a:spcPct val="100000"/>
              </a:lnSpc>
              <a:spcBef>
                <a:spcPts val="620"/>
              </a:spcBef>
              <a:buFont typeface="Arial MT"/>
              <a:buChar char="•"/>
              <a:tabLst>
                <a:tab pos="354965" algn="l"/>
                <a:tab pos="355600" algn="l"/>
              </a:tabLst>
            </a:pPr>
            <a:r>
              <a:rPr sz="2800" spc="-10" dirty="0">
                <a:solidFill>
                  <a:srgbClr val="264C8D"/>
                </a:solidFill>
                <a:latin typeface="Calibri"/>
                <a:cs typeface="Calibri"/>
              </a:rPr>
              <a:t>Checkpointing</a:t>
            </a:r>
            <a:endParaRPr sz="2800">
              <a:latin typeface="Calibri"/>
              <a:cs typeface="Calibri"/>
            </a:endParaRPr>
          </a:p>
          <a:p>
            <a:pPr marL="749300" marR="5080" lvl="1" indent="-279400">
              <a:lnSpc>
                <a:spcPts val="2820"/>
              </a:lnSpc>
              <a:spcBef>
                <a:spcPts val="785"/>
              </a:spcBef>
              <a:buFont typeface="Arial MT"/>
              <a:buChar char="–"/>
              <a:tabLst>
                <a:tab pos="755650" algn="l"/>
              </a:tabLst>
            </a:pPr>
            <a:r>
              <a:rPr sz="2400" dirty="0">
                <a:latin typeface="Calibri"/>
                <a:cs typeface="Calibri"/>
              </a:rPr>
              <a:t>Flushes</a:t>
            </a:r>
            <a:r>
              <a:rPr sz="2400" spc="-5" dirty="0">
                <a:latin typeface="Calibri"/>
                <a:cs typeface="Calibri"/>
              </a:rPr>
              <a:t> journaling information</a:t>
            </a:r>
            <a:r>
              <a:rPr sz="2400" dirty="0">
                <a:latin typeface="Calibri"/>
                <a:cs typeface="Calibri"/>
              </a:rPr>
              <a:t> to</a:t>
            </a:r>
            <a:r>
              <a:rPr sz="2400" spc="-5" dirty="0">
                <a:latin typeface="Calibri"/>
                <a:cs typeface="Calibri"/>
              </a:rPr>
              <a:t> </a:t>
            </a:r>
            <a:r>
              <a:rPr sz="2400" dirty="0">
                <a:latin typeface="Calibri"/>
                <a:cs typeface="Calibri"/>
              </a:rPr>
              <a:t>be </a:t>
            </a:r>
            <a:r>
              <a:rPr sz="2400" spc="-15" dirty="0">
                <a:latin typeface="Calibri"/>
                <a:cs typeface="Calibri"/>
              </a:rPr>
              <a:t>written</a:t>
            </a:r>
            <a:r>
              <a:rPr sz="2400" spc="-5" dirty="0">
                <a:latin typeface="Calibri"/>
                <a:cs typeface="Calibri"/>
              </a:rPr>
              <a:t> </a:t>
            </a:r>
            <a:r>
              <a:rPr sz="2400" dirty="0">
                <a:latin typeface="Calibri"/>
                <a:cs typeface="Calibri"/>
              </a:rPr>
              <a:t>to</a:t>
            </a:r>
            <a:r>
              <a:rPr sz="2400" spc="-5" dirty="0">
                <a:latin typeface="Calibri"/>
                <a:cs typeface="Calibri"/>
              </a:rPr>
              <a:t> </a:t>
            </a:r>
            <a:r>
              <a:rPr sz="2400" dirty="0">
                <a:latin typeface="Calibri"/>
                <a:cs typeface="Calibri"/>
              </a:rPr>
              <a:t>their </a:t>
            </a:r>
            <a:r>
              <a:rPr sz="2400" spc="-5" dirty="0">
                <a:latin typeface="Calibri"/>
                <a:cs typeface="Calibri"/>
              </a:rPr>
              <a:t>destination </a:t>
            </a:r>
            <a:r>
              <a:rPr sz="2400" spc="-530" dirty="0">
                <a:latin typeface="Calibri"/>
                <a:cs typeface="Calibri"/>
              </a:rPr>
              <a:t> </a:t>
            </a:r>
            <a:r>
              <a:rPr sz="2400" spc="-5" dirty="0">
                <a:latin typeface="Calibri"/>
                <a:cs typeface="Calibri"/>
              </a:rPr>
              <a:t>blocks</a:t>
            </a:r>
            <a:endParaRPr sz="2400">
              <a:latin typeface="Calibri"/>
              <a:cs typeface="Calibri"/>
            </a:endParaRPr>
          </a:p>
          <a:p>
            <a:pPr marL="749300" marR="244475" lvl="1" indent="-279400">
              <a:lnSpc>
                <a:spcPct val="101499"/>
              </a:lnSpc>
              <a:spcBef>
                <a:spcPts val="475"/>
              </a:spcBef>
              <a:buFont typeface="Arial MT"/>
              <a:buChar char="–"/>
              <a:tabLst>
                <a:tab pos="755650" algn="l"/>
              </a:tabLst>
            </a:pPr>
            <a:r>
              <a:rPr sz="2400" spc="-5" dirty="0">
                <a:latin typeface="Calibri"/>
                <a:cs typeface="Calibri"/>
              </a:rPr>
              <a:t>Triggered</a:t>
            </a:r>
            <a:r>
              <a:rPr sz="2400" spc="5" dirty="0">
                <a:latin typeface="Calibri"/>
                <a:cs typeface="Calibri"/>
              </a:rPr>
              <a:t> </a:t>
            </a:r>
            <a:r>
              <a:rPr sz="2400" dirty="0">
                <a:latin typeface="Calibri"/>
                <a:cs typeface="Calibri"/>
              </a:rPr>
              <a:t>by</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timer,</a:t>
            </a:r>
            <a:r>
              <a:rPr sz="2400" spc="5" dirty="0">
                <a:latin typeface="Calibri"/>
                <a:cs typeface="Calibri"/>
              </a:rPr>
              <a:t> </a:t>
            </a:r>
            <a:r>
              <a:rPr sz="2400" dirty="0">
                <a:latin typeface="Calibri"/>
                <a:cs typeface="Calibri"/>
              </a:rPr>
              <a:t>if</a:t>
            </a:r>
            <a:r>
              <a:rPr sz="2400" spc="5" dirty="0">
                <a:latin typeface="Calibri"/>
                <a:cs typeface="Calibri"/>
              </a:rPr>
              <a:t> </a:t>
            </a:r>
            <a:r>
              <a:rPr sz="2400" spc="-5" dirty="0">
                <a:latin typeface="Calibri"/>
                <a:cs typeface="Calibri"/>
              </a:rPr>
              <a:t>file</a:t>
            </a:r>
            <a:r>
              <a:rPr sz="2400" spc="5" dirty="0">
                <a:latin typeface="Calibri"/>
                <a:cs typeface="Calibri"/>
              </a:rPr>
              <a:t> </a:t>
            </a:r>
            <a:r>
              <a:rPr sz="2400" spc="-5" dirty="0">
                <a:latin typeface="Calibri"/>
                <a:cs typeface="Calibri"/>
              </a:rPr>
              <a:t>system</a:t>
            </a:r>
            <a:r>
              <a:rPr sz="2400" spc="10" dirty="0">
                <a:latin typeface="Calibri"/>
                <a:cs typeface="Calibri"/>
              </a:rPr>
              <a:t> </a:t>
            </a:r>
            <a:r>
              <a:rPr sz="2400" spc="-5" dirty="0">
                <a:latin typeface="Calibri"/>
                <a:cs typeface="Calibri"/>
              </a:rPr>
              <a:t>buﬀers</a:t>
            </a:r>
            <a:r>
              <a:rPr sz="2400" spc="5" dirty="0">
                <a:latin typeface="Calibri"/>
                <a:cs typeface="Calibri"/>
              </a:rPr>
              <a:t> </a:t>
            </a:r>
            <a:r>
              <a:rPr sz="2400" spc="-5" dirty="0">
                <a:latin typeface="Calibri"/>
                <a:cs typeface="Calibri"/>
              </a:rPr>
              <a:t>become</a:t>
            </a:r>
            <a:r>
              <a:rPr sz="2400" spc="5" dirty="0">
                <a:latin typeface="Calibri"/>
                <a:cs typeface="Calibri"/>
              </a:rPr>
              <a:t> </a:t>
            </a:r>
            <a:r>
              <a:rPr sz="2400" dirty="0">
                <a:latin typeface="Calibri"/>
                <a:cs typeface="Calibri"/>
              </a:rPr>
              <a:t>to</a:t>
            </a:r>
            <a:r>
              <a:rPr sz="2400" spc="5" dirty="0">
                <a:latin typeface="Calibri"/>
                <a:cs typeface="Calibri"/>
              </a:rPr>
              <a:t> </a:t>
            </a:r>
            <a:r>
              <a:rPr sz="2400" spc="-5" dirty="0">
                <a:latin typeface="Calibri"/>
                <a:cs typeface="Calibri"/>
              </a:rPr>
              <a:t>small,</a:t>
            </a:r>
            <a:r>
              <a:rPr sz="2400" spc="5" dirty="0">
                <a:latin typeface="Calibri"/>
                <a:cs typeface="Calibri"/>
              </a:rPr>
              <a:t> </a:t>
            </a:r>
            <a:r>
              <a:rPr sz="2400" spc="-5" dirty="0">
                <a:latin typeface="Calibri"/>
                <a:cs typeface="Calibri"/>
              </a:rPr>
              <a:t>or </a:t>
            </a:r>
            <a:r>
              <a:rPr sz="2400" spc="-525" dirty="0">
                <a:latin typeface="Calibri"/>
                <a:cs typeface="Calibri"/>
              </a:rPr>
              <a:t> </a:t>
            </a:r>
            <a:r>
              <a:rPr sz="2400" dirty="0">
                <a:latin typeface="Calibri"/>
                <a:cs typeface="Calibri"/>
              </a:rPr>
              <a:t>the</a:t>
            </a:r>
            <a:r>
              <a:rPr sz="2400" spc="-5" dirty="0">
                <a:latin typeface="Calibri"/>
                <a:cs typeface="Calibri"/>
              </a:rPr>
              <a:t> journal</a:t>
            </a:r>
            <a:r>
              <a:rPr sz="2400" dirty="0">
                <a:latin typeface="Calibri"/>
                <a:cs typeface="Calibri"/>
              </a:rPr>
              <a:t> </a:t>
            </a:r>
            <a:r>
              <a:rPr sz="2400" spc="-5" dirty="0">
                <a:latin typeface="Calibri"/>
                <a:cs typeface="Calibri"/>
              </a:rPr>
              <a:t>reaches</a:t>
            </a:r>
            <a:r>
              <a:rPr sz="2400" dirty="0">
                <a:latin typeface="Calibri"/>
                <a:cs typeface="Calibri"/>
              </a:rPr>
              <a:t> its </a:t>
            </a:r>
            <a:r>
              <a:rPr sz="2400" spc="-5" dirty="0">
                <a:latin typeface="Calibri"/>
                <a:cs typeface="Calibri"/>
              </a:rPr>
              <a:t>maximum</a:t>
            </a:r>
            <a:r>
              <a:rPr sz="2400" dirty="0">
                <a:latin typeface="Calibri"/>
                <a:cs typeface="Calibri"/>
              </a:rPr>
              <a:t> size</a:t>
            </a:r>
            <a:endParaRPr sz="24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57705">
              <a:lnSpc>
                <a:spcPct val="100000"/>
              </a:lnSpc>
              <a:spcBef>
                <a:spcPts val="100"/>
              </a:spcBef>
            </a:pPr>
            <a:r>
              <a:rPr spc="-5" dirty="0"/>
              <a:t>Reservation</a:t>
            </a:r>
            <a:r>
              <a:rPr spc="-15" dirty="0"/>
              <a:t> </a:t>
            </a:r>
            <a:r>
              <a:rPr spc="-5" dirty="0"/>
              <a:t>of</a:t>
            </a:r>
            <a:r>
              <a:rPr spc="-15" dirty="0"/>
              <a:t> </a:t>
            </a:r>
            <a:r>
              <a:rPr spc="-5" dirty="0"/>
              <a:t>Blocks</a:t>
            </a:r>
            <a:r>
              <a:rPr spc="-10" dirty="0"/>
              <a:t> </a:t>
            </a:r>
            <a:r>
              <a:rPr dirty="0"/>
              <a:t>in</a:t>
            </a:r>
            <a:r>
              <a:rPr spc="-15" dirty="0"/>
              <a:t> </a:t>
            </a:r>
            <a:r>
              <a:rPr spc="-5" dirty="0"/>
              <a:t>EXT3</a:t>
            </a:r>
          </a:p>
        </p:txBody>
      </p:sp>
      <p:sp>
        <p:nvSpPr>
          <p:cNvPr id="3" name="object 3"/>
          <p:cNvSpPr txBox="1"/>
          <p:nvPr/>
        </p:nvSpPr>
        <p:spPr>
          <a:xfrm>
            <a:off x="307339" y="1099819"/>
            <a:ext cx="4320540" cy="4503420"/>
          </a:xfrm>
          <a:prstGeom prst="rect">
            <a:avLst/>
          </a:prstGeom>
        </p:spPr>
        <p:txBody>
          <a:bodyPr vert="horz" wrap="square" lIns="0" tIns="33020" rIns="0" bIns="0" rtlCol="0">
            <a:spAutoFit/>
          </a:bodyPr>
          <a:lstStyle/>
          <a:p>
            <a:pPr marL="354965" marR="5080" indent="-342900">
              <a:lnSpc>
                <a:spcPts val="2800"/>
              </a:lnSpc>
              <a:spcBef>
                <a:spcPts val="260"/>
              </a:spcBef>
              <a:buFont typeface="Arial MT"/>
              <a:buChar char="•"/>
              <a:tabLst>
                <a:tab pos="354965" algn="l"/>
                <a:tab pos="355600" algn="l"/>
              </a:tabLst>
            </a:pPr>
            <a:r>
              <a:rPr sz="2400" spc="-95" dirty="0">
                <a:solidFill>
                  <a:srgbClr val="264C8D"/>
                </a:solidFill>
                <a:latin typeface="Calibri"/>
                <a:cs typeface="Calibri"/>
              </a:rPr>
              <a:t>Pre-­‐allocation</a:t>
            </a:r>
            <a:r>
              <a:rPr sz="2400" spc="-15" dirty="0">
                <a:solidFill>
                  <a:srgbClr val="264C8D"/>
                </a:solidFill>
                <a:latin typeface="Calibri"/>
                <a:cs typeface="Calibri"/>
              </a:rPr>
              <a:t> </a:t>
            </a:r>
            <a:r>
              <a:rPr sz="2400" spc="-5" dirty="0">
                <a:solidFill>
                  <a:srgbClr val="264C8D"/>
                </a:solidFill>
                <a:latin typeface="Calibri"/>
                <a:cs typeface="Calibri"/>
              </a:rPr>
              <a:t>of</a:t>
            </a:r>
            <a:r>
              <a:rPr sz="2400" spc="-15" dirty="0">
                <a:solidFill>
                  <a:srgbClr val="264C8D"/>
                </a:solidFill>
                <a:latin typeface="Calibri"/>
                <a:cs typeface="Calibri"/>
              </a:rPr>
              <a:t> </a:t>
            </a:r>
            <a:r>
              <a:rPr sz="2400" spc="-5" dirty="0">
                <a:solidFill>
                  <a:srgbClr val="264C8D"/>
                </a:solidFill>
                <a:latin typeface="Calibri"/>
                <a:cs typeface="Calibri"/>
              </a:rPr>
              <a:t>blocks</a:t>
            </a:r>
            <a:r>
              <a:rPr sz="2400" spc="-10" dirty="0">
                <a:solidFill>
                  <a:srgbClr val="264C8D"/>
                </a:solidFill>
                <a:latin typeface="Calibri"/>
                <a:cs typeface="Calibri"/>
              </a:rPr>
              <a:t> </a:t>
            </a:r>
            <a:r>
              <a:rPr sz="2400" dirty="0">
                <a:solidFill>
                  <a:srgbClr val="264C8D"/>
                </a:solidFill>
                <a:latin typeface="Calibri"/>
                <a:cs typeface="Calibri"/>
              </a:rPr>
              <a:t>helps</a:t>
            </a:r>
            <a:r>
              <a:rPr sz="2400" spc="-15" dirty="0">
                <a:solidFill>
                  <a:srgbClr val="264C8D"/>
                </a:solidFill>
                <a:latin typeface="Calibri"/>
                <a:cs typeface="Calibri"/>
              </a:rPr>
              <a:t> </a:t>
            </a:r>
            <a:r>
              <a:rPr sz="2400" dirty="0">
                <a:solidFill>
                  <a:srgbClr val="264C8D"/>
                </a:solidFill>
                <a:latin typeface="Calibri"/>
                <a:cs typeface="Calibri"/>
              </a:rPr>
              <a:t>to </a:t>
            </a:r>
            <a:r>
              <a:rPr sz="2400" spc="-525" dirty="0">
                <a:solidFill>
                  <a:srgbClr val="264C8D"/>
                </a:solidFill>
                <a:latin typeface="Calibri"/>
                <a:cs typeface="Calibri"/>
              </a:rPr>
              <a:t> </a:t>
            </a:r>
            <a:r>
              <a:rPr sz="2400" spc="-5" dirty="0">
                <a:solidFill>
                  <a:srgbClr val="264C8D"/>
                </a:solidFill>
                <a:latin typeface="Calibri"/>
                <a:cs typeface="Calibri"/>
              </a:rPr>
              <a:t>reduce fragmentation of files</a:t>
            </a:r>
            <a:endParaRPr sz="2400">
              <a:latin typeface="Calibri"/>
              <a:cs typeface="Calibri"/>
            </a:endParaRPr>
          </a:p>
          <a:p>
            <a:pPr marL="354965" marR="388620" indent="-342900">
              <a:lnSpc>
                <a:spcPct val="101499"/>
              </a:lnSpc>
              <a:spcBef>
                <a:spcPts val="470"/>
              </a:spcBef>
              <a:buFont typeface="Arial MT"/>
              <a:buChar char="•"/>
              <a:tabLst>
                <a:tab pos="354965" algn="l"/>
                <a:tab pos="355600" algn="l"/>
              </a:tabLst>
            </a:pPr>
            <a:r>
              <a:rPr sz="2400" spc="-5" dirty="0">
                <a:solidFill>
                  <a:srgbClr val="264C8D"/>
                </a:solidFill>
                <a:latin typeface="Calibri"/>
                <a:cs typeface="Calibri"/>
              </a:rPr>
              <a:t>EXT3 supports reservation of </a:t>
            </a:r>
            <a:r>
              <a:rPr sz="2400" spc="-530" dirty="0">
                <a:solidFill>
                  <a:srgbClr val="264C8D"/>
                </a:solidFill>
                <a:latin typeface="Calibri"/>
                <a:cs typeface="Calibri"/>
              </a:rPr>
              <a:t> </a:t>
            </a:r>
            <a:r>
              <a:rPr sz="2400" spc="-5" dirty="0">
                <a:solidFill>
                  <a:srgbClr val="264C8D"/>
                </a:solidFill>
                <a:latin typeface="Calibri"/>
                <a:cs typeface="Calibri"/>
              </a:rPr>
              <a:t>areas</a:t>
            </a:r>
            <a:r>
              <a:rPr sz="2400" spc="-10" dirty="0">
                <a:solidFill>
                  <a:srgbClr val="264C8D"/>
                </a:solidFill>
                <a:latin typeface="Calibri"/>
                <a:cs typeface="Calibri"/>
              </a:rPr>
              <a:t> </a:t>
            </a:r>
            <a:r>
              <a:rPr sz="2400" dirty="0">
                <a:solidFill>
                  <a:srgbClr val="264C8D"/>
                </a:solidFill>
                <a:latin typeface="Calibri"/>
                <a:cs typeface="Calibri"/>
              </a:rPr>
              <a:t>in</a:t>
            </a:r>
            <a:r>
              <a:rPr sz="2400" spc="-5" dirty="0">
                <a:solidFill>
                  <a:srgbClr val="264C8D"/>
                </a:solidFill>
                <a:latin typeface="Calibri"/>
                <a:cs typeface="Calibri"/>
              </a:rPr>
              <a:t> </a:t>
            </a:r>
            <a:r>
              <a:rPr sz="2400" dirty="0">
                <a:solidFill>
                  <a:srgbClr val="264C8D"/>
                </a:solidFill>
                <a:latin typeface="Calibri"/>
                <a:cs typeface="Calibri"/>
              </a:rPr>
              <a:t>the</a:t>
            </a:r>
            <a:r>
              <a:rPr sz="2400" spc="-5" dirty="0">
                <a:solidFill>
                  <a:srgbClr val="264C8D"/>
                </a:solidFill>
                <a:latin typeface="Calibri"/>
                <a:cs typeface="Calibri"/>
              </a:rPr>
              <a:t> main</a:t>
            </a:r>
            <a:r>
              <a:rPr sz="2400" spc="-10" dirty="0">
                <a:solidFill>
                  <a:srgbClr val="264C8D"/>
                </a:solidFill>
                <a:latin typeface="Calibri"/>
                <a:cs typeface="Calibri"/>
              </a:rPr>
              <a:t> </a:t>
            </a:r>
            <a:r>
              <a:rPr sz="2400" spc="-5" dirty="0">
                <a:solidFill>
                  <a:srgbClr val="264C8D"/>
                </a:solidFill>
                <a:latin typeface="Calibri"/>
                <a:cs typeface="Calibri"/>
              </a:rPr>
              <a:t>memory</a:t>
            </a:r>
            <a:endParaRPr sz="2400">
              <a:latin typeface="Calibri"/>
              <a:cs typeface="Calibri"/>
            </a:endParaRPr>
          </a:p>
          <a:p>
            <a:pPr marL="354965" marR="1132205" indent="-342900">
              <a:lnSpc>
                <a:spcPct val="101499"/>
              </a:lnSpc>
              <a:spcBef>
                <a:spcPts val="455"/>
              </a:spcBef>
              <a:buFont typeface="Arial MT"/>
              <a:buChar char="•"/>
              <a:tabLst>
                <a:tab pos="354965" algn="l"/>
                <a:tab pos="355600" algn="l"/>
              </a:tabLst>
            </a:pPr>
            <a:r>
              <a:rPr sz="2400" spc="-5" dirty="0">
                <a:solidFill>
                  <a:srgbClr val="264C8D"/>
                </a:solidFill>
                <a:latin typeface="Calibri"/>
                <a:cs typeface="Calibri"/>
              </a:rPr>
              <a:t>Each</a:t>
            </a:r>
            <a:r>
              <a:rPr sz="2400" spc="-15" dirty="0">
                <a:solidFill>
                  <a:srgbClr val="264C8D"/>
                </a:solidFill>
                <a:latin typeface="Calibri"/>
                <a:cs typeface="Calibri"/>
              </a:rPr>
              <a:t> </a:t>
            </a:r>
            <a:r>
              <a:rPr sz="2400" spc="-5" dirty="0">
                <a:solidFill>
                  <a:srgbClr val="264C8D"/>
                </a:solidFill>
                <a:latin typeface="Calibri"/>
                <a:cs typeface="Calibri"/>
              </a:rPr>
              <a:t>Inode</a:t>
            </a:r>
            <a:r>
              <a:rPr sz="2400" spc="-20" dirty="0">
                <a:solidFill>
                  <a:srgbClr val="264C8D"/>
                </a:solidFill>
                <a:latin typeface="Calibri"/>
                <a:cs typeface="Calibri"/>
              </a:rPr>
              <a:t> </a:t>
            </a:r>
            <a:r>
              <a:rPr sz="2400" dirty="0">
                <a:solidFill>
                  <a:srgbClr val="264C8D"/>
                </a:solidFill>
                <a:latin typeface="Calibri"/>
                <a:cs typeface="Calibri"/>
              </a:rPr>
              <a:t>has</a:t>
            </a:r>
            <a:r>
              <a:rPr sz="2400" spc="-15" dirty="0">
                <a:solidFill>
                  <a:srgbClr val="264C8D"/>
                </a:solidFill>
                <a:latin typeface="Calibri"/>
                <a:cs typeface="Calibri"/>
              </a:rPr>
              <a:t> </a:t>
            </a:r>
            <a:r>
              <a:rPr sz="2400" dirty="0">
                <a:solidFill>
                  <a:srgbClr val="264C8D"/>
                </a:solidFill>
                <a:latin typeface="Calibri"/>
                <a:cs typeface="Calibri"/>
              </a:rPr>
              <a:t>its</a:t>
            </a:r>
            <a:r>
              <a:rPr sz="2400" spc="-15" dirty="0">
                <a:solidFill>
                  <a:srgbClr val="264C8D"/>
                </a:solidFill>
                <a:latin typeface="Calibri"/>
                <a:cs typeface="Calibri"/>
              </a:rPr>
              <a:t> </a:t>
            </a:r>
            <a:r>
              <a:rPr sz="2400" spc="-5" dirty="0">
                <a:solidFill>
                  <a:srgbClr val="264C8D"/>
                </a:solidFill>
                <a:latin typeface="Calibri"/>
                <a:cs typeface="Calibri"/>
              </a:rPr>
              <a:t>own </a:t>
            </a:r>
            <a:r>
              <a:rPr sz="2400" spc="-530" dirty="0">
                <a:solidFill>
                  <a:srgbClr val="264C8D"/>
                </a:solidFill>
                <a:latin typeface="Calibri"/>
                <a:cs typeface="Calibri"/>
              </a:rPr>
              <a:t> </a:t>
            </a:r>
            <a:r>
              <a:rPr sz="2400" spc="-5" dirty="0">
                <a:solidFill>
                  <a:srgbClr val="264C8D"/>
                </a:solidFill>
                <a:latin typeface="Calibri"/>
                <a:cs typeface="Calibri"/>
              </a:rPr>
              <a:t>reservation</a:t>
            </a:r>
            <a:r>
              <a:rPr sz="2400" spc="-10" dirty="0">
                <a:solidFill>
                  <a:srgbClr val="264C8D"/>
                </a:solidFill>
                <a:latin typeface="Calibri"/>
                <a:cs typeface="Calibri"/>
              </a:rPr>
              <a:t> </a:t>
            </a:r>
            <a:r>
              <a:rPr sz="2400" spc="-5" dirty="0">
                <a:solidFill>
                  <a:srgbClr val="264C8D"/>
                </a:solidFill>
                <a:latin typeface="Calibri"/>
                <a:cs typeface="Calibri"/>
              </a:rPr>
              <a:t>window</a:t>
            </a:r>
            <a:endParaRPr sz="2400">
              <a:latin typeface="Calibri"/>
              <a:cs typeface="Calibri"/>
            </a:endParaRPr>
          </a:p>
          <a:p>
            <a:pPr marL="755650" lvl="1" indent="-286385">
              <a:lnSpc>
                <a:spcPct val="100000"/>
              </a:lnSpc>
              <a:spcBef>
                <a:spcPts val="500"/>
              </a:spcBef>
              <a:buFont typeface="Arial MT"/>
              <a:buChar char="–"/>
              <a:tabLst>
                <a:tab pos="755015" algn="l"/>
                <a:tab pos="755650" algn="l"/>
              </a:tabLst>
            </a:pPr>
            <a:r>
              <a:rPr sz="2000" spc="-5" dirty="0">
                <a:latin typeface="Calibri"/>
                <a:cs typeface="Calibri"/>
              </a:rPr>
              <a:t>Windows</a:t>
            </a:r>
            <a:r>
              <a:rPr sz="2000" spc="-15" dirty="0">
                <a:latin typeface="Calibri"/>
                <a:cs typeface="Calibri"/>
              </a:rPr>
              <a:t> </a:t>
            </a:r>
            <a:r>
              <a:rPr sz="2000" dirty="0">
                <a:latin typeface="Calibri"/>
                <a:cs typeface="Calibri"/>
              </a:rPr>
              <a:t>do</a:t>
            </a:r>
            <a:r>
              <a:rPr sz="2000" spc="-10" dirty="0">
                <a:latin typeface="Calibri"/>
                <a:cs typeface="Calibri"/>
              </a:rPr>
              <a:t> </a:t>
            </a:r>
            <a:r>
              <a:rPr sz="2000" spc="-5" dirty="0">
                <a:latin typeface="Calibri"/>
                <a:cs typeface="Calibri"/>
              </a:rPr>
              <a:t>not</a:t>
            </a:r>
            <a:r>
              <a:rPr sz="2000" spc="-10" dirty="0">
                <a:latin typeface="Calibri"/>
                <a:cs typeface="Calibri"/>
              </a:rPr>
              <a:t> </a:t>
            </a:r>
            <a:r>
              <a:rPr sz="2000" spc="-5" dirty="0">
                <a:latin typeface="Calibri"/>
                <a:cs typeface="Calibri"/>
              </a:rPr>
              <a:t>overlap</a:t>
            </a:r>
            <a:endParaRPr sz="2000">
              <a:latin typeface="Calibri"/>
              <a:cs typeface="Calibri"/>
            </a:endParaRPr>
          </a:p>
          <a:p>
            <a:pPr marL="748665" marR="457200" lvl="1" indent="-279400">
              <a:lnSpc>
                <a:spcPts val="2320"/>
              </a:lnSpc>
              <a:spcBef>
                <a:spcPts val="645"/>
              </a:spcBef>
              <a:buFont typeface="Arial MT"/>
              <a:buChar char="–"/>
              <a:tabLst>
                <a:tab pos="755015" algn="l"/>
                <a:tab pos="755650" algn="l"/>
              </a:tabLst>
            </a:pPr>
            <a:r>
              <a:rPr sz="2000" spc="-5" dirty="0">
                <a:latin typeface="Calibri"/>
                <a:cs typeface="Calibri"/>
              </a:rPr>
              <a:t>Windows </a:t>
            </a:r>
            <a:r>
              <a:rPr sz="2000" dirty="0">
                <a:latin typeface="Calibri"/>
                <a:cs typeface="Calibri"/>
              </a:rPr>
              <a:t>can </a:t>
            </a:r>
            <a:r>
              <a:rPr sz="2000" spc="-5" dirty="0">
                <a:latin typeface="Calibri"/>
                <a:cs typeface="Calibri"/>
              </a:rPr>
              <a:t>grow </a:t>
            </a:r>
            <a:r>
              <a:rPr sz="2000" dirty="0">
                <a:latin typeface="Calibri"/>
                <a:cs typeface="Calibri"/>
              </a:rPr>
              <a:t>and </a:t>
            </a:r>
            <a:r>
              <a:rPr sz="2000" spc="-5" dirty="0">
                <a:latin typeface="Calibri"/>
                <a:cs typeface="Calibri"/>
              </a:rPr>
              <a:t>shrink </a:t>
            </a:r>
            <a:r>
              <a:rPr sz="2000" spc="-445" dirty="0">
                <a:latin typeface="Calibri"/>
                <a:cs typeface="Calibri"/>
              </a:rPr>
              <a:t> </a:t>
            </a:r>
            <a:r>
              <a:rPr sz="2000" spc="-5" dirty="0">
                <a:latin typeface="Calibri"/>
                <a:cs typeface="Calibri"/>
              </a:rPr>
              <a:t>dynamically</a:t>
            </a:r>
            <a:endParaRPr sz="2000">
              <a:latin typeface="Calibri"/>
              <a:cs typeface="Calibri"/>
            </a:endParaRPr>
          </a:p>
          <a:p>
            <a:pPr marL="748665" marR="25400" lvl="1" indent="-279400">
              <a:lnSpc>
                <a:spcPct val="100800"/>
              </a:lnSpc>
              <a:spcBef>
                <a:spcPts val="395"/>
              </a:spcBef>
              <a:buFont typeface="Arial MT"/>
              <a:buChar char="–"/>
              <a:tabLst>
                <a:tab pos="755015" algn="l"/>
                <a:tab pos="755650" algn="l"/>
              </a:tabLst>
            </a:pPr>
            <a:r>
              <a:rPr sz="2000" spc="-5" dirty="0">
                <a:latin typeface="Calibri"/>
                <a:cs typeface="Calibri"/>
              </a:rPr>
              <a:t>Windows are removed </a:t>
            </a:r>
            <a:r>
              <a:rPr sz="2000" dirty="0">
                <a:latin typeface="Calibri"/>
                <a:cs typeface="Calibri"/>
              </a:rPr>
              <a:t>if the </a:t>
            </a:r>
            <a:r>
              <a:rPr sz="2000" spc="-5" dirty="0">
                <a:latin typeface="Calibri"/>
                <a:cs typeface="Calibri"/>
              </a:rPr>
              <a:t>file </a:t>
            </a:r>
            <a:r>
              <a:rPr sz="2000" dirty="0">
                <a:latin typeface="Calibri"/>
                <a:cs typeface="Calibri"/>
              </a:rPr>
              <a:t>is </a:t>
            </a:r>
            <a:r>
              <a:rPr sz="2000" spc="-440" dirty="0">
                <a:latin typeface="Calibri"/>
                <a:cs typeface="Calibri"/>
              </a:rPr>
              <a:t> </a:t>
            </a:r>
            <a:r>
              <a:rPr sz="2000" spc="-5" dirty="0">
                <a:latin typeface="Calibri"/>
                <a:cs typeface="Calibri"/>
              </a:rPr>
              <a:t>closed</a:t>
            </a:r>
            <a:endParaRPr sz="2000">
              <a:latin typeface="Calibri"/>
              <a:cs typeface="Calibri"/>
            </a:endParaRPr>
          </a:p>
          <a:p>
            <a:pPr marL="12700">
              <a:lnSpc>
                <a:spcPct val="100000"/>
              </a:lnSpc>
              <a:spcBef>
                <a:spcPts val="575"/>
              </a:spcBef>
            </a:pPr>
            <a:r>
              <a:rPr sz="2400" spc="10" dirty="0">
                <a:solidFill>
                  <a:srgbClr val="264C8D"/>
                </a:solidFill>
                <a:latin typeface="Wingdings"/>
                <a:cs typeface="Wingdings"/>
              </a:rPr>
              <a:t></a:t>
            </a:r>
            <a:r>
              <a:rPr sz="2400" spc="10" dirty="0">
                <a:solidFill>
                  <a:srgbClr val="264C8D"/>
                </a:solidFill>
                <a:latin typeface="Calibri"/>
                <a:cs typeface="Calibri"/>
              </a:rPr>
              <a:t>Improved</a:t>
            </a:r>
            <a:r>
              <a:rPr sz="2400" spc="-15" dirty="0">
                <a:solidFill>
                  <a:srgbClr val="264C8D"/>
                </a:solidFill>
                <a:latin typeface="Calibri"/>
                <a:cs typeface="Calibri"/>
              </a:rPr>
              <a:t> </a:t>
            </a:r>
            <a:r>
              <a:rPr sz="2400" spc="-5" dirty="0">
                <a:solidFill>
                  <a:srgbClr val="264C8D"/>
                </a:solidFill>
                <a:latin typeface="Calibri"/>
                <a:cs typeface="Calibri"/>
              </a:rPr>
              <a:t>throughput</a:t>
            </a:r>
            <a:endParaRPr sz="2400">
              <a:latin typeface="Calibri"/>
              <a:cs typeface="Calibri"/>
            </a:endParaRPr>
          </a:p>
        </p:txBody>
      </p:sp>
      <p:pic>
        <p:nvPicPr>
          <p:cNvPr id="4" name="object 4"/>
          <p:cNvPicPr/>
          <p:nvPr/>
        </p:nvPicPr>
        <p:blipFill>
          <a:blip r:embed="rId2" cstate="print"/>
          <a:stretch>
            <a:fillRect/>
          </a:stretch>
        </p:blipFill>
        <p:spPr>
          <a:xfrm>
            <a:off x="5224648" y="1619038"/>
            <a:ext cx="4095381" cy="427321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57705">
              <a:lnSpc>
                <a:spcPct val="100000"/>
              </a:lnSpc>
              <a:spcBef>
                <a:spcPts val="100"/>
              </a:spcBef>
            </a:pPr>
            <a:r>
              <a:rPr spc="-5" dirty="0"/>
              <a:t>Reservation</a:t>
            </a:r>
            <a:r>
              <a:rPr spc="-15" dirty="0"/>
              <a:t> </a:t>
            </a:r>
            <a:r>
              <a:rPr spc="-5" dirty="0"/>
              <a:t>of</a:t>
            </a:r>
            <a:r>
              <a:rPr spc="-15" dirty="0"/>
              <a:t> </a:t>
            </a:r>
            <a:r>
              <a:rPr spc="-5" dirty="0"/>
              <a:t>Blocks</a:t>
            </a:r>
            <a:r>
              <a:rPr spc="-10" dirty="0"/>
              <a:t> </a:t>
            </a:r>
            <a:r>
              <a:rPr dirty="0"/>
              <a:t>in</a:t>
            </a:r>
            <a:r>
              <a:rPr spc="-15" dirty="0"/>
              <a:t> </a:t>
            </a:r>
            <a:r>
              <a:rPr spc="-5" dirty="0"/>
              <a:t>EXT3</a:t>
            </a:r>
          </a:p>
        </p:txBody>
      </p:sp>
      <p:pic>
        <p:nvPicPr>
          <p:cNvPr id="3" name="object 3"/>
          <p:cNvPicPr/>
          <p:nvPr/>
        </p:nvPicPr>
        <p:blipFill>
          <a:blip r:embed="rId2" cstate="print"/>
          <a:stretch>
            <a:fillRect/>
          </a:stretch>
        </p:blipFill>
        <p:spPr>
          <a:xfrm>
            <a:off x="623468" y="1139107"/>
            <a:ext cx="8143006" cy="506960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6C1243E-9CE0-6B18-3170-10749C3CCB68}"/>
              </a:ext>
            </a:extLst>
          </p:cNvPr>
          <p:cNvSpPr>
            <a:spLocks noGrp="1" noChangeArrowheads="1"/>
          </p:cNvSpPr>
          <p:nvPr>
            <p:ph type="title"/>
          </p:nvPr>
        </p:nvSpPr>
        <p:spPr bwMode="auto">
          <a:xfrm>
            <a:off x="76200" y="457200"/>
            <a:ext cx="922496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Virtual File Systems in Linux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Linux provides several virtual file systems like </a:t>
            </a:r>
            <a:r>
              <a:rPr kumimoji="0" lang="en-US" altLang="en-US" sz="3200" b="0" i="0" u="none" strike="noStrike" cap="none" normalizeH="0" baseline="0" dirty="0" err="1">
                <a:ln>
                  <a:noFill/>
                </a:ln>
                <a:solidFill>
                  <a:schemeClr val="tx1"/>
                </a:solidFill>
                <a:effectLst/>
              </a:rPr>
              <a:t>procfs</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err="1">
                <a:ln>
                  <a:noFill/>
                </a:ln>
                <a:solidFill>
                  <a:schemeClr val="tx1"/>
                </a:solidFill>
                <a:effectLst/>
              </a:rPr>
              <a:t>sysfs</a:t>
            </a:r>
            <a:r>
              <a:rPr kumimoji="0" lang="en-US" altLang="en-US" sz="3200" b="0" i="0" u="none" strike="noStrike" cap="none" normalizeH="0" baseline="0" dirty="0">
                <a:ln>
                  <a:noFill/>
                </a:ln>
                <a:solidFill>
                  <a:schemeClr val="tx1"/>
                </a:solidFill>
                <a:effectLst/>
              </a:rPr>
              <a:t>, and </a:t>
            </a:r>
            <a:r>
              <a:rPr kumimoji="0" lang="en-US" altLang="en-US" sz="3200" b="0" i="0" u="none" strike="noStrike" cap="none" normalizeH="0" baseline="0" dirty="0" err="1">
                <a:ln>
                  <a:noFill/>
                </a:ln>
                <a:solidFill>
                  <a:schemeClr val="tx1"/>
                </a:solidFill>
                <a:effectLst/>
              </a:rPr>
              <a:t>debugfs</a:t>
            </a:r>
            <a:r>
              <a:rPr kumimoji="0" lang="en-US" altLang="en-US" sz="3200" b="0" i="0" u="none" strike="noStrike" cap="none" normalizeH="0" baseline="0" dirty="0">
                <a:ln>
                  <a:noFill/>
                </a:ln>
                <a:solidFill>
                  <a:schemeClr val="tx1"/>
                </a:solidFill>
                <a:effectLst/>
              </a:rPr>
              <a:t> for interacting with kernel data structures, debugging, and system configuration. These file systems are mounted in the Linux namespace and provide user-space access to kernel information in a file-like hierarchy.</a:t>
            </a:r>
          </a:p>
        </p:txBody>
      </p:sp>
    </p:spTree>
    <p:extLst>
      <p:ext uri="{BB962C8B-B14F-4D97-AF65-F5344CB8AC3E}">
        <p14:creationId xmlns:p14="http://schemas.microsoft.com/office/powerpoint/2010/main" val="381954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8193" y="242094"/>
            <a:ext cx="3935095" cy="635000"/>
          </a:xfrm>
          <a:prstGeom prst="rect">
            <a:avLst/>
          </a:prstGeom>
        </p:spPr>
        <p:txBody>
          <a:bodyPr vert="horz" wrap="square" lIns="0" tIns="12700" rIns="0" bIns="0" rtlCol="0">
            <a:spAutoFit/>
          </a:bodyPr>
          <a:lstStyle/>
          <a:p>
            <a:pPr marL="12700">
              <a:lnSpc>
                <a:spcPct val="100000"/>
              </a:lnSpc>
              <a:spcBef>
                <a:spcPts val="100"/>
              </a:spcBef>
            </a:pPr>
            <a:r>
              <a:rPr spc="-5" dirty="0"/>
              <a:t>Inode</a:t>
            </a:r>
            <a:r>
              <a:rPr spc="-25" dirty="0"/>
              <a:t> </a:t>
            </a:r>
            <a:r>
              <a:rPr spc="-5" dirty="0"/>
              <a:t>(Index</a:t>
            </a:r>
            <a:r>
              <a:rPr spc="-15" dirty="0"/>
              <a:t> </a:t>
            </a:r>
            <a:r>
              <a:rPr spc="-5" dirty="0"/>
              <a:t>node)</a:t>
            </a:r>
          </a:p>
        </p:txBody>
      </p:sp>
      <p:sp>
        <p:nvSpPr>
          <p:cNvPr id="4" name="object 4"/>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
        <p:nvSpPr>
          <p:cNvPr id="3" name="object 3"/>
          <p:cNvSpPr txBox="1"/>
          <p:nvPr/>
        </p:nvSpPr>
        <p:spPr>
          <a:xfrm>
            <a:off x="574039" y="1083563"/>
            <a:ext cx="7523480" cy="4262120"/>
          </a:xfrm>
          <a:prstGeom prst="rect">
            <a:avLst/>
          </a:prstGeom>
        </p:spPr>
        <p:txBody>
          <a:bodyPr vert="horz" wrap="square" lIns="0" tIns="104775" rIns="0" bIns="0" rtlCol="0">
            <a:spAutoFit/>
          </a:bodyPr>
          <a:lstStyle/>
          <a:p>
            <a:pPr marL="355600" indent="-342900">
              <a:lnSpc>
                <a:spcPct val="100000"/>
              </a:lnSpc>
              <a:spcBef>
                <a:spcPts val="825"/>
              </a:spcBef>
              <a:buFont typeface="Arial MT"/>
              <a:buChar char="•"/>
              <a:tabLst>
                <a:tab pos="354965" algn="l"/>
                <a:tab pos="355600" algn="l"/>
              </a:tabLst>
            </a:pPr>
            <a:r>
              <a:rPr sz="3200" spc="-5" dirty="0">
                <a:solidFill>
                  <a:srgbClr val="264C8D"/>
                </a:solidFill>
                <a:latin typeface="Calibri"/>
                <a:cs typeface="Calibri"/>
              </a:rPr>
              <a:t>Each file </a:t>
            </a:r>
            <a:r>
              <a:rPr sz="3200" dirty="0">
                <a:solidFill>
                  <a:srgbClr val="264C8D"/>
                </a:solidFill>
                <a:latin typeface="Calibri"/>
                <a:cs typeface="Calibri"/>
              </a:rPr>
              <a:t>is </a:t>
            </a:r>
            <a:r>
              <a:rPr sz="3200" spc="-5" dirty="0">
                <a:solidFill>
                  <a:srgbClr val="264C8D"/>
                </a:solidFill>
                <a:latin typeface="Calibri"/>
                <a:cs typeface="Calibri"/>
              </a:rPr>
              <a:t>represented </a:t>
            </a:r>
            <a:r>
              <a:rPr sz="3200" dirty="0">
                <a:solidFill>
                  <a:srgbClr val="264C8D"/>
                </a:solidFill>
                <a:latin typeface="Calibri"/>
                <a:cs typeface="Calibri"/>
              </a:rPr>
              <a:t>by an</a:t>
            </a:r>
            <a:r>
              <a:rPr sz="3200" spc="-5" dirty="0">
                <a:solidFill>
                  <a:srgbClr val="264C8D"/>
                </a:solidFill>
                <a:latin typeface="Calibri"/>
                <a:cs typeface="Calibri"/>
              </a:rPr>
              <a:t> Inode</a:t>
            </a:r>
            <a:endParaRPr sz="3200">
              <a:latin typeface="Calibri"/>
              <a:cs typeface="Calibri"/>
            </a:endParaRPr>
          </a:p>
          <a:p>
            <a:pPr marL="355600" indent="-342900">
              <a:lnSpc>
                <a:spcPct val="100000"/>
              </a:lnSpc>
              <a:spcBef>
                <a:spcPts val="730"/>
              </a:spcBef>
              <a:buFont typeface="Arial MT"/>
              <a:buChar char="•"/>
              <a:tabLst>
                <a:tab pos="354965" algn="l"/>
                <a:tab pos="355600" algn="l"/>
              </a:tabLst>
            </a:pPr>
            <a:r>
              <a:rPr sz="3200" dirty="0">
                <a:solidFill>
                  <a:srgbClr val="264C8D"/>
                </a:solidFill>
                <a:latin typeface="Calibri"/>
                <a:cs typeface="Calibri"/>
              </a:rPr>
              <a:t>It</a:t>
            </a:r>
            <a:r>
              <a:rPr sz="3200" spc="-30" dirty="0">
                <a:solidFill>
                  <a:srgbClr val="264C8D"/>
                </a:solidFill>
                <a:latin typeface="Calibri"/>
                <a:cs typeface="Calibri"/>
              </a:rPr>
              <a:t> </a:t>
            </a:r>
            <a:r>
              <a:rPr sz="3200" spc="-5" dirty="0">
                <a:solidFill>
                  <a:srgbClr val="264C8D"/>
                </a:solidFill>
                <a:latin typeface="Calibri"/>
                <a:cs typeface="Calibri"/>
              </a:rPr>
              <a:t>contains</a:t>
            </a:r>
            <a:endParaRPr sz="3200">
              <a:latin typeface="Calibri"/>
              <a:cs typeface="Calibri"/>
            </a:endParaRPr>
          </a:p>
          <a:p>
            <a:pPr marL="755650" lvl="1" indent="-285750">
              <a:lnSpc>
                <a:spcPct val="100000"/>
              </a:lnSpc>
              <a:spcBef>
                <a:spcPts val="665"/>
              </a:spcBef>
              <a:buFont typeface="Arial MT"/>
              <a:buChar char="–"/>
              <a:tabLst>
                <a:tab pos="755650" algn="l"/>
              </a:tabLst>
            </a:pPr>
            <a:r>
              <a:rPr sz="2800" spc="-5" dirty="0">
                <a:latin typeface="Calibri"/>
                <a:cs typeface="Calibri"/>
              </a:rPr>
              <a:t>Owner</a:t>
            </a:r>
            <a:r>
              <a:rPr sz="2800" spc="-20" dirty="0">
                <a:latin typeface="Calibri"/>
                <a:cs typeface="Calibri"/>
              </a:rPr>
              <a:t> </a:t>
            </a:r>
            <a:r>
              <a:rPr sz="2800" spc="-5" dirty="0">
                <a:latin typeface="Calibri"/>
                <a:cs typeface="Calibri"/>
              </a:rPr>
              <a:t>(UID,</a:t>
            </a:r>
            <a:r>
              <a:rPr sz="2800" spc="-15" dirty="0">
                <a:latin typeface="Calibri"/>
                <a:cs typeface="Calibri"/>
              </a:rPr>
              <a:t> </a:t>
            </a:r>
            <a:r>
              <a:rPr sz="2800" dirty="0">
                <a:latin typeface="Calibri"/>
                <a:cs typeface="Calibri"/>
              </a:rPr>
              <a:t>GID)</a:t>
            </a:r>
            <a:endParaRPr sz="2800">
              <a:latin typeface="Calibri"/>
              <a:cs typeface="Calibri"/>
            </a:endParaRPr>
          </a:p>
          <a:p>
            <a:pPr marL="755650" lvl="1" indent="-285750">
              <a:lnSpc>
                <a:spcPct val="100000"/>
              </a:lnSpc>
              <a:spcBef>
                <a:spcPts val="640"/>
              </a:spcBef>
              <a:buFont typeface="Arial MT"/>
              <a:buChar char="–"/>
              <a:tabLst>
                <a:tab pos="755650" algn="l"/>
              </a:tabLst>
            </a:pPr>
            <a:r>
              <a:rPr sz="2800" dirty="0">
                <a:latin typeface="Calibri"/>
                <a:cs typeface="Calibri"/>
              </a:rPr>
              <a:t>Access</a:t>
            </a:r>
            <a:r>
              <a:rPr sz="2800" spc="-35" dirty="0">
                <a:latin typeface="Calibri"/>
                <a:cs typeface="Calibri"/>
              </a:rPr>
              <a:t> </a:t>
            </a:r>
            <a:r>
              <a:rPr sz="2800" spc="-5" dirty="0">
                <a:latin typeface="Calibri"/>
                <a:cs typeface="Calibri"/>
              </a:rPr>
              <a:t>rights</a:t>
            </a:r>
            <a:endParaRPr sz="2800">
              <a:latin typeface="Calibri"/>
              <a:cs typeface="Calibri"/>
            </a:endParaRPr>
          </a:p>
          <a:p>
            <a:pPr marL="755650" lvl="1" indent="-285750">
              <a:lnSpc>
                <a:spcPct val="100000"/>
              </a:lnSpc>
              <a:spcBef>
                <a:spcPts val="740"/>
              </a:spcBef>
              <a:buFont typeface="Arial MT"/>
              <a:buChar char="–"/>
              <a:tabLst>
                <a:tab pos="755650" algn="l"/>
              </a:tabLst>
            </a:pPr>
            <a:r>
              <a:rPr sz="2800" spc="-5" dirty="0">
                <a:latin typeface="Calibri"/>
                <a:cs typeface="Calibri"/>
              </a:rPr>
              <a:t>Time</a:t>
            </a:r>
            <a:r>
              <a:rPr sz="2800" spc="-10" dirty="0">
                <a:latin typeface="Calibri"/>
                <a:cs typeface="Calibri"/>
              </a:rPr>
              <a:t> </a:t>
            </a:r>
            <a:r>
              <a:rPr sz="2800" spc="-5" dirty="0">
                <a:latin typeface="Calibri"/>
                <a:cs typeface="Calibri"/>
              </a:rPr>
              <a:t>of </a:t>
            </a:r>
            <a:r>
              <a:rPr sz="2800" dirty="0">
                <a:latin typeface="Calibri"/>
                <a:cs typeface="Calibri"/>
              </a:rPr>
              <a:t>last</a:t>
            </a:r>
            <a:r>
              <a:rPr sz="2800" spc="-10" dirty="0">
                <a:latin typeface="Calibri"/>
                <a:cs typeface="Calibri"/>
              </a:rPr>
              <a:t> </a:t>
            </a:r>
            <a:r>
              <a:rPr sz="2800" spc="-5" dirty="0">
                <a:latin typeface="Calibri"/>
                <a:cs typeface="Calibri"/>
              </a:rPr>
              <a:t>modification </a:t>
            </a:r>
            <a:r>
              <a:rPr sz="2800" dirty="0">
                <a:latin typeface="Calibri"/>
                <a:cs typeface="Calibri"/>
              </a:rPr>
              <a:t>/</a:t>
            </a:r>
            <a:r>
              <a:rPr sz="2800" spc="-10" dirty="0">
                <a:latin typeface="Calibri"/>
                <a:cs typeface="Calibri"/>
              </a:rPr>
              <a:t> </a:t>
            </a:r>
            <a:r>
              <a:rPr sz="2800" spc="-5" dirty="0">
                <a:latin typeface="Calibri"/>
                <a:cs typeface="Calibri"/>
              </a:rPr>
              <a:t>access</a:t>
            </a:r>
            <a:endParaRPr sz="2800">
              <a:latin typeface="Calibri"/>
              <a:cs typeface="Calibri"/>
            </a:endParaRPr>
          </a:p>
          <a:p>
            <a:pPr marL="755650" lvl="1" indent="-285750">
              <a:lnSpc>
                <a:spcPct val="100000"/>
              </a:lnSpc>
              <a:spcBef>
                <a:spcPts val="640"/>
              </a:spcBef>
              <a:buFont typeface="Arial MT"/>
              <a:buChar char="–"/>
              <a:tabLst>
                <a:tab pos="755650" algn="l"/>
              </a:tabLst>
            </a:pPr>
            <a:r>
              <a:rPr sz="2800" spc="-5" dirty="0">
                <a:latin typeface="Calibri"/>
                <a:cs typeface="Calibri"/>
              </a:rPr>
              <a:t>Size</a:t>
            </a:r>
            <a:endParaRPr sz="2800">
              <a:latin typeface="Calibri"/>
              <a:cs typeface="Calibri"/>
            </a:endParaRPr>
          </a:p>
          <a:p>
            <a:pPr marL="755650" lvl="1" indent="-285750">
              <a:lnSpc>
                <a:spcPct val="100000"/>
              </a:lnSpc>
              <a:spcBef>
                <a:spcPts val="640"/>
              </a:spcBef>
              <a:buFont typeface="Arial MT"/>
              <a:buChar char="–"/>
              <a:tabLst>
                <a:tab pos="755650" algn="l"/>
              </a:tabLst>
            </a:pPr>
            <a:r>
              <a:rPr sz="2800" spc="-5" dirty="0">
                <a:latin typeface="Calibri"/>
                <a:cs typeface="Calibri"/>
              </a:rPr>
              <a:t>Type</a:t>
            </a:r>
            <a:r>
              <a:rPr sz="2800" spc="-10" dirty="0">
                <a:latin typeface="Calibri"/>
                <a:cs typeface="Calibri"/>
              </a:rPr>
              <a:t> </a:t>
            </a:r>
            <a:r>
              <a:rPr sz="2800" spc="-5" dirty="0">
                <a:latin typeface="Calibri"/>
                <a:cs typeface="Calibri"/>
              </a:rPr>
              <a:t>(file, directory, </a:t>
            </a:r>
            <a:r>
              <a:rPr sz="2800" dirty="0">
                <a:latin typeface="Calibri"/>
                <a:cs typeface="Calibri"/>
              </a:rPr>
              <a:t>device,</a:t>
            </a:r>
            <a:r>
              <a:rPr sz="2800" spc="-5" dirty="0">
                <a:latin typeface="Calibri"/>
                <a:cs typeface="Calibri"/>
              </a:rPr>
              <a:t> </a:t>
            </a:r>
            <a:r>
              <a:rPr sz="2800" dirty="0">
                <a:latin typeface="Calibri"/>
                <a:cs typeface="Calibri"/>
              </a:rPr>
              <a:t>pipe,</a:t>
            </a:r>
            <a:r>
              <a:rPr sz="2800" spc="-5" dirty="0">
                <a:latin typeface="Calibri"/>
                <a:cs typeface="Calibri"/>
              </a:rPr>
              <a:t> ...)</a:t>
            </a:r>
            <a:endParaRPr sz="2800">
              <a:latin typeface="Calibri"/>
              <a:cs typeface="Calibri"/>
            </a:endParaRPr>
          </a:p>
          <a:p>
            <a:pPr marL="755650" lvl="1" indent="-285750">
              <a:lnSpc>
                <a:spcPct val="100000"/>
              </a:lnSpc>
              <a:spcBef>
                <a:spcPts val="740"/>
              </a:spcBef>
              <a:buFont typeface="Arial MT"/>
              <a:buChar char="–"/>
              <a:tabLst>
                <a:tab pos="755650" algn="l"/>
              </a:tabLst>
            </a:pPr>
            <a:r>
              <a:rPr sz="2800" spc="-5" dirty="0">
                <a:latin typeface="Calibri"/>
                <a:cs typeface="Calibri"/>
              </a:rPr>
              <a:t>Pointers</a:t>
            </a:r>
            <a:r>
              <a:rPr sz="2800" dirty="0">
                <a:latin typeface="Calibri"/>
                <a:cs typeface="Calibri"/>
              </a:rPr>
              <a:t> to data </a:t>
            </a:r>
            <a:r>
              <a:rPr sz="2800" spc="-5" dirty="0">
                <a:latin typeface="Calibri"/>
                <a:cs typeface="Calibri"/>
              </a:rPr>
              <a:t>blocks</a:t>
            </a:r>
            <a:r>
              <a:rPr sz="2800" spc="5" dirty="0">
                <a:latin typeface="Calibri"/>
                <a:cs typeface="Calibri"/>
              </a:rPr>
              <a:t> </a:t>
            </a:r>
            <a:r>
              <a:rPr sz="2800" dirty="0">
                <a:latin typeface="Calibri"/>
                <a:cs typeface="Calibri"/>
              </a:rPr>
              <a:t>that </a:t>
            </a:r>
            <a:r>
              <a:rPr sz="2800" spc="-5" dirty="0">
                <a:latin typeface="Calibri"/>
                <a:cs typeface="Calibri"/>
              </a:rPr>
              <a:t>store</a:t>
            </a:r>
            <a:r>
              <a:rPr sz="2800" dirty="0">
                <a:latin typeface="Calibri"/>
                <a:cs typeface="Calibri"/>
              </a:rPr>
              <a:t> </a:t>
            </a:r>
            <a:r>
              <a:rPr sz="2800" spc="-5" dirty="0">
                <a:latin typeface="Calibri"/>
                <a:cs typeface="Calibri"/>
              </a:rPr>
              <a:t>file's</a:t>
            </a:r>
            <a:r>
              <a:rPr sz="2800" dirty="0">
                <a:latin typeface="Calibri"/>
                <a:cs typeface="Calibri"/>
              </a:rPr>
              <a:t> </a:t>
            </a:r>
            <a:r>
              <a:rPr sz="2800" spc="-5" dirty="0">
                <a:latin typeface="Calibri"/>
                <a:cs typeface="Calibri"/>
              </a:rPr>
              <a:t>content</a:t>
            </a:r>
            <a:endParaRPr sz="28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B057E-D5BB-2CAC-4900-9F2358470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C5225-FA74-3634-0B27-719E8BD1FF4C}"/>
              </a:ext>
            </a:extLst>
          </p:cNvPr>
          <p:cNvSpPr>
            <a:spLocks noGrp="1"/>
          </p:cNvSpPr>
          <p:nvPr>
            <p:ph type="title"/>
          </p:nvPr>
        </p:nvSpPr>
        <p:spPr>
          <a:xfrm>
            <a:off x="228600" y="365126"/>
            <a:ext cx="8996363" cy="5959474"/>
          </a:xfrm>
        </p:spPr>
        <p:txBody>
          <a:bodyPr>
            <a:normAutofit/>
          </a:bodyPr>
          <a:lstStyle/>
          <a:p>
            <a:r>
              <a:rPr lang="en-US" sz="2400" b="1" dirty="0"/>
              <a:t>The Virtual File System (VFS) </a:t>
            </a:r>
            <a:r>
              <a:rPr lang="en-US" sz="2400" dirty="0"/>
              <a:t>in Linux is an abstraction layer that allows the kernel to interact with different types of file systems in a uniform way. It provides a consistent API for managing files, directories, and their associated metadata, regardless of the underlying file system type (e.g., ext4, </a:t>
            </a:r>
            <a:r>
              <a:rPr lang="en-US" sz="2400" dirty="0" err="1"/>
              <a:t>procfs</a:t>
            </a:r>
            <a:r>
              <a:rPr lang="en-US" sz="2400" dirty="0"/>
              <a:t>, </a:t>
            </a:r>
            <a:r>
              <a:rPr lang="en-US" sz="2400" dirty="0" err="1"/>
              <a:t>debugfs</a:t>
            </a:r>
            <a:r>
              <a:rPr lang="en-US" sz="2400" dirty="0"/>
              <a:t>).</a:t>
            </a:r>
            <a:br>
              <a:rPr lang="en-US" sz="2400" dirty="0"/>
            </a:br>
            <a:br>
              <a:rPr lang="en-US" sz="2400" dirty="0"/>
            </a:br>
            <a:r>
              <a:rPr lang="en-US" sz="2400" dirty="0"/>
              <a:t>Special Virtual File Systems</a:t>
            </a:r>
            <a:br>
              <a:rPr lang="en-US" sz="2400" dirty="0"/>
            </a:br>
            <a:r>
              <a:rPr lang="en-US" sz="2400" dirty="0" err="1"/>
              <a:t>procfs</a:t>
            </a:r>
            <a:r>
              <a:rPr lang="en-US" sz="2400" dirty="0"/>
              <a:t>:</a:t>
            </a:r>
            <a:br>
              <a:rPr lang="en-US" sz="2400" dirty="0"/>
            </a:br>
            <a:br>
              <a:rPr lang="en-US" sz="2400" dirty="0"/>
            </a:br>
            <a:r>
              <a:rPr lang="en-US" sz="2400" dirty="0"/>
              <a:t>A virtual file system mounted at /proc.</a:t>
            </a:r>
            <a:br>
              <a:rPr lang="en-US" sz="2400" dirty="0"/>
            </a:br>
            <a:r>
              <a:rPr lang="en-US" sz="2400" dirty="0"/>
              <a:t>Provides information about processes and system resources in real-time.</a:t>
            </a:r>
            <a:br>
              <a:rPr lang="en-US" sz="2400" dirty="0"/>
            </a:br>
            <a:r>
              <a:rPr lang="en-US" sz="2400" dirty="0"/>
              <a:t>Examples: /proc/</a:t>
            </a:r>
            <a:r>
              <a:rPr lang="en-US" sz="2400" dirty="0" err="1"/>
              <a:t>cpuinfo</a:t>
            </a:r>
            <a:r>
              <a:rPr lang="en-US" sz="2400" dirty="0"/>
              <a:t>, /proc/</a:t>
            </a:r>
            <a:r>
              <a:rPr lang="en-US" sz="2400" dirty="0" err="1"/>
              <a:t>meminfo</a:t>
            </a:r>
            <a:r>
              <a:rPr lang="en-US" sz="2400" dirty="0"/>
              <a:t>.</a:t>
            </a:r>
            <a:br>
              <a:rPr lang="en-US" sz="2400" dirty="0"/>
            </a:br>
            <a:r>
              <a:rPr lang="en-US" sz="2400" dirty="0" err="1"/>
              <a:t>debugfs</a:t>
            </a:r>
            <a:r>
              <a:rPr lang="en-US" sz="2400" dirty="0"/>
              <a:t>:</a:t>
            </a:r>
            <a:br>
              <a:rPr lang="en-US" sz="2400" dirty="0"/>
            </a:br>
            <a:br>
              <a:rPr lang="en-US" sz="2400" dirty="0"/>
            </a:br>
            <a:endParaRPr lang="en-IN" sz="2400" dirty="0"/>
          </a:p>
        </p:txBody>
      </p:sp>
    </p:spTree>
    <p:extLst>
      <p:ext uri="{BB962C8B-B14F-4D97-AF65-F5344CB8AC3E}">
        <p14:creationId xmlns:p14="http://schemas.microsoft.com/office/powerpoint/2010/main" val="1428422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531A-5170-E3E9-096C-C341C7A34A45}"/>
              </a:ext>
            </a:extLst>
          </p:cNvPr>
          <p:cNvSpPr>
            <a:spLocks noGrp="1"/>
          </p:cNvSpPr>
          <p:nvPr>
            <p:ph type="title"/>
          </p:nvPr>
        </p:nvSpPr>
        <p:spPr>
          <a:xfrm>
            <a:off x="228600" y="365126"/>
            <a:ext cx="8996363" cy="5959474"/>
          </a:xfrm>
        </p:spPr>
        <p:txBody>
          <a:bodyPr>
            <a:normAutofit/>
          </a:bodyPr>
          <a:lstStyle/>
          <a:p>
            <a:r>
              <a:rPr lang="en-US" sz="2400" b="1" dirty="0"/>
              <a:t>1. </a:t>
            </a:r>
            <a:r>
              <a:rPr lang="en-US" sz="2400" b="1" dirty="0" err="1"/>
              <a:t>procfs</a:t>
            </a:r>
            <a:r>
              <a:rPr lang="en-US" sz="2400" b="1" dirty="0"/>
              <a:t> (Process File System)</a:t>
            </a:r>
            <a:br>
              <a:rPr lang="en-US" sz="2400" b="1" dirty="0"/>
            </a:br>
            <a:r>
              <a:rPr lang="en-US" sz="2400" b="1" dirty="0"/>
              <a:t>Purpose: Provides information about processes and other system resources.</a:t>
            </a:r>
            <a:br>
              <a:rPr lang="en-US" sz="2400" b="1" dirty="0"/>
            </a:br>
            <a:r>
              <a:rPr lang="en-US" sz="2400" b="1" dirty="0"/>
              <a:t>Mount Point: /proc</a:t>
            </a:r>
            <a:br>
              <a:rPr lang="en-US" sz="2400" b="1" dirty="0"/>
            </a:br>
            <a:r>
              <a:rPr lang="en-US" sz="2400" b="1" dirty="0"/>
              <a:t>Structure:</a:t>
            </a:r>
            <a:br>
              <a:rPr lang="en-US" sz="2400" b="1" dirty="0"/>
            </a:br>
            <a:r>
              <a:rPr lang="en-US" sz="2400" b="1" dirty="0"/>
              <a:t>Process-specific directories (e.g., /proc/&lt;PID&gt;/) contain details about individual processes.</a:t>
            </a:r>
            <a:br>
              <a:rPr lang="en-US" sz="2400" b="1" dirty="0"/>
            </a:br>
            <a:r>
              <a:rPr lang="en-US" sz="2400" b="1" dirty="0"/>
              <a:t>System-wide files like /proc/</a:t>
            </a:r>
            <a:r>
              <a:rPr lang="en-US" sz="2400" b="1" dirty="0" err="1"/>
              <a:t>cpuinfo</a:t>
            </a:r>
            <a:r>
              <a:rPr lang="en-US" sz="2400" b="1" dirty="0"/>
              <a:t>, /proc/</a:t>
            </a:r>
            <a:r>
              <a:rPr lang="en-US" sz="2400" b="1" dirty="0" err="1"/>
              <a:t>meminfo</a:t>
            </a:r>
            <a:r>
              <a:rPr lang="en-US" sz="2400" b="1" dirty="0"/>
              <a:t>, and /proc/uptime give information about CPU, memory, and uptime.</a:t>
            </a:r>
            <a:br>
              <a:rPr lang="en-US" sz="2400" b="1" dirty="0"/>
            </a:br>
            <a:r>
              <a:rPr lang="en-US" sz="2400" b="1" dirty="0"/>
              <a:t>Use Case:</a:t>
            </a:r>
            <a:br>
              <a:rPr lang="en-US" sz="2400" b="1" dirty="0"/>
            </a:br>
            <a:r>
              <a:rPr lang="en-US" sz="2400" b="1" dirty="0"/>
              <a:t>Useful for system monitoring and debugging.</a:t>
            </a:r>
            <a:br>
              <a:rPr lang="en-US" sz="2400" b="1" dirty="0"/>
            </a:br>
            <a:r>
              <a:rPr lang="en-US" sz="2400" b="1" dirty="0"/>
              <a:t>Kernel modules can add custom entries under /proc.</a:t>
            </a:r>
            <a:endParaRPr lang="en-IN" sz="2400" dirty="0"/>
          </a:p>
        </p:txBody>
      </p:sp>
    </p:spTree>
    <p:extLst>
      <p:ext uri="{BB962C8B-B14F-4D97-AF65-F5344CB8AC3E}">
        <p14:creationId xmlns:p14="http://schemas.microsoft.com/office/powerpoint/2010/main" val="4230716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79C22-2246-2D16-C5AE-19036553F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8F1C5-CFED-486E-AD2F-6907F2A2CCEE}"/>
              </a:ext>
            </a:extLst>
          </p:cNvPr>
          <p:cNvSpPr>
            <a:spLocks noGrp="1"/>
          </p:cNvSpPr>
          <p:nvPr>
            <p:ph type="title"/>
          </p:nvPr>
        </p:nvSpPr>
        <p:spPr>
          <a:xfrm>
            <a:off x="228600" y="365126"/>
            <a:ext cx="8996363" cy="5959474"/>
          </a:xfrm>
        </p:spPr>
        <p:txBody>
          <a:bodyPr>
            <a:normAutofit/>
          </a:bodyPr>
          <a:lstStyle/>
          <a:p>
            <a:r>
              <a:rPr lang="en-US" sz="2400" b="1" dirty="0"/>
              <a:t>2. </a:t>
            </a:r>
            <a:r>
              <a:rPr lang="en-US" sz="2400" b="1" dirty="0" err="1"/>
              <a:t>sysfs</a:t>
            </a:r>
            <a:br>
              <a:rPr lang="en-US" sz="2400" b="1" dirty="0"/>
            </a:br>
            <a:r>
              <a:rPr lang="en-US" sz="2400" b="1" dirty="0"/>
              <a:t>Purpose: Exposes kernel device information and attributes to user space.</a:t>
            </a:r>
            <a:br>
              <a:rPr lang="en-US" sz="2400" b="1" dirty="0"/>
            </a:br>
            <a:r>
              <a:rPr lang="en-US" sz="2400" b="1" dirty="0"/>
              <a:t>Mount Point: /sys</a:t>
            </a:r>
            <a:br>
              <a:rPr lang="en-US" sz="2400" b="1" dirty="0"/>
            </a:br>
            <a:r>
              <a:rPr lang="en-US" sz="2400" b="1" dirty="0"/>
              <a:t>Structure:</a:t>
            </a:r>
            <a:br>
              <a:rPr lang="en-US" sz="2400" b="1" dirty="0"/>
            </a:br>
            <a:r>
              <a:rPr lang="en-US" sz="2400" b="1" dirty="0"/>
              <a:t>Organized hierarchically based on devices, drivers, and subsystems.</a:t>
            </a:r>
            <a:br>
              <a:rPr lang="en-US" sz="2400" b="1" dirty="0"/>
            </a:br>
            <a:r>
              <a:rPr lang="en-US" sz="2400" b="1" dirty="0"/>
              <a:t>Files represent device attributes, which can often be read or written.</a:t>
            </a:r>
            <a:br>
              <a:rPr lang="en-US" sz="2400" b="1" dirty="0"/>
            </a:br>
            <a:r>
              <a:rPr lang="en-US" sz="2400" b="1" dirty="0"/>
              <a:t>Use Case:</a:t>
            </a:r>
            <a:br>
              <a:rPr lang="en-US" sz="2400" b="1" dirty="0"/>
            </a:br>
            <a:r>
              <a:rPr lang="en-US" sz="2400" b="1" dirty="0"/>
              <a:t>Access hardware configuration and kernel object states.</a:t>
            </a:r>
            <a:br>
              <a:rPr lang="en-US" sz="2400" b="1" dirty="0"/>
            </a:br>
            <a:r>
              <a:rPr lang="en-US" sz="2400" b="1" dirty="0"/>
              <a:t>Used by tools like </a:t>
            </a:r>
            <a:r>
              <a:rPr lang="en-US" sz="2400" b="1" dirty="0" err="1"/>
              <a:t>udev</a:t>
            </a:r>
            <a:r>
              <a:rPr lang="en-US" sz="2400" b="1" dirty="0"/>
              <a:t> to interact with devices.</a:t>
            </a:r>
            <a:br>
              <a:rPr lang="en-US" sz="2400" b="1" dirty="0"/>
            </a:br>
            <a:r>
              <a:rPr lang="en-US" sz="2400" b="1" dirty="0"/>
              <a:t>Example: /sys/class/net/ provides information about network interfaces.</a:t>
            </a:r>
            <a:endParaRPr lang="en-IN" sz="2400" dirty="0"/>
          </a:p>
        </p:txBody>
      </p:sp>
    </p:spTree>
    <p:extLst>
      <p:ext uri="{BB962C8B-B14F-4D97-AF65-F5344CB8AC3E}">
        <p14:creationId xmlns:p14="http://schemas.microsoft.com/office/powerpoint/2010/main" val="1924306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076-686F-2CE9-53ED-7935F208C82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31114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005B3-ED0C-2849-3D54-2055F4E72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D9CCB-18B6-06C8-0979-B8DAA57C04BD}"/>
              </a:ext>
            </a:extLst>
          </p:cNvPr>
          <p:cNvSpPr>
            <a:spLocks noGrp="1"/>
          </p:cNvSpPr>
          <p:nvPr>
            <p:ph type="title"/>
          </p:nvPr>
        </p:nvSpPr>
        <p:spPr>
          <a:xfrm>
            <a:off x="228600" y="365126"/>
            <a:ext cx="8996363" cy="5959474"/>
          </a:xfrm>
        </p:spPr>
        <p:txBody>
          <a:bodyPr>
            <a:normAutofit/>
          </a:bodyPr>
          <a:lstStyle/>
          <a:p>
            <a:r>
              <a:rPr lang="en-US" sz="2400" b="1" dirty="0"/>
              <a:t>3. </a:t>
            </a:r>
            <a:r>
              <a:rPr lang="en-US" sz="2400" b="1" dirty="0" err="1"/>
              <a:t>debugfs</a:t>
            </a:r>
            <a:br>
              <a:rPr lang="en-US" sz="2400" b="1" dirty="0"/>
            </a:br>
            <a:r>
              <a:rPr lang="en-US" sz="2400" b="1" dirty="0"/>
              <a:t>Purpose: Provides a simple interface for kernel developers to expose debug information.</a:t>
            </a:r>
            <a:br>
              <a:rPr lang="en-US" sz="2400" b="1" dirty="0"/>
            </a:br>
            <a:r>
              <a:rPr lang="en-US" sz="2400" b="1" dirty="0"/>
              <a:t>Mount Point: /sys/kernel/debug</a:t>
            </a:r>
            <a:br>
              <a:rPr lang="en-US" sz="2400" b="1" dirty="0"/>
            </a:br>
            <a:r>
              <a:rPr lang="en-US" sz="2400" b="1" dirty="0"/>
              <a:t>Structure:</a:t>
            </a:r>
            <a:br>
              <a:rPr lang="en-US" sz="2400" b="1" dirty="0"/>
            </a:br>
            <a:r>
              <a:rPr lang="en-US" sz="2400" b="1" dirty="0"/>
              <a:t>Entries can be created dynamically by kernel modules or drivers.</a:t>
            </a:r>
            <a:br>
              <a:rPr lang="en-US" sz="2400" b="1" dirty="0"/>
            </a:br>
            <a:r>
              <a:rPr lang="en-US" sz="2400" b="1" dirty="0"/>
              <a:t>Files can be used to read or write debug data.</a:t>
            </a:r>
            <a:br>
              <a:rPr lang="en-US" sz="2400" b="1" dirty="0"/>
            </a:br>
            <a:r>
              <a:rPr lang="en-US" sz="2400" b="1" dirty="0"/>
              <a:t>Use Case:</a:t>
            </a:r>
            <a:br>
              <a:rPr lang="en-US" sz="2400" b="1" dirty="0"/>
            </a:br>
            <a:r>
              <a:rPr lang="en-US" sz="2400" b="1" dirty="0"/>
              <a:t>Debugging kernel modules and tracking internal states.</a:t>
            </a:r>
            <a:endParaRPr lang="en-IN" sz="2400" dirty="0"/>
          </a:p>
        </p:txBody>
      </p:sp>
    </p:spTree>
    <p:extLst>
      <p:ext uri="{BB962C8B-B14F-4D97-AF65-F5344CB8AC3E}">
        <p14:creationId xmlns:p14="http://schemas.microsoft.com/office/powerpoint/2010/main" val="2963372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E8ED-80BF-26D5-00D5-50C1F7F7FC38}"/>
              </a:ext>
            </a:extLst>
          </p:cNvPr>
          <p:cNvSpPr>
            <a:spLocks noGrp="1"/>
          </p:cNvSpPr>
          <p:nvPr>
            <p:ph type="title"/>
          </p:nvPr>
        </p:nvSpPr>
        <p:spPr>
          <a:xfrm>
            <a:off x="304800" y="365126"/>
            <a:ext cx="8920163" cy="5578474"/>
          </a:xfrm>
        </p:spPr>
        <p:txBody>
          <a:bodyPr>
            <a:normAutofit fontScale="90000"/>
          </a:bodyPr>
          <a:lstStyle/>
          <a:p>
            <a:r>
              <a:rPr lang="en-US" dirty="0"/>
              <a:t>A lightweight, developer-oriented virtual file system.</a:t>
            </a:r>
            <a:br>
              <a:rPr lang="en-US" dirty="0"/>
            </a:br>
            <a:r>
              <a:rPr lang="en-US" dirty="0"/>
              <a:t>Mounted at /sys/kernel/debug.</a:t>
            </a:r>
            <a:br>
              <a:rPr lang="en-US" dirty="0"/>
            </a:br>
            <a:r>
              <a:rPr lang="en-US" dirty="0"/>
              <a:t>Used for debugging purposes, providing a simple interface to kernel internals.</a:t>
            </a:r>
            <a:br>
              <a:rPr lang="en-US" dirty="0"/>
            </a:br>
            <a:r>
              <a:rPr lang="en-US" b="1" dirty="0"/>
              <a:t>How </a:t>
            </a:r>
            <a:r>
              <a:rPr lang="en-US" b="1" dirty="0" err="1"/>
              <a:t>debugfs</a:t>
            </a:r>
            <a:r>
              <a:rPr lang="en-US" b="1" dirty="0"/>
              <a:t> Works</a:t>
            </a:r>
            <a:br>
              <a:rPr lang="en-US" dirty="0"/>
            </a:br>
            <a:r>
              <a:rPr lang="en-US" dirty="0"/>
              <a:t>It is designed to expose debug information in a developer-friendly way.</a:t>
            </a:r>
            <a:br>
              <a:rPr lang="en-US" dirty="0"/>
            </a:br>
            <a:r>
              <a:rPr lang="en-US" dirty="0"/>
              <a:t>You can create files, directories, and symbolic links in </a:t>
            </a:r>
            <a:r>
              <a:rPr lang="en-US" dirty="0" err="1"/>
              <a:t>debugfs</a:t>
            </a:r>
            <a:r>
              <a:rPr lang="en-US" dirty="0"/>
              <a:t>.</a:t>
            </a:r>
            <a:br>
              <a:rPr lang="en-US" dirty="0"/>
            </a:br>
            <a:r>
              <a:rPr lang="en-US" dirty="0"/>
              <a:t>Kernel modules and drivers often use </a:t>
            </a:r>
            <a:r>
              <a:rPr lang="en-US" dirty="0" err="1"/>
              <a:t>debugfs</a:t>
            </a:r>
            <a:r>
              <a:rPr lang="en-US" dirty="0"/>
              <a:t> to expose debug information.</a:t>
            </a:r>
            <a:endParaRPr lang="en-IN" dirty="0"/>
          </a:p>
        </p:txBody>
      </p:sp>
    </p:spTree>
    <p:extLst>
      <p:ext uri="{BB962C8B-B14F-4D97-AF65-F5344CB8AC3E}">
        <p14:creationId xmlns:p14="http://schemas.microsoft.com/office/powerpoint/2010/main" val="1574046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0E42-6EAA-1CA2-BF78-A2CE268332D0}"/>
              </a:ext>
            </a:extLst>
          </p:cNvPr>
          <p:cNvSpPr>
            <a:spLocks noGrp="1"/>
          </p:cNvSpPr>
          <p:nvPr>
            <p:ph type="title"/>
          </p:nvPr>
        </p:nvSpPr>
        <p:spPr/>
        <p:txBody>
          <a:bodyPr>
            <a:normAutofit fontScale="90000"/>
          </a:bodyPr>
          <a:lstStyle/>
          <a:p>
            <a:br>
              <a:rPr lang="en-US" dirty="0"/>
            </a:br>
            <a:br>
              <a:rPr lang="en-US" dirty="0"/>
            </a:br>
            <a:br>
              <a:rPr lang="en-US" dirty="0"/>
            </a:br>
            <a:r>
              <a:rPr lang="en-US" dirty="0"/>
              <a:t>Driver Example: </a:t>
            </a:r>
            <a:br>
              <a:rPr lang="en-US" dirty="0"/>
            </a:br>
            <a:br>
              <a:rPr lang="en-US" dirty="0"/>
            </a:br>
            <a:r>
              <a:rPr lang="en-US" b="1" dirty="0"/>
              <a:t>Using </a:t>
            </a:r>
            <a:r>
              <a:rPr lang="en-US" b="1" dirty="0" err="1"/>
              <a:t>debugfs</a:t>
            </a:r>
            <a:r>
              <a:rPr lang="en-US" b="1" dirty="0"/>
              <a:t> Here's an example of a kernel module that creates a </a:t>
            </a:r>
            <a:r>
              <a:rPr lang="en-US" b="1" dirty="0" err="1"/>
              <a:t>debugfs</a:t>
            </a:r>
            <a:r>
              <a:rPr lang="en-US" b="1" dirty="0"/>
              <a:t> entry. It allows reading and writing a value through the </a:t>
            </a:r>
            <a:r>
              <a:rPr lang="en-US" b="1" dirty="0" err="1"/>
              <a:t>debugfs</a:t>
            </a:r>
            <a:r>
              <a:rPr lang="en-US" b="1" dirty="0"/>
              <a:t> interface.</a:t>
            </a:r>
            <a:endParaRPr lang="en-IN" b="1" dirty="0"/>
          </a:p>
        </p:txBody>
      </p:sp>
    </p:spTree>
    <p:extLst>
      <p:ext uri="{BB962C8B-B14F-4D97-AF65-F5344CB8AC3E}">
        <p14:creationId xmlns:p14="http://schemas.microsoft.com/office/powerpoint/2010/main" val="2418603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150D-3E81-8C55-59F0-A0598E1C304B}"/>
              </a:ext>
            </a:extLst>
          </p:cNvPr>
          <p:cNvSpPr>
            <a:spLocks noGrp="1"/>
          </p:cNvSpPr>
          <p:nvPr>
            <p:ph type="title"/>
          </p:nvPr>
        </p:nvSpPr>
        <p:spPr>
          <a:xfrm>
            <a:off x="152400" y="365126"/>
            <a:ext cx="9072563" cy="6264274"/>
          </a:xfrm>
        </p:spPr>
        <p:txBody>
          <a:bodyPr>
            <a:noAutofit/>
          </a:bodyPr>
          <a:lstStyle/>
          <a:p>
            <a:r>
              <a:rPr lang="en-IN" sz="1050" dirty="0"/>
              <a:t>#include &lt;</a:t>
            </a:r>
            <a:r>
              <a:rPr lang="en-IN" sz="1050" dirty="0" err="1"/>
              <a:t>linux</a:t>
            </a:r>
            <a:r>
              <a:rPr lang="en-IN" sz="1050" dirty="0"/>
              <a:t>/</a:t>
            </a:r>
            <a:r>
              <a:rPr lang="en-IN" sz="1050" dirty="0" err="1"/>
              <a:t>module.h</a:t>
            </a:r>
            <a:r>
              <a:rPr lang="en-IN" sz="1050" dirty="0"/>
              <a:t>&gt;</a:t>
            </a:r>
            <a:br>
              <a:rPr lang="en-IN" sz="1050" dirty="0"/>
            </a:br>
            <a:r>
              <a:rPr lang="en-IN" sz="1050" dirty="0"/>
              <a:t>#include &lt;</a:t>
            </a:r>
            <a:r>
              <a:rPr lang="en-IN" sz="1050" dirty="0" err="1"/>
              <a:t>linux</a:t>
            </a:r>
            <a:r>
              <a:rPr lang="en-IN" sz="1050" dirty="0"/>
              <a:t>/</a:t>
            </a:r>
            <a:r>
              <a:rPr lang="en-IN" sz="1050" dirty="0" err="1"/>
              <a:t>kernel.h</a:t>
            </a:r>
            <a:r>
              <a:rPr lang="en-IN" sz="1050" dirty="0"/>
              <a:t>&gt;</a:t>
            </a:r>
            <a:br>
              <a:rPr lang="en-IN" sz="1050" dirty="0"/>
            </a:br>
            <a:r>
              <a:rPr lang="en-IN" sz="1050" dirty="0"/>
              <a:t>#include &lt;</a:t>
            </a:r>
            <a:r>
              <a:rPr lang="en-IN" sz="1050" dirty="0" err="1"/>
              <a:t>linux</a:t>
            </a:r>
            <a:r>
              <a:rPr lang="en-IN" sz="1050" dirty="0"/>
              <a:t>/</a:t>
            </a:r>
            <a:r>
              <a:rPr lang="en-IN" sz="1050" dirty="0" err="1"/>
              <a:t>init.h</a:t>
            </a:r>
            <a:r>
              <a:rPr lang="en-IN" sz="1050" dirty="0"/>
              <a:t>&gt;</a:t>
            </a:r>
            <a:br>
              <a:rPr lang="en-IN" sz="1050" dirty="0"/>
            </a:br>
            <a:r>
              <a:rPr lang="en-IN" sz="1050" dirty="0"/>
              <a:t>#include &lt;</a:t>
            </a:r>
            <a:r>
              <a:rPr lang="en-IN" sz="1050" dirty="0" err="1"/>
              <a:t>linux</a:t>
            </a:r>
            <a:r>
              <a:rPr lang="en-IN" sz="1050" dirty="0"/>
              <a:t>/</a:t>
            </a:r>
            <a:r>
              <a:rPr lang="en-IN" sz="1050" dirty="0" err="1"/>
              <a:t>debugfs.h</a:t>
            </a:r>
            <a:r>
              <a:rPr lang="en-IN" sz="1050" dirty="0"/>
              <a:t>&gt;</a:t>
            </a:r>
            <a:br>
              <a:rPr lang="en-IN" sz="1050" dirty="0"/>
            </a:br>
            <a:r>
              <a:rPr lang="en-IN" sz="1050" dirty="0"/>
              <a:t>#include &lt;</a:t>
            </a:r>
            <a:r>
              <a:rPr lang="en-IN" sz="1050" dirty="0" err="1"/>
              <a:t>linux</a:t>
            </a:r>
            <a:r>
              <a:rPr lang="en-IN" sz="1050" dirty="0"/>
              <a:t>/</a:t>
            </a:r>
            <a:r>
              <a:rPr lang="en-IN" sz="1050" dirty="0" err="1"/>
              <a:t>uaccess.h</a:t>
            </a:r>
            <a:r>
              <a:rPr lang="en-IN" sz="1050" dirty="0"/>
              <a:t>&gt;</a:t>
            </a:r>
            <a:br>
              <a:rPr lang="en-IN" sz="1050" dirty="0"/>
            </a:br>
            <a:br>
              <a:rPr lang="en-IN" sz="1050" dirty="0"/>
            </a:br>
            <a:r>
              <a:rPr lang="en-IN" sz="1050" dirty="0"/>
              <a:t>#define MODULE_NAME "</a:t>
            </a:r>
            <a:r>
              <a:rPr lang="en-IN" sz="1050" dirty="0" err="1"/>
              <a:t>debugfs_example</a:t>
            </a:r>
            <a:r>
              <a:rPr lang="en-IN" sz="1050" dirty="0"/>
              <a:t>"</a:t>
            </a:r>
            <a:br>
              <a:rPr lang="en-IN" sz="1050" dirty="0"/>
            </a:br>
            <a:br>
              <a:rPr lang="en-IN" sz="1050" dirty="0"/>
            </a:br>
            <a:r>
              <a:rPr lang="en-IN" sz="1050" dirty="0"/>
              <a:t>static struct </a:t>
            </a:r>
            <a:r>
              <a:rPr lang="en-IN" sz="1050" dirty="0" err="1"/>
              <a:t>dentry</a:t>
            </a:r>
            <a:r>
              <a:rPr lang="en-IN" sz="1050" dirty="0"/>
              <a:t> *</a:t>
            </a:r>
            <a:r>
              <a:rPr lang="en-IN" sz="1050" dirty="0" err="1"/>
              <a:t>dir</a:t>
            </a:r>
            <a:r>
              <a:rPr lang="en-IN" sz="1050" dirty="0"/>
              <a:t>, *file;</a:t>
            </a:r>
            <a:br>
              <a:rPr lang="en-IN" sz="1050" dirty="0"/>
            </a:br>
            <a:r>
              <a:rPr lang="en-IN" sz="1050" dirty="0"/>
              <a:t>static int </a:t>
            </a:r>
            <a:r>
              <a:rPr lang="en-IN" sz="1050" dirty="0" err="1"/>
              <a:t>debugfs_value</a:t>
            </a:r>
            <a:r>
              <a:rPr lang="en-IN" sz="1050" dirty="0"/>
              <a:t> = 0; // Value exposed via </a:t>
            </a:r>
            <a:r>
              <a:rPr lang="en-IN" sz="1050" dirty="0" err="1"/>
              <a:t>debugfs</a:t>
            </a:r>
            <a:br>
              <a:rPr lang="en-IN" sz="1050" dirty="0"/>
            </a:br>
            <a:br>
              <a:rPr lang="en-IN" sz="1050" dirty="0"/>
            </a:br>
            <a:r>
              <a:rPr lang="en-IN" sz="1050" dirty="0"/>
              <a:t>/* Read function */</a:t>
            </a:r>
            <a:br>
              <a:rPr lang="en-IN" sz="1050" dirty="0"/>
            </a:br>
            <a:r>
              <a:rPr lang="en-IN" sz="1050" dirty="0"/>
              <a:t>static </a:t>
            </a:r>
            <a:r>
              <a:rPr lang="en-IN" sz="1050" dirty="0" err="1"/>
              <a:t>ssize_t</a:t>
            </a:r>
            <a:r>
              <a:rPr lang="en-IN" sz="1050" dirty="0"/>
              <a:t> </a:t>
            </a:r>
            <a:r>
              <a:rPr lang="en-IN" sz="1050" dirty="0" err="1"/>
              <a:t>debugfs_read</a:t>
            </a:r>
            <a:r>
              <a:rPr lang="en-IN" sz="1050" dirty="0"/>
              <a:t>(struct file *</a:t>
            </a:r>
            <a:r>
              <a:rPr lang="en-IN" sz="1050" dirty="0" err="1"/>
              <a:t>fp</a:t>
            </a:r>
            <a:r>
              <a:rPr lang="en-IN" sz="1050" dirty="0"/>
              <a:t>, char __user *</a:t>
            </a:r>
            <a:r>
              <a:rPr lang="en-IN" sz="1050" dirty="0" err="1"/>
              <a:t>user_buffer</a:t>
            </a:r>
            <a:r>
              <a:rPr lang="en-IN" sz="1050" dirty="0"/>
              <a:t>, </a:t>
            </a:r>
            <a:r>
              <a:rPr lang="en-IN" sz="1050" dirty="0" err="1"/>
              <a:t>size_t</a:t>
            </a:r>
            <a:r>
              <a:rPr lang="en-IN" sz="1050" dirty="0"/>
              <a:t> count, </a:t>
            </a:r>
            <a:r>
              <a:rPr lang="en-IN" sz="1050" dirty="0" err="1"/>
              <a:t>loff_t</a:t>
            </a:r>
            <a:r>
              <a:rPr lang="en-IN" sz="1050" dirty="0"/>
              <a:t> *position) {</a:t>
            </a:r>
            <a:br>
              <a:rPr lang="en-IN" sz="1050" dirty="0"/>
            </a:br>
            <a:r>
              <a:rPr lang="en-IN" sz="1050" dirty="0"/>
              <a:t>    char buffer[64];</a:t>
            </a:r>
            <a:br>
              <a:rPr lang="en-IN" sz="1050" dirty="0"/>
            </a:br>
            <a:r>
              <a:rPr lang="en-IN" sz="1050" dirty="0"/>
              <a:t>    int </a:t>
            </a:r>
            <a:r>
              <a:rPr lang="en-IN" sz="1050" dirty="0" err="1"/>
              <a:t>len</a:t>
            </a:r>
            <a:r>
              <a:rPr lang="en-IN" sz="1050" dirty="0"/>
              <a:t> = </a:t>
            </a:r>
            <a:r>
              <a:rPr lang="en-IN" sz="1050" dirty="0" err="1"/>
              <a:t>snprintf</a:t>
            </a:r>
            <a:r>
              <a:rPr lang="en-IN" sz="1050" dirty="0"/>
              <a:t>(buffer, </a:t>
            </a:r>
            <a:r>
              <a:rPr lang="en-IN" sz="1050" dirty="0" err="1"/>
              <a:t>sizeof</a:t>
            </a:r>
            <a:r>
              <a:rPr lang="en-IN" sz="1050" dirty="0"/>
              <a:t>(buffer), "%d\n", </a:t>
            </a:r>
            <a:r>
              <a:rPr lang="en-IN" sz="1050" dirty="0" err="1"/>
              <a:t>debugfs_value</a:t>
            </a:r>
            <a:r>
              <a:rPr lang="en-IN" sz="1050" dirty="0"/>
              <a:t>);</a:t>
            </a:r>
            <a:br>
              <a:rPr lang="en-IN" sz="1050" dirty="0"/>
            </a:br>
            <a:br>
              <a:rPr lang="en-IN" sz="1050" dirty="0"/>
            </a:br>
            <a:r>
              <a:rPr lang="en-IN" sz="1050" dirty="0"/>
              <a:t>    return </a:t>
            </a:r>
            <a:r>
              <a:rPr lang="en-IN" sz="1050" dirty="0" err="1"/>
              <a:t>simple_read_from_buffer</a:t>
            </a:r>
            <a:r>
              <a:rPr lang="en-IN" sz="1050" dirty="0"/>
              <a:t>(</a:t>
            </a:r>
            <a:r>
              <a:rPr lang="en-IN" sz="1050" dirty="0" err="1"/>
              <a:t>user_buffer</a:t>
            </a:r>
            <a:r>
              <a:rPr lang="en-IN" sz="1050" dirty="0"/>
              <a:t>, count, position, buffer, </a:t>
            </a:r>
            <a:r>
              <a:rPr lang="en-IN" sz="1050" dirty="0" err="1"/>
              <a:t>len</a:t>
            </a:r>
            <a:r>
              <a:rPr lang="en-IN" sz="1050" dirty="0"/>
              <a:t>);</a:t>
            </a:r>
            <a:br>
              <a:rPr lang="en-IN" sz="1050" dirty="0"/>
            </a:br>
            <a:r>
              <a:rPr lang="en-IN" sz="1050" dirty="0"/>
              <a:t>}</a:t>
            </a:r>
            <a:br>
              <a:rPr lang="en-IN" sz="1050" dirty="0"/>
            </a:br>
            <a:br>
              <a:rPr lang="en-IN" sz="1050" dirty="0"/>
            </a:br>
            <a:r>
              <a:rPr lang="en-IN" sz="1050" dirty="0"/>
              <a:t>/* Write function */</a:t>
            </a:r>
            <a:br>
              <a:rPr lang="en-IN" sz="1050" dirty="0"/>
            </a:br>
            <a:r>
              <a:rPr lang="en-IN" sz="1050" dirty="0"/>
              <a:t>static </a:t>
            </a:r>
            <a:r>
              <a:rPr lang="en-IN" sz="1050" dirty="0" err="1"/>
              <a:t>ssize_t</a:t>
            </a:r>
            <a:r>
              <a:rPr lang="en-IN" sz="1050" dirty="0"/>
              <a:t> </a:t>
            </a:r>
            <a:r>
              <a:rPr lang="en-IN" sz="1050" dirty="0" err="1"/>
              <a:t>debugfs_write</a:t>
            </a:r>
            <a:r>
              <a:rPr lang="en-IN" sz="1050" dirty="0"/>
              <a:t>(struct file *</a:t>
            </a:r>
            <a:r>
              <a:rPr lang="en-IN" sz="1050" dirty="0" err="1"/>
              <a:t>fp</a:t>
            </a:r>
            <a:r>
              <a:rPr lang="en-IN" sz="1050" dirty="0"/>
              <a:t>, </a:t>
            </a:r>
            <a:r>
              <a:rPr lang="en-IN" sz="1050" dirty="0" err="1"/>
              <a:t>const</a:t>
            </a:r>
            <a:r>
              <a:rPr lang="en-IN" sz="1050" dirty="0"/>
              <a:t> char __user *</a:t>
            </a:r>
            <a:r>
              <a:rPr lang="en-IN" sz="1050" dirty="0" err="1"/>
              <a:t>user_buffer</a:t>
            </a:r>
            <a:r>
              <a:rPr lang="en-IN" sz="1050" dirty="0"/>
              <a:t>, </a:t>
            </a:r>
            <a:r>
              <a:rPr lang="en-IN" sz="1050" dirty="0" err="1"/>
              <a:t>size_t</a:t>
            </a:r>
            <a:r>
              <a:rPr lang="en-IN" sz="1050" dirty="0"/>
              <a:t> count, </a:t>
            </a:r>
            <a:r>
              <a:rPr lang="en-IN" sz="1050" dirty="0" err="1"/>
              <a:t>loff_t</a:t>
            </a:r>
            <a:r>
              <a:rPr lang="en-IN" sz="1050" dirty="0"/>
              <a:t> *position) {</a:t>
            </a:r>
            <a:br>
              <a:rPr lang="en-IN" sz="1050" dirty="0"/>
            </a:br>
            <a:r>
              <a:rPr lang="en-IN" sz="1050" dirty="0"/>
              <a:t>    char buffer[64];</a:t>
            </a:r>
            <a:br>
              <a:rPr lang="en-IN" sz="1050" dirty="0"/>
            </a:br>
            <a:br>
              <a:rPr lang="en-IN" sz="1050" dirty="0"/>
            </a:br>
            <a:r>
              <a:rPr lang="en-IN" sz="1050" dirty="0"/>
              <a:t>    if (count &gt;= </a:t>
            </a:r>
            <a:r>
              <a:rPr lang="en-IN" sz="1050" dirty="0" err="1"/>
              <a:t>sizeof</a:t>
            </a:r>
            <a:r>
              <a:rPr lang="en-IN" sz="1050" dirty="0"/>
              <a:t>(buffer))</a:t>
            </a:r>
            <a:br>
              <a:rPr lang="en-IN" sz="1050" dirty="0"/>
            </a:br>
            <a:r>
              <a:rPr lang="en-IN" sz="1050" dirty="0"/>
              <a:t>        return -EINVAL;</a:t>
            </a:r>
            <a:br>
              <a:rPr lang="en-IN" sz="1050" dirty="0"/>
            </a:br>
            <a:br>
              <a:rPr lang="en-IN" sz="1050" dirty="0"/>
            </a:br>
            <a:r>
              <a:rPr lang="en-IN" sz="1050" dirty="0"/>
              <a:t>    if (</a:t>
            </a:r>
            <a:r>
              <a:rPr lang="en-IN" sz="1050" dirty="0" err="1"/>
              <a:t>copy_from_user</a:t>
            </a:r>
            <a:r>
              <a:rPr lang="en-IN" sz="1050" dirty="0"/>
              <a:t>(buffer, </a:t>
            </a:r>
            <a:r>
              <a:rPr lang="en-IN" sz="1050" dirty="0" err="1"/>
              <a:t>user_buffer</a:t>
            </a:r>
            <a:r>
              <a:rPr lang="en-IN" sz="1050" dirty="0"/>
              <a:t>, count))</a:t>
            </a:r>
            <a:br>
              <a:rPr lang="en-IN" sz="1050" dirty="0"/>
            </a:br>
            <a:r>
              <a:rPr lang="en-IN" sz="1050" dirty="0"/>
              <a:t>        return -EFAULT;</a:t>
            </a:r>
            <a:br>
              <a:rPr lang="en-IN" sz="1050" dirty="0"/>
            </a:br>
            <a:br>
              <a:rPr lang="en-IN" sz="1050" dirty="0"/>
            </a:br>
            <a:r>
              <a:rPr lang="en-IN" sz="1050" dirty="0"/>
              <a:t>    buffer[count] = '\0';</a:t>
            </a:r>
            <a:br>
              <a:rPr lang="en-IN" sz="1050" dirty="0"/>
            </a:br>
            <a:r>
              <a:rPr lang="en-IN" sz="1050" dirty="0"/>
              <a:t>    if (</a:t>
            </a:r>
            <a:r>
              <a:rPr lang="en-IN" sz="1050" dirty="0" err="1"/>
              <a:t>kstrtoint</a:t>
            </a:r>
            <a:r>
              <a:rPr lang="en-IN" sz="1050" dirty="0"/>
              <a:t>(buffer, 10, &amp;</a:t>
            </a:r>
            <a:r>
              <a:rPr lang="en-IN" sz="1050" dirty="0" err="1"/>
              <a:t>debugfs_value</a:t>
            </a:r>
            <a:r>
              <a:rPr lang="en-IN" sz="1050" dirty="0"/>
              <a:t>))</a:t>
            </a:r>
            <a:br>
              <a:rPr lang="en-IN" sz="1050" dirty="0"/>
            </a:br>
            <a:r>
              <a:rPr lang="en-IN" sz="1050" dirty="0"/>
              <a:t>        return -EINVAL;</a:t>
            </a:r>
            <a:br>
              <a:rPr lang="en-IN" sz="1050" dirty="0"/>
            </a:br>
            <a:br>
              <a:rPr lang="en-IN" sz="1050" dirty="0"/>
            </a:br>
            <a:r>
              <a:rPr lang="en-IN" sz="1050" dirty="0"/>
              <a:t>    return count;</a:t>
            </a:r>
            <a:br>
              <a:rPr lang="en-IN" sz="1050" dirty="0"/>
            </a:br>
            <a:r>
              <a:rPr lang="en-IN" sz="1050" dirty="0"/>
              <a:t>}</a:t>
            </a:r>
            <a:br>
              <a:rPr lang="en-IN" sz="1050" dirty="0"/>
            </a:br>
            <a:br>
              <a:rPr lang="en-IN" sz="1050" dirty="0"/>
            </a:br>
            <a:r>
              <a:rPr lang="en-IN" sz="1050" dirty="0"/>
              <a:t>/* File operations structure */</a:t>
            </a:r>
            <a:br>
              <a:rPr lang="en-IN" sz="1050" dirty="0"/>
            </a:br>
            <a:r>
              <a:rPr lang="en-IN" sz="1050" dirty="0"/>
              <a:t>static </a:t>
            </a:r>
            <a:r>
              <a:rPr lang="en-IN" sz="1050" dirty="0" err="1"/>
              <a:t>const</a:t>
            </a:r>
            <a:r>
              <a:rPr lang="en-IN" sz="1050" dirty="0"/>
              <a:t> struct </a:t>
            </a:r>
            <a:r>
              <a:rPr lang="en-IN" sz="1050" dirty="0" err="1"/>
              <a:t>file_operations</a:t>
            </a:r>
            <a:r>
              <a:rPr lang="en-IN" sz="1050" dirty="0"/>
              <a:t> fops = {</a:t>
            </a:r>
            <a:br>
              <a:rPr lang="en-IN" sz="1050" dirty="0"/>
            </a:br>
            <a:r>
              <a:rPr lang="en-IN" sz="1050" dirty="0"/>
              <a:t>    .owner = THIS_MODULE,</a:t>
            </a:r>
            <a:br>
              <a:rPr lang="en-IN" sz="1050" dirty="0"/>
            </a:br>
            <a:r>
              <a:rPr lang="en-IN" sz="1050" dirty="0"/>
              <a:t>    .read = </a:t>
            </a:r>
            <a:r>
              <a:rPr lang="en-IN" sz="1050" dirty="0" err="1"/>
              <a:t>debugfs_read</a:t>
            </a:r>
            <a:r>
              <a:rPr lang="en-IN" sz="1050" dirty="0"/>
              <a:t>,</a:t>
            </a:r>
            <a:br>
              <a:rPr lang="en-IN" sz="1050" dirty="0"/>
            </a:br>
            <a:r>
              <a:rPr lang="en-IN" sz="1050" dirty="0"/>
              <a:t>    .write = </a:t>
            </a:r>
            <a:r>
              <a:rPr lang="en-IN" sz="1050" dirty="0" err="1"/>
              <a:t>debugfs_write</a:t>
            </a:r>
            <a:r>
              <a:rPr lang="en-IN" sz="1050" dirty="0"/>
              <a:t>,</a:t>
            </a:r>
            <a:br>
              <a:rPr lang="en-IN" sz="1050" dirty="0"/>
            </a:br>
            <a:r>
              <a:rPr lang="en-IN" sz="1050" dirty="0"/>
              <a:t>};</a:t>
            </a:r>
            <a:br>
              <a:rPr lang="en-IN" sz="800" dirty="0"/>
            </a:br>
            <a:endParaRPr lang="en-IN" sz="800" dirty="0"/>
          </a:p>
        </p:txBody>
      </p:sp>
    </p:spTree>
    <p:extLst>
      <p:ext uri="{BB962C8B-B14F-4D97-AF65-F5344CB8AC3E}">
        <p14:creationId xmlns:p14="http://schemas.microsoft.com/office/powerpoint/2010/main" val="598446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CF71D-D9CE-9EF1-F96D-6B7FB712CB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8E835-FBE7-3275-4042-E0764CA37FFA}"/>
              </a:ext>
            </a:extLst>
          </p:cNvPr>
          <p:cNvSpPr>
            <a:spLocks noGrp="1"/>
          </p:cNvSpPr>
          <p:nvPr>
            <p:ph type="title"/>
          </p:nvPr>
        </p:nvSpPr>
        <p:spPr>
          <a:xfrm>
            <a:off x="152400" y="365126"/>
            <a:ext cx="9072563" cy="6264274"/>
          </a:xfrm>
        </p:spPr>
        <p:txBody>
          <a:bodyPr>
            <a:noAutofit/>
          </a:bodyPr>
          <a:lstStyle/>
          <a:p>
            <a:br>
              <a:rPr lang="en-IN" sz="1050" dirty="0"/>
            </a:br>
            <a:r>
              <a:rPr lang="en-IN" sz="1050" dirty="0"/>
              <a:t>/* Module initialization */</a:t>
            </a:r>
            <a:br>
              <a:rPr lang="en-IN" sz="1050" dirty="0"/>
            </a:br>
            <a:r>
              <a:rPr lang="en-IN" sz="1050" dirty="0"/>
              <a:t>static int __</a:t>
            </a:r>
            <a:r>
              <a:rPr lang="en-IN" sz="1050" dirty="0" err="1"/>
              <a:t>init</a:t>
            </a:r>
            <a:r>
              <a:rPr lang="en-IN" sz="1050" dirty="0"/>
              <a:t> </a:t>
            </a:r>
            <a:r>
              <a:rPr lang="en-IN" sz="1050" dirty="0" err="1"/>
              <a:t>debugfs_example_init</a:t>
            </a:r>
            <a:r>
              <a:rPr lang="en-IN" sz="1050" dirty="0"/>
              <a:t>(void) {</a:t>
            </a:r>
            <a:br>
              <a:rPr lang="en-IN" sz="1050" dirty="0"/>
            </a:br>
            <a:r>
              <a:rPr lang="en-IN" sz="1050" dirty="0"/>
              <a:t>    </a:t>
            </a:r>
            <a:r>
              <a:rPr lang="en-IN" sz="1050" dirty="0" err="1"/>
              <a:t>dir</a:t>
            </a:r>
            <a:r>
              <a:rPr lang="en-IN" sz="1050" dirty="0"/>
              <a:t> = </a:t>
            </a:r>
            <a:r>
              <a:rPr lang="en-IN" sz="1050" dirty="0" err="1"/>
              <a:t>debugfs_create_dir</a:t>
            </a:r>
            <a:r>
              <a:rPr lang="en-IN" sz="1050" dirty="0"/>
              <a:t>(MODULE_NAME, NULL); // Create directory in /sys/kernel/debug</a:t>
            </a:r>
            <a:br>
              <a:rPr lang="en-IN" sz="1050" dirty="0"/>
            </a:br>
            <a:r>
              <a:rPr lang="en-IN" sz="1050" dirty="0"/>
              <a:t>    if (!</a:t>
            </a:r>
            <a:r>
              <a:rPr lang="en-IN" sz="1050" dirty="0" err="1"/>
              <a:t>dir</a:t>
            </a:r>
            <a:r>
              <a:rPr lang="en-IN" sz="1050" dirty="0"/>
              <a:t>) {</a:t>
            </a:r>
            <a:br>
              <a:rPr lang="en-IN" sz="1050" dirty="0"/>
            </a:br>
            <a:r>
              <a:rPr lang="en-IN" sz="1050" dirty="0"/>
              <a:t>        </a:t>
            </a:r>
            <a:r>
              <a:rPr lang="en-IN" sz="1050" dirty="0" err="1"/>
              <a:t>pr_err</a:t>
            </a:r>
            <a:r>
              <a:rPr lang="en-IN" sz="1050" dirty="0"/>
              <a:t>("Failed to create </a:t>
            </a:r>
            <a:r>
              <a:rPr lang="en-IN" sz="1050" dirty="0" err="1"/>
              <a:t>debugfs</a:t>
            </a:r>
            <a:r>
              <a:rPr lang="en-IN" sz="1050" dirty="0"/>
              <a:t> directory\n");</a:t>
            </a:r>
            <a:br>
              <a:rPr lang="en-IN" sz="1050" dirty="0"/>
            </a:br>
            <a:r>
              <a:rPr lang="en-IN" sz="1050" dirty="0"/>
              <a:t>        return -ENOMEM;</a:t>
            </a:r>
            <a:br>
              <a:rPr lang="en-IN" sz="1050" dirty="0"/>
            </a:br>
            <a:r>
              <a:rPr lang="en-IN" sz="1050" dirty="0"/>
              <a:t>    }</a:t>
            </a:r>
            <a:br>
              <a:rPr lang="en-IN" sz="1050" dirty="0"/>
            </a:br>
            <a:br>
              <a:rPr lang="en-IN" sz="1050" dirty="0"/>
            </a:br>
            <a:r>
              <a:rPr lang="en-IN" sz="1050" dirty="0"/>
              <a:t>    file = </a:t>
            </a:r>
            <a:r>
              <a:rPr lang="en-IN" sz="1050" dirty="0" err="1"/>
              <a:t>debugfs_create_file</a:t>
            </a:r>
            <a:r>
              <a:rPr lang="en-IN" sz="1050" dirty="0"/>
              <a:t>("value", 0644, </a:t>
            </a:r>
            <a:r>
              <a:rPr lang="en-IN" sz="1050" dirty="0" err="1"/>
              <a:t>dir</a:t>
            </a:r>
            <a:r>
              <a:rPr lang="en-IN" sz="1050" dirty="0"/>
              <a:t>, NULL, &amp;fops); // Create file</a:t>
            </a:r>
            <a:br>
              <a:rPr lang="en-IN" sz="1050" dirty="0"/>
            </a:br>
            <a:r>
              <a:rPr lang="en-IN" sz="1050" dirty="0"/>
              <a:t>    if (!file) {</a:t>
            </a:r>
            <a:br>
              <a:rPr lang="en-IN" sz="1050" dirty="0"/>
            </a:br>
            <a:r>
              <a:rPr lang="en-IN" sz="1050" dirty="0"/>
              <a:t>        </a:t>
            </a:r>
            <a:r>
              <a:rPr lang="en-IN" sz="1050" dirty="0" err="1"/>
              <a:t>pr_err</a:t>
            </a:r>
            <a:r>
              <a:rPr lang="en-IN" sz="1050" dirty="0"/>
              <a:t>("Failed to create </a:t>
            </a:r>
            <a:r>
              <a:rPr lang="en-IN" sz="1050" dirty="0" err="1"/>
              <a:t>debugfs</a:t>
            </a:r>
            <a:r>
              <a:rPr lang="en-IN" sz="1050" dirty="0"/>
              <a:t> file\n");</a:t>
            </a:r>
            <a:br>
              <a:rPr lang="en-IN" sz="1050" dirty="0"/>
            </a:br>
            <a:r>
              <a:rPr lang="en-IN" sz="1050" dirty="0"/>
              <a:t>        </a:t>
            </a:r>
            <a:r>
              <a:rPr lang="en-IN" sz="1050" dirty="0" err="1"/>
              <a:t>debugfs_remove_recursive</a:t>
            </a:r>
            <a:r>
              <a:rPr lang="en-IN" sz="1050" dirty="0"/>
              <a:t>(</a:t>
            </a:r>
            <a:r>
              <a:rPr lang="en-IN" sz="1050" dirty="0" err="1"/>
              <a:t>dir</a:t>
            </a:r>
            <a:r>
              <a:rPr lang="en-IN" sz="1050" dirty="0"/>
              <a:t>);</a:t>
            </a:r>
            <a:br>
              <a:rPr lang="en-IN" sz="1050" dirty="0"/>
            </a:br>
            <a:r>
              <a:rPr lang="en-IN" sz="1050" dirty="0"/>
              <a:t>        return -ENOMEM;</a:t>
            </a:r>
            <a:br>
              <a:rPr lang="en-IN" sz="1050" dirty="0"/>
            </a:br>
            <a:r>
              <a:rPr lang="en-IN" sz="1050" dirty="0"/>
              <a:t>    }</a:t>
            </a:r>
            <a:br>
              <a:rPr lang="en-IN" sz="1050" dirty="0"/>
            </a:br>
            <a:br>
              <a:rPr lang="en-IN" sz="1050" dirty="0"/>
            </a:br>
            <a:r>
              <a:rPr lang="en-IN" sz="1050" dirty="0"/>
              <a:t>    </a:t>
            </a:r>
            <a:r>
              <a:rPr lang="en-IN" sz="1050" dirty="0" err="1"/>
              <a:t>pr_info</a:t>
            </a:r>
            <a:r>
              <a:rPr lang="en-IN" sz="1050" dirty="0"/>
              <a:t>("</a:t>
            </a:r>
            <a:r>
              <a:rPr lang="en-IN" sz="1050" dirty="0" err="1"/>
              <a:t>debugfs_example</a:t>
            </a:r>
            <a:r>
              <a:rPr lang="en-IN" sz="1050" dirty="0"/>
              <a:t> module loaded\n");</a:t>
            </a:r>
            <a:br>
              <a:rPr lang="en-IN" sz="1050" dirty="0"/>
            </a:br>
            <a:r>
              <a:rPr lang="en-IN" sz="1050" dirty="0"/>
              <a:t>    return 0;</a:t>
            </a:r>
            <a:br>
              <a:rPr lang="en-IN" sz="1050" dirty="0"/>
            </a:br>
            <a:r>
              <a:rPr lang="en-IN" sz="1050" dirty="0"/>
              <a:t>}</a:t>
            </a:r>
            <a:br>
              <a:rPr lang="en-IN" sz="1050" dirty="0"/>
            </a:br>
            <a:br>
              <a:rPr lang="en-IN" sz="1050" dirty="0"/>
            </a:br>
            <a:r>
              <a:rPr lang="en-IN" sz="1050" dirty="0"/>
              <a:t>/* Module exit */</a:t>
            </a:r>
            <a:br>
              <a:rPr lang="en-IN" sz="1050" dirty="0"/>
            </a:br>
            <a:r>
              <a:rPr lang="en-IN" sz="1050" dirty="0"/>
              <a:t>static void __exit </a:t>
            </a:r>
            <a:r>
              <a:rPr lang="en-IN" sz="1050" dirty="0" err="1"/>
              <a:t>debugfs_example_exit</a:t>
            </a:r>
            <a:r>
              <a:rPr lang="en-IN" sz="1050" dirty="0"/>
              <a:t>(void) {</a:t>
            </a:r>
            <a:br>
              <a:rPr lang="en-IN" sz="1050" dirty="0"/>
            </a:br>
            <a:r>
              <a:rPr lang="en-IN" sz="1050" dirty="0"/>
              <a:t>    </a:t>
            </a:r>
            <a:r>
              <a:rPr lang="en-IN" sz="1050" dirty="0" err="1"/>
              <a:t>debugfs_remove_recursive</a:t>
            </a:r>
            <a:r>
              <a:rPr lang="en-IN" sz="1050" dirty="0"/>
              <a:t>(</a:t>
            </a:r>
            <a:r>
              <a:rPr lang="en-IN" sz="1050" dirty="0" err="1"/>
              <a:t>dir</a:t>
            </a:r>
            <a:r>
              <a:rPr lang="en-IN" sz="1050" dirty="0"/>
              <a:t>); // Remove all </a:t>
            </a:r>
            <a:r>
              <a:rPr lang="en-IN" sz="1050" dirty="0" err="1"/>
              <a:t>debugfs</a:t>
            </a:r>
            <a:r>
              <a:rPr lang="en-IN" sz="1050" dirty="0"/>
              <a:t> entries</a:t>
            </a:r>
            <a:br>
              <a:rPr lang="en-IN" sz="1050" dirty="0"/>
            </a:br>
            <a:r>
              <a:rPr lang="en-IN" sz="1050" dirty="0"/>
              <a:t>    </a:t>
            </a:r>
            <a:r>
              <a:rPr lang="en-IN" sz="1050" dirty="0" err="1"/>
              <a:t>pr_info</a:t>
            </a:r>
            <a:r>
              <a:rPr lang="en-IN" sz="1050" dirty="0"/>
              <a:t>("</a:t>
            </a:r>
            <a:r>
              <a:rPr lang="en-IN" sz="1050" dirty="0" err="1"/>
              <a:t>debugfs_example</a:t>
            </a:r>
            <a:r>
              <a:rPr lang="en-IN" sz="1050" dirty="0"/>
              <a:t> module unloaded\n");</a:t>
            </a:r>
            <a:br>
              <a:rPr lang="en-IN" sz="1050" dirty="0"/>
            </a:br>
            <a:r>
              <a:rPr lang="en-IN" sz="1050" dirty="0"/>
              <a:t>}</a:t>
            </a:r>
            <a:br>
              <a:rPr lang="en-IN" sz="1050" dirty="0"/>
            </a:br>
            <a:br>
              <a:rPr lang="en-IN" sz="1050" dirty="0"/>
            </a:br>
            <a:r>
              <a:rPr lang="en-IN" sz="1050" dirty="0" err="1"/>
              <a:t>module_init</a:t>
            </a:r>
            <a:r>
              <a:rPr lang="en-IN" sz="1050" dirty="0"/>
              <a:t>(</a:t>
            </a:r>
            <a:r>
              <a:rPr lang="en-IN" sz="1050" dirty="0" err="1"/>
              <a:t>debugfs_example_init</a:t>
            </a:r>
            <a:r>
              <a:rPr lang="en-IN" sz="1050" dirty="0"/>
              <a:t>);</a:t>
            </a:r>
            <a:br>
              <a:rPr lang="en-IN" sz="1050" dirty="0"/>
            </a:br>
            <a:r>
              <a:rPr lang="en-IN" sz="1050" dirty="0" err="1"/>
              <a:t>module_exit</a:t>
            </a:r>
            <a:r>
              <a:rPr lang="en-IN" sz="1050" dirty="0"/>
              <a:t>(</a:t>
            </a:r>
            <a:r>
              <a:rPr lang="en-IN" sz="1050" dirty="0" err="1"/>
              <a:t>debugfs_example_exit</a:t>
            </a:r>
            <a:r>
              <a:rPr lang="en-IN" sz="1050" dirty="0"/>
              <a:t>);</a:t>
            </a:r>
            <a:br>
              <a:rPr lang="en-IN" sz="1050" dirty="0"/>
            </a:br>
            <a:br>
              <a:rPr lang="en-IN" sz="1050" dirty="0"/>
            </a:br>
            <a:r>
              <a:rPr lang="en-IN" sz="1050" dirty="0"/>
              <a:t>MODULE_LICENSE("GPL");</a:t>
            </a:r>
            <a:br>
              <a:rPr lang="en-IN" sz="1050" dirty="0"/>
            </a:br>
            <a:r>
              <a:rPr lang="en-IN" sz="1050" dirty="0"/>
              <a:t>MODULE_AUTHOR("Prashant");</a:t>
            </a:r>
            <a:br>
              <a:rPr lang="en-IN" sz="1050" dirty="0"/>
            </a:br>
            <a:r>
              <a:rPr lang="en-IN" sz="1050" dirty="0"/>
              <a:t>MODULE_DESCRIPTION("A simple </a:t>
            </a:r>
            <a:r>
              <a:rPr lang="en-IN" sz="1050" dirty="0" err="1"/>
              <a:t>debugfs</a:t>
            </a:r>
            <a:r>
              <a:rPr lang="en-IN" sz="1050" dirty="0"/>
              <a:t> example");</a:t>
            </a:r>
            <a:endParaRPr lang="en-IN" sz="800" dirty="0"/>
          </a:p>
        </p:txBody>
      </p:sp>
    </p:spTree>
    <p:extLst>
      <p:ext uri="{BB962C8B-B14F-4D97-AF65-F5344CB8AC3E}">
        <p14:creationId xmlns:p14="http://schemas.microsoft.com/office/powerpoint/2010/main" val="1269963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D7795-6FFE-9ACE-A04F-0E3552E04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06559-D137-A0ED-7881-8560156E3BE1}"/>
              </a:ext>
            </a:extLst>
          </p:cNvPr>
          <p:cNvSpPr>
            <a:spLocks noGrp="1"/>
          </p:cNvSpPr>
          <p:nvPr>
            <p:ph type="title"/>
          </p:nvPr>
        </p:nvSpPr>
        <p:spPr>
          <a:xfrm>
            <a:off x="152400" y="365126"/>
            <a:ext cx="9072563" cy="6264274"/>
          </a:xfrm>
        </p:spPr>
        <p:txBody>
          <a:bodyPr>
            <a:noAutofit/>
          </a:bodyPr>
          <a:lstStyle/>
          <a:p>
            <a:r>
              <a:rPr lang="en-US" sz="2400" b="1" dirty="0"/>
              <a:t>Explanation</a:t>
            </a:r>
            <a:br>
              <a:rPr lang="en-US" sz="2400" b="1" dirty="0"/>
            </a:br>
            <a:r>
              <a:rPr lang="en-US" sz="2400" b="1" dirty="0"/>
              <a:t>Directory Creation:</a:t>
            </a:r>
            <a:br>
              <a:rPr lang="en-US" sz="2400" b="1" dirty="0"/>
            </a:br>
            <a:br>
              <a:rPr lang="en-US" sz="2400" b="1" dirty="0"/>
            </a:br>
            <a:r>
              <a:rPr lang="en-US" sz="2400" b="1" dirty="0" err="1"/>
              <a:t>debugfs_create_dir</a:t>
            </a:r>
            <a:r>
              <a:rPr lang="en-US" sz="2400" b="1" dirty="0"/>
              <a:t>(MODULE_NAME, NULL) creates a directory in /sys/kernel/debug.</a:t>
            </a:r>
            <a:br>
              <a:rPr lang="en-US" sz="2400" b="1" dirty="0"/>
            </a:br>
            <a:r>
              <a:rPr lang="en-US" sz="2400" b="1" dirty="0"/>
              <a:t>File Creation:</a:t>
            </a:r>
            <a:br>
              <a:rPr lang="en-US" sz="2400" b="1" dirty="0"/>
            </a:br>
            <a:br>
              <a:rPr lang="en-US" sz="2400" b="1" dirty="0"/>
            </a:br>
            <a:r>
              <a:rPr lang="en-US" sz="2400" b="1" dirty="0" err="1"/>
              <a:t>debugfs_create_file</a:t>
            </a:r>
            <a:r>
              <a:rPr lang="en-US" sz="2400" b="1" dirty="0"/>
              <a:t>() creates a file named value with read-write permissions.</a:t>
            </a:r>
            <a:br>
              <a:rPr lang="en-US" sz="2400" b="1" dirty="0"/>
            </a:br>
            <a:r>
              <a:rPr lang="en-US" sz="2400" b="1" dirty="0"/>
              <a:t>Read/Write Implementation:</a:t>
            </a:r>
            <a:br>
              <a:rPr lang="en-US" sz="2400" b="1" dirty="0"/>
            </a:br>
            <a:br>
              <a:rPr lang="en-US" sz="2400" b="1" dirty="0"/>
            </a:br>
            <a:r>
              <a:rPr lang="en-US" sz="2400" b="1" dirty="0" err="1"/>
              <a:t>debugfs_read</a:t>
            </a:r>
            <a:r>
              <a:rPr lang="en-US" sz="2400" b="1" dirty="0"/>
              <a:t>() reads the value stored in </a:t>
            </a:r>
            <a:r>
              <a:rPr lang="en-US" sz="2400" b="1" dirty="0" err="1"/>
              <a:t>debugfs_value</a:t>
            </a:r>
            <a:r>
              <a:rPr lang="en-US" sz="2400" b="1" dirty="0"/>
              <a:t>.</a:t>
            </a:r>
            <a:br>
              <a:rPr lang="en-US" sz="2400" b="1" dirty="0"/>
            </a:br>
            <a:r>
              <a:rPr lang="en-US" sz="2400" b="1" dirty="0" err="1"/>
              <a:t>debugfs_write</a:t>
            </a:r>
            <a:r>
              <a:rPr lang="en-US" sz="2400" b="1" dirty="0"/>
              <a:t>() writes a new value to </a:t>
            </a:r>
            <a:r>
              <a:rPr lang="en-US" sz="2400" b="1" dirty="0" err="1"/>
              <a:t>debugfs_value</a:t>
            </a:r>
            <a:r>
              <a:rPr lang="en-US" sz="2400" b="1" dirty="0"/>
              <a:t>.</a:t>
            </a:r>
            <a:br>
              <a:rPr lang="en-US" sz="2400" b="1" dirty="0"/>
            </a:br>
            <a:r>
              <a:rPr lang="en-US" sz="2400" b="1" dirty="0"/>
              <a:t>File Operations:</a:t>
            </a:r>
            <a:br>
              <a:rPr lang="en-US" sz="2400" b="1" dirty="0"/>
            </a:br>
            <a:br>
              <a:rPr lang="en-US" sz="2400" b="1" dirty="0"/>
            </a:br>
            <a:r>
              <a:rPr lang="en-US" sz="2400" b="1" dirty="0" err="1"/>
              <a:t>simple_read_from_buffer</a:t>
            </a:r>
            <a:r>
              <a:rPr lang="en-US" sz="2400" b="1" dirty="0"/>
              <a:t> and </a:t>
            </a:r>
            <a:r>
              <a:rPr lang="en-US" sz="2400" b="1" dirty="0" err="1"/>
              <a:t>copy_from_user</a:t>
            </a:r>
            <a:r>
              <a:rPr lang="en-US" sz="2400" b="1" dirty="0"/>
              <a:t> handle user-kernel space data transfer.</a:t>
            </a:r>
            <a:endParaRPr lang="en-IN" sz="2400" b="1" dirty="0"/>
          </a:p>
        </p:txBody>
      </p:sp>
    </p:spTree>
    <p:extLst>
      <p:ext uri="{BB962C8B-B14F-4D97-AF65-F5344CB8AC3E}">
        <p14:creationId xmlns:p14="http://schemas.microsoft.com/office/powerpoint/2010/main" val="334542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9532" y="242094"/>
            <a:ext cx="5672455" cy="635000"/>
          </a:xfrm>
          <a:prstGeom prst="rect">
            <a:avLst/>
          </a:prstGeom>
        </p:spPr>
        <p:txBody>
          <a:bodyPr vert="horz" wrap="square" lIns="0" tIns="12700" rIns="0" bIns="0" rtlCol="0">
            <a:spAutoFit/>
          </a:bodyPr>
          <a:lstStyle/>
          <a:p>
            <a:pPr marL="12700">
              <a:lnSpc>
                <a:spcPct val="100000"/>
              </a:lnSpc>
              <a:spcBef>
                <a:spcPts val="100"/>
              </a:spcBef>
            </a:pPr>
            <a:r>
              <a:rPr spc="-5" dirty="0"/>
              <a:t>Directories</a:t>
            </a:r>
            <a:r>
              <a:rPr dirty="0"/>
              <a:t> </a:t>
            </a:r>
            <a:r>
              <a:rPr spc="-10" dirty="0"/>
              <a:t>(file</a:t>
            </a:r>
            <a:r>
              <a:rPr spc="5" dirty="0"/>
              <a:t> </a:t>
            </a:r>
            <a:r>
              <a:rPr spc="-5" dirty="0"/>
              <a:t>catalogues)</a:t>
            </a:r>
          </a:p>
        </p:txBody>
      </p:sp>
      <p:sp>
        <p:nvSpPr>
          <p:cNvPr id="4" name="object 4"/>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
        <p:nvSpPr>
          <p:cNvPr id="3" name="object 3"/>
          <p:cNvSpPr txBox="1"/>
          <p:nvPr/>
        </p:nvSpPr>
        <p:spPr>
          <a:xfrm>
            <a:off x="574039" y="1176019"/>
            <a:ext cx="8691880" cy="4533900"/>
          </a:xfrm>
          <a:prstGeom prst="rect">
            <a:avLst/>
          </a:prstGeom>
        </p:spPr>
        <p:txBody>
          <a:bodyPr vert="horz" wrap="square" lIns="0" tIns="86360" rIns="0" bIns="0" rtlCol="0">
            <a:spAutoFit/>
          </a:bodyPr>
          <a:lstStyle/>
          <a:p>
            <a:pPr marL="355600" marR="5080" indent="-342900">
              <a:lnSpc>
                <a:spcPts val="2400"/>
              </a:lnSpc>
              <a:spcBef>
                <a:spcPts val="680"/>
              </a:spcBef>
              <a:buFont typeface="Arial MT"/>
              <a:buChar char="•"/>
              <a:tabLst>
                <a:tab pos="354965" algn="l"/>
                <a:tab pos="355600" algn="l"/>
              </a:tabLst>
            </a:pPr>
            <a:r>
              <a:rPr sz="2500" spc="-5" dirty="0">
                <a:solidFill>
                  <a:srgbClr val="264C8D"/>
                </a:solidFill>
                <a:latin typeface="Calibri"/>
                <a:cs typeface="Calibri"/>
              </a:rPr>
              <a:t>Directories</a:t>
            </a:r>
            <a:r>
              <a:rPr sz="2500" dirty="0">
                <a:solidFill>
                  <a:srgbClr val="264C8D"/>
                </a:solidFill>
                <a:latin typeface="Calibri"/>
                <a:cs typeface="Calibri"/>
              </a:rPr>
              <a:t> </a:t>
            </a:r>
            <a:r>
              <a:rPr sz="2500" spc="-5" dirty="0">
                <a:solidFill>
                  <a:srgbClr val="264C8D"/>
                </a:solidFill>
                <a:latin typeface="Calibri"/>
                <a:cs typeface="Calibri"/>
              </a:rPr>
              <a:t>are</a:t>
            </a:r>
            <a:r>
              <a:rPr sz="2500" spc="5" dirty="0">
                <a:solidFill>
                  <a:srgbClr val="264C8D"/>
                </a:solidFill>
                <a:latin typeface="Calibri"/>
                <a:cs typeface="Calibri"/>
              </a:rPr>
              <a:t> </a:t>
            </a:r>
            <a:r>
              <a:rPr sz="2500" dirty="0">
                <a:solidFill>
                  <a:srgbClr val="264C8D"/>
                </a:solidFill>
                <a:latin typeface="Calibri"/>
                <a:cs typeface="Calibri"/>
              </a:rPr>
              <a:t>handled as</a:t>
            </a:r>
            <a:r>
              <a:rPr sz="2500" spc="5" dirty="0">
                <a:solidFill>
                  <a:srgbClr val="264C8D"/>
                </a:solidFill>
                <a:latin typeface="Calibri"/>
                <a:cs typeface="Calibri"/>
              </a:rPr>
              <a:t> </a:t>
            </a:r>
            <a:r>
              <a:rPr sz="2500" spc="-5" dirty="0">
                <a:solidFill>
                  <a:srgbClr val="264C8D"/>
                </a:solidFill>
                <a:latin typeface="Calibri"/>
                <a:cs typeface="Calibri"/>
              </a:rPr>
              <a:t>normal</a:t>
            </a:r>
            <a:r>
              <a:rPr sz="2500" spc="5" dirty="0">
                <a:solidFill>
                  <a:srgbClr val="264C8D"/>
                </a:solidFill>
                <a:latin typeface="Calibri"/>
                <a:cs typeface="Calibri"/>
              </a:rPr>
              <a:t> </a:t>
            </a:r>
            <a:r>
              <a:rPr sz="2500" spc="-5" dirty="0">
                <a:solidFill>
                  <a:srgbClr val="264C8D"/>
                </a:solidFill>
                <a:latin typeface="Calibri"/>
                <a:cs typeface="Calibri"/>
              </a:rPr>
              <a:t>files,</a:t>
            </a:r>
            <a:r>
              <a:rPr sz="2500" dirty="0">
                <a:solidFill>
                  <a:srgbClr val="264C8D"/>
                </a:solidFill>
                <a:latin typeface="Calibri"/>
                <a:cs typeface="Calibri"/>
              </a:rPr>
              <a:t> but</a:t>
            </a:r>
            <a:r>
              <a:rPr sz="2500" spc="5" dirty="0">
                <a:solidFill>
                  <a:srgbClr val="264C8D"/>
                </a:solidFill>
                <a:latin typeface="Calibri"/>
                <a:cs typeface="Calibri"/>
              </a:rPr>
              <a:t> </a:t>
            </a:r>
            <a:r>
              <a:rPr sz="2500" spc="-5" dirty="0">
                <a:solidFill>
                  <a:srgbClr val="264C8D"/>
                </a:solidFill>
                <a:latin typeface="Calibri"/>
                <a:cs typeface="Calibri"/>
              </a:rPr>
              <a:t>are</a:t>
            </a:r>
            <a:r>
              <a:rPr sz="2500" dirty="0">
                <a:solidFill>
                  <a:srgbClr val="264C8D"/>
                </a:solidFill>
                <a:latin typeface="Calibri"/>
                <a:cs typeface="Calibri"/>
              </a:rPr>
              <a:t> </a:t>
            </a:r>
            <a:r>
              <a:rPr sz="2500" spc="-5" dirty="0">
                <a:solidFill>
                  <a:srgbClr val="264C8D"/>
                </a:solidFill>
                <a:latin typeface="Calibri"/>
                <a:cs typeface="Calibri"/>
              </a:rPr>
              <a:t>marked</a:t>
            </a:r>
            <a:r>
              <a:rPr sz="2500" spc="5" dirty="0">
                <a:solidFill>
                  <a:srgbClr val="264C8D"/>
                </a:solidFill>
                <a:latin typeface="Calibri"/>
                <a:cs typeface="Calibri"/>
              </a:rPr>
              <a:t> </a:t>
            </a:r>
            <a:r>
              <a:rPr sz="2500" dirty="0">
                <a:solidFill>
                  <a:srgbClr val="264C8D"/>
                </a:solidFill>
                <a:latin typeface="Calibri"/>
                <a:cs typeface="Calibri"/>
              </a:rPr>
              <a:t>in </a:t>
            </a:r>
            <a:r>
              <a:rPr sz="2500" spc="-195" dirty="0">
                <a:solidFill>
                  <a:srgbClr val="264C8D"/>
                </a:solidFill>
                <a:latin typeface="Calibri"/>
                <a:cs typeface="Calibri"/>
              </a:rPr>
              <a:t>Inode-­‐ </a:t>
            </a:r>
            <a:r>
              <a:rPr sz="2500" spc="-550" dirty="0">
                <a:solidFill>
                  <a:srgbClr val="264C8D"/>
                </a:solidFill>
                <a:latin typeface="Calibri"/>
                <a:cs typeface="Calibri"/>
              </a:rPr>
              <a:t> </a:t>
            </a:r>
            <a:r>
              <a:rPr sz="2500" spc="-5" dirty="0">
                <a:solidFill>
                  <a:srgbClr val="264C8D"/>
                </a:solidFill>
                <a:latin typeface="Calibri"/>
                <a:cs typeface="Calibri"/>
              </a:rPr>
              <a:t>type </a:t>
            </a:r>
            <a:r>
              <a:rPr sz="2500" dirty="0">
                <a:solidFill>
                  <a:srgbClr val="264C8D"/>
                </a:solidFill>
                <a:latin typeface="Calibri"/>
                <a:cs typeface="Calibri"/>
              </a:rPr>
              <a:t>as </a:t>
            </a:r>
            <a:r>
              <a:rPr sz="2500" spc="-5" dirty="0">
                <a:solidFill>
                  <a:srgbClr val="264C8D"/>
                </a:solidFill>
                <a:latin typeface="Calibri"/>
                <a:cs typeface="Calibri"/>
              </a:rPr>
              <a:t>directory</a:t>
            </a:r>
            <a:endParaRPr sz="2500">
              <a:latin typeface="Calibri"/>
              <a:cs typeface="Calibri"/>
            </a:endParaRPr>
          </a:p>
          <a:p>
            <a:pPr marL="355600" indent="-342900">
              <a:lnSpc>
                <a:spcPts val="2995"/>
              </a:lnSpc>
              <a:spcBef>
                <a:spcPts val="20"/>
              </a:spcBef>
              <a:buFont typeface="Arial MT"/>
              <a:buChar char="•"/>
              <a:tabLst>
                <a:tab pos="354965" algn="l"/>
                <a:tab pos="355600" algn="l"/>
              </a:tabLst>
            </a:pPr>
            <a:r>
              <a:rPr sz="2500" dirty="0">
                <a:solidFill>
                  <a:srgbClr val="264C8D"/>
                </a:solidFill>
                <a:latin typeface="Calibri"/>
                <a:cs typeface="Calibri"/>
              </a:rPr>
              <a:t>A</a:t>
            </a:r>
            <a:r>
              <a:rPr sz="2500" spc="-5" dirty="0">
                <a:solidFill>
                  <a:srgbClr val="264C8D"/>
                </a:solidFill>
                <a:latin typeface="Calibri"/>
                <a:cs typeface="Calibri"/>
              </a:rPr>
              <a:t> directory</a:t>
            </a:r>
            <a:r>
              <a:rPr sz="2500" dirty="0">
                <a:solidFill>
                  <a:srgbClr val="264C8D"/>
                </a:solidFill>
                <a:latin typeface="Calibri"/>
                <a:cs typeface="Calibri"/>
              </a:rPr>
              <a:t> </a:t>
            </a:r>
            <a:r>
              <a:rPr sz="2500" spc="-5" dirty="0">
                <a:solidFill>
                  <a:srgbClr val="264C8D"/>
                </a:solidFill>
                <a:latin typeface="Calibri"/>
                <a:cs typeface="Calibri"/>
              </a:rPr>
              <a:t>entry contains</a:t>
            </a:r>
            <a:endParaRPr sz="2500">
              <a:latin typeface="Calibri"/>
              <a:cs typeface="Calibri"/>
            </a:endParaRPr>
          </a:p>
          <a:p>
            <a:pPr marL="755650" lvl="1" indent="-285750">
              <a:lnSpc>
                <a:spcPts val="2615"/>
              </a:lnSpc>
              <a:buFont typeface="Arial MT"/>
              <a:buChar char="–"/>
              <a:tabLst>
                <a:tab pos="755015" algn="l"/>
                <a:tab pos="755650" algn="l"/>
              </a:tabLst>
            </a:pPr>
            <a:r>
              <a:rPr sz="2200" dirty="0">
                <a:latin typeface="Calibri"/>
                <a:cs typeface="Calibri"/>
              </a:rPr>
              <a:t>Length</a:t>
            </a:r>
            <a:r>
              <a:rPr sz="2200" spc="-20" dirty="0">
                <a:latin typeface="Calibri"/>
                <a:cs typeface="Calibri"/>
              </a:rPr>
              <a:t> </a:t>
            </a:r>
            <a:r>
              <a:rPr sz="2200" spc="-5" dirty="0">
                <a:latin typeface="Calibri"/>
                <a:cs typeface="Calibri"/>
              </a:rPr>
              <a:t>of</a:t>
            </a:r>
            <a:r>
              <a:rPr sz="2200" spc="-15" dirty="0">
                <a:latin typeface="Calibri"/>
                <a:cs typeface="Calibri"/>
              </a:rPr>
              <a:t> </a:t>
            </a:r>
            <a:r>
              <a:rPr sz="2200" dirty="0">
                <a:latin typeface="Calibri"/>
                <a:cs typeface="Calibri"/>
              </a:rPr>
              <a:t>the</a:t>
            </a:r>
            <a:r>
              <a:rPr sz="2200" spc="-20" dirty="0">
                <a:latin typeface="Calibri"/>
                <a:cs typeface="Calibri"/>
              </a:rPr>
              <a:t> </a:t>
            </a:r>
            <a:r>
              <a:rPr sz="2200" spc="-5" dirty="0">
                <a:latin typeface="Calibri"/>
                <a:cs typeface="Calibri"/>
              </a:rPr>
              <a:t>entry</a:t>
            </a:r>
            <a:endParaRPr sz="2200">
              <a:latin typeface="Calibri"/>
              <a:cs typeface="Calibri"/>
            </a:endParaRPr>
          </a:p>
          <a:p>
            <a:pPr marL="755650" lvl="1" indent="-285750">
              <a:lnSpc>
                <a:spcPts val="2600"/>
              </a:lnSpc>
              <a:buFont typeface="Arial MT"/>
              <a:buChar char="–"/>
              <a:tabLst>
                <a:tab pos="755015" algn="l"/>
                <a:tab pos="755650" algn="l"/>
              </a:tabLst>
            </a:pPr>
            <a:r>
              <a:rPr sz="2200" spc="-5" dirty="0">
                <a:latin typeface="Calibri"/>
                <a:cs typeface="Calibri"/>
              </a:rPr>
              <a:t>Name (variable</a:t>
            </a:r>
            <a:r>
              <a:rPr sz="2200" dirty="0">
                <a:latin typeface="Calibri"/>
                <a:cs typeface="Calibri"/>
              </a:rPr>
              <a:t> length up to </a:t>
            </a:r>
            <a:r>
              <a:rPr sz="2200" spc="-5" dirty="0">
                <a:latin typeface="Calibri"/>
                <a:cs typeface="Calibri"/>
              </a:rPr>
              <a:t>255</a:t>
            </a:r>
            <a:r>
              <a:rPr sz="2200" dirty="0">
                <a:latin typeface="Calibri"/>
                <a:cs typeface="Calibri"/>
              </a:rPr>
              <a:t> </a:t>
            </a:r>
            <a:r>
              <a:rPr sz="2200" spc="-5" dirty="0">
                <a:latin typeface="Calibri"/>
                <a:cs typeface="Calibri"/>
              </a:rPr>
              <a:t>characters)</a:t>
            </a:r>
            <a:endParaRPr sz="2200">
              <a:latin typeface="Calibri"/>
              <a:cs typeface="Calibri"/>
            </a:endParaRPr>
          </a:p>
          <a:p>
            <a:pPr marL="755650" lvl="1" indent="-285750">
              <a:lnSpc>
                <a:spcPts val="2620"/>
              </a:lnSpc>
              <a:buFont typeface="Arial MT"/>
              <a:buChar char="–"/>
              <a:tabLst>
                <a:tab pos="755015" algn="l"/>
                <a:tab pos="755650" algn="l"/>
              </a:tabLst>
            </a:pPr>
            <a:r>
              <a:rPr sz="2200" spc="-5" dirty="0">
                <a:latin typeface="Calibri"/>
                <a:cs typeface="Calibri"/>
              </a:rPr>
              <a:t>Inode</a:t>
            </a:r>
            <a:r>
              <a:rPr sz="2200" spc="-40" dirty="0">
                <a:latin typeface="Calibri"/>
                <a:cs typeface="Calibri"/>
              </a:rPr>
              <a:t> </a:t>
            </a:r>
            <a:r>
              <a:rPr sz="2200" spc="-5" dirty="0">
                <a:latin typeface="Calibri"/>
                <a:cs typeface="Calibri"/>
              </a:rPr>
              <a:t>number</a:t>
            </a:r>
            <a:endParaRPr sz="2200">
              <a:latin typeface="Calibri"/>
              <a:cs typeface="Calibri"/>
            </a:endParaRPr>
          </a:p>
          <a:p>
            <a:pPr marL="355600" marR="1013460" indent="-342900">
              <a:lnSpc>
                <a:spcPts val="2400"/>
              </a:lnSpc>
              <a:spcBef>
                <a:spcPts val="650"/>
              </a:spcBef>
              <a:buFont typeface="Arial MT"/>
              <a:buChar char="•"/>
              <a:tabLst>
                <a:tab pos="354965" algn="l"/>
                <a:tab pos="355600" algn="l"/>
              </a:tabLst>
            </a:pPr>
            <a:r>
              <a:rPr sz="2500" spc="-5" dirty="0">
                <a:solidFill>
                  <a:srgbClr val="264C8D"/>
                </a:solidFill>
                <a:latin typeface="Calibri"/>
                <a:cs typeface="Calibri"/>
              </a:rPr>
              <a:t>Multiple</a:t>
            </a:r>
            <a:r>
              <a:rPr sz="2500" spc="5" dirty="0">
                <a:solidFill>
                  <a:srgbClr val="264C8D"/>
                </a:solidFill>
                <a:latin typeface="Calibri"/>
                <a:cs typeface="Calibri"/>
              </a:rPr>
              <a:t> </a:t>
            </a:r>
            <a:r>
              <a:rPr sz="2500" spc="-5" dirty="0">
                <a:solidFill>
                  <a:srgbClr val="264C8D"/>
                </a:solidFill>
                <a:latin typeface="Calibri"/>
                <a:cs typeface="Calibri"/>
              </a:rPr>
              <a:t>directory</a:t>
            </a:r>
            <a:r>
              <a:rPr sz="2500" spc="10" dirty="0">
                <a:solidFill>
                  <a:srgbClr val="264C8D"/>
                </a:solidFill>
                <a:latin typeface="Calibri"/>
                <a:cs typeface="Calibri"/>
              </a:rPr>
              <a:t> </a:t>
            </a:r>
            <a:r>
              <a:rPr sz="2500" spc="-5" dirty="0">
                <a:solidFill>
                  <a:srgbClr val="264C8D"/>
                </a:solidFill>
                <a:latin typeface="Calibri"/>
                <a:cs typeface="Calibri"/>
              </a:rPr>
              <a:t>entries</a:t>
            </a:r>
            <a:r>
              <a:rPr sz="2500" spc="10" dirty="0">
                <a:solidFill>
                  <a:srgbClr val="264C8D"/>
                </a:solidFill>
                <a:latin typeface="Calibri"/>
                <a:cs typeface="Calibri"/>
              </a:rPr>
              <a:t> </a:t>
            </a:r>
            <a:r>
              <a:rPr sz="2500" spc="-5" dirty="0">
                <a:solidFill>
                  <a:srgbClr val="264C8D"/>
                </a:solidFill>
                <a:latin typeface="Calibri"/>
                <a:cs typeface="Calibri"/>
              </a:rPr>
              <a:t>may</a:t>
            </a:r>
            <a:r>
              <a:rPr sz="2500" dirty="0">
                <a:solidFill>
                  <a:srgbClr val="264C8D"/>
                </a:solidFill>
                <a:latin typeface="Calibri"/>
                <a:cs typeface="Calibri"/>
              </a:rPr>
              <a:t> </a:t>
            </a:r>
            <a:r>
              <a:rPr sz="2500" spc="-5" dirty="0">
                <a:solidFill>
                  <a:srgbClr val="264C8D"/>
                </a:solidFill>
                <a:latin typeface="Calibri"/>
                <a:cs typeface="Calibri"/>
              </a:rPr>
              <a:t>reference</a:t>
            </a:r>
            <a:r>
              <a:rPr sz="2500" spc="10" dirty="0">
                <a:solidFill>
                  <a:srgbClr val="264C8D"/>
                </a:solidFill>
                <a:latin typeface="Calibri"/>
                <a:cs typeface="Calibri"/>
              </a:rPr>
              <a:t> </a:t>
            </a:r>
            <a:r>
              <a:rPr sz="2500" dirty="0">
                <a:solidFill>
                  <a:srgbClr val="264C8D"/>
                </a:solidFill>
                <a:latin typeface="Calibri"/>
                <a:cs typeface="Calibri"/>
              </a:rPr>
              <a:t>the</a:t>
            </a:r>
            <a:r>
              <a:rPr sz="2500" spc="10" dirty="0">
                <a:solidFill>
                  <a:srgbClr val="264C8D"/>
                </a:solidFill>
                <a:latin typeface="Calibri"/>
                <a:cs typeface="Calibri"/>
              </a:rPr>
              <a:t> </a:t>
            </a:r>
            <a:r>
              <a:rPr sz="2500" spc="-5" dirty="0">
                <a:solidFill>
                  <a:srgbClr val="264C8D"/>
                </a:solidFill>
                <a:latin typeface="Calibri"/>
                <a:cs typeface="Calibri"/>
              </a:rPr>
              <a:t>same</a:t>
            </a:r>
            <a:r>
              <a:rPr sz="2500" spc="5" dirty="0">
                <a:solidFill>
                  <a:srgbClr val="264C8D"/>
                </a:solidFill>
                <a:latin typeface="Calibri"/>
                <a:cs typeface="Calibri"/>
              </a:rPr>
              <a:t> </a:t>
            </a:r>
            <a:r>
              <a:rPr sz="2500" spc="-5" dirty="0">
                <a:solidFill>
                  <a:srgbClr val="264C8D"/>
                </a:solidFill>
                <a:latin typeface="Calibri"/>
                <a:cs typeface="Calibri"/>
              </a:rPr>
              <a:t>Inode </a:t>
            </a:r>
            <a:r>
              <a:rPr sz="2500" spc="-550" dirty="0">
                <a:solidFill>
                  <a:srgbClr val="264C8D"/>
                </a:solidFill>
                <a:latin typeface="Calibri"/>
                <a:cs typeface="Calibri"/>
              </a:rPr>
              <a:t> </a:t>
            </a:r>
            <a:r>
              <a:rPr sz="2500" spc="-5" dirty="0">
                <a:solidFill>
                  <a:srgbClr val="264C8D"/>
                </a:solidFill>
                <a:latin typeface="Calibri"/>
                <a:cs typeface="Calibri"/>
              </a:rPr>
              <a:t>number (hard</a:t>
            </a:r>
            <a:r>
              <a:rPr sz="2500" dirty="0">
                <a:solidFill>
                  <a:srgbClr val="264C8D"/>
                </a:solidFill>
                <a:latin typeface="Calibri"/>
                <a:cs typeface="Calibri"/>
              </a:rPr>
              <a:t> link)</a:t>
            </a:r>
            <a:endParaRPr sz="2500">
              <a:latin typeface="Calibri"/>
              <a:cs typeface="Calibri"/>
            </a:endParaRPr>
          </a:p>
          <a:p>
            <a:pPr marL="355600" marR="752475" indent="-342900">
              <a:lnSpc>
                <a:spcPts val="2400"/>
              </a:lnSpc>
              <a:spcBef>
                <a:spcPts val="600"/>
              </a:spcBef>
              <a:buFont typeface="Arial MT"/>
              <a:buChar char="•"/>
              <a:tabLst>
                <a:tab pos="354965" algn="l"/>
                <a:tab pos="355600" algn="l"/>
              </a:tabLst>
            </a:pPr>
            <a:r>
              <a:rPr sz="2500" spc="-5" dirty="0">
                <a:solidFill>
                  <a:srgbClr val="264C8D"/>
                </a:solidFill>
                <a:latin typeface="Calibri"/>
                <a:cs typeface="Calibri"/>
              </a:rPr>
              <a:t>Users</a:t>
            </a:r>
            <a:r>
              <a:rPr sz="2500" spc="5" dirty="0">
                <a:solidFill>
                  <a:srgbClr val="264C8D"/>
                </a:solidFill>
                <a:latin typeface="Calibri"/>
                <a:cs typeface="Calibri"/>
              </a:rPr>
              <a:t> </a:t>
            </a:r>
            <a:r>
              <a:rPr sz="2500" spc="-5" dirty="0">
                <a:solidFill>
                  <a:srgbClr val="264C8D"/>
                </a:solidFill>
                <a:latin typeface="Calibri"/>
                <a:cs typeface="Calibri"/>
              </a:rPr>
              <a:t>identify</a:t>
            </a:r>
            <a:r>
              <a:rPr sz="2500" spc="5" dirty="0">
                <a:solidFill>
                  <a:srgbClr val="264C8D"/>
                </a:solidFill>
                <a:latin typeface="Calibri"/>
                <a:cs typeface="Calibri"/>
              </a:rPr>
              <a:t> </a:t>
            </a:r>
            <a:r>
              <a:rPr sz="2500" spc="-5" dirty="0">
                <a:solidFill>
                  <a:srgbClr val="264C8D"/>
                </a:solidFill>
                <a:latin typeface="Calibri"/>
                <a:cs typeface="Calibri"/>
              </a:rPr>
              <a:t>files</a:t>
            </a:r>
            <a:r>
              <a:rPr sz="2500" spc="10" dirty="0">
                <a:solidFill>
                  <a:srgbClr val="264C8D"/>
                </a:solidFill>
                <a:latin typeface="Calibri"/>
                <a:cs typeface="Calibri"/>
              </a:rPr>
              <a:t> </a:t>
            </a:r>
            <a:r>
              <a:rPr sz="2500" dirty="0">
                <a:solidFill>
                  <a:srgbClr val="264C8D"/>
                </a:solidFill>
                <a:latin typeface="Calibri"/>
                <a:cs typeface="Calibri"/>
              </a:rPr>
              <a:t>via</a:t>
            </a:r>
            <a:r>
              <a:rPr sz="2500" spc="5" dirty="0">
                <a:solidFill>
                  <a:srgbClr val="264C8D"/>
                </a:solidFill>
                <a:latin typeface="Calibri"/>
                <a:cs typeface="Calibri"/>
              </a:rPr>
              <a:t> </a:t>
            </a:r>
            <a:r>
              <a:rPr sz="2500" spc="-5" dirty="0">
                <a:solidFill>
                  <a:srgbClr val="264C8D"/>
                </a:solidFill>
                <a:latin typeface="Calibri"/>
                <a:cs typeface="Calibri"/>
              </a:rPr>
              <a:t>pathnames</a:t>
            </a:r>
            <a:r>
              <a:rPr sz="2500" spc="10" dirty="0">
                <a:solidFill>
                  <a:srgbClr val="264C8D"/>
                </a:solidFill>
                <a:latin typeface="Calibri"/>
                <a:cs typeface="Calibri"/>
              </a:rPr>
              <a:t> </a:t>
            </a:r>
            <a:r>
              <a:rPr sz="2500" spc="-5" dirty="0">
                <a:solidFill>
                  <a:srgbClr val="264C8D"/>
                </a:solidFill>
                <a:latin typeface="Calibri"/>
                <a:cs typeface="Calibri"/>
              </a:rPr>
              <a:t>("/path/to/file")</a:t>
            </a:r>
            <a:r>
              <a:rPr sz="2500" spc="5" dirty="0">
                <a:solidFill>
                  <a:srgbClr val="264C8D"/>
                </a:solidFill>
                <a:latin typeface="Calibri"/>
                <a:cs typeface="Calibri"/>
              </a:rPr>
              <a:t> </a:t>
            </a:r>
            <a:r>
              <a:rPr sz="2500" dirty="0">
                <a:solidFill>
                  <a:srgbClr val="264C8D"/>
                </a:solidFill>
                <a:latin typeface="Calibri"/>
                <a:cs typeface="Calibri"/>
              </a:rPr>
              <a:t>that</a:t>
            </a:r>
            <a:r>
              <a:rPr sz="2500" spc="5" dirty="0">
                <a:solidFill>
                  <a:srgbClr val="264C8D"/>
                </a:solidFill>
                <a:latin typeface="Calibri"/>
                <a:cs typeface="Calibri"/>
              </a:rPr>
              <a:t> </a:t>
            </a:r>
            <a:r>
              <a:rPr sz="2500" spc="-5" dirty="0">
                <a:solidFill>
                  <a:srgbClr val="264C8D"/>
                </a:solidFill>
                <a:latin typeface="Calibri"/>
                <a:cs typeface="Calibri"/>
              </a:rPr>
              <a:t>are </a:t>
            </a:r>
            <a:r>
              <a:rPr sz="2500" spc="-550" dirty="0">
                <a:solidFill>
                  <a:srgbClr val="264C8D"/>
                </a:solidFill>
                <a:latin typeface="Calibri"/>
                <a:cs typeface="Calibri"/>
              </a:rPr>
              <a:t> </a:t>
            </a:r>
            <a:r>
              <a:rPr sz="2500" spc="-5" dirty="0">
                <a:solidFill>
                  <a:srgbClr val="264C8D"/>
                </a:solidFill>
                <a:latin typeface="Calibri"/>
                <a:cs typeface="Calibri"/>
              </a:rPr>
              <a:t>mapped </a:t>
            </a:r>
            <a:r>
              <a:rPr sz="2500" dirty="0">
                <a:solidFill>
                  <a:srgbClr val="264C8D"/>
                </a:solidFill>
                <a:latin typeface="Calibri"/>
                <a:cs typeface="Calibri"/>
              </a:rPr>
              <a:t>to</a:t>
            </a:r>
            <a:r>
              <a:rPr sz="2500" spc="-5" dirty="0">
                <a:solidFill>
                  <a:srgbClr val="264C8D"/>
                </a:solidFill>
                <a:latin typeface="Calibri"/>
                <a:cs typeface="Calibri"/>
              </a:rPr>
              <a:t> Inode numbers</a:t>
            </a:r>
            <a:r>
              <a:rPr sz="2500" dirty="0">
                <a:solidFill>
                  <a:srgbClr val="264C8D"/>
                </a:solidFill>
                <a:latin typeface="Calibri"/>
                <a:cs typeface="Calibri"/>
              </a:rPr>
              <a:t> by the OS</a:t>
            </a:r>
            <a:endParaRPr sz="2500">
              <a:latin typeface="Calibri"/>
              <a:cs typeface="Calibri"/>
            </a:endParaRPr>
          </a:p>
          <a:p>
            <a:pPr marL="355600" marR="203835" indent="-342900">
              <a:lnSpc>
                <a:spcPts val="2400"/>
              </a:lnSpc>
              <a:spcBef>
                <a:spcPts val="600"/>
              </a:spcBef>
              <a:buFont typeface="Arial MT"/>
              <a:buChar char="•"/>
              <a:tabLst>
                <a:tab pos="354965" algn="l"/>
                <a:tab pos="355600" algn="l"/>
              </a:tabLst>
            </a:pPr>
            <a:r>
              <a:rPr sz="2500" dirty="0">
                <a:solidFill>
                  <a:srgbClr val="264C8D"/>
                </a:solidFill>
                <a:latin typeface="Calibri"/>
                <a:cs typeface="Calibri"/>
              </a:rPr>
              <a:t>If the path</a:t>
            </a:r>
            <a:r>
              <a:rPr sz="2500" spc="5" dirty="0">
                <a:solidFill>
                  <a:srgbClr val="264C8D"/>
                </a:solidFill>
                <a:latin typeface="Calibri"/>
                <a:cs typeface="Calibri"/>
              </a:rPr>
              <a:t> </a:t>
            </a:r>
            <a:r>
              <a:rPr sz="2500" spc="-5" dirty="0">
                <a:solidFill>
                  <a:srgbClr val="264C8D"/>
                </a:solidFill>
                <a:latin typeface="Calibri"/>
                <a:cs typeface="Calibri"/>
              </a:rPr>
              <a:t>starts</a:t>
            </a:r>
            <a:r>
              <a:rPr sz="2500" dirty="0">
                <a:solidFill>
                  <a:srgbClr val="264C8D"/>
                </a:solidFill>
                <a:latin typeface="Calibri"/>
                <a:cs typeface="Calibri"/>
              </a:rPr>
              <a:t> </a:t>
            </a:r>
            <a:r>
              <a:rPr sz="2500" spc="-5" dirty="0">
                <a:solidFill>
                  <a:srgbClr val="264C8D"/>
                </a:solidFill>
                <a:latin typeface="Calibri"/>
                <a:cs typeface="Calibri"/>
              </a:rPr>
              <a:t>with</a:t>
            </a:r>
            <a:r>
              <a:rPr sz="2500" spc="5" dirty="0">
                <a:solidFill>
                  <a:srgbClr val="264C8D"/>
                </a:solidFill>
                <a:latin typeface="Calibri"/>
                <a:cs typeface="Calibri"/>
              </a:rPr>
              <a:t> </a:t>
            </a:r>
            <a:r>
              <a:rPr sz="2500" spc="-5" dirty="0">
                <a:solidFill>
                  <a:srgbClr val="264C8D"/>
                </a:solidFill>
                <a:latin typeface="Calibri"/>
                <a:cs typeface="Calibri"/>
              </a:rPr>
              <a:t>"/",</a:t>
            </a:r>
            <a:r>
              <a:rPr sz="2500" dirty="0">
                <a:solidFill>
                  <a:srgbClr val="264C8D"/>
                </a:solidFill>
                <a:latin typeface="Calibri"/>
                <a:cs typeface="Calibri"/>
              </a:rPr>
              <a:t> it</a:t>
            </a:r>
            <a:r>
              <a:rPr sz="2500" spc="5" dirty="0">
                <a:solidFill>
                  <a:srgbClr val="264C8D"/>
                </a:solidFill>
                <a:latin typeface="Calibri"/>
                <a:cs typeface="Calibri"/>
              </a:rPr>
              <a:t> </a:t>
            </a:r>
            <a:r>
              <a:rPr sz="2500" dirty="0">
                <a:solidFill>
                  <a:srgbClr val="264C8D"/>
                </a:solidFill>
                <a:latin typeface="Calibri"/>
                <a:cs typeface="Calibri"/>
              </a:rPr>
              <a:t>is </a:t>
            </a:r>
            <a:r>
              <a:rPr sz="2500" spc="-5" dirty="0">
                <a:solidFill>
                  <a:srgbClr val="264C8D"/>
                </a:solidFill>
                <a:latin typeface="Calibri"/>
                <a:cs typeface="Calibri"/>
              </a:rPr>
              <a:t>absolute</a:t>
            </a:r>
            <a:r>
              <a:rPr sz="2500" dirty="0">
                <a:solidFill>
                  <a:srgbClr val="264C8D"/>
                </a:solidFill>
                <a:latin typeface="Calibri"/>
                <a:cs typeface="Calibri"/>
              </a:rPr>
              <a:t> and is</a:t>
            </a:r>
            <a:r>
              <a:rPr sz="2500" spc="5" dirty="0">
                <a:solidFill>
                  <a:srgbClr val="264C8D"/>
                </a:solidFill>
                <a:latin typeface="Calibri"/>
                <a:cs typeface="Calibri"/>
              </a:rPr>
              <a:t> </a:t>
            </a:r>
            <a:r>
              <a:rPr sz="2500" spc="-5" dirty="0">
                <a:solidFill>
                  <a:srgbClr val="264C8D"/>
                </a:solidFill>
                <a:latin typeface="Calibri"/>
                <a:cs typeface="Calibri"/>
              </a:rPr>
              <a:t>resolved</a:t>
            </a:r>
            <a:r>
              <a:rPr sz="2500" dirty="0">
                <a:solidFill>
                  <a:srgbClr val="264C8D"/>
                </a:solidFill>
                <a:latin typeface="Calibri"/>
                <a:cs typeface="Calibri"/>
              </a:rPr>
              <a:t> up </a:t>
            </a:r>
            <a:r>
              <a:rPr sz="2500" spc="-5" dirty="0">
                <a:solidFill>
                  <a:srgbClr val="264C8D"/>
                </a:solidFill>
                <a:latin typeface="Calibri"/>
                <a:cs typeface="Calibri"/>
              </a:rPr>
              <a:t>from </a:t>
            </a:r>
            <a:r>
              <a:rPr sz="2500" spc="-550" dirty="0">
                <a:solidFill>
                  <a:srgbClr val="264C8D"/>
                </a:solidFill>
                <a:latin typeface="Calibri"/>
                <a:cs typeface="Calibri"/>
              </a:rPr>
              <a:t> </a:t>
            </a:r>
            <a:r>
              <a:rPr sz="2500" dirty="0">
                <a:solidFill>
                  <a:srgbClr val="264C8D"/>
                </a:solidFill>
                <a:latin typeface="Calibri"/>
                <a:cs typeface="Calibri"/>
              </a:rPr>
              <a:t>the</a:t>
            </a:r>
            <a:r>
              <a:rPr sz="2500" spc="-5" dirty="0">
                <a:solidFill>
                  <a:srgbClr val="264C8D"/>
                </a:solidFill>
                <a:latin typeface="Calibri"/>
                <a:cs typeface="Calibri"/>
              </a:rPr>
              <a:t> root</a:t>
            </a:r>
            <a:r>
              <a:rPr sz="2500" dirty="0">
                <a:solidFill>
                  <a:srgbClr val="264C8D"/>
                </a:solidFill>
                <a:latin typeface="Calibri"/>
                <a:cs typeface="Calibri"/>
              </a:rPr>
              <a:t> </a:t>
            </a:r>
            <a:r>
              <a:rPr sz="2500" spc="-5" dirty="0">
                <a:solidFill>
                  <a:srgbClr val="264C8D"/>
                </a:solidFill>
                <a:latin typeface="Calibri"/>
                <a:cs typeface="Calibri"/>
              </a:rPr>
              <a:t>directory</a:t>
            </a:r>
            <a:endParaRPr sz="2500">
              <a:latin typeface="Calibri"/>
              <a:cs typeface="Calibri"/>
            </a:endParaRPr>
          </a:p>
          <a:p>
            <a:pPr marL="355600" indent="-342900">
              <a:lnSpc>
                <a:spcPct val="100000"/>
              </a:lnSpc>
              <a:spcBef>
                <a:spcPts val="20"/>
              </a:spcBef>
              <a:buFont typeface="Arial MT"/>
              <a:buChar char="•"/>
              <a:tabLst>
                <a:tab pos="354965" algn="l"/>
                <a:tab pos="355600" algn="l"/>
              </a:tabLst>
            </a:pPr>
            <a:r>
              <a:rPr sz="2500" spc="-5" dirty="0">
                <a:solidFill>
                  <a:srgbClr val="264C8D"/>
                </a:solidFill>
                <a:latin typeface="Calibri"/>
                <a:cs typeface="Calibri"/>
              </a:rPr>
              <a:t>Otherwise</a:t>
            </a:r>
            <a:r>
              <a:rPr sz="2500" dirty="0">
                <a:solidFill>
                  <a:srgbClr val="264C8D"/>
                </a:solidFill>
                <a:latin typeface="Calibri"/>
                <a:cs typeface="Calibri"/>
              </a:rPr>
              <a:t> the</a:t>
            </a:r>
            <a:r>
              <a:rPr sz="2500" spc="5" dirty="0">
                <a:solidFill>
                  <a:srgbClr val="264C8D"/>
                </a:solidFill>
                <a:latin typeface="Calibri"/>
                <a:cs typeface="Calibri"/>
              </a:rPr>
              <a:t> </a:t>
            </a:r>
            <a:r>
              <a:rPr sz="2500" dirty="0">
                <a:solidFill>
                  <a:srgbClr val="264C8D"/>
                </a:solidFill>
                <a:latin typeface="Calibri"/>
                <a:cs typeface="Calibri"/>
              </a:rPr>
              <a:t>path</a:t>
            </a:r>
            <a:r>
              <a:rPr sz="2500" spc="5" dirty="0">
                <a:solidFill>
                  <a:srgbClr val="264C8D"/>
                </a:solidFill>
                <a:latin typeface="Calibri"/>
                <a:cs typeface="Calibri"/>
              </a:rPr>
              <a:t> </a:t>
            </a:r>
            <a:r>
              <a:rPr sz="2500" dirty="0">
                <a:solidFill>
                  <a:srgbClr val="264C8D"/>
                </a:solidFill>
                <a:latin typeface="Calibri"/>
                <a:cs typeface="Calibri"/>
              </a:rPr>
              <a:t>is</a:t>
            </a:r>
            <a:r>
              <a:rPr sz="2500" spc="5" dirty="0">
                <a:solidFill>
                  <a:srgbClr val="264C8D"/>
                </a:solidFill>
                <a:latin typeface="Calibri"/>
                <a:cs typeface="Calibri"/>
              </a:rPr>
              <a:t> </a:t>
            </a:r>
            <a:r>
              <a:rPr sz="2500" spc="-5" dirty="0">
                <a:solidFill>
                  <a:srgbClr val="264C8D"/>
                </a:solidFill>
                <a:latin typeface="Calibri"/>
                <a:cs typeface="Calibri"/>
              </a:rPr>
              <a:t>resolved</a:t>
            </a:r>
            <a:r>
              <a:rPr sz="2500" dirty="0">
                <a:solidFill>
                  <a:srgbClr val="264C8D"/>
                </a:solidFill>
                <a:latin typeface="Calibri"/>
                <a:cs typeface="Calibri"/>
              </a:rPr>
              <a:t> </a:t>
            </a:r>
            <a:r>
              <a:rPr sz="2500" spc="-5" dirty="0">
                <a:solidFill>
                  <a:srgbClr val="264C8D"/>
                </a:solidFill>
                <a:latin typeface="Calibri"/>
                <a:cs typeface="Calibri"/>
              </a:rPr>
              <a:t>relative</a:t>
            </a:r>
            <a:r>
              <a:rPr sz="2500" spc="5" dirty="0">
                <a:solidFill>
                  <a:srgbClr val="264C8D"/>
                </a:solidFill>
                <a:latin typeface="Calibri"/>
                <a:cs typeface="Calibri"/>
              </a:rPr>
              <a:t> </a:t>
            </a:r>
            <a:r>
              <a:rPr sz="2500" dirty="0">
                <a:solidFill>
                  <a:srgbClr val="264C8D"/>
                </a:solidFill>
                <a:latin typeface="Calibri"/>
                <a:cs typeface="Calibri"/>
              </a:rPr>
              <a:t>to</a:t>
            </a:r>
            <a:r>
              <a:rPr sz="2500" spc="5" dirty="0">
                <a:solidFill>
                  <a:srgbClr val="264C8D"/>
                </a:solidFill>
                <a:latin typeface="Calibri"/>
                <a:cs typeface="Calibri"/>
              </a:rPr>
              <a:t> </a:t>
            </a:r>
            <a:r>
              <a:rPr sz="2500" dirty="0">
                <a:solidFill>
                  <a:srgbClr val="264C8D"/>
                </a:solidFill>
                <a:latin typeface="Calibri"/>
                <a:cs typeface="Calibri"/>
              </a:rPr>
              <a:t>the</a:t>
            </a:r>
            <a:r>
              <a:rPr sz="2500" spc="5" dirty="0">
                <a:solidFill>
                  <a:srgbClr val="264C8D"/>
                </a:solidFill>
                <a:latin typeface="Calibri"/>
                <a:cs typeface="Calibri"/>
              </a:rPr>
              <a:t> </a:t>
            </a:r>
            <a:r>
              <a:rPr sz="2500" spc="-5" dirty="0">
                <a:solidFill>
                  <a:srgbClr val="264C8D"/>
                </a:solidFill>
                <a:latin typeface="Calibri"/>
                <a:cs typeface="Calibri"/>
              </a:rPr>
              <a:t>current</a:t>
            </a:r>
            <a:r>
              <a:rPr sz="2500" spc="5" dirty="0">
                <a:solidFill>
                  <a:srgbClr val="264C8D"/>
                </a:solidFill>
                <a:latin typeface="Calibri"/>
                <a:cs typeface="Calibri"/>
              </a:rPr>
              <a:t> </a:t>
            </a:r>
            <a:r>
              <a:rPr sz="2500" spc="-5" dirty="0">
                <a:solidFill>
                  <a:srgbClr val="264C8D"/>
                </a:solidFill>
                <a:latin typeface="Calibri"/>
                <a:cs typeface="Calibri"/>
              </a:rPr>
              <a:t>directory</a:t>
            </a:r>
            <a:endParaRPr sz="25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520E807-3A07-1BF8-138A-0B7930278CAD}"/>
              </a:ext>
            </a:extLst>
          </p:cNvPr>
          <p:cNvSpPr>
            <a:spLocks noGrp="1" noChangeArrowheads="1"/>
          </p:cNvSpPr>
          <p:nvPr>
            <p:ph type="title"/>
          </p:nvPr>
        </p:nvSpPr>
        <p:spPr bwMode="auto">
          <a:xfrm>
            <a:off x="152400" y="1752000"/>
            <a:ext cx="9525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Testing the Module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mn-lt"/>
              </a:rPr>
              <a:t>Load the Module</a:t>
            </a:r>
            <a:r>
              <a:rPr kumimoji="0" lang="en-US" altLang="en-US" sz="20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sudo</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insmod</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debugfs_example.ko</a:t>
            </a:r>
            <a:r>
              <a:rPr kumimoji="0" lang="en-US" altLang="en-US"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mn-lt"/>
              </a:rPr>
              <a:t>Mount </a:t>
            </a:r>
            <a:r>
              <a:rPr kumimoji="0" lang="en-US" altLang="en-US" sz="2000" b="1" i="0" u="none" strike="noStrike" cap="none" normalizeH="0" baseline="0" dirty="0" err="1">
                <a:ln>
                  <a:noFill/>
                </a:ln>
                <a:solidFill>
                  <a:schemeClr val="tx1"/>
                </a:solidFill>
                <a:effectLst/>
                <a:latin typeface="+mn-lt"/>
              </a:rPr>
              <a:t>debugfs</a:t>
            </a:r>
            <a:r>
              <a:rPr kumimoji="0" lang="en-US" altLang="en-US" sz="2000" b="0" i="0" u="none" strike="noStrike" cap="none" normalizeH="0" baseline="0" dirty="0">
                <a:ln>
                  <a:noFill/>
                </a:ln>
                <a:solidFill>
                  <a:schemeClr val="tx1"/>
                </a:solidFill>
                <a:effectLst/>
                <a:latin typeface="+mn-lt"/>
              </a:rPr>
              <a:t> (if not already mounted):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sudo</a:t>
            </a:r>
            <a:r>
              <a:rPr kumimoji="0" lang="en-US" altLang="en-US" sz="2000" b="0" i="0" u="none" strike="noStrike" cap="none" normalizeH="0" baseline="0" dirty="0">
                <a:ln>
                  <a:noFill/>
                </a:ln>
                <a:solidFill>
                  <a:schemeClr val="tx1"/>
                </a:solidFill>
                <a:effectLst/>
                <a:latin typeface="+mn-lt"/>
              </a:rPr>
              <a:t> mount -t </a:t>
            </a:r>
            <a:r>
              <a:rPr kumimoji="0" lang="en-US" altLang="en-US" sz="2000" b="0" i="0" u="none" strike="noStrike" cap="none" normalizeH="0" baseline="0" dirty="0" err="1">
                <a:ln>
                  <a:noFill/>
                </a:ln>
                <a:solidFill>
                  <a:schemeClr val="tx1"/>
                </a:solidFill>
                <a:effectLst/>
                <a:latin typeface="+mn-lt"/>
              </a:rPr>
              <a:t>debugfs</a:t>
            </a:r>
            <a:r>
              <a:rPr kumimoji="0" lang="en-US" altLang="en-US" sz="2000" b="0" i="0" u="none" strike="noStrike" cap="none" normalizeH="0" baseline="0" dirty="0">
                <a:ln>
                  <a:noFill/>
                </a:ln>
                <a:solidFill>
                  <a:schemeClr val="tx1"/>
                </a:solidFill>
                <a:effectLst/>
                <a:latin typeface="+mn-lt"/>
              </a:rPr>
              <a:t> none /sys/kernel/debug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mn-lt"/>
              </a:rPr>
              <a:t>Check Created Files</a:t>
            </a:r>
            <a:r>
              <a:rPr kumimoji="0" lang="en-US" altLang="en-US" sz="20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ls /sys/kernel/debug/</a:t>
            </a:r>
            <a:r>
              <a:rPr kumimoji="0" lang="en-US" altLang="en-US" sz="2000" b="0" i="0" u="none" strike="noStrike" cap="none" normalizeH="0" baseline="0" dirty="0" err="1">
                <a:ln>
                  <a:noFill/>
                </a:ln>
                <a:solidFill>
                  <a:schemeClr val="tx1"/>
                </a:solidFill>
                <a:effectLst/>
                <a:latin typeface="+mn-lt"/>
              </a:rPr>
              <a:t>debugfs_example</a:t>
            </a:r>
            <a:r>
              <a:rPr kumimoji="0" lang="en-US" altLang="en-US"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mn-lt"/>
              </a:rPr>
              <a:t>Read Value</a:t>
            </a:r>
            <a:r>
              <a:rPr kumimoji="0" lang="en-US" altLang="en-US" sz="20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cat /sys/kernel/debug/</a:t>
            </a:r>
            <a:r>
              <a:rPr kumimoji="0" lang="en-US" altLang="en-US" sz="2000" b="0" i="0" u="none" strike="noStrike" cap="none" normalizeH="0" baseline="0" dirty="0" err="1">
                <a:ln>
                  <a:noFill/>
                </a:ln>
                <a:solidFill>
                  <a:schemeClr val="tx1"/>
                </a:solidFill>
                <a:effectLst/>
                <a:latin typeface="+mn-lt"/>
              </a:rPr>
              <a:t>debugfs_example</a:t>
            </a:r>
            <a:r>
              <a:rPr kumimoji="0" lang="en-US" altLang="en-US" sz="2000" b="0" i="0" u="none" strike="noStrike" cap="none" normalizeH="0" baseline="0" dirty="0">
                <a:ln>
                  <a:noFill/>
                </a:ln>
                <a:solidFill>
                  <a:schemeClr val="tx1"/>
                </a:solidFill>
                <a:effectLst/>
                <a:latin typeface="+mn-lt"/>
              </a:rPr>
              <a:t>/value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mn-lt"/>
              </a:rPr>
              <a:t>Write Value</a:t>
            </a:r>
            <a:r>
              <a:rPr kumimoji="0" lang="en-US" altLang="en-US" sz="20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echo 42 &gt; /sys/kernel/debug/</a:t>
            </a:r>
            <a:r>
              <a:rPr kumimoji="0" lang="en-US" altLang="en-US" sz="2000" b="0" i="0" u="none" strike="noStrike" cap="none" normalizeH="0" baseline="0" dirty="0" err="1">
                <a:ln>
                  <a:noFill/>
                </a:ln>
                <a:solidFill>
                  <a:schemeClr val="tx1"/>
                </a:solidFill>
                <a:effectLst/>
                <a:latin typeface="+mn-lt"/>
              </a:rPr>
              <a:t>debugfs_example</a:t>
            </a:r>
            <a:r>
              <a:rPr kumimoji="0" lang="en-US" altLang="en-US" sz="2000" b="0" i="0" u="none" strike="noStrike" cap="none" normalizeH="0" baseline="0" dirty="0">
                <a:ln>
                  <a:noFill/>
                </a:ln>
                <a:solidFill>
                  <a:schemeClr val="tx1"/>
                </a:solidFill>
                <a:effectLst/>
                <a:latin typeface="+mn-lt"/>
              </a:rPr>
              <a:t>/value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mn-lt"/>
              </a:rPr>
              <a:t>Unload the Module</a:t>
            </a:r>
            <a:r>
              <a:rPr kumimoji="0" lang="en-US" altLang="en-US" sz="20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sudo</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rmmod</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debugfs_example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2077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7FFBC69-BF01-93E3-8B12-BBA9B16A06CE}"/>
              </a:ext>
            </a:extLst>
          </p:cNvPr>
          <p:cNvSpPr>
            <a:spLocks noGrp="1" noChangeArrowheads="1"/>
          </p:cNvSpPr>
          <p:nvPr>
            <p:ph type="title"/>
          </p:nvPr>
        </p:nvSpPr>
        <p:spPr bwMode="auto">
          <a:xfrm>
            <a:off x="457200" y="725160"/>
            <a:ext cx="87677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Explanation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chemeClr val="tx1"/>
                </a:solidFill>
                <a:effectLst/>
                <a:latin typeface="+mn-lt"/>
              </a:rPr>
              <a:t>proc_create</a:t>
            </a:r>
            <a:r>
              <a:rPr kumimoji="0" lang="en-US" altLang="en-US" sz="2000" b="1" i="0" u="none" strike="noStrike" cap="none" normalizeH="0" baseline="0" dirty="0">
                <a:ln>
                  <a:noFill/>
                </a:ln>
                <a:solidFill>
                  <a:schemeClr val="tx1"/>
                </a:solidFill>
                <a:effectLst/>
                <a:latin typeface="+mn-lt"/>
              </a:rPr>
              <a:t>()</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Creates a file /proc/</a:t>
            </a:r>
            <a:r>
              <a:rPr kumimoji="0" lang="en-US" altLang="en-US" sz="2000" b="0" i="0" u="none" strike="noStrike" cap="none" normalizeH="0" baseline="0" dirty="0" err="1">
                <a:ln>
                  <a:noFill/>
                </a:ln>
                <a:solidFill>
                  <a:schemeClr val="tx1"/>
                </a:solidFill>
                <a:effectLst/>
                <a:latin typeface="+mn-lt"/>
              </a:rPr>
              <a:t>my_proc_file</a:t>
            </a:r>
            <a:r>
              <a:rPr kumimoji="0" lang="en-US" altLang="en-US" sz="2000" b="0" i="0" u="none" strike="noStrike" cap="none" normalizeH="0" baseline="0" dirty="0">
                <a:ln>
                  <a:noFill/>
                </a:ln>
                <a:solidFill>
                  <a:schemeClr val="tx1"/>
                </a:solidFill>
                <a:effectLst/>
                <a:latin typeface="+mn-lt"/>
              </a:rPr>
              <a:t> with read-write permissions (0666).</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mn-lt"/>
              </a:rPr>
              <a:t>Read Operation</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mn-lt"/>
              </a:rPr>
              <a:t>proc_read</a:t>
            </a:r>
            <a:r>
              <a:rPr kumimoji="0" lang="en-US" altLang="en-US" sz="2000" b="0" i="0" u="none" strike="noStrike" cap="none" normalizeH="0" baseline="0" dirty="0">
                <a:ln>
                  <a:noFill/>
                </a:ln>
                <a:solidFill>
                  <a:schemeClr val="tx1"/>
                </a:solidFill>
                <a:effectLst/>
                <a:latin typeface="+mn-lt"/>
              </a:rPr>
              <a:t>() allows reading the contents of </a:t>
            </a:r>
            <a:r>
              <a:rPr kumimoji="0" lang="en-US" altLang="en-US" sz="2000" b="0" i="0" u="none" strike="noStrike" cap="none" normalizeH="0" baseline="0" dirty="0" err="1">
                <a:ln>
                  <a:noFill/>
                </a:ln>
                <a:solidFill>
                  <a:schemeClr val="tx1"/>
                </a:solidFill>
                <a:effectLst/>
                <a:latin typeface="+mn-lt"/>
              </a:rPr>
              <a:t>proc_data</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Uses </a:t>
            </a:r>
            <a:r>
              <a:rPr kumimoji="0" lang="en-US" altLang="en-US" sz="2000" b="0" i="0" u="none" strike="noStrike" cap="none" normalizeH="0" baseline="0" dirty="0" err="1">
                <a:ln>
                  <a:noFill/>
                </a:ln>
                <a:solidFill>
                  <a:schemeClr val="tx1"/>
                </a:solidFill>
                <a:effectLst/>
                <a:latin typeface="+mn-lt"/>
              </a:rPr>
              <a:t>simple_read_from_buffer</a:t>
            </a:r>
            <a:r>
              <a:rPr kumimoji="0" lang="en-US" altLang="en-US" sz="2000" b="0" i="0" u="none" strike="noStrike" cap="none" normalizeH="0" baseline="0" dirty="0">
                <a:ln>
                  <a:noFill/>
                </a:ln>
                <a:solidFill>
                  <a:schemeClr val="tx1"/>
                </a:solidFill>
                <a:effectLst/>
                <a:latin typeface="+mn-lt"/>
              </a:rPr>
              <a:t>() to safely copy data to user space.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mn-lt"/>
              </a:rPr>
              <a:t>Write Operation</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mn-lt"/>
              </a:rPr>
              <a:t>proc_write</a:t>
            </a:r>
            <a:r>
              <a:rPr kumimoji="0" lang="en-US" altLang="en-US" sz="2000" b="0" i="0" u="none" strike="noStrike" cap="none" normalizeH="0" baseline="0" dirty="0">
                <a:ln>
                  <a:noFill/>
                </a:ln>
                <a:solidFill>
                  <a:schemeClr val="tx1"/>
                </a:solidFill>
                <a:effectLst/>
                <a:latin typeface="+mn-lt"/>
              </a:rPr>
              <a:t>() updates the contents of </a:t>
            </a:r>
            <a:r>
              <a:rPr kumimoji="0" lang="en-US" altLang="en-US" sz="2000" b="0" i="0" u="none" strike="noStrike" cap="none" normalizeH="0" baseline="0" dirty="0" err="1">
                <a:ln>
                  <a:noFill/>
                </a:ln>
                <a:solidFill>
                  <a:schemeClr val="tx1"/>
                </a:solidFill>
                <a:effectLst/>
                <a:latin typeface="+mn-lt"/>
              </a:rPr>
              <a:t>proc_data</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Uses </a:t>
            </a:r>
            <a:r>
              <a:rPr kumimoji="0" lang="en-US" altLang="en-US" sz="2000" b="0" i="0" u="none" strike="noStrike" cap="none" normalizeH="0" baseline="0" dirty="0" err="1">
                <a:ln>
                  <a:noFill/>
                </a:ln>
                <a:solidFill>
                  <a:schemeClr val="tx1"/>
                </a:solidFill>
                <a:effectLst/>
                <a:latin typeface="+mn-lt"/>
              </a:rPr>
              <a:t>copy_from_user</a:t>
            </a:r>
            <a:r>
              <a:rPr kumimoji="0" lang="en-US" altLang="en-US" sz="2000" b="0" i="0" u="none" strike="noStrike" cap="none" normalizeH="0" baseline="0" dirty="0">
                <a:ln>
                  <a:noFill/>
                </a:ln>
                <a:solidFill>
                  <a:schemeClr val="tx1"/>
                </a:solidFill>
                <a:effectLst/>
                <a:latin typeface="+mn-lt"/>
              </a:rPr>
              <a:t>() to safely copy data from user space to kernel space.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mn-lt"/>
              </a:rPr>
              <a:t>Module Initialization</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Registers the proc file during module load.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mn-lt"/>
              </a:rPr>
              <a:t>Module Cleanup</a:t>
            </a:r>
            <a:r>
              <a:rPr kumimoji="0" lang="en-US" altLang="en-US" sz="20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Removes the proc file when the module is unloaded.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50881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B60D-ED28-A9F8-D939-69BF9E465F33}"/>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4A23B210-387E-47F7-4815-517C45F6C739}"/>
              </a:ext>
            </a:extLst>
          </p:cNvPr>
          <p:cNvSpPr>
            <a:spLocks noGrp="1" noChangeArrowheads="1"/>
          </p:cNvSpPr>
          <p:nvPr>
            <p:ph type="title"/>
          </p:nvPr>
        </p:nvSpPr>
        <p:spPr bwMode="auto">
          <a:xfrm>
            <a:off x="457200" y="417381"/>
            <a:ext cx="876776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Testing the Module</a:t>
            </a: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Build and Insert Module:</a:t>
            </a: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make</a:t>
            </a: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err="1">
                <a:ln>
                  <a:noFill/>
                </a:ln>
                <a:solidFill>
                  <a:schemeClr val="tx1"/>
                </a:solidFill>
                <a:effectLst/>
                <a:latin typeface="+mn-lt"/>
              </a:rPr>
              <a:t>sudo</a:t>
            </a:r>
            <a:r>
              <a:rPr kumimoji="0" lang="en-US" altLang="en-US" sz="2000" b="1" i="0" u="none" strike="noStrike" cap="none" normalizeH="0" baseline="0" dirty="0">
                <a:ln>
                  <a:noFill/>
                </a:ln>
                <a:solidFill>
                  <a:schemeClr val="tx1"/>
                </a:solidFill>
                <a:effectLst/>
                <a:latin typeface="+mn-lt"/>
              </a:rPr>
              <a:t> </a:t>
            </a:r>
            <a:r>
              <a:rPr kumimoji="0" lang="en-US" altLang="en-US" sz="2000" b="1" i="0" u="none" strike="noStrike" cap="none" normalizeH="0" baseline="0" dirty="0" err="1">
                <a:ln>
                  <a:noFill/>
                </a:ln>
                <a:solidFill>
                  <a:schemeClr val="tx1"/>
                </a:solidFill>
                <a:effectLst/>
                <a:latin typeface="+mn-lt"/>
              </a:rPr>
              <a:t>insmod</a:t>
            </a:r>
            <a:r>
              <a:rPr kumimoji="0" lang="en-US" altLang="en-US" sz="2000" b="1" i="0" u="none" strike="noStrike" cap="none" normalizeH="0" baseline="0" dirty="0">
                <a:ln>
                  <a:noFill/>
                </a:ln>
                <a:solidFill>
                  <a:schemeClr val="tx1"/>
                </a:solidFill>
                <a:effectLst/>
                <a:latin typeface="+mn-lt"/>
              </a:rPr>
              <a:t> </a:t>
            </a:r>
            <a:r>
              <a:rPr kumimoji="0" lang="en-US" altLang="en-US" sz="2000" b="1" i="0" u="none" strike="noStrike" cap="none" normalizeH="0" baseline="0" dirty="0" err="1">
                <a:ln>
                  <a:noFill/>
                </a:ln>
                <a:solidFill>
                  <a:schemeClr val="tx1"/>
                </a:solidFill>
                <a:effectLst/>
                <a:latin typeface="+mn-lt"/>
              </a:rPr>
              <a:t>procfs_example.ko</a:t>
            </a:r>
            <a:br>
              <a:rPr kumimoji="0" lang="en-US" altLang="en-US" sz="2000" b="1" i="0" u="none" strike="noStrike" cap="none" normalizeH="0" baseline="0" dirty="0">
                <a:ln>
                  <a:noFill/>
                </a:ln>
                <a:solidFill>
                  <a:schemeClr val="tx1"/>
                </a:solidFill>
                <a:effectLst/>
                <a:latin typeface="+mn-lt"/>
              </a:rPr>
            </a:b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Check the File:</a:t>
            </a:r>
            <a:br>
              <a:rPr lang="en-US" altLang="en-US" sz="2000" b="1" dirty="0">
                <a:latin typeface="+mn-lt"/>
              </a:rPr>
            </a:br>
            <a:r>
              <a:rPr kumimoji="0" lang="en-US" altLang="en-US" sz="2000" b="1" i="0" u="none" strike="noStrike" cap="none" normalizeH="0" baseline="0" dirty="0">
                <a:ln>
                  <a:noFill/>
                </a:ln>
                <a:solidFill>
                  <a:schemeClr val="tx1"/>
                </a:solidFill>
                <a:effectLst/>
                <a:latin typeface="+mn-lt"/>
              </a:rPr>
              <a:t>cat /proc/</a:t>
            </a:r>
            <a:r>
              <a:rPr kumimoji="0" lang="en-US" altLang="en-US" sz="2000" b="1" i="0" u="none" strike="noStrike" cap="none" normalizeH="0" baseline="0" dirty="0" err="1">
                <a:ln>
                  <a:noFill/>
                </a:ln>
                <a:solidFill>
                  <a:schemeClr val="tx1"/>
                </a:solidFill>
                <a:effectLst/>
                <a:latin typeface="+mn-lt"/>
              </a:rPr>
              <a:t>my_proc_file</a:t>
            </a:r>
            <a:br>
              <a:rPr kumimoji="0" lang="en-US" altLang="en-US" sz="2000" b="1" i="0" u="none" strike="noStrike" cap="none" normalizeH="0" baseline="0" dirty="0">
                <a:ln>
                  <a:noFill/>
                </a:ln>
                <a:solidFill>
                  <a:schemeClr val="tx1"/>
                </a:solidFill>
                <a:effectLst/>
                <a:latin typeface="+mn-lt"/>
              </a:rPr>
            </a:b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Write to the File:</a:t>
            </a: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echo "New data for proc file" | </a:t>
            </a:r>
            <a:r>
              <a:rPr kumimoji="0" lang="en-US" altLang="en-US" sz="2000" b="1" i="0" u="none" strike="noStrike" cap="none" normalizeH="0" baseline="0" dirty="0" err="1">
                <a:ln>
                  <a:noFill/>
                </a:ln>
                <a:solidFill>
                  <a:schemeClr val="tx1"/>
                </a:solidFill>
                <a:effectLst/>
                <a:latin typeface="+mn-lt"/>
              </a:rPr>
              <a:t>sudo</a:t>
            </a:r>
            <a:r>
              <a:rPr kumimoji="0" lang="en-US" altLang="en-US" sz="2000" b="1" i="0" u="none" strike="noStrike" cap="none" normalizeH="0" baseline="0" dirty="0">
                <a:ln>
                  <a:noFill/>
                </a:ln>
                <a:solidFill>
                  <a:schemeClr val="tx1"/>
                </a:solidFill>
                <a:effectLst/>
                <a:latin typeface="+mn-lt"/>
              </a:rPr>
              <a:t> tee /proc/</a:t>
            </a:r>
            <a:r>
              <a:rPr kumimoji="0" lang="en-US" altLang="en-US" sz="2000" b="1" i="0" u="none" strike="noStrike" cap="none" normalizeH="0" baseline="0" dirty="0" err="1">
                <a:ln>
                  <a:noFill/>
                </a:ln>
                <a:solidFill>
                  <a:schemeClr val="tx1"/>
                </a:solidFill>
                <a:effectLst/>
                <a:latin typeface="+mn-lt"/>
              </a:rPr>
              <a:t>my_proc_file</a:t>
            </a:r>
            <a:br>
              <a:rPr kumimoji="0" lang="en-US" altLang="en-US" sz="2000" b="1" i="0" u="none" strike="noStrike" cap="none" normalizeH="0" baseline="0" dirty="0">
                <a:ln>
                  <a:noFill/>
                </a:ln>
                <a:solidFill>
                  <a:schemeClr val="tx1"/>
                </a:solidFill>
                <a:effectLst/>
                <a:latin typeface="+mn-lt"/>
              </a:rPr>
            </a:b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Read Updated Data:</a:t>
            </a: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cat /proc/</a:t>
            </a:r>
            <a:r>
              <a:rPr kumimoji="0" lang="en-US" altLang="en-US" sz="2000" b="1" i="0" u="none" strike="noStrike" cap="none" normalizeH="0" baseline="0" dirty="0" err="1">
                <a:ln>
                  <a:noFill/>
                </a:ln>
                <a:solidFill>
                  <a:schemeClr val="tx1"/>
                </a:solidFill>
                <a:effectLst/>
                <a:latin typeface="+mn-lt"/>
              </a:rPr>
              <a:t>my_proc_file</a:t>
            </a:r>
            <a:br>
              <a:rPr kumimoji="0" lang="en-US" altLang="en-US" sz="2000" b="1" i="0" u="none" strike="noStrike" cap="none" normalizeH="0" baseline="0" dirty="0">
                <a:ln>
                  <a:noFill/>
                </a:ln>
                <a:solidFill>
                  <a:schemeClr val="tx1"/>
                </a:solidFill>
                <a:effectLst/>
                <a:latin typeface="+mn-lt"/>
              </a:rPr>
            </a:b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a:ln>
                  <a:noFill/>
                </a:ln>
                <a:solidFill>
                  <a:schemeClr val="tx1"/>
                </a:solidFill>
                <a:effectLst/>
                <a:latin typeface="+mn-lt"/>
              </a:rPr>
              <a:t>Remove the Module:</a:t>
            </a:r>
            <a:br>
              <a:rPr kumimoji="0" lang="en-US" altLang="en-US" sz="2000" b="1" i="0" u="none" strike="noStrike" cap="none" normalizeH="0" baseline="0" dirty="0">
                <a:ln>
                  <a:noFill/>
                </a:ln>
                <a:solidFill>
                  <a:schemeClr val="tx1"/>
                </a:solidFill>
                <a:effectLst/>
                <a:latin typeface="+mn-lt"/>
              </a:rPr>
            </a:br>
            <a:r>
              <a:rPr kumimoji="0" lang="en-US" altLang="en-US" sz="2000" b="1" i="0" u="none" strike="noStrike" cap="none" normalizeH="0" baseline="0" dirty="0" err="1">
                <a:ln>
                  <a:noFill/>
                </a:ln>
                <a:solidFill>
                  <a:schemeClr val="tx1"/>
                </a:solidFill>
                <a:effectLst/>
                <a:latin typeface="+mn-lt"/>
              </a:rPr>
              <a:t>sudo</a:t>
            </a:r>
            <a:r>
              <a:rPr kumimoji="0" lang="en-US" altLang="en-US" sz="2000" b="1" i="0" u="none" strike="noStrike" cap="none" normalizeH="0" baseline="0" dirty="0">
                <a:ln>
                  <a:noFill/>
                </a:ln>
                <a:solidFill>
                  <a:schemeClr val="tx1"/>
                </a:solidFill>
                <a:effectLst/>
                <a:latin typeface="+mn-lt"/>
              </a:rPr>
              <a:t> </a:t>
            </a:r>
            <a:r>
              <a:rPr kumimoji="0" lang="en-US" altLang="en-US" sz="2000" b="1" i="0" u="none" strike="noStrike" cap="none" normalizeH="0" baseline="0" dirty="0" err="1">
                <a:ln>
                  <a:noFill/>
                </a:ln>
                <a:solidFill>
                  <a:schemeClr val="tx1"/>
                </a:solidFill>
                <a:effectLst/>
                <a:latin typeface="+mn-lt"/>
              </a:rPr>
              <a:t>rmmod</a:t>
            </a:r>
            <a:r>
              <a:rPr kumimoji="0" lang="en-US" altLang="en-US" sz="2000" b="1" i="0" u="none" strike="noStrike" cap="none" normalizeH="0" baseline="0" dirty="0">
                <a:ln>
                  <a:noFill/>
                </a:ln>
                <a:solidFill>
                  <a:schemeClr val="tx1"/>
                </a:solidFill>
                <a:effectLst/>
                <a:latin typeface="+mn-lt"/>
              </a:rPr>
              <a:t> </a:t>
            </a:r>
            <a:r>
              <a:rPr kumimoji="0" lang="en-US" altLang="en-US" sz="2000" b="1" i="0" u="none" strike="noStrike" cap="none" normalizeH="0" baseline="0" dirty="0" err="1">
                <a:ln>
                  <a:noFill/>
                </a:ln>
                <a:solidFill>
                  <a:schemeClr val="tx1"/>
                </a:solidFill>
                <a:effectLst/>
                <a:latin typeface="+mn-lt"/>
              </a:rPr>
              <a:t>procfs_example</a:t>
            </a:r>
            <a:endParaRPr kumimoji="0" lang="en-US" altLang="en-US" sz="2000" b="1"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29437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BD9-1AA6-6567-1C1B-D8BD93F404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104BA1-7073-0CFE-9826-90BF5F61DB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6121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4313" y="242094"/>
            <a:ext cx="2282825" cy="635000"/>
          </a:xfrm>
          <a:prstGeom prst="rect">
            <a:avLst/>
          </a:prstGeom>
        </p:spPr>
        <p:txBody>
          <a:bodyPr vert="horz" wrap="square" lIns="0" tIns="12700" rIns="0" bIns="0" rtlCol="0">
            <a:spAutoFit/>
          </a:bodyPr>
          <a:lstStyle/>
          <a:p>
            <a:pPr marL="12700">
              <a:lnSpc>
                <a:spcPct val="100000"/>
              </a:lnSpc>
              <a:spcBef>
                <a:spcPts val="100"/>
              </a:spcBef>
            </a:pPr>
            <a:r>
              <a:rPr spc="-5" dirty="0"/>
              <a:t>Directories</a:t>
            </a:r>
          </a:p>
        </p:txBody>
      </p:sp>
      <p:sp>
        <p:nvSpPr>
          <p:cNvPr id="4" name="object 4"/>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
        <p:nvSpPr>
          <p:cNvPr id="3" name="object 3"/>
          <p:cNvSpPr txBox="1"/>
          <p:nvPr/>
        </p:nvSpPr>
        <p:spPr>
          <a:xfrm>
            <a:off x="574039" y="1239519"/>
            <a:ext cx="8484870" cy="4208780"/>
          </a:xfrm>
          <a:prstGeom prst="rect">
            <a:avLst/>
          </a:prstGeom>
        </p:spPr>
        <p:txBody>
          <a:bodyPr vert="horz" wrap="square" lIns="0" tIns="33020" rIns="0" bIns="0" rtlCol="0">
            <a:spAutoFit/>
          </a:bodyPr>
          <a:lstStyle/>
          <a:p>
            <a:pPr marL="355600" marR="690880" indent="-342900">
              <a:lnSpc>
                <a:spcPts val="3800"/>
              </a:lnSpc>
              <a:spcBef>
                <a:spcPts val="260"/>
              </a:spcBef>
              <a:buFont typeface="Arial MT"/>
              <a:buChar char="•"/>
              <a:tabLst>
                <a:tab pos="354965" algn="l"/>
                <a:tab pos="355600" algn="l"/>
              </a:tabLst>
            </a:pPr>
            <a:r>
              <a:rPr sz="3200" spc="-5" dirty="0">
                <a:solidFill>
                  <a:srgbClr val="264C8D"/>
                </a:solidFill>
                <a:latin typeface="Calibri"/>
                <a:cs typeface="Calibri"/>
              </a:rPr>
              <a:t>Each</a:t>
            </a:r>
            <a:r>
              <a:rPr sz="3200" dirty="0">
                <a:solidFill>
                  <a:srgbClr val="264C8D"/>
                </a:solidFill>
                <a:latin typeface="Calibri"/>
                <a:cs typeface="Calibri"/>
              </a:rPr>
              <a:t> </a:t>
            </a:r>
            <a:r>
              <a:rPr sz="3200" spc="-5" dirty="0">
                <a:solidFill>
                  <a:srgbClr val="264C8D"/>
                </a:solidFill>
                <a:latin typeface="Calibri"/>
                <a:cs typeface="Calibri"/>
              </a:rPr>
              <a:t>directory</a:t>
            </a:r>
            <a:r>
              <a:rPr sz="3200" dirty="0">
                <a:solidFill>
                  <a:srgbClr val="264C8D"/>
                </a:solidFill>
                <a:latin typeface="Calibri"/>
                <a:cs typeface="Calibri"/>
              </a:rPr>
              <a:t> </a:t>
            </a:r>
            <a:r>
              <a:rPr sz="3200" spc="-5" dirty="0">
                <a:solidFill>
                  <a:srgbClr val="264C8D"/>
                </a:solidFill>
                <a:latin typeface="Calibri"/>
                <a:cs typeface="Calibri"/>
              </a:rPr>
              <a:t>contains</a:t>
            </a:r>
            <a:r>
              <a:rPr sz="3200" dirty="0">
                <a:solidFill>
                  <a:srgbClr val="264C8D"/>
                </a:solidFill>
                <a:latin typeface="Calibri"/>
                <a:cs typeface="Calibri"/>
              </a:rPr>
              <a:t> an </a:t>
            </a:r>
            <a:r>
              <a:rPr sz="3200" spc="-5" dirty="0">
                <a:solidFill>
                  <a:srgbClr val="264C8D"/>
                </a:solidFill>
                <a:latin typeface="Calibri"/>
                <a:cs typeface="Calibri"/>
              </a:rPr>
              <a:t>entry</a:t>
            </a:r>
            <a:r>
              <a:rPr sz="3200" spc="5" dirty="0">
                <a:solidFill>
                  <a:srgbClr val="264C8D"/>
                </a:solidFill>
                <a:latin typeface="Calibri"/>
                <a:cs typeface="Calibri"/>
              </a:rPr>
              <a:t> </a:t>
            </a:r>
            <a:r>
              <a:rPr sz="3200" spc="-5" dirty="0">
                <a:solidFill>
                  <a:srgbClr val="264C8D"/>
                </a:solidFill>
                <a:latin typeface="Calibri"/>
                <a:cs typeface="Calibri"/>
              </a:rPr>
              <a:t>"."</a:t>
            </a:r>
            <a:r>
              <a:rPr sz="3200" dirty="0">
                <a:solidFill>
                  <a:srgbClr val="264C8D"/>
                </a:solidFill>
                <a:latin typeface="Calibri"/>
                <a:cs typeface="Calibri"/>
              </a:rPr>
              <a:t> that </a:t>
            </a:r>
            <a:r>
              <a:rPr sz="3200" spc="5" dirty="0">
                <a:solidFill>
                  <a:srgbClr val="264C8D"/>
                </a:solidFill>
                <a:latin typeface="Calibri"/>
                <a:cs typeface="Calibri"/>
              </a:rPr>
              <a:t> </a:t>
            </a:r>
            <a:r>
              <a:rPr sz="3200" spc="-5" dirty="0">
                <a:solidFill>
                  <a:srgbClr val="264C8D"/>
                </a:solidFill>
                <a:latin typeface="Calibri"/>
                <a:cs typeface="Calibri"/>
              </a:rPr>
              <a:t>represents</a:t>
            </a:r>
            <a:r>
              <a:rPr sz="3200" dirty="0">
                <a:solidFill>
                  <a:srgbClr val="264C8D"/>
                </a:solidFill>
                <a:latin typeface="Calibri"/>
                <a:cs typeface="Calibri"/>
              </a:rPr>
              <a:t> the </a:t>
            </a:r>
            <a:r>
              <a:rPr sz="3200" spc="-5" dirty="0">
                <a:solidFill>
                  <a:srgbClr val="264C8D"/>
                </a:solidFill>
                <a:latin typeface="Calibri"/>
                <a:cs typeface="Calibri"/>
              </a:rPr>
              <a:t>Inode</a:t>
            </a:r>
            <a:r>
              <a:rPr sz="3200" dirty="0">
                <a:solidFill>
                  <a:srgbClr val="264C8D"/>
                </a:solidFill>
                <a:latin typeface="Calibri"/>
                <a:cs typeface="Calibri"/>
              </a:rPr>
              <a:t> </a:t>
            </a:r>
            <a:r>
              <a:rPr sz="3200" spc="-5" dirty="0">
                <a:solidFill>
                  <a:srgbClr val="264C8D"/>
                </a:solidFill>
                <a:latin typeface="Calibri"/>
                <a:cs typeface="Calibri"/>
              </a:rPr>
              <a:t>of</a:t>
            </a:r>
            <a:r>
              <a:rPr sz="3200" spc="5" dirty="0">
                <a:solidFill>
                  <a:srgbClr val="264C8D"/>
                </a:solidFill>
                <a:latin typeface="Calibri"/>
                <a:cs typeface="Calibri"/>
              </a:rPr>
              <a:t> </a:t>
            </a:r>
            <a:r>
              <a:rPr sz="3200" dirty="0">
                <a:solidFill>
                  <a:srgbClr val="264C8D"/>
                </a:solidFill>
                <a:latin typeface="Calibri"/>
                <a:cs typeface="Calibri"/>
              </a:rPr>
              <a:t>the</a:t>
            </a:r>
            <a:r>
              <a:rPr sz="3200" spc="5" dirty="0">
                <a:solidFill>
                  <a:srgbClr val="264C8D"/>
                </a:solidFill>
                <a:latin typeface="Calibri"/>
                <a:cs typeface="Calibri"/>
              </a:rPr>
              <a:t> </a:t>
            </a:r>
            <a:r>
              <a:rPr sz="3200" spc="-5" dirty="0">
                <a:solidFill>
                  <a:srgbClr val="264C8D"/>
                </a:solidFill>
                <a:latin typeface="Calibri"/>
                <a:cs typeface="Calibri"/>
              </a:rPr>
              <a:t>current</a:t>
            </a:r>
            <a:r>
              <a:rPr sz="3200" dirty="0">
                <a:solidFill>
                  <a:srgbClr val="264C8D"/>
                </a:solidFill>
                <a:latin typeface="Calibri"/>
                <a:cs typeface="Calibri"/>
              </a:rPr>
              <a:t> </a:t>
            </a:r>
            <a:r>
              <a:rPr sz="3200" spc="-5" dirty="0">
                <a:solidFill>
                  <a:srgbClr val="264C8D"/>
                </a:solidFill>
                <a:latin typeface="Calibri"/>
                <a:cs typeface="Calibri"/>
              </a:rPr>
              <a:t>directory</a:t>
            </a:r>
            <a:endParaRPr sz="3200">
              <a:latin typeface="Calibri"/>
              <a:cs typeface="Calibri"/>
            </a:endParaRPr>
          </a:p>
          <a:p>
            <a:pPr marL="355600" indent="-342900">
              <a:lnSpc>
                <a:spcPct val="100000"/>
              </a:lnSpc>
              <a:spcBef>
                <a:spcPts val="605"/>
              </a:spcBef>
              <a:buFont typeface="Arial MT"/>
              <a:buChar char="•"/>
              <a:tabLst>
                <a:tab pos="354965" algn="l"/>
                <a:tab pos="355600" algn="l"/>
              </a:tabLst>
            </a:pPr>
            <a:r>
              <a:rPr sz="3200" dirty="0">
                <a:solidFill>
                  <a:srgbClr val="264C8D"/>
                </a:solidFill>
                <a:latin typeface="Calibri"/>
                <a:cs typeface="Calibri"/>
              </a:rPr>
              <a:t>The</a:t>
            </a:r>
            <a:r>
              <a:rPr sz="3200" spc="5" dirty="0">
                <a:solidFill>
                  <a:srgbClr val="264C8D"/>
                </a:solidFill>
                <a:latin typeface="Calibri"/>
                <a:cs typeface="Calibri"/>
              </a:rPr>
              <a:t> </a:t>
            </a:r>
            <a:r>
              <a:rPr sz="3200" spc="-5" dirty="0">
                <a:solidFill>
                  <a:srgbClr val="264C8D"/>
                </a:solidFill>
                <a:latin typeface="Calibri"/>
                <a:cs typeface="Calibri"/>
              </a:rPr>
              <a:t>second</a:t>
            </a:r>
            <a:r>
              <a:rPr sz="3200" spc="10" dirty="0">
                <a:solidFill>
                  <a:srgbClr val="264C8D"/>
                </a:solidFill>
                <a:latin typeface="Calibri"/>
                <a:cs typeface="Calibri"/>
              </a:rPr>
              <a:t> </a:t>
            </a:r>
            <a:r>
              <a:rPr sz="3200" spc="-5" dirty="0">
                <a:solidFill>
                  <a:srgbClr val="264C8D"/>
                </a:solidFill>
                <a:latin typeface="Calibri"/>
                <a:cs typeface="Calibri"/>
              </a:rPr>
              <a:t>entry</a:t>
            </a:r>
            <a:r>
              <a:rPr sz="3200" spc="10" dirty="0">
                <a:solidFill>
                  <a:srgbClr val="264C8D"/>
                </a:solidFill>
                <a:latin typeface="Calibri"/>
                <a:cs typeface="Calibri"/>
              </a:rPr>
              <a:t> </a:t>
            </a:r>
            <a:r>
              <a:rPr sz="3200" spc="-5" dirty="0">
                <a:solidFill>
                  <a:srgbClr val="264C8D"/>
                </a:solidFill>
                <a:latin typeface="Calibri"/>
                <a:cs typeface="Calibri"/>
              </a:rPr>
              <a:t>"..”</a:t>
            </a:r>
            <a:r>
              <a:rPr sz="3200" spc="10" dirty="0">
                <a:solidFill>
                  <a:srgbClr val="264C8D"/>
                </a:solidFill>
                <a:latin typeface="Calibri"/>
                <a:cs typeface="Calibri"/>
              </a:rPr>
              <a:t> </a:t>
            </a:r>
            <a:r>
              <a:rPr sz="3200" spc="-5" dirty="0">
                <a:solidFill>
                  <a:srgbClr val="264C8D"/>
                </a:solidFill>
                <a:latin typeface="Calibri"/>
                <a:cs typeface="Calibri"/>
              </a:rPr>
              <a:t>references</a:t>
            </a:r>
            <a:r>
              <a:rPr sz="3200" spc="10" dirty="0">
                <a:solidFill>
                  <a:srgbClr val="264C8D"/>
                </a:solidFill>
                <a:latin typeface="Calibri"/>
                <a:cs typeface="Calibri"/>
              </a:rPr>
              <a:t> </a:t>
            </a:r>
            <a:r>
              <a:rPr sz="3200" spc="-5" dirty="0">
                <a:solidFill>
                  <a:srgbClr val="264C8D"/>
                </a:solidFill>
                <a:latin typeface="Calibri"/>
                <a:cs typeface="Calibri"/>
              </a:rPr>
              <a:t>parent</a:t>
            </a:r>
            <a:r>
              <a:rPr sz="3200" spc="10" dirty="0">
                <a:solidFill>
                  <a:srgbClr val="264C8D"/>
                </a:solidFill>
                <a:latin typeface="Calibri"/>
                <a:cs typeface="Calibri"/>
              </a:rPr>
              <a:t> </a:t>
            </a:r>
            <a:r>
              <a:rPr sz="3200" spc="-5" dirty="0">
                <a:solidFill>
                  <a:srgbClr val="264C8D"/>
                </a:solidFill>
                <a:latin typeface="Calibri"/>
                <a:cs typeface="Calibri"/>
              </a:rPr>
              <a:t>directory</a:t>
            </a:r>
            <a:endParaRPr sz="3200">
              <a:latin typeface="Calibri"/>
              <a:cs typeface="Calibri"/>
            </a:endParaRPr>
          </a:p>
          <a:p>
            <a:pPr marL="355600" marR="609600" indent="-342900">
              <a:lnSpc>
                <a:spcPct val="100000"/>
              </a:lnSpc>
              <a:spcBef>
                <a:spcPts val="760"/>
              </a:spcBef>
              <a:buFont typeface="Arial MT"/>
              <a:buChar char="•"/>
              <a:tabLst>
                <a:tab pos="354965" algn="l"/>
                <a:tab pos="355600" algn="l"/>
              </a:tabLst>
            </a:pPr>
            <a:r>
              <a:rPr sz="3200" dirty="0">
                <a:solidFill>
                  <a:srgbClr val="264C8D"/>
                </a:solidFill>
                <a:latin typeface="Calibri"/>
                <a:cs typeface="Calibri"/>
              </a:rPr>
              <a:t>The path is </a:t>
            </a:r>
            <a:r>
              <a:rPr sz="3200" spc="-5" dirty="0">
                <a:solidFill>
                  <a:srgbClr val="264C8D"/>
                </a:solidFill>
                <a:latin typeface="Calibri"/>
                <a:cs typeface="Calibri"/>
              </a:rPr>
              <a:t>resolved from </a:t>
            </a:r>
            <a:r>
              <a:rPr sz="3200" spc="-20" dirty="0">
                <a:solidFill>
                  <a:srgbClr val="264C8D"/>
                </a:solidFill>
                <a:latin typeface="Calibri"/>
                <a:cs typeface="Calibri"/>
              </a:rPr>
              <a:t>left </a:t>
            </a:r>
            <a:r>
              <a:rPr sz="3200" dirty="0">
                <a:solidFill>
                  <a:srgbClr val="264C8D"/>
                </a:solidFill>
                <a:latin typeface="Calibri"/>
                <a:cs typeface="Calibri"/>
              </a:rPr>
              <a:t>to </a:t>
            </a:r>
            <a:r>
              <a:rPr sz="3200" spc="-5" dirty="0">
                <a:solidFill>
                  <a:srgbClr val="264C8D"/>
                </a:solidFill>
                <a:latin typeface="Calibri"/>
                <a:cs typeface="Calibri"/>
              </a:rPr>
              <a:t>right </a:t>
            </a:r>
            <a:r>
              <a:rPr sz="3200" dirty="0">
                <a:solidFill>
                  <a:srgbClr val="264C8D"/>
                </a:solidFill>
                <a:latin typeface="Calibri"/>
                <a:cs typeface="Calibri"/>
              </a:rPr>
              <a:t>and the </a:t>
            </a:r>
            <a:r>
              <a:rPr sz="3200" spc="-710" dirty="0">
                <a:solidFill>
                  <a:srgbClr val="264C8D"/>
                </a:solidFill>
                <a:latin typeface="Calibri"/>
                <a:cs typeface="Calibri"/>
              </a:rPr>
              <a:t> </a:t>
            </a:r>
            <a:r>
              <a:rPr sz="3200" spc="-5" dirty="0">
                <a:solidFill>
                  <a:srgbClr val="264C8D"/>
                </a:solidFill>
                <a:latin typeface="Calibri"/>
                <a:cs typeface="Calibri"/>
              </a:rPr>
              <a:t>respective name</a:t>
            </a:r>
            <a:r>
              <a:rPr sz="3200" dirty="0">
                <a:solidFill>
                  <a:srgbClr val="264C8D"/>
                </a:solidFill>
                <a:latin typeface="Calibri"/>
                <a:cs typeface="Calibri"/>
              </a:rPr>
              <a:t> is</a:t>
            </a:r>
            <a:r>
              <a:rPr sz="3200" spc="-5" dirty="0">
                <a:solidFill>
                  <a:srgbClr val="264C8D"/>
                </a:solidFill>
                <a:latin typeface="Calibri"/>
                <a:cs typeface="Calibri"/>
              </a:rPr>
              <a:t> looked</a:t>
            </a:r>
            <a:r>
              <a:rPr sz="3200" dirty="0">
                <a:solidFill>
                  <a:srgbClr val="264C8D"/>
                </a:solidFill>
                <a:latin typeface="Calibri"/>
                <a:cs typeface="Calibri"/>
              </a:rPr>
              <a:t> up in</a:t>
            </a:r>
            <a:r>
              <a:rPr sz="3200" spc="-5" dirty="0">
                <a:solidFill>
                  <a:srgbClr val="264C8D"/>
                </a:solidFill>
                <a:latin typeface="Calibri"/>
                <a:cs typeface="Calibri"/>
              </a:rPr>
              <a:t> </a:t>
            </a:r>
            <a:r>
              <a:rPr sz="3200" dirty="0">
                <a:solidFill>
                  <a:srgbClr val="264C8D"/>
                </a:solidFill>
                <a:latin typeface="Calibri"/>
                <a:cs typeface="Calibri"/>
              </a:rPr>
              <a:t>the </a:t>
            </a:r>
            <a:r>
              <a:rPr sz="3200" spc="-5" dirty="0">
                <a:solidFill>
                  <a:srgbClr val="264C8D"/>
                </a:solidFill>
                <a:latin typeface="Calibri"/>
                <a:cs typeface="Calibri"/>
              </a:rPr>
              <a:t>directory</a:t>
            </a:r>
            <a:endParaRPr sz="3200">
              <a:latin typeface="Calibri"/>
              <a:cs typeface="Calibri"/>
            </a:endParaRPr>
          </a:p>
          <a:p>
            <a:pPr marL="355600" marR="132080" indent="-342900">
              <a:lnSpc>
                <a:spcPct val="99400"/>
              </a:lnSpc>
              <a:spcBef>
                <a:spcPts val="844"/>
              </a:spcBef>
              <a:buFont typeface="Arial MT"/>
              <a:buChar char="•"/>
              <a:tabLst>
                <a:tab pos="354965" algn="l"/>
                <a:tab pos="355600" algn="l"/>
              </a:tabLst>
            </a:pPr>
            <a:r>
              <a:rPr sz="3200" dirty="0">
                <a:solidFill>
                  <a:srgbClr val="264C8D"/>
                </a:solidFill>
                <a:latin typeface="Calibri"/>
                <a:cs typeface="Calibri"/>
              </a:rPr>
              <a:t>As </a:t>
            </a:r>
            <a:r>
              <a:rPr sz="3200" spc="-5" dirty="0">
                <a:solidFill>
                  <a:srgbClr val="264C8D"/>
                </a:solidFill>
                <a:latin typeface="Calibri"/>
                <a:cs typeface="Calibri"/>
              </a:rPr>
              <a:t>long </a:t>
            </a:r>
            <a:r>
              <a:rPr sz="3200" dirty="0">
                <a:solidFill>
                  <a:srgbClr val="264C8D"/>
                </a:solidFill>
                <a:latin typeface="Calibri"/>
                <a:cs typeface="Calibri"/>
              </a:rPr>
              <a:t>as the </a:t>
            </a:r>
            <a:r>
              <a:rPr sz="3200" spc="-5" dirty="0">
                <a:solidFill>
                  <a:srgbClr val="264C8D"/>
                </a:solidFill>
                <a:latin typeface="Calibri"/>
                <a:cs typeface="Calibri"/>
              </a:rPr>
              <a:t>current name </a:t>
            </a:r>
            <a:r>
              <a:rPr sz="3200" dirty="0">
                <a:solidFill>
                  <a:srgbClr val="264C8D"/>
                </a:solidFill>
                <a:latin typeface="Calibri"/>
                <a:cs typeface="Calibri"/>
              </a:rPr>
              <a:t>is </a:t>
            </a:r>
            <a:r>
              <a:rPr sz="3200" spc="-5" dirty="0">
                <a:solidFill>
                  <a:srgbClr val="264C8D"/>
                </a:solidFill>
                <a:latin typeface="Calibri"/>
                <a:cs typeface="Calibri"/>
              </a:rPr>
              <a:t>not </a:t>
            </a:r>
            <a:r>
              <a:rPr sz="3200" dirty="0">
                <a:solidFill>
                  <a:srgbClr val="264C8D"/>
                </a:solidFill>
                <a:latin typeface="Calibri"/>
                <a:cs typeface="Calibri"/>
              </a:rPr>
              <a:t>the last in the </a:t>
            </a:r>
            <a:r>
              <a:rPr sz="3200" spc="-710" dirty="0">
                <a:solidFill>
                  <a:srgbClr val="264C8D"/>
                </a:solidFill>
                <a:latin typeface="Calibri"/>
                <a:cs typeface="Calibri"/>
              </a:rPr>
              <a:t> </a:t>
            </a:r>
            <a:r>
              <a:rPr sz="3200" dirty="0">
                <a:solidFill>
                  <a:srgbClr val="264C8D"/>
                </a:solidFill>
                <a:latin typeface="Calibri"/>
                <a:cs typeface="Calibri"/>
              </a:rPr>
              <a:t>path, it has to be a </a:t>
            </a:r>
            <a:r>
              <a:rPr sz="3200" spc="-5" dirty="0">
                <a:solidFill>
                  <a:srgbClr val="264C8D"/>
                </a:solidFill>
                <a:latin typeface="Calibri"/>
                <a:cs typeface="Calibri"/>
              </a:rPr>
              <a:t>directory. Otherwise, </a:t>
            </a:r>
            <a:r>
              <a:rPr sz="3200" dirty="0">
                <a:solidFill>
                  <a:srgbClr val="264C8D"/>
                </a:solidFill>
                <a:latin typeface="Calibri"/>
                <a:cs typeface="Calibri"/>
              </a:rPr>
              <a:t>the </a:t>
            </a:r>
            <a:r>
              <a:rPr sz="3200" spc="5" dirty="0">
                <a:solidFill>
                  <a:srgbClr val="264C8D"/>
                </a:solidFill>
                <a:latin typeface="Calibri"/>
                <a:cs typeface="Calibri"/>
              </a:rPr>
              <a:t> </a:t>
            </a:r>
            <a:r>
              <a:rPr sz="3200" spc="-5" dirty="0">
                <a:solidFill>
                  <a:srgbClr val="264C8D"/>
                </a:solidFill>
                <a:latin typeface="Calibri"/>
                <a:cs typeface="Calibri"/>
              </a:rPr>
              <a:t>lookup terminates</a:t>
            </a:r>
            <a:r>
              <a:rPr sz="3200" dirty="0">
                <a:solidFill>
                  <a:srgbClr val="264C8D"/>
                </a:solidFill>
                <a:latin typeface="Calibri"/>
                <a:cs typeface="Calibri"/>
              </a:rPr>
              <a:t> </a:t>
            </a:r>
            <a:r>
              <a:rPr sz="3200" spc="-5" dirty="0">
                <a:solidFill>
                  <a:srgbClr val="264C8D"/>
                </a:solidFill>
                <a:latin typeface="Calibri"/>
                <a:cs typeface="Calibri"/>
              </a:rPr>
              <a:t>with</a:t>
            </a:r>
            <a:r>
              <a:rPr sz="3200" dirty="0">
                <a:solidFill>
                  <a:srgbClr val="264C8D"/>
                </a:solidFill>
                <a:latin typeface="Calibri"/>
                <a:cs typeface="Calibri"/>
              </a:rPr>
              <a:t> an </a:t>
            </a:r>
            <a:r>
              <a:rPr sz="3200" spc="-5" dirty="0">
                <a:solidFill>
                  <a:srgbClr val="264C8D"/>
                </a:solidFill>
                <a:latin typeface="Calibri"/>
                <a:cs typeface="Calibri"/>
              </a:rPr>
              <a:t>error</a:t>
            </a:r>
            <a:endParaRPr sz="3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087" y="242094"/>
            <a:ext cx="3018155" cy="635000"/>
          </a:xfrm>
          <a:prstGeom prst="rect">
            <a:avLst/>
          </a:prstGeom>
        </p:spPr>
        <p:txBody>
          <a:bodyPr vert="horz" wrap="square" lIns="0" tIns="12700" rIns="0" bIns="0" rtlCol="0">
            <a:spAutoFit/>
          </a:bodyPr>
          <a:lstStyle/>
          <a:p>
            <a:pPr marL="12700">
              <a:lnSpc>
                <a:spcPct val="100000"/>
              </a:lnSpc>
              <a:spcBef>
                <a:spcPts val="100"/>
              </a:spcBef>
            </a:pPr>
            <a:r>
              <a:rPr spc="-5" dirty="0"/>
              <a:t>Symbolic</a:t>
            </a:r>
            <a:r>
              <a:rPr spc="-50" dirty="0"/>
              <a:t> </a:t>
            </a:r>
            <a:r>
              <a:rPr spc="-5" dirty="0"/>
              <a:t>Links</a:t>
            </a:r>
          </a:p>
        </p:txBody>
      </p:sp>
      <p:sp>
        <p:nvSpPr>
          <p:cNvPr id="3" name="object 3"/>
          <p:cNvSpPr txBox="1"/>
          <p:nvPr/>
        </p:nvSpPr>
        <p:spPr>
          <a:xfrm>
            <a:off x="307339" y="1099819"/>
            <a:ext cx="9284335" cy="2029460"/>
          </a:xfrm>
          <a:prstGeom prst="rect">
            <a:avLst/>
          </a:prstGeom>
        </p:spPr>
        <p:txBody>
          <a:bodyPr vert="horz" wrap="square" lIns="0" tIns="12700" rIns="0" bIns="0" rtlCol="0">
            <a:spAutoFit/>
          </a:bodyPr>
          <a:lstStyle/>
          <a:p>
            <a:pPr marL="354965" marR="652145" indent="-342900">
              <a:lnSpc>
                <a:spcPct val="100000"/>
              </a:lnSpc>
              <a:spcBef>
                <a:spcPts val="100"/>
              </a:spcBef>
              <a:buFont typeface="Arial MT"/>
              <a:buChar char="•"/>
              <a:tabLst>
                <a:tab pos="354965" algn="l"/>
                <a:tab pos="355600" algn="l"/>
              </a:tabLst>
            </a:pPr>
            <a:r>
              <a:rPr sz="2000" dirty="0">
                <a:solidFill>
                  <a:srgbClr val="264C8D"/>
                </a:solidFill>
                <a:latin typeface="Calibri"/>
                <a:cs typeface="Calibri"/>
              </a:rPr>
              <a:t>To</a:t>
            </a:r>
            <a:r>
              <a:rPr sz="2000" spc="5" dirty="0">
                <a:solidFill>
                  <a:srgbClr val="264C8D"/>
                </a:solidFill>
                <a:latin typeface="Calibri"/>
                <a:cs typeface="Calibri"/>
              </a:rPr>
              <a:t> </a:t>
            </a:r>
            <a:r>
              <a:rPr sz="2000" spc="-5" dirty="0">
                <a:solidFill>
                  <a:srgbClr val="264C8D"/>
                </a:solidFill>
                <a:latin typeface="Calibri"/>
                <a:cs typeface="Calibri"/>
              </a:rPr>
              <a:t>improve</a:t>
            </a:r>
            <a:r>
              <a:rPr sz="2000" spc="5" dirty="0">
                <a:solidFill>
                  <a:srgbClr val="264C8D"/>
                </a:solidFill>
                <a:latin typeface="Calibri"/>
                <a:cs typeface="Calibri"/>
              </a:rPr>
              <a:t> </a:t>
            </a:r>
            <a:r>
              <a:rPr sz="2000" spc="-5" dirty="0">
                <a:solidFill>
                  <a:srgbClr val="264C8D"/>
                </a:solidFill>
                <a:latin typeface="Calibri"/>
                <a:cs typeface="Calibri"/>
              </a:rPr>
              <a:t>shared</a:t>
            </a:r>
            <a:r>
              <a:rPr sz="2000" spc="5" dirty="0">
                <a:solidFill>
                  <a:srgbClr val="264C8D"/>
                </a:solidFill>
                <a:latin typeface="Calibri"/>
                <a:cs typeface="Calibri"/>
              </a:rPr>
              <a:t> </a:t>
            </a:r>
            <a:r>
              <a:rPr sz="2000" spc="-5" dirty="0">
                <a:solidFill>
                  <a:srgbClr val="264C8D"/>
                </a:solidFill>
                <a:latin typeface="Calibri"/>
                <a:cs typeface="Calibri"/>
              </a:rPr>
              <a:t>access</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a:t>
            </a:r>
            <a:r>
              <a:rPr sz="2000" spc="-5" dirty="0">
                <a:solidFill>
                  <a:srgbClr val="264C8D"/>
                </a:solidFill>
                <a:latin typeface="Calibri"/>
                <a:cs typeface="Calibri"/>
              </a:rPr>
              <a:t>files,</a:t>
            </a:r>
            <a:r>
              <a:rPr sz="2000" spc="5" dirty="0">
                <a:solidFill>
                  <a:srgbClr val="264C8D"/>
                </a:solidFill>
                <a:latin typeface="Calibri"/>
                <a:cs typeface="Calibri"/>
              </a:rPr>
              <a:t> </a:t>
            </a:r>
            <a:r>
              <a:rPr sz="2000" dirty="0">
                <a:solidFill>
                  <a:srgbClr val="264C8D"/>
                </a:solidFill>
                <a:latin typeface="Calibri"/>
                <a:cs typeface="Calibri"/>
              </a:rPr>
              <a:t>UNIX</a:t>
            </a:r>
            <a:r>
              <a:rPr sz="2000" spc="5" dirty="0">
                <a:solidFill>
                  <a:srgbClr val="264C8D"/>
                </a:solidFill>
                <a:latin typeface="Calibri"/>
                <a:cs typeface="Calibri"/>
              </a:rPr>
              <a:t> </a:t>
            </a:r>
            <a:r>
              <a:rPr sz="2000" spc="-5" dirty="0">
                <a:solidFill>
                  <a:srgbClr val="264C8D"/>
                </a:solidFill>
                <a:latin typeface="Calibri"/>
                <a:cs typeface="Calibri"/>
              </a:rPr>
              <a:t>allows</a:t>
            </a:r>
            <a:r>
              <a:rPr sz="2000" spc="10" dirty="0">
                <a:solidFill>
                  <a:srgbClr val="264C8D"/>
                </a:solidFill>
                <a:latin typeface="Calibri"/>
                <a:cs typeface="Calibri"/>
              </a:rPr>
              <a:t> </a:t>
            </a:r>
            <a:r>
              <a:rPr sz="2000" dirty="0">
                <a:solidFill>
                  <a:srgbClr val="264C8D"/>
                </a:solidFill>
                <a:latin typeface="Calibri"/>
                <a:cs typeface="Calibri"/>
              </a:rPr>
              <a:t>use</a:t>
            </a:r>
            <a:r>
              <a:rPr sz="2000" spc="5" dirty="0">
                <a:solidFill>
                  <a:srgbClr val="264C8D"/>
                </a:solidFill>
                <a:latin typeface="Calibri"/>
                <a:cs typeface="Calibri"/>
              </a:rPr>
              <a:t> </a:t>
            </a:r>
            <a:r>
              <a:rPr sz="2000" spc="-5" dirty="0">
                <a:solidFill>
                  <a:srgbClr val="264C8D"/>
                </a:solidFill>
                <a:latin typeface="Calibri"/>
                <a:cs typeface="Calibri"/>
              </a:rPr>
              <a:t>of</a:t>
            </a:r>
            <a:r>
              <a:rPr sz="2000" spc="5" dirty="0">
                <a:solidFill>
                  <a:srgbClr val="264C8D"/>
                </a:solidFill>
                <a:latin typeface="Calibri"/>
                <a:cs typeface="Calibri"/>
              </a:rPr>
              <a:t> </a:t>
            </a:r>
            <a:r>
              <a:rPr sz="2000" spc="-5" dirty="0">
                <a:solidFill>
                  <a:srgbClr val="264C8D"/>
                </a:solidFill>
                <a:latin typeface="Calibri"/>
                <a:cs typeface="Calibri"/>
              </a:rPr>
              <a:t>symbolic</a:t>
            </a:r>
            <a:r>
              <a:rPr sz="2000" spc="5" dirty="0">
                <a:solidFill>
                  <a:srgbClr val="264C8D"/>
                </a:solidFill>
                <a:latin typeface="Calibri"/>
                <a:cs typeface="Calibri"/>
              </a:rPr>
              <a:t> </a:t>
            </a:r>
            <a:r>
              <a:rPr sz="2000" dirty="0">
                <a:solidFill>
                  <a:srgbClr val="264C8D"/>
                </a:solidFill>
                <a:latin typeface="Calibri"/>
                <a:cs typeface="Calibri"/>
              </a:rPr>
              <a:t>links</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a:t>
            </a:r>
            <a:r>
              <a:rPr sz="2000" spc="-5" dirty="0">
                <a:solidFill>
                  <a:srgbClr val="264C8D"/>
                </a:solidFill>
                <a:latin typeface="Calibri"/>
                <a:cs typeface="Calibri"/>
              </a:rPr>
              <a:t>reference </a:t>
            </a:r>
            <a:r>
              <a:rPr sz="2000" spc="-434" dirty="0">
                <a:solidFill>
                  <a:srgbClr val="264C8D"/>
                </a:solidFill>
                <a:latin typeface="Calibri"/>
                <a:cs typeface="Calibri"/>
              </a:rPr>
              <a:t> </a:t>
            </a:r>
            <a:r>
              <a:rPr sz="2000" dirty="0">
                <a:solidFill>
                  <a:srgbClr val="264C8D"/>
                </a:solidFill>
                <a:latin typeface="Calibri"/>
                <a:cs typeface="Calibri"/>
              </a:rPr>
              <a:t>single </a:t>
            </a:r>
            <a:r>
              <a:rPr sz="2000" spc="-5" dirty="0">
                <a:solidFill>
                  <a:srgbClr val="264C8D"/>
                </a:solidFill>
                <a:latin typeface="Calibri"/>
                <a:cs typeface="Calibri"/>
              </a:rPr>
              <a:t>files</a:t>
            </a:r>
            <a:r>
              <a:rPr sz="2000" dirty="0">
                <a:solidFill>
                  <a:srgbClr val="264C8D"/>
                </a:solidFill>
                <a:latin typeface="Calibri"/>
                <a:cs typeface="Calibri"/>
              </a:rPr>
              <a:t> and </a:t>
            </a:r>
            <a:r>
              <a:rPr sz="2000" spc="-5" dirty="0">
                <a:solidFill>
                  <a:srgbClr val="264C8D"/>
                </a:solidFill>
                <a:latin typeface="Calibri"/>
                <a:cs typeface="Calibri"/>
              </a:rPr>
              <a:t>directories</a:t>
            </a:r>
            <a:r>
              <a:rPr sz="2000" dirty="0">
                <a:solidFill>
                  <a:srgbClr val="264C8D"/>
                </a:solidFill>
                <a:latin typeface="Calibri"/>
                <a:cs typeface="Calibri"/>
              </a:rPr>
              <a:t> via </a:t>
            </a:r>
            <a:r>
              <a:rPr sz="2000" spc="-5" dirty="0">
                <a:solidFill>
                  <a:srgbClr val="264C8D"/>
                </a:solidFill>
                <a:latin typeface="Calibri"/>
                <a:cs typeface="Calibri"/>
              </a:rPr>
              <a:t>multiple</a:t>
            </a:r>
            <a:r>
              <a:rPr sz="2000" dirty="0">
                <a:solidFill>
                  <a:srgbClr val="264C8D"/>
                </a:solidFill>
                <a:latin typeface="Calibri"/>
                <a:cs typeface="Calibri"/>
              </a:rPr>
              <a:t> </a:t>
            </a:r>
            <a:r>
              <a:rPr sz="2000" spc="-5" dirty="0">
                <a:solidFill>
                  <a:srgbClr val="264C8D"/>
                </a:solidFill>
                <a:latin typeface="Calibri"/>
                <a:cs typeface="Calibri"/>
              </a:rPr>
              <a:t>diﬀerent</a:t>
            </a:r>
            <a:r>
              <a:rPr sz="2000" dirty="0">
                <a:solidFill>
                  <a:srgbClr val="264C8D"/>
                </a:solidFill>
                <a:latin typeface="Calibri"/>
                <a:cs typeface="Calibri"/>
              </a:rPr>
              <a:t> paths</a:t>
            </a:r>
            <a:endParaRPr sz="2000">
              <a:latin typeface="Calibri"/>
              <a:cs typeface="Calibri"/>
            </a:endParaRPr>
          </a:p>
          <a:p>
            <a:pPr marL="354965" marR="5080" indent="-342900">
              <a:lnSpc>
                <a:spcPts val="2320"/>
              </a:lnSpc>
              <a:spcBef>
                <a:spcPts val="620"/>
              </a:spcBef>
              <a:buFont typeface="Arial MT"/>
              <a:buChar char="•"/>
              <a:tabLst>
                <a:tab pos="354965" algn="l"/>
                <a:tab pos="355600" algn="l"/>
                <a:tab pos="4165600" algn="l"/>
              </a:tabLst>
            </a:pPr>
            <a:r>
              <a:rPr sz="2000" dirty="0">
                <a:solidFill>
                  <a:srgbClr val="264C8D"/>
                </a:solidFill>
                <a:latin typeface="Courier New"/>
                <a:cs typeface="Courier New"/>
              </a:rPr>
              <a:t>symlink(bisheriger_nam</a:t>
            </a:r>
            <a:r>
              <a:rPr sz="2000" spc="-5" dirty="0">
                <a:solidFill>
                  <a:srgbClr val="264C8D"/>
                </a:solidFill>
                <a:latin typeface="Courier New"/>
                <a:cs typeface="Courier New"/>
              </a:rPr>
              <a:t>e</a:t>
            </a:r>
            <a:r>
              <a:rPr sz="2000" dirty="0">
                <a:solidFill>
                  <a:srgbClr val="264C8D"/>
                </a:solidFill>
                <a:latin typeface="Courier New"/>
                <a:cs typeface="Courier New"/>
              </a:rPr>
              <a:t>,	neuer_name)</a:t>
            </a:r>
            <a:r>
              <a:rPr sz="2000" spc="-750" dirty="0">
                <a:solidFill>
                  <a:srgbClr val="264C8D"/>
                </a:solidFill>
                <a:latin typeface="Courier New"/>
                <a:cs typeface="Courier New"/>
              </a:rPr>
              <a:t> </a:t>
            </a:r>
            <a:r>
              <a:rPr sz="2000" dirty="0">
                <a:solidFill>
                  <a:srgbClr val="264C8D"/>
                </a:solidFill>
                <a:latin typeface="Calibri"/>
                <a:cs typeface="Calibri"/>
              </a:rPr>
              <a:t>c</a:t>
            </a:r>
            <a:r>
              <a:rPr sz="2000" spc="-5" dirty="0">
                <a:solidFill>
                  <a:srgbClr val="264C8D"/>
                </a:solidFill>
                <a:latin typeface="Calibri"/>
                <a:cs typeface="Calibri"/>
              </a:rPr>
              <a:t>r</a:t>
            </a:r>
            <a:r>
              <a:rPr sz="2000" dirty="0">
                <a:solidFill>
                  <a:srgbClr val="264C8D"/>
                </a:solidFill>
                <a:latin typeface="Calibri"/>
                <a:cs typeface="Calibri"/>
              </a:rPr>
              <a:t>eat</a:t>
            </a:r>
            <a:r>
              <a:rPr sz="2000" spc="-5" dirty="0">
                <a:solidFill>
                  <a:srgbClr val="264C8D"/>
                </a:solidFill>
                <a:latin typeface="Calibri"/>
                <a:cs typeface="Calibri"/>
              </a:rPr>
              <a:t>e</a:t>
            </a:r>
            <a:r>
              <a:rPr sz="2000" dirty="0">
                <a:solidFill>
                  <a:srgbClr val="264C8D"/>
                </a:solidFill>
                <a:latin typeface="Calibri"/>
                <a:cs typeface="Calibri"/>
              </a:rPr>
              <a:t>s an addi</a:t>
            </a:r>
            <a:r>
              <a:rPr sz="2000" spc="-10" dirty="0">
                <a:solidFill>
                  <a:srgbClr val="264C8D"/>
                </a:solidFill>
                <a:latin typeface="Calibri"/>
                <a:cs typeface="Calibri"/>
              </a:rPr>
              <a:t>t</a:t>
            </a:r>
            <a:r>
              <a:rPr sz="2000" spc="-15" dirty="0">
                <a:solidFill>
                  <a:srgbClr val="264C8D"/>
                </a:solidFill>
                <a:latin typeface="Calibri"/>
                <a:cs typeface="Calibri"/>
              </a:rPr>
              <a:t>i</a:t>
            </a:r>
            <a:r>
              <a:rPr sz="2000" spc="-5" dirty="0">
                <a:solidFill>
                  <a:srgbClr val="264C8D"/>
                </a:solidFill>
                <a:latin typeface="Calibri"/>
                <a:cs typeface="Calibri"/>
              </a:rPr>
              <a:t>o</a:t>
            </a:r>
            <a:r>
              <a:rPr sz="2000" dirty="0">
                <a:solidFill>
                  <a:srgbClr val="264C8D"/>
                </a:solidFill>
                <a:latin typeface="Calibri"/>
                <a:cs typeface="Calibri"/>
              </a:rPr>
              <a:t>nal path to the  </a:t>
            </a:r>
            <a:r>
              <a:rPr sz="2000" spc="-5" dirty="0">
                <a:solidFill>
                  <a:srgbClr val="264C8D"/>
                </a:solidFill>
                <a:latin typeface="Calibri"/>
                <a:cs typeface="Calibri"/>
              </a:rPr>
              <a:t>resource</a:t>
            </a:r>
            <a:endParaRPr sz="2000">
              <a:latin typeface="Calibri"/>
              <a:cs typeface="Calibri"/>
            </a:endParaRPr>
          </a:p>
          <a:p>
            <a:pPr marL="355600" indent="-342900">
              <a:lnSpc>
                <a:spcPct val="100000"/>
              </a:lnSpc>
              <a:spcBef>
                <a:spcPts val="420"/>
              </a:spcBef>
              <a:buFont typeface="Arial MT"/>
              <a:buChar char="•"/>
              <a:tabLst>
                <a:tab pos="354965" algn="l"/>
                <a:tab pos="355600" algn="l"/>
              </a:tabLst>
            </a:pPr>
            <a:r>
              <a:rPr sz="2000" spc="-5" dirty="0">
                <a:solidFill>
                  <a:srgbClr val="264C8D"/>
                </a:solidFill>
                <a:latin typeface="Calibri"/>
                <a:cs typeface="Calibri"/>
              </a:rPr>
              <a:t>Example</a:t>
            </a:r>
            <a:endParaRPr sz="2000">
              <a:latin typeface="Calibri"/>
              <a:cs typeface="Calibri"/>
            </a:endParaRPr>
          </a:p>
          <a:p>
            <a:pPr marL="354965">
              <a:lnSpc>
                <a:spcPct val="100000"/>
              </a:lnSpc>
              <a:spcBef>
                <a:spcPts val="500"/>
              </a:spcBef>
            </a:pPr>
            <a:r>
              <a:rPr sz="2000" spc="-15" dirty="0">
                <a:solidFill>
                  <a:srgbClr val="264C8D"/>
                </a:solidFill>
                <a:latin typeface="Calibri"/>
                <a:cs typeface="Calibri"/>
              </a:rPr>
              <a:t>after</a:t>
            </a:r>
            <a:r>
              <a:rPr sz="2000" spc="30" dirty="0">
                <a:solidFill>
                  <a:srgbClr val="264C8D"/>
                </a:solidFill>
                <a:latin typeface="Calibri"/>
                <a:cs typeface="Calibri"/>
              </a:rPr>
              <a:t> </a:t>
            </a:r>
            <a:r>
              <a:rPr sz="2000" spc="-5" dirty="0">
                <a:solidFill>
                  <a:srgbClr val="264C8D"/>
                </a:solidFill>
                <a:latin typeface="Calibri"/>
                <a:cs typeface="Calibri"/>
              </a:rPr>
              <a:t>symlink("/usr/src/uts/sys","/usr/include/sys")</a:t>
            </a:r>
            <a:endParaRPr sz="2000">
              <a:latin typeface="Calibri"/>
              <a:cs typeface="Calibri"/>
            </a:endParaRPr>
          </a:p>
        </p:txBody>
      </p:sp>
      <p:sp>
        <p:nvSpPr>
          <p:cNvPr id="4" name="object 4"/>
          <p:cNvSpPr txBox="1"/>
          <p:nvPr/>
        </p:nvSpPr>
        <p:spPr>
          <a:xfrm>
            <a:off x="650239" y="3167379"/>
            <a:ext cx="4033520" cy="1003300"/>
          </a:xfrm>
          <a:prstGeom prst="rect">
            <a:avLst/>
          </a:prstGeom>
        </p:spPr>
        <p:txBody>
          <a:bodyPr vert="horz" wrap="square" lIns="0" tIns="10160" rIns="0" bIns="0" rtlCol="0">
            <a:spAutoFit/>
          </a:bodyPr>
          <a:lstStyle/>
          <a:p>
            <a:pPr marL="12700" marR="161925">
              <a:lnSpc>
                <a:spcPct val="100800"/>
              </a:lnSpc>
              <a:spcBef>
                <a:spcPts val="80"/>
              </a:spcBef>
            </a:pPr>
            <a:r>
              <a:rPr sz="2000" dirty="0">
                <a:solidFill>
                  <a:srgbClr val="264C8D"/>
                </a:solidFill>
                <a:latin typeface="Calibri"/>
                <a:cs typeface="Calibri"/>
              </a:rPr>
              <a:t>and</a:t>
            </a:r>
            <a:r>
              <a:rPr sz="2000" spc="5" dirty="0">
                <a:solidFill>
                  <a:srgbClr val="264C8D"/>
                </a:solidFill>
                <a:latin typeface="Calibri"/>
                <a:cs typeface="Calibri"/>
              </a:rPr>
              <a:t> </a:t>
            </a:r>
            <a:r>
              <a:rPr sz="2000" spc="-5" dirty="0">
                <a:solidFill>
                  <a:srgbClr val="264C8D"/>
                </a:solidFill>
                <a:latin typeface="Calibri"/>
                <a:cs typeface="Calibri"/>
              </a:rPr>
              <a:t>symlink("/usr/include/realfile.h", </a:t>
            </a:r>
            <a:r>
              <a:rPr sz="2000" spc="-434" dirty="0">
                <a:solidFill>
                  <a:srgbClr val="264C8D"/>
                </a:solidFill>
                <a:latin typeface="Calibri"/>
                <a:cs typeface="Calibri"/>
              </a:rPr>
              <a:t> </a:t>
            </a:r>
            <a:r>
              <a:rPr sz="2000" spc="-5" dirty="0">
                <a:solidFill>
                  <a:srgbClr val="264C8D"/>
                </a:solidFill>
                <a:latin typeface="Calibri"/>
                <a:cs typeface="Calibri"/>
              </a:rPr>
              <a:t>"/usr/src/uts/sys/testfile.h")</a:t>
            </a:r>
            <a:endParaRPr sz="2000">
              <a:latin typeface="Calibri"/>
              <a:cs typeface="Calibri"/>
            </a:endParaRPr>
          </a:p>
          <a:p>
            <a:pPr marL="12700">
              <a:lnSpc>
                <a:spcPct val="100000"/>
              </a:lnSpc>
              <a:spcBef>
                <a:spcPts val="480"/>
              </a:spcBef>
            </a:pPr>
            <a:r>
              <a:rPr sz="2000" spc="-5" dirty="0">
                <a:solidFill>
                  <a:srgbClr val="264C8D"/>
                </a:solidFill>
                <a:latin typeface="Calibri"/>
                <a:cs typeface="Calibri"/>
              </a:rPr>
              <a:t>there </a:t>
            </a:r>
            <a:r>
              <a:rPr sz="2000" dirty="0">
                <a:solidFill>
                  <a:srgbClr val="264C8D"/>
                </a:solidFill>
                <a:latin typeface="Calibri"/>
                <a:cs typeface="Calibri"/>
              </a:rPr>
              <a:t>exist</a:t>
            </a:r>
            <a:r>
              <a:rPr sz="2000" spc="-5" dirty="0">
                <a:solidFill>
                  <a:srgbClr val="264C8D"/>
                </a:solidFill>
                <a:latin typeface="Calibri"/>
                <a:cs typeface="Calibri"/>
              </a:rPr>
              <a:t> three </a:t>
            </a:r>
            <a:r>
              <a:rPr sz="2000" dirty="0">
                <a:solidFill>
                  <a:srgbClr val="264C8D"/>
                </a:solidFill>
                <a:latin typeface="Calibri"/>
                <a:cs typeface="Calibri"/>
              </a:rPr>
              <a:t>paths</a:t>
            </a:r>
            <a:r>
              <a:rPr sz="2000" spc="-5" dirty="0">
                <a:solidFill>
                  <a:srgbClr val="264C8D"/>
                </a:solidFill>
                <a:latin typeface="Calibri"/>
                <a:cs typeface="Calibri"/>
              </a:rPr>
              <a:t> </a:t>
            </a:r>
            <a:r>
              <a:rPr sz="2000" dirty="0">
                <a:solidFill>
                  <a:srgbClr val="264C8D"/>
                </a:solidFill>
                <a:latin typeface="Calibri"/>
                <a:cs typeface="Calibri"/>
              </a:rPr>
              <a:t>to</a:t>
            </a:r>
            <a:r>
              <a:rPr sz="2000" spc="-5" dirty="0">
                <a:solidFill>
                  <a:srgbClr val="264C8D"/>
                </a:solidFill>
                <a:latin typeface="Calibri"/>
                <a:cs typeface="Calibri"/>
              </a:rPr>
              <a:t> </a:t>
            </a:r>
            <a:r>
              <a:rPr sz="2000" dirty="0">
                <a:solidFill>
                  <a:srgbClr val="264C8D"/>
                </a:solidFill>
                <a:latin typeface="Calibri"/>
                <a:cs typeface="Calibri"/>
              </a:rPr>
              <a:t>the</a:t>
            </a:r>
            <a:r>
              <a:rPr sz="2000" spc="-5" dirty="0">
                <a:solidFill>
                  <a:srgbClr val="264C8D"/>
                </a:solidFill>
                <a:latin typeface="Calibri"/>
                <a:cs typeface="Calibri"/>
              </a:rPr>
              <a:t> same file</a:t>
            </a:r>
            <a:endParaRPr sz="2000">
              <a:latin typeface="Calibri"/>
              <a:cs typeface="Calibri"/>
            </a:endParaRPr>
          </a:p>
        </p:txBody>
      </p:sp>
      <p:sp>
        <p:nvSpPr>
          <p:cNvPr id="5" name="object 5"/>
          <p:cNvSpPr txBox="1"/>
          <p:nvPr/>
        </p:nvSpPr>
        <p:spPr>
          <a:xfrm>
            <a:off x="7100252" y="4568507"/>
            <a:ext cx="33020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sys</a:t>
            </a:r>
            <a:endParaRPr sz="1600">
              <a:latin typeface="Arial MT"/>
              <a:cs typeface="Arial MT"/>
            </a:endParaRPr>
          </a:p>
        </p:txBody>
      </p:sp>
      <p:sp>
        <p:nvSpPr>
          <p:cNvPr id="6" name="object 6"/>
          <p:cNvSpPr/>
          <p:nvPr/>
        </p:nvSpPr>
        <p:spPr>
          <a:xfrm>
            <a:off x="7210424" y="2936875"/>
            <a:ext cx="1905" cy="201930"/>
          </a:xfrm>
          <a:custGeom>
            <a:avLst/>
            <a:gdLst/>
            <a:ahLst/>
            <a:cxnLst/>
            <a:rect l="l" t="t" r="r" b="b"/>
            <a:pathLst>
              <a:path w="1904" h="201930">
                <a:moveTo>
                  <a:pt x="1586" y="201612"/>
                </a:moveTo>
                <a:lnTo>
                  <a:pt x="0" y="0"/>
                </a:lnTo>
              </a:path>
            </a:pathLst>
          </a:custGeom>
          <a:ln w="9524">
            <a:solidFill>
              <a:srgbClr val="000000"/>
            </a:solidFill>
          </a:ln>
        </p:spPr>
        <p:txBody>
          <a:bodyPr wrap="square" lIns="0" tIns="0" rIns="0" bIns="0" rtlCol="0"/>
          <a:lstStyle/>
          <a:p>
            <a:endParaRPr/>
          </a:p>
        </p:txBody>
      </p:sp>
      <p:sp>
        <p:nvSpPr>
          <p:cNvPr id="7" name="object 7"/>
          <p:cNvSpPr/>
          <p:nvPr/>
        </p:nvSpPr>
        <p:spPr>
          <a:xfrm>
            <a:off x="7113587" y="2619374"/>
            <a:ext cx="180975" cy="225425"/>
          </a:xfrm>
          <a:custGeom>
            <a:avLst/>
            <a:gdLst/>
            <a:ahLst/>
            <a:cxnLst/>
            <a:rect l="l" t="t" r="r" b="b"/>
            <a:pathLst>
              <a:path w="180975" h="225425">
                <a:moveTo>
                  <a:pt x="180975" y="0"/>
                </a:moveTo>
                <a:lnTo>
                  <a:pt x="0" y="225424"/>
                </a:lnTo>
              </a:path>
            </a:pathLst>
          </a:custGeom>
          <a:ln w="9524">
            <a:solidFill>
              <a:srgbClr val="000000"/>
            </a:solidFill>
          </a:ln>
        </p:spPr>
        <p:txBody>
          <a:bodyPr wrap="square" lIns="0" tIns="0" rIns="0" bIns="0" rtlCol="0"/>
          <a:lstStyle/>
          <a:p>
            <a:endParaRPr/>
          </a:p>
        </p:txBody>
      </p:sp>
      <p:sp>
        <p:nvSpPr>
          <p:cNvPr id="8" name="object 8"/>
          <p:cNvSpPr txBox="1"/>
          <p:nvPr/>
        </p:nvSpPr>
        <p:spPr>
          <a:xfrm>
            <a:off x="7057388" y="3171507"/>
            <a:ext cx="30797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usr</a:t>
            </a:r>
            <a:endParaRPr sz="1600">
              <a:latin typeface="Arial MT"/>
              <a:cs typeface="Arial MT"/>
            </a:endParaRPr>
          </a:p>
        </p:txBody>
      </p:sp>
      <p:sp>
        <p:nvSpPr>
          <p:cNvPr id="9" name="object 9"/>
          <p:cNvSpPr txBox="1"/>
          <p:nvPr/>
        </p:nvSpPr>
        <p:spPr>
          <a:xfrm>
            <a:off x="5704838" y="3938268"/>
            <a:ext cx="29654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src</a:t>
            </a:r>
            <a:endParaRPr sz="1600">
              <a:latin typeface="Arial MT"/>
              <a:cs typeface="Arial MT"/>
            </a:endParaRPr>
          </a:p>
        </p:txBody>
      </p:sp>
      <p:sp>
        <p:nvSpPr>
          <p:cNvPr id="10" name="object 10"/>
          <p:cNvSpPr txBox="1"/>
          <p:nvPr/>
        </p:nvSpPr>
        <p:spPr>
          <a:xfrm>
            <a:off x="7955913" y="3893818"/>
            <a:ext cx="66992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include</a:t>
            </a:r>
            <a:endParaRPr sz="1600">
              <a:latin typeface="Arial MT"/>
              <a:cs typeface="Arial MT"/>
            </a:endParaRPr>
          </a:p>
        </p:txBody>
      </p:sp>
      <p:sp>
        <p:nvSpPr>
          <p:cNvPr id="11" name="object 11"/>
          <p:cNvSpPr txBox="1"/>
          <p:nvPr/>
        </p:nvSpPr>
        <p:spPr>
          <a:xfrm>
            <a:off x="5698489" y="4568507"/>
            <a:ext cx="29654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u</a:t>
            </a:r>
            <a:r>
              <a:rPr sz="1600" spc="-5" dirty="0">
                <a:solidFill>
                  <a:srgbClr val="0768B2"/>
                </a:solidFill>
                <a:latin typeface="Arial MT"/>
                <a:cs typeface="Arial MT"/>
              </a:rPr>
              <a:t>t</a:t>
            </a:r>
            <a:r>
              <a:rPr sz="1600" dirty="0">
                <a:solidFill>
                  <a:srgbClr val="0768B2"/>
                </a:solidFill>
                <a:latin typeface="Arial MT"/>
                <a:cs typeface="Arial MT"/>
              </a:rPr>
              <a:t>s</a:t>
            </a:r>
            <a:endParaRPr sz="1600">
              <a:latin typeface="Arial MT"/>
              <a:cs typeface="Arial MT"/>
            </a:endParaRPr>
          </a:p>
        </p:txBody>
      </p:sp>
      <p:sp>
        <p:nvSpPr>
          <p:cNvPr id="12" name="object 12"/>
          <p:cNvSpPr txBox="1"/>
          <p:nvPr/>
        </p:nvSpPr>
        <p:spPr>
          <a:xfrm>
            <a:off x="5682614" y="5289231"/>
            <a:ext cx="33020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768B2"/>
                </a:solidFill>
                <a:latin typeface="Arial MT"/>
                <a:cs typeface="Arial MT"/>
              </a:rPr>
              <a:t>sys</a:t>
            </a:r>
            <a:endParaRPr sz="1600">
              <a:latin typeface="Arial MT"/>
              <a:cs typeface="Arial MT"/>
            </a:endParaRPr>
          </a:p>
        </p:txBody>
      </p:sp>
      <p:sp>
        <p:nvSpPr>
          <p:cNvPr id="13" name="object 13"/>
          <p:cNvSpPr txBox="1"/>
          <p:nvPr/>
        </p:nvSpPr>
        <p:spPr>
          <a:xfrm>
            <a:off x="4534852" y="6052819"/>
            <a:ext cx="69215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768B2"/>
                </a:solidFill>
                <a:latin typeface="Arial MT"/>
                <a:cs typeface="Arial MT"/>
              </a:rPr>
              <a:t>inode.h</a:t>
            </a:r>
            <a:endParaRPr sz="1600">
              <a:latin typeface="Arial MT"/>
              <a:cs typeface="Arial MT"/>
            </a:endParaRPr>
          </a:p>
        </p:txBody>
      </p:sp>
      <p:sp>
        <p:nvSpPr>
          <p:cNvPr id="14" name="object 14"/>
          <p:cNvSpPr txBox="1"/>
          <p:nvPr/>
        </p:nvSpPr>
        <p:spPr>
          <a:xfrm>
            <a:off x="6428738" y="6049643"/>
            <a:ext cx="78232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768B2"/>
                </a:solidFill>
                <a:latin typeface="Arial MT"/>
                <a:cs typeface="Arial MT"/>
              </a:rPr>
              <a:t>testfile.h</a:t>
            </a:r>
            <a:endParaRPr sz="1600">
              <a:latin typeface="Arial MT"/>
              <a:cs typeface="Arial MT"/>
            </a:endParaRPr>
          </a:p>
        </p:txBody>
      </p:sp>
      <p:sp>
        <p:nvSpPr>
          <p:cNvPr id="15" name="object 15"/>
          <p:cNvSpPr txBox="1"/>
          <p:nvPr/>
        </p:nvSpPr>
        <p:spPr>
          <a:xfrm>
            <a:off x="8760776" y="4566918"/>
            <a:ext cx="79375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768B2"/>
                </a:solidFill>
                <a:latin typeface="Arial MT"/>
                <a:cs typeface="Arial MT"/>
              </a:rPr>
              <a:t>realfile.h</a:t>
            </a:r>
            <a:endParaRPr sz="1600">
              <a:latin typeface="Arial MT"/>
              <a:cs typeface="Arial MT"/>
            </a:endParaRPr>
          </a:p>
        </p:txBody>
      </p:sp>
      <p:grpSp>
        <p:nvGrpSpPr>
          <p:cNvPr id="16" name="object 16"/>
          <p:cNvGrpSpPr/>
          <p:nvPr/>
        </p:nvGrpSpPr>
        <p:grpSpPr>
          <a:xfrm>
            <a:off x="6076950" y="3469480"/>
            <a:ext cx="1805939" cy="608965"/>
            <a:chOff x="6076950" y="3469480"/>
            <a:chExt cx="1805939" cy="608965"/>
          </a:xfrm>
        </p:grpSpPr>
        <p:sp>
          <p:nvSpPr>
            <p:cNvPr id="17" name="object 17"/>
            <p:cNvSpPr/>
            <p:nvPr/>
          </p:nvSpPr>
          <p:spPr>
            <a:xfrm>
              <a:off x="6081712" y="3475037"/>
              <a:ext cx="1130300" cy="598805"/>
            </a:xfrm>
            <a:custGeom>
              <a:avLst/>
              <a:gdLst/>
              <a:ahLst/>
              <a:cxnLst/>
              <a:rect l="l" t="t" r="r" b="b"/>
              <a:pathLst>
                <a:path w="1130300" h="598804">
                  <a:moveTo>
                    <a:pt x="1130299" y="0"/>
                  </a:moveTo>
                  <a:lnTo>
                    <a:pt x="0" y="598487"/>
                  </a:lnTo>
                </a:path>
              </a:pathLst>
            </a:custGeom>
            <a:ln w="9524">
              <a:solidFill>
                <a:srgbClr val="000000"/>
              </a:solidFill>
            </a:ln>
          </p:spPr>
          <p:txBody>
            <a:bodyPr wrap="square" lIns="0" tIns="0" rIns="0" bIns="0" rtlCol="0"/>
            <a:lstStyle/>
            <a:p>
              <a:endParaRPr/>
            </a:p>
          </p:txBody>
        </p:sp>
        <p:sp>
          <p:nvSpPr>
            <p:cNvPr id="18" name="object 18"/>
            <p:cNvSpPr/>
            <p:nvPr/>
          </p:nvSpPr>
          <p:spPr>
            <a:xfrm>
              <a:off x="7212804" y="3474242"/>
              <a:ext cx="665480" cy="555625"/>
            </a:xfrm>
            <a:custGeom>
              <a:avLst/>
              <a:gdLst/>
              <a:ahLst/>
              <a:cxnLst/>
              <a:rect l="l" t="t" r="r" b="b"/>
              <a:pathLst>
                <a:path w="665479" h="555625">
                  <a:moveTo>
                    <a:pt x="0" y="0"/>
                  </a:moveTo>
                  <a:lnTo>
                    <a:pt x="665161" y="555624"/>
                  </a:lnTo>
                </a:path>
              </a:pathLst>
            </a:custGeom>
            <a:ln w="9524">
              <a:solidFill>
                <a:srgbClr val="000000"/>
              </a:solidFill>
            </a:ln>
          </p:spPr>
          <p:txBody>
            <a:bodyPr wrap="square" lIns="0" tIns="0" rIns="0" bIns="0" rtlCol="0"/>
            <a:lstStyle/>
            <a:p>
              <a:endParaRPr/>
            </a:p>
          </p:txBody>
        </p:sp>
      </p:grpSp>
      <p:sp>
        <p:nvSpPr>
          <p:cNvPr id="19" name="object 19"/>
          <p:cNvSpPr/>
          <p:nvPr/>
        </p:nvSpPr>
        <p:spPr>
          <a:xfrm>
            <a:off x="5848348" y="4241799"/>
            <a:ext cx="6350" cy="294005"/>
          </a:xfrm>
          <a:custGeom>
            <a:avLst/>
            <a:gdLst/>
            <a:ahLst/>
            <a:cxnLst/>
            <a:rect l="l" t="t" r="r" b="b"/>
            <a:pathLst>
              <a:path w="6350" h="294004">
                <a:moveTo>
                  <a:pt x="6349" y="0"/>
                </a:moveTo>
                <a:lnTo>
                  <a:pt x="0" y="293687"/>
                </a:lnTo>
              </a:path>
            </a:pathLst>
          </a:custGeom>
          <a:ln w="9524">
            <a:solidFill>
              <a:srgbClr val="000000"/>
            </a:solidFill>
          </a:ln>
        </p:spPr>
        <p:txBody>
          <a:bodyPr wrap="square" lIns="0" tIns="0" rIns="0" bIns="0" rtlCol="0"/>
          <a:lstStyle/>
          <a:p>
            <a:endParaRPr/>
          </a:p>
        </p:txBody>
      </p:sp>
      <p:sp>
        <p:nvSpPr>
          <p:cNvPr id="20" name="object 20"/>
          <p:cNvSpPr/>
          <p:nvPr/>
        </p:nvSpPr>
        <p:spPr>
          <a:xfrm>
            <a:off x="5848349" y="4872037"/>
            <a:ext cx="0" cy="384175"/>
          </a:xfrm>
          <a:custGeom>
            <a:avLst/>
            <a:gdLst/>
            <a:ahLst/>
            <a:cxnLst/>
            <a:rect l="l" t="t" r="r" b="b"/>
            <a:pathLst>
              <a:path h="384175">
                <a:moveTo>
                  <a:pt x="0" y="0"/>
                </a:moveTo>
                <a:lnTo>
                  <a:pt x="1" y="384174"/>
                </a:lnTo>
              </a:path>
            </a:pathLst>
          </a:custGeom>
          <a:ln w="9524">
            <a:solidFill>
              <a:srgbClr val="000000"/>
            </a:solidFill>
          </a:ln>
        </p:spPr>
        <p:txBody>
          <a:bodyPr wrap="square" lIns="0" tIns="0" rIns="0" bIns="0" rtlCol="0"/>
          <a:lstStyle/>
          <a:p>
            <a:endParaRPr/>
          </a:p>
        </p:txBody>
      </p:sp>
      <p:grpSp>
        <p:nvGrpSpPr>
          <p:cNvPr id="21" name="object 21"/>
          <p:cNvGrpSpPr/>
          <p:nvPr/>
        </p:nvGrpSpPr>
        <p:grpSpPr>
          <a:xfrm>
            <a:off x="5309394" y="5587205"/>
            <a:ext cx="1045844" cy="606425"/>
            <a:chOff x="5309394" y="5587205"/>
            <a:chExt cx="1045844" cy="606425"/>
          </a:xfrm>
        </p:grpSpPr>
        <p:sp>
          <p:nvSpPr>
            <p:cNvPr id="22" name="object 22"/>
            <p:cNvSpPr/>
            <p:nvPr/>
          </p:nvSpPr>
          <p:spPr>
            <a:xfrm>
              <a:off x="5314157" y="5591967"/>
              <a:ext cx="535305" cy="596900"/>
            </a:xfrm>
            <a:custGeom>
              <a:avLst/>
              <a:gdLst/>
              <a:ahLst/>
              <a:cxnLst/>
              <a:rect l="l" t="t" r="r" b="b"/>
              <a:pathLst>
                <a:path w="535304" h="596900">
                  <a:moveTo>
                    <a:pt x="534986" y="0"/>
                  </a:moveTo>
                  <a:lnTo>
                    <a:pt x="0" y="596899"/>
                  </a:lnTo>
                </a:path>
              </a:pathLst>
            </a:custGeom>
            <a:ln w="9524">
              <a:solidFill>
                <a:srgbClr val="000000"/>
              </a:solidFill>
            </a:ln>
          </p:spPr>
          <p:txBody>
            <a:bodyPr wrap="square" lIns="0" tIns="0" rIns="0" bIns="0" rtlCol="0"/>
            <a:lstStyle/>
            <a:p>
              <a:endParaRPr/>
            </a:p>
          </p:txBody>
        </p:sp>
        <p:sp>
          <p:nvSpPr>
            <p:cNvPr id="23" name="object 23"/>
            <p:cNvSpPr/>
            <p:nvPr/>
          </p:nvSpPr>
          <p:spPr>
            <a:xfrm>
              <a:off x="5848349" y="5592763"/>
              <a:ext cx="501650" cy="592455"/>
            </a:xfrm>
            <a:custGeom>
              <a:avLst/>
              <a:gdLst/>
              <a:ahLst/>
              <a:cxnLst/>
              <a:rect l="l" t="t" r="r" b="b"/>
              <a:pathLst>
                <a:path w="501650" h="592454">
                  <a:moveTo>
                    <a:pt x="0" y="0"/>
                  </a:moveTo>
                  <a:lnTo>
                    <a:pt x="501649" y="592137"/>
                  </a:lnTo>
                </a:path>
              </a:pathLst>
            </a:custGeom>
            <a:ln w="9524">
              <a:solidFill>
                <a:srgbClr val="000000"/>
              </a:solidFill>
            </a:ln>
          </p:spPr>
          <p:txBody>
            <a:bodyPr wrap="square" lIns="0" tIns="0" rIns="0" bIns="0" rtlCol="0"/>
            <a:lstStyle/>
            <a:p>
              <a:endParaRPr/>
            </a:p>
          </p:txBody>
        </p:sp>
      </p:grpSp>
      <p:grpSp>
        <p:nvGrpSpPr>
          <p:cNvPr id="24" name="object 24"/>
          <p:cNvGrpSpPr/>
          <p:nvPr/>
        </p:nvGrpSpPr>
        <p:grpSpPr>
          <a:xfrm>
            <a:off x="7505699" y="4194175"/>
            <a:ext cx="1180465" cy="514350"/>
            <a:chOff x="7505699" y="4194175"/>
            <a:chExt cx="1180465" cy="514350"/>
          </a:xfrm>
        </p:grpSpPr>
        <p:sp>
          <p:nvSpPr>
            <p:cNvPr id="25" name="object 25"/>
            <p:cNvSpPr/>
            <p:nvPr/>
          </p:nvSpPr>
          <p:spPr>
            <a:xfrm>
              <a:off x="7510461" y="4198937"/>
              <a:ext cx="784225" cy="504825"/>
            </a:xfrm>
            <a:custGeom>
              <a:avLst/>
              <a:gdLst/>
              <a:ahLst/>
              <a:cxnLst/>
              <a:rect l="l" t="t" r="r" b="b"/>
              <a:pathLst>
                <a:path w="784225" h="504825">
                  <a:moveTo>
                    <a:pt x="784224" y="0"/>
                  </a:moveTo>
                  <a:lnTo>
                    <a:pt x="0" y="504824"/>
                  </a:lnTo>
                </a:path>
              </a:pathLst>
            </a:custGeom>
            <a:ln w="9524">
              <a:solidFill>
                <a:srgbClr val="000000"/>
              </a:solidFill>
            </a:ln>
          </p:spPr>
          <p:txBody>
            <a:bodyPr wrap="square" lIns="0" tIns="0" rIns="0" bIns="0" rtlCol="0"/>
            <a:lstStyle/>
            <a:p>
              <a:endParaRPr/>
            </a:p>
          </p:txBody>
        </p:sp>
        <p:sp>
          <p:nvSpPr>
            <p:cNvPr id="26" name="object 26"/>
            <p:cNvSpPr/>
            <p:nvPr/>
          </p:nvSpPr>
          <p:spPr>
            <a:xfrm>
              <a:off x="8293892" y="4199730"/>
              <a:ext cx="387350" cy="503555"/>
            </a:xfrm>
            <a:custGeom>
              <a:avLst/>
              <a:gdLst/>
              <a:ahLst/>
              <a:cxnLst/>
              <a:rect l="l" t="t" r="r" b="b"/>
              <a:pathLst>
                <a:path w="387350" h="503554">
                  <a:moveTo>
                    <a:pt x="0" y="0"/>
                  </a:moveTo>
                  <a:lnTo>
                    <a:pt x="387349" y="503237"/>
                  </a:lnTo>
                </a:path>
              </a:pathLst>
            </a:custGeom>
            <a:ln w="9524">
              <a:solidFill>
                <a:srgbClr val="000000"/>
              </a:solidFill>
            </a:ln>
          </p:spPr>
          <p:txBody>
            <a:bodyPr wrap="square" lIns="0" tIns="0" rIns="0" bIns="0" rtlCol="0"/>
            <a:lstStyle/>
            <a:p>
              <a:endParaRPr/>
            </a:p>
          </p:txBody>
        </p:sp>
      </p:grpSp>
      <p:grpSp>
        <p:nvGrpSpPr>
          <p:cNvPr id="27" name="object 27"/>
          <p:cNvGrpSpPr/>
          <p:nvPr/>
        </p:nvGrpSpPr>
        <p:grpSpPr>
          <a:xfrm>
            <a:off x="6088062" y="4867275"/>
            <a:ext cx="3079115" cy="1322705"/>
            <a:chOff x="6088062" y="4867275"/>
            <a:chExt cx="3079115" cy="1322705"/>
          </a:xfrm>
        </p:grpSpPr>
        <p:sp>
          <p:nvSpPr>
            <p:cNvPr id="28" name="object 28"/>
            <p:cNvSpPr/>
            <p:nvPr/>
          </p:nvSpPr>
          <p:spPr>
            <a:xfrm>
              <a:off x="6092824" y="4872037"/>
              <a:ext cx="1173480" cy="552450"/>
            </a:xfrm>
            <a:custGeom>
              <a:avLst/>
              <a:gdLst/>
              <a:ahLst/>
              <a:cxnLst/>
              <a:rect l="l" t="t" r="r" b="b"/>
              <a:pathLst>
                <a:path w="1173479" h="552450">
                  <a:moveTo>
                    <a:pt x="1173162" y="0"/>
                  </a:moveTo>
                  <a:lnTo>
                    <a:pt x="0" y="552449"/>
                  </a:lnTo>
                </a:path>
              </a:pathLst>
            </a:custGeom>
            <a:ln w="9524">
              <a:solidFill>
                <a:srgbClr val="000000"/>
              </a:solidFill>
            </a:ln>
          </p:spPr>
          <p:txBody>
            <a:bodyPr wrap="square" lIns="0" tIns="0" rIns="0" bIns="0" rtlCol="0"/>
            <a:lstStyle/>
            <a:p>
              <a:endParaRPr/>
            </a:p>
          </p:txBody>
        </p:sp>
        <p:sp>
          <p:nvSpPr>
            <p:cNvPr id="29" name="object 29"/>
            <p:cNvSpPr/>
            <p:nvPr/>
          </p:nvSpPr>
          <p:spPr>
            <a:xfrm>
              <a:off x="7291385" y="4872454"/>
              <a:ext cx="1871345" cy="1312545"/>
            </a:xfrm>
            <a:custGeom>
              <a:avLst/>
              <a:gdLst/>
              <a:ahLst/>
              <a:cxnLst/>
              <a:rect l="l" t="t" r="r" b="b"/>
              <a:pathLst>
                <a:path w="1871345" h="1312545">
                  <a:moveTo>
                    <a:pt x="1870760" y="0"/>
                  </a:moveTo>
                  <a:lnTo>
                    <a:pt x="0" y="1312445"/>
                  </a:lnTo>
                </a:path>
              </a:pathLst>
            </a:custGeom>
            <a:ln w="9524">
              <a:solidFill>
                <a:srgbClr val="000000"/>
              </a:solidFill>
            </a:ln>
          </p:spPr>
          <p:txBody>
            <a:bodyPr wrap="square" lIns="0" tIns="0" rIns="0" bIns="0" rtlCol="0"/>
            <a:lstStyle/>
            <a:p>
              <a:endParaRPr/>
            </a:p>
          </p:txBody>
        </p:sp>
      </p:grpSp>
      <p:sp>
        <p:nvSpPr>
          <p:cNvPr id="30" name="object 30"/>
          <p:cNvSpPr txBox="1"/>
          <p:nvPr/>
        </p:nvSpPr>
        <p:spPr>
          <a:xfrm>
            <a:off x="78739" y="6398224"/>
            <a:ext cx="362585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0768B2"/>
                </a:solidFill>
                <a:latin typeface="Arial MT"/>
                <a:cs typeface="Arial MT"/>
              </a:rPr>
              <a:t>Slide</a:t>
            </a:r>
            <a:r>
              <a:rPr sz="1000" spc="-5" dirty="0">
                <a:solidFill>
                  <a:srgbClr val="0768B2"/>
                </a:solidFill>
                <a:latin typeface="Arial MT"/>
                <a:cs typeface="Arial MT"/>
              </a:rPr>
              <a:t> </a:t>
            </a:r>
            <a:r>
              <a:rPr sz="1000" dirty="0">
                <a:solidFill>
                  <a:srgbClr val="0768B2"/>
                </a:solidFill>
                <a:latin typeface="Arial MT"/>
                <a:cs typeface="Arial MT"/>
              </a:rPr>
              <a:t>based</a:t>
            </a:r>
            <a:r>
              <a:rPr sz="1000" spc="-5" dirty="0">
                <a:solidFill>
                  <a:srgbClr val="0768B2"/>
                </a:solidFill>
                <a:latin typeface="Arial MT"/>
                <a:cs typeface="Arial MT"/>
              </a:rPr>
              <a:t> </a:t>
            </a:r>
            <a:r>
              <a:rPr sz="1000" dirty="0">
                <a:solidFill>
                  <a:srgbClr val="0768B2"/>
                </a:solidFill>
                <a:latin typeface="Arial MT"/>
                <a:cs typeface="Arial MT"/>
              </a:rPr>
              <a:t>on</a:t>
            </a:r>
            <a:r>
              <a:rPr sz="1000" spc="-5" dirty="0">
                <a:solidFill>
                  <a:srgbClr val="0768B2"/>
                </a:solidFill>
                <a:latin typeface="Arial MT"/>
                <a:cs typeface="Arial MT"/>
              </a:rPr>
              <a:t> Lecture </a:t>
            </a:r>
            <a:r>
              <a:rPr sz="1000" dirty="0">
                <a:solidFill>
                  <a:srgbClr val="0768B2"/>
                </a:solidFill>
                <a:latin typeface="Arial MT"/>
                <a:cs typeface="Arial MT"/>
              </a:rPr>
              <a:t>Operating </a:t>
            </a:r>
            <a:r>
              <a:rPr sz="1000" spc="-5" dirty="0">
                <a:solidFill>
                  <a:srgbClr val="0768B2"/>
                </a:solidFill>
                <a:latin typeface="Arial MT"/>
                <a:cs typeface="Arial MT"/>
              </a:rPr>
              <a:t>Systems </a:t>
            </a:r>
            <a:r>
              <a:rPr sz="1000" dirty="0">
                <a:solidFill>
                  <a:srgbClr val="0768B2"/>
                </a:solidFill>
                <a:latin typeface="Arial MT"/>
                <a:cs typeface="Arial MT"/>
              </a:rPr>
              <a:t>by</a:t>
            </a:r>
            <a:r>
              <a:rPr sz="1000" spc="-5" dirty="0">
                <a:solidFill>
                  <a:srgbClr val="0768B2"/>
                </a:solidFill>
                <a:latin typeface="Arial MT"/>
                <a:cs typeface="Arial MT"/>
              </a:rPr>
              <a:t> </a:t>
            </a:r>
            <a:r>
              <a:rPr sz="1000" dirty="0">
                <a:solidFill>
                  <a:srgbClr val="0768B2"/>
                </a:solidFill>
                <a:latin typeface="Arial MT"/>
                <a:cs typeface="Arial MT"/>
              </a:rPr>
              <a:t>Prof.</a:t>
            </a:r>
            <a:r>
              <a:rPr sz="1000" spc="-10" dirty="0">
                <a:solidFill>
                  <a:srgbClr val="0768B2"/>
                </a:solidFill>
                <a:latin typeface="Arial MT"/>
                <a:cs typeface="Arial MT"/>
              </a:rPr>
              <a:t> </a:t>
            </a:r>
            <a:r>
              <a:rPr sz="1000" spc="-20" dirty="0">
                <a:solidFill>
                  <a:srgbClr val="0768B2"/>
                </a:solidFill>
                <a:latin typeface="Arial MT"/>
                <a:cs typeface="Arial MT"/>
              </a:rPr>
              <a:t>Dr.</a:t>
            </a:r>
            <a:r>
              <a:rPr sz="1000" spc="-5" dirty="0">
                <a:solidFill>
                  <a:srgbClr val="0768B2"/>
                </a:solidFill>
                <a:latin typeface="Arial MT"/>
                <a:cs typeface="Arial MT"/>
              </a:rPr>
              <a:t> </a:t>
            </a:r>
            <a:r>
              <a:rPr sz="1000" dirty="0">
                <a:solidFill>
                  <a:srgbClr val="0768B2"/>
                </a:solidFill>
                <a:latin typeface="Arial MT"/>
                <a:cs typeface="Arial MT"/>
              </a:rPr>
              <a:t>U.</a:t>
            </a:r>
            <a:r>
              <a:rPr sz="1000" spc="-10" dirty="0">
                <a:solidFill>
                  <a:srgbClr val="0768B2"/>
                </a:solidFill>
                <a:latin typeface="Arial MT"/>
                <a:cs typeface="Arial MT"/>
              </a:rPr>
              <a:t> </a:t>
            </a:r>
            <a:r>
              <a:rPr sz="1000" dirty="0">
                <a:solidFill>
                  <a:srgbClr val="0768B2"/>
                </a:solidFill>
                <a:latin typeface="Arial MT"/>
                <a:cs typeface="Arial MT"/>
              </a:rPr>
              <a:t>Heiss</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5310</TotalTime>
  <Words>5166</Words>
  <Application>Microsoft Office PowerPoint</Application>
  <PresentationFormat>A4 Paper (210x297 mm)</PresentationFormat>
  <Paragraphs>631</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MT</vt:lpstr>
      <vt:lpstr>Calibri</vt:lpstr>
      <vt:lpstr>Calibri Light</vt:lpstr>
      <vt:lpstr>Courier New</vt:lpstr>
      <vt:lpstr>Times New Roman</vt:lpstr>
      <vt:lpstr>Wingdings</vt:lpstr>
      <vt:lpstr>Office Theme</vt:lpstr>
      <vt:lpstr>Outline</vt:lpstr>
      <vt:lpstr>Unix file systems</vt:lpstr>
      <vt:lpstr>PowerPoint Presentation</vt:lpstr>
      <vt:lpstr>Files in Unix</vt:lpstr>
      <vt:lpstr>Inode (Index node)</vt:lpstr>
      <vt:lpstr>Directories (file catalogues)</vt:lpstr>
      <vt:lpstr>PowerPoint Presentation</vt:lpstr>
      <vt:lpstr>Directories</vt:lpstr>
      <vt:lpstr>Symbolic Links</vt:lpstr>
      <vt:lpstr>Hard and Symbolic Links</vt:lpstr>
      <vt:lpstr>Logical and Physical File System</vt:lpstr>
      <vt:lpstr>Virtual File System</vt:lpstr>
      <vt:lpstr>Virtual File System</vt:lpstr>
      <vt:lpstr>VFS Objects and Data Structures</vt:lpstr>
      <vt:lpstr>PowerPoint Presentation</vt:lpstr>
      <vt:lpstr>Superblock</vt:lpstr>
      <vt:lpstr>Superblock Operations</vt:lpstr>
      <vt:lpstr>Inode Object</vt:lpstr>
      <vt:lpstr>Inode Operations</vt:lpstr>
      <vt:lpstr>Dentry Objects</vt:lpstr>
      <vt:lpstr>File Object</vt:lpstr>
      <vt:lpstr>File operations</vt:lpstr>
      <vt:lpstr>File systems in Linux -­‐ EXT 2</vt:lpstr>
      <vt:lpstr>PowerPoint Presentation</vt:lpstr>
      <vt:lpstr>Physical Architecture</vt:lpstr>
      <vt:lpstr>Structural Architecture of EXT 2</vt:lpstr>
      <vt:lpstr>Metadata</vt:lpstr>
      <vt:lpstr>Data Structures</vt:lpstr>
      <vt:lpstr>Limitations</vt:lpstr>
      <vt:lpstr>Calculation of maximum file site</vt:lpstr>
      <vt:lpstr>EXT 2-­‐Superblock</vt:lpstr>
      <vt:lpstr>EXT 2-­‐Superblock-­‐Info</vt:lpstr>
      <vt:lpstr>EXT 2 Mount Options</vt:lpstr>
      <vt:lpstr>Group descriptor</vt:lpstr>
      <vt:lpstr>EXT2 Inodes</vt:lpstr>
      <vt:lpstr>How does OS find an Inode?</vt:lpstr>
      <vt:lpstr>Directory entries in EXT2</vt:lpstr>
      <vt:lpstr>Directory entries in EXT2</vt:lpstr>
      <vt:lpstr>How does the os find a file?</vt:lpstr>
      <vt:lpstr>Allocation of data blocks</vt:lpstr>
      <vt:lpstr>Journaling File Systems</vt:lpstr>
      <vt:lpstr>Journaling File Systems</vt:lpstr>
      <vt:lpstr>EXT 3 Journaling File System</vt:lpstr>
      <vt:lpstr>EXT 3 Journaling Modes</vt:lpstr>
      <vt:lpstr>EXT 3 Journaling Modes</vt:lpstr>
      <vt:lpstr>EXT 3 Transactions</vt:lpstr>
      <vt:lpstr>Reservation of Blocks in EXT3</vt:lpstr>
      <vt:lpstr>Reservation of Blocks in EXT3</vt:lpstr>
      <vt:lpstr>Virtual File Systems in Linux Linux provides several virtual file systems like procfs, sysfs, and debugfs for interacting with kernel data structures, debugging, and system configuration. These file systems are mounted in the Linux namespace and provide user-space access to kernel information in a file-like hierarchy.</vt:lpstr>
      <vt:lpstr>The Virtual File System (VFS) in Linux is an abstraction layer that allows the kernel to interact with different types of file systems in a uniform way. It provides a consistent API for managing files, directories, and their associated metadata, regardless of the underlying file system type (e.g., ext4, procfs, debugfs).  Special Virtual File Systems procfs:  A virtual file system mounted at /proc. Provides information about processes and system resources in real-time. Examples: /proc/cpuinfo, /proc/meminfo. debugfs:  </vt:lpstr>
      <vt:lpstr>1. procfs (Process File System) Purpose: Provides information about processes and other system resources. Mount Point: /proc Structure: Process-specific directories (e.g., /proc/&lt;PID&gt;/) contain details about individual processes. System-wide files like /proc/cpuinfo, /proc/meminfo, and /proc/uptime give information about CPU, memory, and uptime. Use Case: Useful for system monitoring and debugging. Kernel modules can add custom entries under /proc.</vt:lpstr>
      <vt:lpstr>2. sysfs Purpose: Exposes kernel device information and attributes to user space. Mount Point: /sys Structure: Organized hierarchically based on devices, drivers, and subsystems. Files represent device attributes, which can often be read or written. Use Case: Access hardware configuration and kernel object states. Used by tools like udev to interact with devices. Example: /sys/class/net/ provides information about network interfaces.</vt:lpstr>
      <vt:lpstr>PowerPoint Presentation</vt:lpstr>
      <vt:lpstr>3. debugfs Purpose: Provides a simple interface for kernel developers to expose debug information. Mount Point: /sys/kernel/debug Structure: Entries can be created dynamically by kernel modules or drivers. Files can be used to read or write debug data. Use Case: Debugging kernel modules and tracking internal states.</vt:lpstr>
      <vt:lpstr>A lightweight, developer-oriented virtual file system. Mounted at /sys/kernel/debug. Used for debugging purposes, providing a simple interface to kernel internals. How debugfs Works It is designed to expose debug information in a developer-friendly way. You can create files, directories, and symbolic links in debugfs. Kernel modules and drivers often use debugfs to expose debug information.</vt:lpstr>
      <vt:lpstr>   Driver Example:   Using debugfs Here's an example of a kernel module that creates a debugfs entry. It allows reading and writing a value through the debugfs interface.</vt:lpstr>
      <vt:lpstr>#include &lt;linux/module.h&gt; #include &lt;linux/kernel.h&gt; #include &lt;linux/init.h&gt; #include &lt;linux/debugfs.h&gt; #include &lt;linux/uaccess.h&gt;  #define MODULE_NAME "debugfs_example"  static struct dentry *dir, *file; static int debugfs_value = 0; // Value exposed via debugfs  /* Read function */ static ssize_t debugfs_read(struct file *fp, char __user *user_buffer, size_t count, loff_t *position) {     char buffer[64];     int len = snprintf(buffer, sizeof(buffer), "%d\n", debugfs_value);      return simple_read_from_buffer(user_buffer, count, position, buffer, len); }  /* Write function */ static ssize_t debugfs_write(struct file *fp, const char __user *user_buffer, size_t count, loff_t *position) {     char buffer[64];      if (count &gt;= sizeof(buffer))         return -EINVAL;      if (copy_from_user(buffer, user_buffer, count))         return -EFAULT;      buffer[count] = '\0';     if (kstrtoint(buffer, 10, &amp;debugfs_value))         return -EINVAL;      return count; }  /* File operations structure */ static const struct file_operations fops = {     .owner = THIS_MODULE,     .read = debugfs_read,     .write = debugfs_write, }; </vt:lpstr>
      <vt:lpstr> /* Module initialization */ static int __init debugfs_example_init(void) {     dir = debugfs_create_dir(MODULE_NAME, NULL); // Create directory in /sys/kernel/debug     if (!dir) {         pr_err("Failed to create debugfs directory\n");         return -ENOMEM;     }      file = debugfs_create_file("value", 0644, dir, NULL, &amp;fops); // Create file     if (!file) {         pr_err("Failed to create debugfs file\n");         debugfs_remove_recursive(dir);         return -ENOMEM;     }      pr_info("debugfs_example module loaded\n");     return 0; }  /* Module exit */ static void __exit debugfs_example_exit(void) {     debugfs_remove_recursive(dir); // Remove all debugfs entries     pr_info("debugfs_example module unloaded\n"); }  module_init(debugfs_example_init); module_exit(debugfs_example_exit);  MODULE_LICENSE("GPL"); MODULE_AUTHOR("Prashant"); MODULE_DESCRIPTION("A simple debugfs example");</vt:lpstr>
      <vt:lpstr>Explanation Directory Creation:  debugfs_create_dir(MODULE_NAME, NULL) creates a directory in /sys/kernel/debug. File Creation:  debugfs_create_file() creates a file named value with read-write permissions. Read/Write Implementation:  debugfs_read() reads the value stored in debugfs_value. debugfs_write() writes a new value to debugfs_value. File Operations:  simple_read_from_buffer and copy_from_user handle user-kernel space data transfer.</vt:lpstr>
      <vt:lpstr>Testing the Module Load the Module: sudo insmod debugfs_example.ko  Mount debugfs (if not already mounted): sudo mount -t debugfs none /sys/kernel/debug  Check Created Files: ls /sys/kernel/debug/debugfs_example  Read Value: cat /sys/kernel/debug/debugfs_example/value  Write Value: echo 42 &gt; /sys/kernel/debug/debugfs_example/value  Unload the Module: sudo rmmod debugfs_example </vt:lpstr>
      <vt:lpstr>Explanation proc_create(): Creates a file /proc/my_proc_file with read-write permissions (0666). Read Operation: proc_read() allows reading the contents of proc_data. Uses simple_read_from_buffer() to safely copy data to user space. Write Operation: proc_write() updates the contents of proc_data. Uses copy_from_user() to safely copy data from user space to kernel space. Module Initialization: Registers the proc file during module load. Module Cleanup: Removes the proc file when the module is unloaded. </vt:lpstr>
      <vt:lpstr>Testing the Module Build and Insert Module: make sudo insmod procfs_example.ko  Check the File: cat /proc/my_proc_file  Write to the File: echo "New data for proc file" | sudo tee /proc/my_proc_file  Read Updated Data: cat /proc/my_proc_file  Remove the Module: sudo rmmod procfs_example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tech dhaba</dc:creator>
  <cp:lastModifiedBy>tech dhaba</cp:lastModifiedBy>
  <cp:revision>3</cp:revision>
  <dcterms:created xsi:type="dcterms:W3CDTF">2024-12-11T19:25:52Z</dcterms:created>
  <dcterms:modified xsi:type="dcterms:W3CDTF">2024-12-15T19:18:41Z</dcterms:modified>
</cp:coreProperties>
</file>