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Black"/>
      <p:regular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5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48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4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20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24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157"/>
            <a:ext cx="2356674" cy="6853095"/>
            <a:chOff x="6627813" y="195609"/>
            <a:chExt cx="1952625" cy="5678140"/>
          </a:xfrm>
        </p:grpSpPr>
        <p:sp>
          <p:nvSpPr>
            <p:cNvPr id="20" name="Shape 20"/>
            <p:cNvSpPr/>
            <p:nvPr/>
          </p:nvSpPr>
          <p:spPr>
            <a:xfrm>
              <a:off x="6627813" y="195609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68DBA"/>
              </a:buClr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1955138" y="1610308"/>
            <a:ext cx="89154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b="0" i="0" lang="en-US" sz="486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Region Growing Segmentation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1805000" y="3831464"/>
            <a:ext cx="89154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Shwe Aye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Bradley Ng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Lee Thomas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Yingjing Chen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Shayn Hoy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ITK, VTK Components Used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14300">
              <a:spcBef>
                <a:spcPts val="0"/>
              </a:spcBef>
              <a:buNone/>
            </a:pPr>
            <a:r>
              <a:rPr lang="en-US"/>
              <a:t>#include &lt;vtkSmartPointer.h&gt;</a:t>
            </a:r>
            <a:br>
              <a:rPr lang="en-US"/>
            </a:br>
            <a:r>
              <a:rPr lang="en-US"/>
              <a:t>#include &lt;vtkRendererCollection.h&gt;</a:t>
            </a:r>
            <a:br>
              <a:rPr lang="en-US"/>
            </a:br>
            <a:r>
              <a:rPr lang="en-US"/>
              <a:t>#include &lt;vtkPointPicker.h&gt;</a:t>
            </a:r>
            <a:br>
              <a:rPr lang="en-US"/>
            </a:br>
            <a:r>
              <a:rPr lang="en-US"/>
              <a:t>#include &lt;vtkSphereSource.h&gt;</a:t>
            </a:r>
            <a:br>
              <a:rPr lang="en-US"/>
            </a:br>
            <a:r>
              <a:rPr lang="en-US"/>
              <a:t>#include &lt;vtkPolyDataMapper.h&gt;</a:t>
            </a:r>
            <a:br>
              <a:rPr lang="en-US"/>
            </a:br>
            <a:r>
              <a:rPr lang="en-US"/>
              <a:t>#include &lt;vtkRenderer.h&gt;</a:t>
            </a:r>
            <a:br>
              <a:rPr lang="en-US"/>
            </a:br>
            <a:r>
              <a:rPr lang="en-US"/>
              <a:t>#include &lt;vtkRenderWindow.h&gt;</a:t>
            </a:r>
            <a:br>
              <a:rPr lang="en-US"/>
            </a:br>
            <a:r>
              <a:rPr lang="en-US"/>
              <a:t>#include &lt;vtkRenderWindowInteractor.h&gt;</a:t>
            </a:r>
            <a:br>
              <a:rPr lang="en-US"/>
            </a:br>
            <a:r>
              <a:rPr lang="en-US"/>
              <a:t>#include &lt;vtkActor.h&gt;</a:t>
            </a:r>
            <a:br>
              <a:rPr lang="en-US"/>
            </a:br>
            <a:r>
              <a:rPr lang="en-US"/>
              <a:t>#include &lt;vtkImageViewer2.h&gt;</a:t>
            </a:r>
            <a:br>
              <a:rPr lang="en-US"/>
            </a:br>
            <a:r>
              <a:rPr lang="en-US"/>
              <a:t>#include &lt;vtkPNGReader.h&gt;</a:t>
            </a:r>
            <a:br>
              <a:rPr lang="en-US"/>
            </a:br>
            <a:r>
              <a:rPr lang="en-US"/>
              <a:t>#include &lt;vtkPNGReader.h&gt;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2589200" y="817625"/>
            <a:ext cx="8915400" cy="50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1143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/>
              <a:t>#include &lt;vtkInteractorStyleTrackballCamera.h&gt;</a:t>
            </a:r>
            <a:br>
              <a:rPr lang="en-US"/>
            </a:br>
            <a:r>
              <a:rPr lang="en-US"/>
              <a:t>#include &lt;vtkObjectFactory.h&gt;</a:t>
            </a:r>
            <a:br>
              <a:rPr lang="en-US"/>
            </a:br>
            <a:r>
              <a:rPr lang="en-US"/>
              <a:t>#include &lt;vtkSliderWidget.h&gt;</a:t>
            </a:r>
            <a:br>
              <a:rPr lang="en-US"/>
            </a:br>
            <a:r>
              <a:rPr lang="en-US"/>
              <a:t>#include &lt;vtkSliderRepresentation3D.h&gt;</a:t>
            </a:r>
            <a:br>
              <a:rPr lang="en-US"/>
            </a:br>
            <a:r>
              <a:rPr lang="en-US"/>
              <a:t>#include &lt;vtkSliderWidget.h&gt;</a:t>
            </a:r>
            <a:br>
              <a:rPr lang="en-US"/>
            </a:br>
            <a:br>
              <a:rPr lang="en-US"/>
            </a:br>
            <a:r>
              <a:rPr lang="en-US"/>
              <a:t>#include "itkImage.h"</a:t>
            </a:r>
            <a:br>
              <a:rPr lang="en-US"/>
            </a:br>
            <a:r>
              <a:rPr lang="en-US"/>
              <a:t>#include "itkImageFileReader.h"</a:t>
            </a:r>
            <a:br>
              <a:rPr lang="en-US"/>
            </a:br>
            <a:r>
              <a:rPr lang="en-US"/>
              <a:t>#include "itkConfidenceConnectedImageFilter.h"</a:t>
            </a:r>
            <a:br>
              <a:rPr lang="en-US"/>
            </a:br>
            <a:r>
              <a:rPr lang="en-US"/>
              <a:t>#include "itkFlipImageFilter.h"</a:t>
            </a:r>
            <a:br>
              <a:rPr lang="en-US"/>
            </a:br>
            <a:r>
              <a:rPr lang="en-US"/>
              <a:t>#include "itkImageToVTKImageFilter.h"</a:t>
            </a:r>
            <a:br>
              <a:rPr lang="en-US"/>
            </a:br>
            <a:r>
              <a:rPr lang="en-US"/>
              <a:t>#include "itkScalarToRGBColormapImageFilter.h"</a:t>
            </a:r>
            <a:br>
              <a:rPr lang="en-US"/>
            </a:br>
            <a:r>
              <a:rPr lang="en-US"/>
              <a:t>#include "itkBilateralImageFilter.h"</a:t>
            </a:r>
            <a:br>
              <a:rPr lang="en-US"/>
            </a:br>
            <a:r>
              <a:rPr lang="en-US"/>
              <a:t>#include "itkImageDuplicator.h"</a:t>
            </a:r>
            <a:br>
              <a:rPr lang="en-US"/>
            </a:br>
            <a:br>
              <a:rPr lang="en-US"/>
            </a:br>
            <a:r>
              <a:rPr lang="en-US"/>
              <a:t>#include "itksys/SystemTools.hxx"</a:t>
            </a:r>
            <a:br>
              <a:rPr lang="en-US"/>
            </a:br>
            <a:r>
              <a:rPr lang="en-US"/>
              <a:t>#include &lt;sstream&gt;</a:t>
            </a:r>
            <a:br>
              <a:rPr lang="en-US"/>
            </a:br>
            <a:br>
              <a:rPr lang="en-US"/>
            </a:br>
            <a:r>
              <a:rPr lang="en-US"/>
              <a:t>#include "QuickView.h"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Advantages and Disadvantages of Region Growing Segmentation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US"/>
              <a:t>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Region growing can accurately separate regions that have the same defined properties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Region growing can provide original images with clear edges that’ll lead to to good segmentation results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 are able to set the criteria for seed point and area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 can choose multiple criteria at once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Disadvantages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Takes more processing power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sensitive to noise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possibility of too many partitions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611125" y="83766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168DBA"/>
              </a:buClr>
              <a:buSzPct val="25000"/>
              <a:buFont typeface="Century Gothic"/>
              <a:buNone/>
            </a:pPr>
            <a:r>
              <a:rPr lang="en-US"/>
              <a:t>Challenges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2498911" y="211855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1" lang="en-US"/>
              <a:t>VTK &amp; ITK installation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Different platforms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Visual Studio versions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Installation time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Inexperience with software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b="1" lang="en-US"/>
              <a:t>Communication Difficulties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Scheduling Conflicts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Work schedule limited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Project Difficulties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Struggled getting people on the same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THANKS FOR LISTENING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2505788" y="762550"/>
            <a:ext cx="8915400" cy="22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2589225" y="2235941"/>
            <a:ext cx="8915400" cy="36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Goals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Process Explained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Segmentation Introduction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Region Growing Example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Region Growing Segmentation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Region Growing Segmentation Result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Advantages and Disadvantages of Region Growing Segmentation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ITK, VTK Components Used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GOALS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a user to load an image into our program where they will be able to choose a seed point in the image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seed point use a region growing algorithm in order to discern points of interest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points of interest in order identify any possible abnormalities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Process Explained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535486" y="20799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Step 1: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 loads an image into the program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Step 2: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 clicks seed point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Step 3: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Area highlighted  and displayed depending on the intensity set in the parameters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Segmentation Introduction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purpose of Segmentation is to alter an image in order to make it easier to analyze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image will be partitioned into separate regions made up of pixels/voxels that have some similar attribute such as color or intensity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number of segmentation methods are utilized such as thresholding, edge detection, clustering methods, etc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be focused on region growing segmentation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Region Growing</a:t>
            </a:r>
            <a:b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</a:p>
        </p:txBody>
      </p:sp>
      <p:pic>
        <p:nvPicPr>
          <p:cNvPr id="195" name="Shape 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5437" y="1830999"/>
            <a:ext cx="5046662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760444" y="5862030"/>
            <a:ext cx="657664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 Math Works Simple single-seeded region growing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https://www.mathworks.com/matlabcentral/mlc-downloads/downloads/submissions/35269/versions/2/screenshot.jpg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Region Growing Segmentation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both seeded and unseeded region growing algorithms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rely on the assumption that pixels/voxels in neighboring regions have similar attributes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The a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lgorithms rely a great deal on the user’s knowledge </a:t>
            </a:r>
            <a:r>
              <a:rPr lang="en-US"/>
              <a:t>to choose the optimal seed.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R</a:t>
            </a:r>
            <a:r>
              <a:rPr lang="en-US"/>
              <a:t>egion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will grow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after seed chosen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acquiring other neighboring pixels/voxels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Region will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continue to do so until there are no longer anymore eligible neighbors which is determined by user specifications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Region Growing Segmentation</a:t>
            </a:r>
            <a:b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3600" u="none" cap="none" strike="noStrike">
                <a:solidFill>
                  <a:srgbClr val="168DBA"/>
                </a:solidFill>
                <a:latin typeface="Arial Black"/>
                <a:ea typeface="Arial Black"/>
                <a:cs typeface="Arial Black"/>
                <a:sym typeface="Arial Black"/>
              </a:rPr>
              <a:t>Cont.	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specifications fall into the categories of minimum area threshold as well as similarity threshold value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Minimum area threshold being a chosen value that a partition’s size must exceed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Similarity threshold value is the accepted difference in value between neighboring pixels/voxels that determines whether they are part of the same region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Another downfall of seed selection is that there is a possibility of creating too many partitions in the image but this again can be mitigated by user experience and knowledge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168DBA"/>
              </a:buClr>
              <a:buSzPct val="25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Region Growing Segmentation</a:t>
            </a:r>
            <a:br>
              <a:rPr lang="en-US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25" y="1997749"/>
            <a:ext cx="9187101" cy="45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